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Default Extension="png" ContentType="image/png"/>
  <Override PartName="/ppt/slides/slide2.xml" ContentType="application/vnd.openxmlformats-officedocument.presentationml.slide+xml"/>
  <Default Extension="jpg" ContentType="image/jpg"/>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9144000" cy="5143500"/>
  <p:notesSz cx="9144000" cy="51435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1200" b="1" i="0">
                <a:solidFill>
                  <a:srgbClr val="403152"/>
                </a:solidFill>
                <a:latin typeface="Arial"/>
                <a:cs typeface="Arial"/>
              </a:defRPr>
            </a:lvl1pPr>
          </a:lstStyle>
          <a:p>
            <a:pPr marL="25400">
              <a:lnSpc>
                <a:spcPts val="1425"/>
              </a:lnSpc>
            </a:pPr>
            <a:fld id="{81D60167-4931-47E6-BA6A-407CBD079E47}" type="slidenum">
              <a:rPr dirty="0"/>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403152"/>
                </a:solidFill>
                <a:latin typeface="Arial"/>
                <a:cs typeface="Arial"/>
              </a:defRPr>
            </a:lvl1pPr>
          </a:lstStyle>
          <a:p/>
        </p:txBody>
      </p:sp>
      <p:sp>
        <p:nvSpPr>
          <p:cNvPr id="3" name="Holder 3"/>
          <p:cNvSpPr>
            <a:spLocks noGrp="1"/>
          </p:cNvSpPr>
          <p:nvPr>
            <p:ph type="body" idx="1"/>
          </p:nvPr>
        </p:nvSpPr>
        <p:spPr/>
        <p:txBody>
          <a:bodyPr lIns="0" tIns="0" rIns="0" bIns="0"/>
          <a:lstStyle>
            <a:lvl1pPr>
              <a:defRPr sz="2400" b="0" i="0">
                <a:solidFill>
                  <a:schemeClr val="tx1"/>
                </a:solidFill>
                <a:latin typeface="Arial"/>
                <a:cs typeface="Arial"/>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1200" b="1" i="0">
                <a:solidFill>
                  <a:srgbClr val="403152"/>
                </a:solidFill>
                <a:latin typeface="Arial"/>
                <a:cs typeface="Arial"/>
              </a:defRPr>
            </a:lvl1pPr>
          </a:lstStyle>
          <a:p>
            <a:pPr marL="25400">
              <a:lnSpc>
                <a:spcPts val="1425"/>
              </a:lnSpc>
            </a:pPr>
            <a:fld id="{81D60167-4931-47E6-BA6A-407CBD079E47}" type="slidenum">
              <a:rPr dirty="0"/>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403152"/>
                </a:solidFill>
                <a:latin typeface="Arial"/>
                <a:cs typeface="Arial"/>
              </a:defRPr>
            </a:lvl1pPr>
          </a:lstStyle>
          <a:p/>
        </p:txBody>
      </p:sp>
      <p:sp>
        <p:nvSpPr>
          <p:cNvPr id="3" name="Holder 3"/>
          <p:cNvSpPr>
            <a:spLocks noGrp="1"/>
          </p:cNvSpPr>
          <p:nvPr>
            <p:ph idx="2" sz="half"/>
          </p:nvPr>
        </p:nvSpPr>
        <p:spPr>
          <a:xfrm>
            <a:off x="457200" y="1183005"/>
            <a:ext cx="3977640" cy="3394710"/>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4709160" y="1183005"/>
            <a:ext cx="3977640" cy="3394710"/>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defRPr sz="1200" b="1" i="0">
                <a:solidFill>
                  <a:srgbClr val="403152"/>
                </a:solidFill>
                <a:latin typeface="Arial"/>
                <a:cs typeface="Arial"/>
              </a:defRPr>
            </a:lvl1pPr>
          </a:lstStyle>
          <a:p>
            <a:pPr marL="25400">
              <a:lnSpc>
                <a:spcPts val="1425"/>
              </a:lnSpc>
            </a:pPr>
            <a:fld id="{81D60167-4931-47E6-BA6A-407CBD079E47}" type="slidenum">
              <a:rPr dirty="0"/>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403152"/>
                </a:solidFill>
                <a:latin typeface="Arial"/>
                <a:cs typeface="Arial"/>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defRPr sz="1200" b="1" i="0">
                <a:solidFill>
                  <a:srgbClr val="403152"/>
                </a:solidFill>
                <a:latin typeface="Arial"/>
                <a:cs typeface="Arial"/>
              </a:defRPr>
            </a:lvl1pPr>
          </a:lstStyle>
          <a:p>
            <a:pPr marL="25400">
              <a:lnSpc>
                <a:spcPts val="1425"/>
              </a:lnSpc>
            </a:pPr>
            <a:fld id="{81D60167-4931-47E6-BA6A-407CBD079E47}" type="slidenum">
              <a:rPr dirty="0"/>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defRPr sz="1200" b="1" i="0">
                <a:solidFill>
                  <a:srgbClr val="403152"/>
                </a:solidFill>
                <a:latin typeface="Arial"/>
                <a:cs typeface="Arial"/>
              </a:defRPr>
            </a:lvl1pPr>
          </a:lstStyle>
          <a:p>
            <a:pPr marL="25400">
              <a:lnSpc>
                <a:spcPts val="1425"/>
              </a:lnSpc>
            </a:pPr>
            <a:fld id="{81D60167-4931-47E6-BA6A-407CBD079E47}" type="slidenum">
              <a:rPr dirty="0"/>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37160" y="137160"/>
            <a:ext cx="8869680" cy="4723130"/>
          </a:xfrm>
          <a:custGeom>
            <a:avLst/>
            <a:gdLst/>
            <a:ahLst/>
            <a:cxnLst/>
            <a:rect l="l" t="t" r="r" b="b"/>
            <a:pathLst>
              <a:path w="8869680" h="4723130">
                <a:moveTo>
                  <a:pt x="0" y="0"/>
                </a:moveTo>
                <a:lnTo>
                  <a:pt x="8869677" y="0"/>
                </a:lnTo>
                <a:lnTo>
                  <a:pt x="8869677" y="4722603"/>
                </a:lnTo>
                <a:lnTo>
                  <a:pt x="0" y="4722603"/>
                </a:lnTo>
                <a:lnTo>
                  <a:pt x="0" y="0"/>
                </a:lnTo>
                <a:close/>
              </a:path>
            </a:pathLst>
          </a:custGeom>
          <a:ln w="31749">
            <a:solidFill>
              <a:srgbClr val="524265"/>
            </a:solidFill>
          </a:ln>
        </p:spPr>
        <p:txBody>
          <a:bodyPr wrap="square" lIns="0" tIns="0" rIns="0" bIns="0" rtlCol="0"/>
          <a:lstStyle/>
          <a:p/>
        </p:txBody>
      </p:sp>
      <p:sp>
        <p:nvSpPr>
          <p:cNvPr id="2" name="Holder 2"/>
          <p:cNvSpPr>
            <a:spLocks noGrp="1"/>
          </p:cNvSpPr>
          <p:nvPr>
            <p:ph type="title"/>
          </p:nvPr>
        </p:nvSpPr>
        <p:spPr>
          <a:xfrm>
            <a:off x="615540" y="631428"/>
            <a:ext cx="7912918" cy="1478280"/>
          </a:xfrm>
          <a:prstGeom prst="rect">
            <a:avLst/>
          </a:prstGeom>
        </p:spPr>
        <p:txBody>
          <a:bodyPr wrap="square" lIns="0" tIns="0" rIns="0" bIns="0">
            <a:spAutoFit/>
          </a:bodyPr>
          <a:lstStyle>
            <a:lvl1pPr>
              <a:defRPr sz="3200" b="0" i="0">
                <a:solidFill>
                  <a:srgbClr val="403152"/>
                </a:solidFill>
                <a:latin typeface="Arial"/>
                <a:cs typeface="Arial"/>
              </a:defRPr>
            </a:lvl1pPr>
          </a:lstStyle>
          <a:p/>
        </p:txBody>
      </p:sp>
      <p:sp>
        <p:nvSpPr>
          <p:cNvPr id="3" name="Holder 3"/>
          <p:cNvSpPr>
            <a:spLocks noGrp="1"/>
          </p:cNvSpPr>
          <p:nvPr>
            <p:ph type="body" idx="1"/>
          </p:nvPr>
        </p:nvSpPr>
        <p:spPr>
          <a:xfrm>
            <a:off x="1084400" y="2426840"/>
            <a:ext cx="6975198" cy="1249679"/>
          </a:xfrm>
          <a:prstGeom prst="rect">
            <a:avLst/>
          </a:prstGeom>
        </p:spPr>
        <p:txBody>
          <a:bodyPr wrap="square" lIns="0" tIns="0" rIns="0" bIns="0">
            <a:spAutoFit/>
          </a:bodyPr>
          <a:lstStyle>
            <a:lvl1pPr>
              <a:defRPr sz="2400" b="0" i="0">
                <a:solidFill>
                  <a:schemeClr val="tx1"/>
                </a:solidFill>
                <a:latin typeface="Arial"/>
                <a:cs typeface="Arial"/>
              </a:defRPr>
            </a:lvl1pPr>
          </a:lstStyle>
          <a:p/>
        </p:txBody>
      </p:sp>
      <p:sp>
        <p:nvSpPr>
          <p:cNvPr id="4" name="Holder 4"/>
          <p:cNvSpPr>
            <a:spLocks noGrp="1"/>
          </p:cNvSpPr>
          <p:nvPr>
            <p:ph type="ftr" idx="5" sz="quarter"/>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8833199" y="4901549"/>
            <a:ext cx="220345" cy="196214"/>
          </a:xfrm>
          <a:prstGeom prst="rect">
            <a:avLst/>
          </a:prstGeom>
        </p:spPr>
        <p:txBody>
          <a:bodyPr wrap="square" lIns="0" tIns="0" rIns="0" bIns="0">
            <a:spAutoFit/>
          </a:bodyPr>
          <a:lstStyle>
            <a:lvl1pPr>
              <a:defRPr sz="1200" b="1" i="0">
                <a:solidFill>
                  <a:srgbClr val="403152"/>
                </a:solidFill>
                <a:latin typeface="Arial"/>
                <a:cs typeface="Arial"/>
              </a:defRPr>
            </a:lvl1pPr>
          </a:lstStyle>
          <a:p>
            <a:pPr marL="25400">
              <a:lnSpc>
                <a:spcPts val="1425"/>
              </a:lnSpc>
            </a:pPr>
            <a:fld id="{81D60167-4931-47E6-BA6A-407CBD079E47}" type="slidenum">
              <a:rPr dirty="0"/>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568" y="115469"/>
            <a:ext cx="4882515" cy="513080"/>
          </a:xfrm>
          <a:prstGeom prst="rect"/>
        </p:spPr>
        <p:txBody>
          <a:bodyPr wrap="square" lIns="0" tIns="12700" rIns="0" bIns="0" rtlCol="0" vert="horz">
            <a:spAutoFit/>
          </a:bodyPr>
          <a:lstStyle/>
          <a:p>
            <a:pPr marL="12700">
              <a:lnSpc>
                <a:spcPct val="100000"/>
              </a:lnSpc>
              <a:spcBef>
                <a:spcPts val="100"/>
              </a:spcBef>
            </a:pPr>
            <a:r>
              <a:rPr dirty="0" spc="-5">
                <a:solidFill>
                  <a:srgbClr val="000000"/>
                </a:solidFill>
              </a:rPr>
              <a:t>CAGI </a:t>
            </a:r>
            <a:r>
              <a:rPr dirty="0">
                <a:solidFill>
                  <a:srgbClr val="000000"/>
                </a:solidFill>
              </a:rPr>
              <a:t>slide pack</a:t>
            </a:r>
            <a:r>
              <a:rPr dirty="0" spc="-90">
                <a:solidFill>
                  <a:srgbClr val="000000"/>
                </a:solidFill>
              </a:rPr>
              <a:t> </a:t>
            </a:r>
            <a:r>
              <a:rPr dirty="0">
                <a:solidFill>
                  <a:srgbClr val="000000"/>
                </a:solidFill>
              </a:rPr>
              <a:t>guidelines</a:t>
            </a:r>
          </a:p>
        </p:txBody>
      </p:sp>
      <p:sp>
        <p:nvSpPr>
          <p:cNvPr id="3" name="object 3"/>
          <p:cNvSpPr txBox="1"/>
          <p:nvPr/>
        </p:nvSpPr>
        <p:spPr>
          <a:xfrm>
            <a:off x="242865" y="1154124"/>
            <a:ext cx="74930" cy="193040"/>
          </a:xfrm>
          <a:prstGeom prst="rect">
            <a:avLst/>
          </a:prstGeom>
        </p:spPr>
        <p:txBody>
          <a:bodyPr wrap="square" lIns="0" tIns="12700" rIns="0" bIns="0" rtlCol="0" vert="horz">
            <a:spAutoFit/>
          </a:bodyPr>
          <a:lstStyle/>
          <a:p>
            <a:pPr marL="12700">
              <a:lnSpc>
                <a:spcPct val="100000"/>
              </a:lnSpc>
              <a:spcBef>
                <a:spcPts val="100"/>
              </a:spcBef>
            </a:pPr>
            <a:r>
              <a:rPr dirty="0" sz="1100">
                <a:latin typeface="Arial"/>
                <a:cs typeface="Arial"/>
              </a:rPr>
              <a:t>•</a:t>
            </a:r>
            <a:endParaRPr sz="1100">
              <a:latin typeface="Arial"/>
              <a:cs typeface="Arial"/>
            </a:endParaRPr>
          </a:p>
        </p:txBody>
      </p:sp>
      <p:sp>
        <p:nvSpPr>
          <p:cNvPr id="4" name="object 4"/>
          <p:cNvSpPr txBox="1"/>
          <p:nvPr/>
        </p:nvSpPr>
        <p:spPr>
          <a:xfrm>
            <a:off x="585765" y="598069"/>
            <a:ext cx="8138795" cy="876300"/>
          </a:xfrm>
          <a:prstGeom prst="rect">
            <a:avLst/>
          </a:prstGeom>
        </p:spPr>
        <p:txBody>
          <a:bodyPr wrap="square" lIns="0" tIns="12700" rIns="0" bIns="0" rtlCol="0" vert="horz">
            <a:spAutoFit/>
          </a:bodyPr>
          <a:lstStyle/>
          <a:p>
            <a:pPr marL="1472565">
              <a:lnSpc>
                <a:spcPct val="100000"/>
              </a:lnSpc>
              <a:spcBef>
                <a:spcPts val="100"/>
              </a:spcBef>
            </a:pPr>
            <a:r>
              <a:rPr dirty="0" sz="1400">
                <a:latin typeface="Arial"/>
                <a:cs typeface="Arial"/>
              </a:rPr>
              <a:t>I agree to my slides being used according to the following</a:t>
            </a:r>
            <a:r>
              <a:rPr dirty="0" sz="1400" spc="-40">
                <a:latin typeface="Arial"/>
                <a:cs typeface="Arial"/>
              </a:rPr>
              <a:t> </a:t>
            </a:r>
            <a:r>
              <a:rPr dirty="0" sz="1400">
                <a:latin typeface="Arial"/>
                <a:cs typeface="Arial"/>
              </a:rPr>
              <a:t>terms:</a:t>
            </a:r>
            <a:endParaRPr sz="1400">
              <a:latin typeface="Arial"/>
              <a:cs typeface="Arial"/>
            </a:endParaRPr>
          </a:p>
          <a:p>
            <a:pPr algn="ctr" marR="125095">
              <a:lnSpc>
                <a:spcPct val="100000"/>
              </a:lnSpc>
              <a:spcBef>
                <a:spcPts val="20"/>
              </a:spcBef>
              <a:tabLst>
                <a:tab pos="691515" algn="l"/>
                <a:tab pos="2467610" algn="l"/>
              </a:tabLst>
            </a:pPr>
            <a:r>
              <a:rPr dirty="0" u="sng" sz="1400" i="1">
                <a:solidFill>
                  <a:srgbClr val="FF0000"/>
                </a:solidFill>
                <a:uFill>
                  <a:solidFill>
                    <a:srgbClr val="000000"/>
                  </a:solidFill>
                </a:uFill>
                <a:latin typeface="Arial"/>
                <a:cs typeface="Arial"/>
              </a:rPr>
              <a:t> 	</a:t>
            </a:r>
            <a:r>
              <a:rPr dirty="0" sz="1400" spc="-10" i="1">
                <a:solidFill>
                  <a:srgbClr val="FF0000"/>
                </a:solidFill>
                <a:latin typeface="Arial"/>
                <a:cs typeface="Arial"/>
              </a:rPr>
              <a:t>Vikas</a:t>
            </a:r>
            <a:r>
              <a:rPr dirty="0" sz="1400" spc="-55" i="1">
                <a:solidFill>
                  <a:srgbClr val="FF0000"/>
                </a:solidFill>
                <a:latin typeface="Arial"/>
                <a:cs typeface="Arial"/>
              </a:rPr>
              <a:t> </a:t>
            </a:r>
            <a:r>
              <a:rPr dirty="0" sz="1400" spc="-5" i="1">
                <a:solidFill>
                  <a:srgbClr val="FF0000"/>
                </a:solidFill>
                <a:latin typeface="Arial"/>
                <a:cs typeface="Arial"/>
              </a:rPr>
              <a:t>Pejaver</a:t>
            </a:r>
            <a:r>
              <a:rPr dirty="0" u="sng" sz="1400" i="1">
                <a:solidFill>
                  <a:srgbClr val="FF0000"/>
                </a:solidFill>
                <a:uFill>
                  <a:solidFill>
                    <a:srgbClr val="000000"/>
                  </a:solidFill>
                </a:uFill>
                <a:latin typeface="Arial"/>
                <a:cs typeface="Arial"/>
              </a:rPr>
              <a:t> 	</a:t>
            </a:r>
            <a:endParaRPr sz="1400">
              <a:latin typeface="Arial"/>
              <a:cs typeface="Arial"/>
            </a:endParaRPr>
          </a:p>
          <a:p>
            <a:pPr marL="12700" marR="5080">
              <a:lnSpc>
                <a:spcPct val="75800"/>
              </a:lnSpc>
              <a:spcBef>
                <a:spcPts val="1315"/>
              </a:spcBef>
            </a:pPr>
            <a:r>
              <a:rPr dirty="0" sz="1100">
                <a:latin typeface="Arial"/>
                <a:cs typeface="Arial"/>
              </a:rPr>
              <a:t>Authors: please include THIS slide at the beginning of your presentation to indicate that you agree with reuse of your slides in</a:t>
            </a:r>
            <a:r>
              <a:rPr dirty="0" sz="1100" spc="-140">
                <a:latin typeface="Arial"/>
                <a:cs typeface="Arial"/>
              </a:rPr>
              <a:t> </a:t>
            </a:r>
            <a:r>
              <a:rPr dirty="0" sz="1100" spc="-5">
                <a:latin typeface="Arial"/>
                <a:cs typeface="Arial"/>
              </a:rPr>
              <a:t>CAGI  </a:t>
            </a:r>
            <a:r>
              <a:rPr dirty="0" sz="1100">
                <a:latin typeface="Arial"/>
                <a:cs typeface="Arial"/>
              </a:rPr>
              <a:t>presentations, according to the terms </a:t>
            </a:r>
            <a:r>
              <a:rPr dirty="0" sz="1100" spc="-15">
                <a:latin typeface="Arial"/>
                <a:cs typeface="Arial"/>
              </a:rPr>
              <a:t>below, </a:t>
            </a:r>
            <a:r>
              <a:rPr dirty="0" sz="1100">
                <a:latin typeface="Arial"/>
                <a:cs typeface="Arial"/>
              </a:rPr>
              <a:t>and digitally sign by writing your name</a:t>
            </a:r>
            <a:r>
              <a:rPr dirty="0" sz="1100" spc="-20">
                <a:latin typeface="Arial"/>
                <a:cs typeface="Arial"/>
              </a:rPr>
              <a:t> </a:t>
            </a:r>
            <a:r>
              <a:rPr dirty="0" sz="1100">
                <a:latin typeface="Arial"/>
                <a:cs typeface="Arial"/>
              </a:rPr>
              <a:t>above.</a:t>
            </a:r>
            <a:endParaRPr sz="1100">
              <a:latin typeface="Arial"/>
              <a:cs typeface="Arial"/>
            </a:endParaRPr>
          </a:p>
        </p:txBody>
      </p:sp>
      <p:sp>
        <p:nvSpPr>
          <p:cNvPr id="5" name="object 5"/>
          <p:cNvSpPr txBox="1"/>
          <p:nvPr/>
        </p:nvSpPr>
        <p:spPr>
          <a:xfrm>
            <a:off x="242865" y="1619453"/>
            <a:ext cx="74930" cy="193040"/>
          </a:xfrm>
          <a:prstGeom prst="rect">
            <a:avLst/>
          </a:prstGeom>
        </p:spPr>
        <p:txBody>
          <a:bodyPr wrap="square" lIns="0" tIns="12700" rIns="0" bIns="0" rtlCol="0" vert="horz">
            <a:spAutoFit/>
          </a:bodyPr>
          <a:lstStyle/>
          <a:p>
            <a:pPr marL="12700">
              <a:lnSpc>
                <a:spcPct val="100000"/>
              </a:lnSpc>
              <a:spcBef>
                <a:spcPts val="100"/>
              </a:spcBef>
            </a:pPr>
            <a:r>
              <a:rPr dirty="0" sz="1100">
                <a:latin typeface="Arial"/>
                <a:cs typeface="Arial"/>
              </a:rPr>
              <a:t>•</a:t>
            </a:r>
            <a:endParaRPr sz="1100">
              <a:latin typeface="Arial"/>
              <a:cs typeface="Arial"/>
            </a:endParaRPr>
          </a:p>
        </p:txBody>
      </p:sp>
      <p:sp>
        <p:nvSpPr>
          <p:cNvPr id="6" name="object 6"/>
          <p:cNvSpPr txBox="1"/>
          <p:nvPr/>
        </p:nvSpPr>
        <p:spPr>
          <a:xfrm>
            <a:off x="242865" y="1924253"/>
            <a:ext cx="74930" cy="358140"/>
          </a:xfrm>
          <a:prstGeom prst="rect">
            <a:avLst/>
          </a:prstGeom>
        </p:spPr>
        <p:txBody>
          <a:bodyPr wrap="square" lIns="0" tIns="12700" rIns="0" bIns="0" rtlCol="0" vert="horz">
            <a:spAutoFit/>
          </a:bodyPr>
          <a:lstStyle/>
          <a:p>
            <a:pPr marL="12700">
              <a:lnSpc>
                <a:spcPts val="1310"/>
              </a:lnSpc>
              <a:spcBef>
                <a:spcPts val="100"/>
              </a:spcBef>
            </a:pPr>
            <a:r>
              <a:rPr dirty="0" sz="1100">
                <a:latin typeface="Arial"/>
                <a:cs typeface="Arial"/>
              </a:rPr>
              <a:t>•</a:t>
            </a:r>
            <a:endParaRPr sz="1100">
              <a:latin typeface="Arial"/>
              <a:cs typeface="Arial"/>
            </a:endParaRPr>
          </a:p>
          <a:p>
            <a:pPr marL="12700">
              <a:lnSpc>
                <a:spcPts val="1310"/>
              </a:lnSpc>
            </a:pPr>
            <a:r>
              <a:rPr dirty="0" sz="1100">
                <a:latin typeface="Arial"/>
                <a:cs typeface="Arial"/>
              </a:rPr>
              <a:t>•</a:t>
            </a:r>
            <a:endParaRPr sz="1100">
              <a:latin typeface="Arial"/>
              <a:cs typeface="Arial"/>
            </a:endParaRPr>
          </a:p>
        </p:txBody>
      </p:sp>
      <p:sp>
        <p:nvSpPr>
          <p:cNvPr id="7" name="object 7"/>
          <p:cNvSpPr txBox="1"/>
          <p:nvPr/>
        </p:nvSpPr>
        <p:spPr>
          <a:xfrm>
            <a:off x="242865" y="2394153"/>
            <a:ext cx="74930" cy="193040"/>
          </a:xfrm>
          <a:prstGeom prst="rect">
            <a:avLst/>
          </a:prstGeom>
        </p:spPr>
        <p:txBody>
          <a:bodyPr wrap="square" lIns="0" tIns="12700" rIns="0" bIns="0" rtlCol="0" vert="horz">
            <a:spAutoFit/>
          </a:bodyPr>
          <a:lstStyle/>
          <a:p>
            <a:pPr marL="12700">
              <a:lnSpc>
                <a:spcPct val="100000"/>
              </a:lnSpc>
              <a:spcBef>
                <a:spcPts val="100"/>
              </a:spcBef>
            </a:pPr>
            <a:r>
              <a:rPr dirty="0" sz="1100">
                <a:latin typeface="Arial"/>
                <a:cs typeface="Arial"/>
              </a:rPr>
              <a:t>•</a:t>
            </a:r>
            <a:endParaRPr sz="1100">
              <a:latin typeface="Arial"/>
              <a:cs typeface="Arial"/>
            </a:endParaRPr>
          </a:p>
        </p:txBody>
      </p:sp>
      <p:sp>
        <p:nvSpPr>
          <p:cNvPr id="8" name="object 8"/>
          <p:cNvSpPr txBox="1"/>
          <p:nvPr/>
        </p:nvSpPr>
        <p:spPr>
          <a:xfrm>
            <a:off x="242865" y="2676093"/>
            <a:ext cx="74930" cy="381000"/>
          </a:xfrm>
          <a:prstGeom prst="rect">
            <a:avLst/>
          </a:prstGeom>
        </p:spPr>
        <p:txBody>
          <a:bodyPr wrap="square" lIns="0" tIns="22860" rIns="0" bIns="0" rtlCol="0" vert="horz">
            <a:spAutoFit/>
          </a:bodyPr>
          <a:lstStyle/>
          <a:p>
            <a:pPr marL="12700">
              <a:lnSpc>
                <a:spcPct val="100000"/>
              </a:lnSpc>
              <a:spcBef>
                <a:spcPts val="180"/>
              </a:spcBef>
            </a:pPr>
            <a:r>
              <a:rPr dirty="0" sz="1100">
                <a:latin typeface="Arial"/>
                <a:cs typeface="Arial"/>
              </a:rPr>
              <a:t>•</a:t>
            </a:r>
            <a:endParaRPr sz="1100">
              <a:latin typeface="Arial"/>
              <a:cs typeface="Arial"/>
            </a:endParaRPr>
          </a:p>
          <a:p>
            <a:pPr marL="12700">
              <a:lnSpc>
                <a:spcPct val="100000"/>
              </a:lnSpc>
              <a:spcBef>
                <a:spcPts val="80"/>
              </a:spcBef>
            </a:pPr>
            <a:r>
              <a:rPr dirty="0" sz="1100">
                <a:latin typeface="Arial"/>
                <a:cs typeface="Arial"/>
              </a:rPr>
              <a:t>•</a:t>
            </a:r>
            <a:endParaRPr sz="1100">
              <a:latin typeface="Arial"/>
              <a:cs typeface="Arial"/>
            </a:endParaRPr>
          </a:p>
        </p:txBody>
      </p:sp>
      <p:sp>
        <p:nvSpPr>
          <p:cNvPr id="9" name="object 9"/>
          <p:cNvSpPr txBox="1"/>
          <p:nvPr/>
        </p:nvSpPr>
        <p:spPr>
          <a:xfrm>
            <a:off x="242865" y="3156153"/>
            <a:ext cx="74930" cy="701040"/>
          </a:xfrm>
          <a:prstGeom prst="rect">
            <a:avLst/>
          </a:prstGeom>
        </p:spPr>
        <p:txBody>
          <a:bodyPr wrap="square" lIns="0" tIns="12700" rIns="0" bIns="0" rtlCol="0" vert="horz">
            <a:spAutoFit/>
          </a:bodyPr>
          <a:lstStyle/>
          <a:p>
            <a:pPr marL="12700">
              <a:lnSpc>
                <a:spcPts val="1310"/>
              </a:lnSpc>
              <a:spcBef>
                <a:spcPts val="100"/>
              </a:spcBef>
            </a:pPr>
            <a:r>
              <a:rPr dirty="0" sz="1100">
                <a:latin typeface="Arial"/>
                <a:cs typeface="Arial"/>
              </a:rPr>
              <a:t>•</a:t>
            </a:r>
            <a:endParaRPr sz="1100">
              <a:latin typeface="Arial"/>
              <a:cs typeface="Arial"/>
            </a:endParaRPr>
          </a:p>
          <a:p>
            <a:pPr marL="12700">
              <a:lnSpc>
                <a:spcPts val="1310"/>
              </a:lnSpc>
            </a:pPr>
            <a:r>
              <a:rPr dirty="0" sz="1100">
                <a:latin typeface="Arial"/>
                <a:cs typeface="Arial"/>
              </a:rPr>
              <a:t>•</a:t>
            </a:r>
            <a:endParaRPr sz="1100">
              <a:latin typeface="Arial"/>
              <a:cs typeface="Arial"/>
            </a:endParaRPr>
          </a:p>
          <a:p>
            <a:pPr marL="12700">
              <a:lnSpc>
                <a:spcPts val="1310"/>
              </a:lnSpc>
              <a:spcBef>
                <a:spcPts val="80"/>
              </a:spcBef>
            </a:pPr>
            <a:r>
              <a:rPr dirty="0" sz="1100">
                <a:latin typeface="Arial"/>
                <a:cs typeface="Arial"/>
              </a:rPr>
              <a:t>•</a:t>
            </a:r>
            <a:endParaRPr sz="1100">
              <a:latin typeface="Arial"/>
              <a:cs typeface="Arial"/>
            </a:endParaRPr>
          </a:p>
          <a:p>
            <a:pPr marL="12700">
              <a:lnSpc>
                <a:spcPts val="1310"/>
              </a:lnSpc>
            </a:pPr>
            <a:r>
              <a:rPr dirty="0" sz="1100">
                <a:latin typeface="Arial"/>
                <a:cs typeface="Arial"/>
              </a:rPr>
              <a:t>•</a:t>
            </a:r>
            <a:endParaRPr sz="1100">
              <a:latin typeface="Arial"/>
              <a:cs typeface="Arial"/>
            </a:endParaRPr>
          </a:p>
        </p:txBody>
      </p:sp>
      <p:sp>
        <p:nvSpPr>
          <p:cNvPr id="10" name="object 10"/>
          <p:cNvSpPr txBox="1"/>
          <p:nvPr/>
        </p:nvSpPr>
        <p:spPr>
          <a:xfrm>
            <a:off x="585765" y="1619453"/>
            <a:ext cx="8289290" cy="2509520"/>
          </a:xfrm>
          <a:prstGeom prst="rect">
            <a:avLst/>
          </a:prstGeom>
        </p:spPr>
        <p:txBody>
          <a:bodyPr wrap="square" lIns="0" tIns="48260" rIns="0" bIns="0" rtlCol="0" vert="horz">
            <a:spAutoFit/>
          </a:bodyPr>
          <a:lstStyle/>
          <a:p>
            <a:pPr marL="12700" marR="238760">
              <a:lnSpc>
                <a:spcPct val="78500"/>
              </a:lnSpc>
              <a:spcBef>
                <a:spcPts val="380"/>
              </a:spcBef>
            </a:pPr>
            <a:r>
              <a:rPr dirty="0" sz="1100" spc="-65">
                <a:latin typeface="Arial"/>
                <a:cs typeface="Arial"/>
              </a:rPr>
              <a:t>To </a:t>
            </a:r>
            <a:r>
              <a:rPr dirty="0" sz="1100">
                <a:latin typeface="Arial"/>
                <a:cs typeface="Arial"/>
              </a:rPr>
              <a:t>disseminate the </a:t>
            </a:r>
            <a:r>
              <a:rPr dirty="0" sz="1100" spc="-5">
                <a:latin typeface="Arial"/>
                <a:cs typeface="Arial"/>
              </a:rPr>
              <a:t>CAGI </a:t>
            </a:r>
            <a:r>
              <a:rPr dirty="0" sz="1100">
                <a:latin typeface="Arial"/>
                <a:cs typeface="Arial"/>
              </a:rPr>
              <a:t>results, I encourage all </a:t>
            </a:r>
            <a:r>
              <a:rPr dirty="0" sz="1100" spc="-5">
                <a:latin typeface="Arial"/>
                <a:cs typeface="Arial"/>
              </a:rPr>
              <a:t>CAGI participants </a:t>
            </a:r>
            <a:r>
              <a:rPr dirty="0" sz="1100">
                <a:latin typeface="Arial"/>
                <a:cs typeface="Arial"/>
              </a:rPr>
              <a:t>to remix these </a:t>
            </a:r>
            <a:r>
              <a:rPr dirty="0" sz="1100" spc="-5">
                <a:latin typeface="Arial"/>
                <a:cs typeface="Arial"/>
              </a:rPr>
              <a:t>CAGI </a:t>
            </a:r>
            <a:r>
              <a:rPr dirty="0" sz="1100">
                <a:latin typeface="Arial"/>
                <a:cs typeface="Arial"/>
              </a:rPr>
              <a:t>slides for inclusion in their oral and </a:t>
            </a:r>
            <a:r>
              <a:rPr dirty="0" sz="1100" spc="-5">
                <a:latin typeface="Arial"/>
                <a:cs typeface="Arial"/>
              </a:rPr>
              <a:t>poster  </a:t>
            </a:r>
            <a:r>
              <a:rPr dirty="0" sz="1100">
                <a:latin typeface="Arial"/>
                <a:cs typeface="Arial"/>
              </a:rPr>
              <a:t>presentations</a:t>
            </a:r>
            <a:endParaRPr sz="1100">
              <a:latin typeface="Arial"/>
              <a:cs typeface="Arial"/>
            </a:endParaRPr>
          </a:p>
          <a:p>
            <a:pPr marL="12700">
              <a:lnSpc>
                <a:spcPts val="1310"/>
              </a:lnSpc>
              <a:spcBef>
                <a:spcPts val="45"/>
              </a:spcBef>
            </a:pPr>
            <a:r>
              <a:rPr dirty="0" sz="1100" spc="-5">
                <a:latin typeface="Arial"/>
                <a:cs typeface="Arial"/>
              </a:rPr>
              <a:t>CAGI participants </a:t>
            </a:r>
            <a:r>
              <a:rPr dirty="0" sz="1100">
                <a:latin typeface="Arial"/>
                <a:cs typeface="Arial"/>
              </a:rPr>
              <a:t>may use or publish any content of these slides only in compliance with the </a:t>
            </a:r>
            <a:r>
              <a:rPr dirty="0" sz="1100" spc="-5">
                <a:latin typeface="Arial"/>
                <a:cs typeface="Arial"/>
              </a:rPr>
              <a:t>CAGI </a:t>
            </a:r>
            <a:r>
              <a:rPr dirty="0" sz="1100">
                <a:latin typeface="Arial"/>
                <a:cs typeface="Arial"/>
              </a:rPr>
              <a:t>Data Use</a:t>
            </a:r>
            <a:r>
              <a:rPr dirty="0" sz="1100" spc="-85">
                <a:latin typeface="Arial"/>
                <a:cs typeface="Arial"/>
              </a:rPr>
              <a:t> </a:t>
            </a:r>
            <a:r>
              <a:rPr dirty="0" sz="1100">
                <a:latin typeface="Arial"/>
                <a:cs typeface="Arial"/>
              </a:rPr>
              <a:t>Agreement</a:t>
            </a:r>
            <a:endParaRPr sz="1100">
              <a:latin typeface="Arial"/>
              <a:cs typeface="Arial"/>
            </a:endParaRPr>
          </a:p>
          <a:p>
            <a:pPr marL="12700" marR="90805">
              <a:lnSpc>
                <a:spcPct val="78500"/>
              </a:lnSpc>
              <a:spcBef>
                <a:spcPts val="275"/>
              </a:spcBef>
            </a:pPr>
            <a:r>
              <a:rPr dirty="0" sz="1100" spc="-5">
                <a:latin typeface="Arial"/>
                <a:cs typeface="Arial"/>
              </a:rPr>
              <a:t>CAGI participants </a:t>
            </a:r>
            <a:r>
              <a:rPr dirty="0" sz="1100">
                <a:latin typeface="Arial"/>
                <a:cs typeface="Arial"/>
              </a:rPr>
              <a:t>may not cite or publish any content of these slides except with the written permission of the originating author or in  the primary </a:t>
            </a:r>
            <a:r>
              <a:rPr dirty="0" sz="1100" spc="-5">
                <a:latin typeface="Arial"/>
                <a:cs typeface="Arial"/>
              </a:rPr>
              <a:t>CAGI</a:t>
            </a:r>
            <a:r>
              <a:rPr dirty="0" sz="1100" spc="-15">
                <a:latin typeface="Arial"/>
                <a:cs typeface="Arial"/>
              </a:rPr>
              <a:t> </a:t>
            </a:r>
            <a:r>
              <a:rPr dirty="0" sz="1100">
                <a:latin typeface="Arial"/>
                <a:cs typeface="Arial"/>
              </a:rPr>
              <a:t>publications</a:t>
            </a:r>
            <a:endParaRPr sz="1100">
              <a:latin typeface="Arial"/>
              <a:cs typeface="Arial"/>
            </a:endParaRPr>
          </a:p>
          <a:p>
            <a:pPr marL="12700" marR="377825">
              <a:lnSpc>
                <a:spcPct val="78500"/>
              </a:lnSpc>
              <a:spcBef>
                <a:spcPts val="330"/>
              </a:spcBef>
            </a:pPr>
            <a:r>
              <a:rPr dirty="0" sz="1100" spc="-5">
                <a:latin typeface="Arial"/>
                <a:cs typeface="Arial"/>
              </a:rPr>
              <a:t>CAGI participants </a:t>
            </a:r>
            <a:r>
              <a:rPr dirty="0" sz="1100">
                <a:latin typeface="Arial"/>
                <a:cs typeface="Arial"/>
              </a:rPr>
              <a:t>must acknowledge the original authors of these slides and </a:t>
            </a:r>
            <a:r>
              <a:rPr dirty="0" sz="1100" spc="-5">
                <a:latin typeface="Arial"/>
                <a:cs typeface="Arial"/>
              </a:rPr>
              <a:t>CAGI </a:t>
            </a:r>
            <a:r>
              <a:rPr dirty="0" sz="1100">
                <a:latin typeface="Arial"/>
                <a:cs typeface="Arial"/>
              </a:rPr>
              <a:t>2013. Include the acknowledgement banner  across the</a:t>
            </a:r>
            <a:r>
              <a:rPr dirty="0" sz="1100" spc="-5">
                <a:latin typeface="Arial"/>
                <a:cs typeface="Arial"/>
              </a:rPr>
              <a:t> </a:t>
            </a:r>
            <a:r>
              <a:rPr dirty="0" sz="1100">
                <a:latin typeface="Arial"/>
                <a:cs typeface="Arial"/>
              </a:rPr>
              <a:t>bottom</a:t>
            </a:r>
            <a:endParaRPr sz="1100">
              <a:latin typeface="Arial"/>
              <a:cs typeface="Arial"/>
            </a:endParaRPr>
          </a:p>
          <a:p>
            <a:pPr marL="12700">
              <a:lnSpc>
                <a:spcPts val="1265"/>
              </a:lnSpc>
            </a:pPr>
            <a:r>
              <a:rPr dirty="0" sz="1100" spc="-5">
                <a:latin typeface="Arial"/>
                <a:cs typeface="Arial"/>
              </a:rPr>
              <a:t>CAGI participants </a:t>
            </a:r>
            <a:r>
              <a:rPr dirty="0" sz="1100">
                <a:latin typeface="Arial"/>
                <a:cs typeface="Arial"/>
              </a:rPr>
              <a:t>must include the </a:t>
            </a:r>
            <a:r>
              <a:rPr dirty="0" sz="1100" spc="-5">
                <a:latin typeface="Arial"/>
                <a:cs typeface="Arial"/>
              </a:rPr>
              <a:t>CAGI </a:t>
            </a:r>
            <a:r>
              <a:rPr dirty="0" sz="1100">
                <a:latin typeface="Arial"/>
                <a:cs typeface="Arial"/>
              </a:rPr>
              <a:t>credits slide in their</a:t>
            </a:r>
            <a:r>
              <a:rPr dirty="0" sz="1100" spc="-10">
                <a:latin typeface="Arial"/>
                <a:cs typeface="Arial"/>
              </a:rPr>
              <a:t> </a:t>
            </a:r>
            <a:r>
              <a:rPr dirty="0" sz="1100">
                <a:latin typeface="Arial"/>
                <a:cs typeface="Arial"/>
              </a:rPr>
              <a:t>presentations</a:t>
            </a:r>
            <a:endParaRPr sz="1100">
              <a:latin typeface="Arial"/>
              <a:cs typeface="Arial"/>
            </a:endParaRPr>
          </a:p>
          <a:p>
            <a:pPr marL="12700" marR="246379">
              <a:lnSpc>
                <a:spcPct val="78500"/>
              </a:lnSpc>
              <a:spcBef>
                <a:spcPts val="360"/>
              </a:spcBef>
            </a:pPr>
            <a:r>
              <a:rPr dirty="0" sz="1100">
                <a:latin typeface="Arial"/>
                <a:cs typeface="Arial"/>
              </a:rPr>
              <a:t>Slides with a red slash (no remix) may not be included in a presentation unless all attendees are </a:t>
            </a:r>
            <a:r>
              <a:rPr dirty="0" sz="1100" spc="-5">
                <a:latin typeface="Arial"/>
                <a:cs typeface="Arial"/>
              </a:rPr>
              <a:t>registered CAGI participants </a:t>
            </a:r>
            <a:r>
              <a:rPr dirty="0" sz="1100">
                <a:latin typeface="Arial"/>
                <a:cs typeface="Arial"/>
              </a:rPr>
              <a:t>who  signed the data use</a:t>
            </a:r>
            <a:r>
              <a:rPr dirty="0" sz="1100" spc="-5">
                <a:latin typeface="Arial"/>
                <a:cs typeface="Arial"/>
              </a:rPr>
              <a:t> </a:t>
            </a:r>
            <a:r>
              <a:rPr dirty="0" sz="1100">
                <a:latin typeface="Arial"/>
                <a:cs typeface="Arial"/>
              </a:rPr>
              <a:t>agreement</a:t>
            </a:r>
            <a:endParaRPr sz="1100">
              <a:latin typeface="Arial"/>
              <a:cs typeface="Arial"/>
            </a:endParaRPr>
          </a:p>
          <a:p>
            <a:pPr marL="12700">
              <a:lnSpc>
                <a:spcPts val="1255"/>
              </a:lnSpc>
            </a:pPr>
            <a:r>
              <a:rPr dirty="0" sz="1100">
                <a:latin typeface="Arial"/>
                <a:cs typeface="Arial"/>
              </a:rPr>
              <a:t>Slides with a red X over the entire slide may not be used in any</a:t>
            </a:r>
            <a:r>
              <a:rPr dirty="0" sz="1100" spc="-20">
                <a:latin typeface="Arial"/>
                <a:cs typeface="Arial"/>
              </a:rPr>
              <a:t> </a:t>
            </a:r>
            <a:r>
              <a:rPr dirty="0" sz="1100" spc="-5">
                <a:latin typeface="Arial"/>
                <a:cs typeface="Arial"/>
              </a:rPr>
              <a:t>circumstances</a:t>
            </a:r>
            <a:endParaRPr sz="1100">
              <a:latin typeface="Arial"/>
              <a:cs typeface="Arial"/>
            </a:endParaRPr>
          </a:p>
          <a:p>
            <a:pPr marL="12700">
              <a:lnSpc>
                <a:spcPts val="1310"/>
              </a:lnSpc>
            </a:pPr>
            <a:r>
              <a:rPr dirty="0" sz="1100">
                <a:latin typeface="Arial"/>
                <a:cs typeface="Arial"/>
              </a:rPr>
              <a:t>Slides with a blue slash (embargoed) may not be used unless the embargo is explicitly</a:t>
            </a:r>
            <a:r>
              <a:rPr dirty="0" sz="1100" spc="-30">
                <a:latin typeface="Arial"/>
                <a:cs typeface="Arial"/>
              </a:rPr>
              <a:t> </a:t>
            </a:r>
            <a:r>
              <a:rPr dirty="0" sz="1100">
                <a:latin typeface="Arial"/>
                <a:cs typeface="Arial"/>
              </a:rPr>
              <a:t>lifted</a:t>
            </a:r>
            <a:endParaRPr sz="1100">
              <a:latin typeface="Arial"/>
              <a:cs typeface="Arial"/>
            </a:endParaRPr>
          </a:p>
          <a:p>
            <a:pPr marL="12700">
              <a:lnSpc>
                <a:spcPts val="1310"/>
              </a:lnSpc>
              <a:spcBef>
                <a:spcPts val="80"/>
              </a:spcBef>
            </a:pPr>
            <a:r>
              <a:rPr dirty="0" sz="1100">
                <a:latin typeface="Arial"/>
                <a:cs typeface="Arial"/>
              </a:rPr>
              <a:t>Slides without slash or X may be tweeted unless flagged with the “No tweet”</a:t>
            </a:r>
            <a:r>
              <a:rPr dirty="0" sz="1100" spc="-30">
                <a:latin typeface="Arial"/>
                <a:cs typeface="Arial"/>
              </a:rPr>
              <a:t> </a:t>
            </a:r>
            <a:r>
              <a:rPr dirty="0" sz="1100">
                <a:latin typeface="Arial"/>
                <a:cs typeface="Arial"/>
              </a:rPr>
              <a:t>icon.</a:t>
            </a:r>
            <a:endParaRPr sz="1100">
              <a:latin typeface="Arial"/>
              <a:cs typeface="Arial"/>
            </a:endParaRPr>
          </a:p>
          <a:p>
            <a:pPr algn="just" marL="12700" marR="5080">
              <a:lnSpc>
                <a:spcPct val="80900"/>
              </a:lnSpc>
              <a:spcBef>
                <a:spcPts val="245"/>
              </a:spcBef>
            </a:pPr>
            <a:r>
              <a:rPr dirty="0" sz="1100" spc="-5">
                <a:latin typeface="Arial"/>
                <a:cs typeface="Arial"/>
              </a:rPr>
              <a:t>CAGI participants </a:t>
            </a:r>
            <a:r>
              <a:rPr dirty="0" sz="1100">
                <a:latin typeface="Arial"/>
                <a:cs typeface="Arial"/>
              </a:rPr>
              <a:t>using these slides must explain the “No tweet” icon, which means that the slide content should not be disseminated  outside the presenting conference hall. If the presentation venue permits pervasive tweeting, you may not include these slides in</a:t>
            </a:r>
            <a:r>
              <a:rPr dirty="0" sz="1100" spc="-120">
                <a:latin typeface="Arial"/>
                <a:cs typeface="Arial"/>
              </a:rPr>
              <a:t> </a:t>
            </a:r>
            <a:r>
              <a:rPr dirty="0" sz="1100">
                <a:latin typeface="Arial"/>
                <a:cs typeface="Arial"/>
              </a:rPr>
              <a:t>your  talk</a:t>
            </a:r>
            <a:endParaRPr sz="1100">
              <a:latin typeface="Arial"/>
              <a:cs typeface="Arial"/>
            </a:endParaRPr>
          </a:p>
        </p:txBody>
      </p:sp>
      <p:sp>
        <p:nvSpPr>
          <p:cNvPr id="11" name="object 11"/>
          <p:cNvSpPr txBox="1"/>
          <p:nvPr/>
        </p:nvSpPr>
        <p:spPr>
          <a:xfrm>
            <a:off x="242865" y="4261053"/>
            <a:ext cx="74930" cy="193040"/>
          </a:xfrm>
          <a:prstGeom prst="rect">
            <a:avLst/>
          </a:prstGeom>
        </p:spPr>
        <p:txBody>
          <a:bodyPr wrap="square" lIns="0" tIns="12700" rIns="0" bIns="0" rtlCol="0" vert="horz">
            <a:spAutoFit/>
          </a:bodyPr>
          <a:lstStyle/>
          <a:p>
            <a:pPr marL="12700">
              <a:lnSpc>
                <a:spcPct val="100000"/>
              </a:lnSpc>
              <a:spcBef>
                <a:spcPts val="100"/>
              </a:spcBef>
            </a:pPr>
            <a:r>
              <a:rPr dirty="0" sz="1100">
                <a:latin typeface="Arial"/>
                <a:cs typeface="Arial"/>
              </a:rPr>
              <a:t>•</a:t>
            </a:r>
            <a:endParaRPr sz="1100">
              <a:latin typeface="Arial"/>
              <a:cs typeface="Arial"/>
            </a:endParaRPr>
          </a:p>
        </p:txBody>
      </p:sp>
      <p:sp>
        <p:nvSpPr>
          <p:cNvPr id="12" name="object 12"/>
          <p:cNvSpPr txBox="1"/>
          <p:nvPr/>
        </p:nvSpPr>
        <p:spPr>
          <a:xfrm>
            <a:off x="585765" y="4261053"/>
            <a:ext cx="7935595" cy="464820"/>
          </a:xfrm>
          <a:prstGeom prst="rect">
            <a:avLst/>
          </a:prstGeom>
        </p:spPr>
        <p:txBody>
          <a:bodyPr wrap="square" lIns="0" tIns="44450" rIns="0" bIns="0" rtlCol="0" vert="horz">
            <a:spAutoFit/>
          </a:bodyPr>
          <a:lstStyle/>
          <a:p>
            <a:pPr marL="12700" marR="5080">
              <a:lnSpc>
                <a:spcPct val="80900"/>
              </a:lnSpc>
              <a:spcBef>
                <a:spcPts val="350"/>
              </a:spcBef>
            </a:pPr>
            <a:r>
              <a:rPr dirty="0" sz="1100">
                <a:latin typeface="Arial"/>
                <a:cs typeface="Arial"/>
              </a:rPr>
              <a:t>Note for slide authors: we expect all </a:t>
            </a:r>
            <a:r>
              <a:rPr dirty="0" sz="1100" spc="-5">
                <a:latin typeface="Arial"/>
                <a:cs typeface="Arial"/>
              </a:rPr>
              <a:t>CAGI participants </a:t>
            </a:r>
            <a:r>
              <a:rPr dirty="0" sz="1100">
                <a:latin typeface="Arial"/>
                <a:cs typeface="Arial"/>
              </a:rPr>
              <a:t>to abide by these </a:t>
            </a:r>
            <a:r>
              <a:rPr dirty="0" sz="1100" spc="-5">
                <a:latin typeface="Arial"/>
                <a:cs typeface="Arial"/>
              </a:rPr>
              <a:t>restrictions, </a:t>
            </a:r>
            <a:r>
              <a:rPr dirty="0" sz="1100">
                <a:latin typeface="Arial"/>
                <a:cs typeface="Arial"/>
              </a:rPr>
              <a:t>and will make best </a:t>
            </a:r>
            <a:r>
              <a:rPr dirty="0" sz="1100" spc="-5">
                <a:latin typeface="Arial"/>
                <a:cs typeface="Arial"/>
              </a:rPr>
              <a:t>effort </a:t>
            </a:r>
            <a:r>
              <a:rPr dirty="0" sz="1100">
                <a:latin typeface="Arial"/>
                <a:cs typeface="Arial"/>
              </a:rPr>
              <a:t>to ensure they are  followed. </a:t>
            </a:r>
            <a:r>
              <a:rPr dirty="0" sz="1100" spc="-10">
                <a:latin typeface="Arial"/>
                <a:cs typeface="Arial"/>
              </a:rPr>
              <a:t>However, </a:t>
            </a:r>
            <a:r>
              <a:rPr dirty="0" sz="1100">
                <a:latin typeface="Arial"/>
                <a:cs typeface="Arial"/>
              </a:rPr>
              <a:t>but bear in mind that we have limited means of enforcing them, and therefore the </a:t>
            </a:r>
            <a:r>
              <a:rPr dirty="0" sz="1100" spc="-5">
                <a:latin typeface="Arial"/>
                <a:cs typeface="Arial"/>
              </a:rPr>
              <a:t>restrictions </a:t>
            </a:r>
            <a:r>
              <a:rPr dirty="0" sz="1100">
                <a:latin typeface="Arial"/>
                <a:cs typeface="Arial"/>
              </a:rPr>
              <a:t>cannot be  guaranteed.</a:t>
            </a:r>
            <a:endParaRPr sz="1100">
              <a:latin typeface="Arial"/>
              <a:cs typeface="Arial"/>
            </a:endParaRPr>
          </a:p>
        </p:txBody>
      </p:sp>
      <p:sp>
        <p:nvSpPr>
          <p:cNvPr id="13" name="object 13"/>
          <p:cNvSpPr/>
          <p:nvPr/>
        </p:nvSpPr>
        <p:spPr>
          <a:xfrm>
            <a:off x="8421316" y="3228188"/>
            <a:ext cx="440055" cy="330200"/>
          </a:xfrm>
          <a:custGeom>
            <a:avLst/>
            <a:gdLst/>
            <a:ahLst/>
            <a:cxnLst/>
            <a:rect l="l" t="t" r="r" b="b"/>
            <a:pathLst>
              <a:path w="440054" h="330200">
                <a:moveTo>
                  <a:pt x="0" y="164901"/>
                </a:moveTo>
                <a:lnTo>
                  <a:pt x="5806" y="127091"/>
                </a:lnTo>
                <a:lnTo>
                  <a:pt x="22347" y="92382"/>
                </a:lnTo>
                <a:lnTo>
                  <a:pt x="48302" y="61764"/>
                </a:lnTo>
                <a:lnTo>
                  <a:pt x="82352" y="36227"/>
                </a:lnTo>
                <a:lnTo>
                  <a:pt x="123176" y="16760"/>
                </a:lnTo>
                <a:lnTo>
                  <a:pt x="169454" y="4355"/>
                </a:lnTo>
                <a:lnTo>
                  <a:pt x="219868" y="0"/>
                </a:lnTo>
                <a:lnTo>
                  <a:pt x="270282" y="4355"/>
                </a:lnTo>
                <a:lnTo>
                  <a:pt x="316561" y="16760"/>
                </a:lnTo>
                <a:lnTo>
                  <a:pt x="357385" y="36227"/>
                </a:lnTo>
                <a:lnTo>
                  <a:pt x="391435" y="61764"/>
                </a:lnTo>
                <a:lnTo>
                  <a:pt x="417390" y="92382"/>
                </a:lnTo>
                <a:lnTo>
                  <a:pt x="433931" y="127091"/>
                </a:lnTo>
                <a:lnTo>
                  <a:pt x="439738" y="164901"/>
                </a:lnTo>
                <a:lnTo>
                  <a:pt x="433931" y="202712"/>
                </a:lnTo>
                <a:lnTo>
                  <a:pt x="417390" y="237421"/>
                </a:lnTo>
                <a:lnTo>
                  <a:pt x="391435" y="268039"/>
                </a:lnTo>
                <a:lnTo>
                  <a:pt x="357385" y="293576"/>
                </a:lnTo>
                <a:lnTo>
                  <a:pt x="316561" y="313043"/>
                </a:lnTo>
                <a:lnTo>
                  <a:pt x="270282" y="325448"/>
                </a:lnTo>
                <a:lnTo>
                  <a:pt x="219868" y="329803"/>
                </a:lnTo>
                <a:lnTo>
                  <a:pt x="169454" y="325448"/>
                </a:lnTo>
                <a:lnTo>
                  <a:pt x="123176" y="313043"/>
                </a:lnTo>
                <a:lnTo>
                  <a:pt x="82352" y="293576"/>
                </a:lnTo>
                <a:lnTo>
                  <a:pt x="48302" y="268039"/>
                </a:lnTo>
                <a:lnTo>
                  <a:pt x="22347" y="237421"/>
                </a:lnTo>
                <a:lnTo>
                  <a:pt x="5806" y="202712"/>
                </a:lnTo>
                <a:lnTo>
                  <a:pt x="0" y="164901"/>
                </a:lnTo>
                <a:close/>
              </a:path>
            </a:pathLst>
          </a:custGeom>
          <a:ln w="28574">
            <a:solidFill>
              <a:srgbClr val="FF2600"/>
            </a:solidFill>
          </a:ln>
        </p:spPr>
        <p:txBody>
          <a:bodyPr wrap="square" lIns="0" tIns="0" rIns="0" bIns="0" rtlCol="0"/>
          <a:lstStyle/>
          <a:p/>
        </p:txBody>
      </p:sp>
      <p:sp>
        <p:nvSpPr>
          <p:cNvPr id="14" name="object 14"/>
          <p:cNvSpPr/>
          <p:nvPr/>
        </p:nvSpPr>
        <p:spPr>
          <a:xfrm>
            <a:off x="8486130" y="3305805"/>
            <a:ext cx="310109" cy="189670"/>
          </a:xfrm>
          <a:prstGeom prst="rect">
            <a:avLst/>
          </a:prstGeom>
          <a:blipFill>
            <a:blip r:embed="rId2" cstate="print"/>
            <a:stretch>
              <a:fillRect/>
            </a:stretch>
          </a:blipFill>
        </p:spPr>
        <p:txBody>
          <a:bodyPr wrap="square" lIns="0" tIns="0" rIns="0" bIns="0" rtlCol="0"/>
          <a:lstStyle/>
          <a:p/>
        </p:txBody>
      </p:sp>
      <p:sp>
        <p:nvSpPr>
          <p:cNvPr id="15" name="object 15"/>
          <p:cNvSpPr/>
          <p:nvPr/>
        </p:nvSpPr>
        <p:spPr>
          <a:xfrm>
            <a:off x="8492901" y="3260572"/>
            <a:ext cx="303530" cy="265430"/>
          </a:xfrm>
          <a:custGeom>
            <a:avLst/>
            <a:gdLst/>
            <a:ahLst/>
            <a:cxnLst/>
            <a:rect l="l" t="t" r="r" b="b"/>
            <a:pathLst>
              <a:path w="303529" h="265429">
                <a:moveTo>
                  <a:pt x="0" y="265036"/>
                </a:moveTo>
                <a:lnTo>
                  <a:pt x="303384" y="0"/>
                </a:lnTo>
              </a:path>
            </a:pathLst>
          </a:custGeom>
          <a:ln w="28574">
            <a:solidFill>
              <a:srgbClr val="FF2600"/>
            </a:solidFill>
          </a:ln>
        </p:spPr>
        <p:txBody>
          <a:bodyPr wrap="square" lIns="0" tIns="0" rIns="0" bIns="0" rtlCol="0"/>
          <a:lstStyl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33020" rIns="0" bIns="0" rtlCol="0" vert="horz">
            <a:spAutoFit/>
          </a:bodyPr>
          <a:lstStyle/>
          <a:p>
            <a:pPr algn="ctr" marL="37465" marR="5080">
              <a:lnSpc>
                <a:spcPts val="3800"/>
              </a:lnSpc>
              <a:spcBef>
                <a:spcPts val="260"/>
              </a:spcBef>
            </a:pPr>
            <a:r>
              <a:rPr dirty="0"/>
              <a:t>A </a:t>
            </a:r>
            <a:r>
              <a:rPr dirty="0" spc="-5"/>
              <a:t>performance-based </a:t>
            </a:r>
            <a:r>
              <a:rPr dirty="0"/>
              <a:t>approach </a:t>
            </a:r>
            <a:r>
              <a:rPr dirty="0" spc="-5"/>
              <a:t>to</a:t>
            </a:r>
            <a:r>
              <a:rPr dirty="0" spc="-155"/>
              <a:t> </a:t>
            </a:r>
            <a:r>
              <a:rPr dirty="0" spc="-5"/>
              <a:t>establish  standards for </a:t>
            </a:r>
            <a:r>
              <a:rPr dirty="0"/>
              <a:t>missense variant impact  </a:t>
            </a:r>
            <a:r>
              <a:rPr dirty="0" spc="-5"/>
              <a:t>prediction tools</a:t>
            </a:r>
          </a:p>
        </p:txBody>
      </p:sp>
      <p:sp>
        <p:nvSpPr>
          <p:cNvPr id="3" name="object 3"/>
          <p:cNvSpPr txBox="1">
            <a:spLocks noGrp="1"/>
          </p:cNvSpPr>
          <p:nvPr>
            <p:ph type="body" idx="1"/>
          </p:nvPr>
        </p:nvSpPr>
        <p:spPr>
          <a:prstGeom prst="rect"/>
        </p:spPr>
        <p:txBody>
          <a:bodyPr wrap="square" lIns="0" tIns="12700" rIns="0" bIns="0" rtlCol="0" vert="horz">
            <a:spAutoFit/>
          </a:bodyPr>
          <a:lstStyle/>
          <a:p>
            <a:pPr marL="26670">
              <a:lnSpc>
                <a:spcPct val="100000"/>
              </a:lnSpc>
              <a:spcBef>
                <a:spcPts val="100"/>
              </a:spcBef>
            </a:pPr>
            <a:r>
              <a:rPr dirty="0" u="heavy" spc="-10">
                <a:uFill>
                  <a:solidFill>
                    <a:srgbClr val="000000"/>
                  </a:solidFill>
                </a:uFill>
              </a:rPr>
              <a:t>Vikas </a:t>
            </a:r>
            <a:r>
              <a:rPr dirty="0" u="heavy" spc="-20">
                <a:uFill>
                  <a:solidFill>
                    <a:srgbClr val="000000"/>
                  </a:solidFill>
                </a:uFill>
              </a:rPr>
              <a:t>Pejaver</a:t>
            </a:r>
            <a:r>
              <a:rPr dirty="0" spc="-20"/>
              <a:t>, </a:t>
            </a:r>
            <a:r>
              <a:rPr dirty="0"/>
              <a:t>Sean D. </a:t>
            </a:r>
            <a:r>
              <a:rPr dirty="0" spc="-30"/>
              <a:t>Mooney, </a:t>
            </a:r>
            <a:r>
              <a:rPr dirty="0"/>
              <a:t>Predrag</a:t>
            </a:r>
            <a:r>
              <a:rPr dirty="0" spc="-5"/>
              <a:t> </a:t>
            </a:r>
            <a:r>
              <a:rPr dirty="0"/>
              <a:t>Radivojac</a:t>
            </a:r>
          </a:p>
          <a:p>
            <a:pPr algn="ctr" marL="2501265" marR="2479675" indent="-635">
              <a:lnSpc>
                <a:spcPct val="100899"/>
              </a:lnSpc>
              <a:spcBef>
                <a:spcPts val="2155"/>
              </a:spcBef>
            </a:pPr>
            <a:r>
              <a:rPr dirty="0" sz="1900" spc="-5"/>
              <a:t>CAGI* Workshop  </a:t>
            </a:r>
            <a:r>
              <a:rPr dirty="0" sz="1900"/>
              <a:t>December 6,</a:t>
            </a:r>
            <a:r>
              <a:rPr dirty="0" sz="1900" spc="-110"/>
              <a:t> </a:t>
            </a:r>
            <a:r>
              <a:rPr dirty="0" sz="1900"/>
              <a:t>2019</a:t>
            </a:r>
            <a:endParaRPr sz="1900"/>
          </a:p>
        </p:txBody>
      </p:sp>
      <p:sp>
        <p:nvSpPr>
          <p:cNvPr id="4" name="object 4"/>
          <p:cNvSpPr/>
          <p:nvPr/>
        </p:nvSpPr>
        <p:spPr>
          <a:xfrm>
            <a:off x="6495375" y="3968133"/>
            <a:ext cx="2376084" cy="777311"/>
          </a:xfrm>
          <a:prstGeom prst="rect">
            <a:avLst/>
          </a:prstGeom>
          <a:blipFill>
            <a:blip r:embed="rId2" cstate="print"/>
            <a:stretch>
              <a:fillRect/>
            </a:stretch>
          </a:blipFill>
        </p:spPr>
        <p:txBody>
          <a:bodyPr wrap="square" lIns="0" tIns="0" rIns="0" bIns="0" rtlCol="0"/>
          <a:lstStyle/>
          <a:p/>
        </p:txBody>
      </p:sp>
      <p:sp>
        <p:nvSpPr>
          <p:cNvPr id="5" name="object 5"/>
          <p:cNvSpPr/>
          <p:nvPr/>
        </p:nvSpPr>
        <p:spPr>
          <a:xfrm>
            <a:off x="251794" y="3938736"/>
            <a:ext cx="1587404" cy="783119"/>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584" y="4846827"/>
            <a:ext cx="8273415" cy="289560"/>
          </a:xfrm>
          <a:prstGeom prst="rect">
            <a:avLst/>
          </a:prstGeom>
        </p:spPr>
        <p:txBody>
          <a:bodyPr wrap="square" lIns="0" tIns="25400" rIns="0" bIns="0" rtlCol="0" vert="horz">
            <a:spAutoFit/>
          </a:bodyPr>
          <a:lstStyle/>
          <a:p>
            <a:pPr marL="12700" marR="5080">
              <a:lnSpc>
                <a:spcPts val="1000"/>
              </a:lnSpc>
              <a:spcBef>
                <a:spcPts val="200"/>
              </a:spcBef>
            </a:pPr>
            <a:r>
              <a:rPr dirty="0" sz="900">
                <a:solidFill>
                  <a:srgbClr val="403152"/>
                </a:solidFill>
                <a:latin typeface="Arial"/>
                <a:cs typeface="Arial"/>
              </a:rPr>
              <a:t>Richards S </a:t>
            </a:r>
            <a:r>
              <a:rPr dirty="0" sz="900" spc="-5" i="1">
                <a:solidFill>
                  <a:srgbClr val="403152"/>
                </a:solidFill>
                <a:latin typeface="Arial"/>
                <a:cs typeface="Arial"/>
              </a:rPr>
              <a:t>et al. </a:t>
            </a:r>
            <a:r>
              <a:rPr dirty="0" sz="900">
                <a:solidFill>
                  <a:srgbClr val="403152"/>
                </a:solidFill>
                <a:latin typeface="Arial"/>
                <a:cs typeface="Arial"/>
              </a:rPr>
              <a:t>2015. </a:t>
            </a:r>
            <a:r>
              <a:rPr dirty="0" sz="900" spc="-5">
                <a:solidFill>
                  <a:srgbClr val="403152"/>
                </a:solidFill>
                <a:latin typeface="Arial"/>
                <a:cs typeface="Arial"/>
              </a:rPr>
              <a:t>Standards </a:t>
            </a:r>
            <a:r>
              <a:rPr dirty="0" sz="900">
                <a:solidFill>
                  <a:srgbClr val="403152"/>
                </a:solidFill>
                <a:latin typeface="Arial"/>
                <a:cs typeface="Arial"/>
              </a:rPr>
              <a:t>and guidelines for the interpretation of sequence variants: a joint consensus recommendation of the American College of</a:t>
            </a:r>
            <a:r>
              <a:rPr dirty="0" sz="900" spc="-120">
                <a:solidFill>
                  <a:srgbClr val="403152"/>
                </a:solidFill>
                <a:latin typeface="Arial"/>
                <a:cs typeface="Arial"/>
              </a:rPr>
              <a:t> </a:t>
            </a:r>
            <a:r>
              <a:rPr dirty="0" sz="900">
                <a:solidFill>
                  <a:srgbClr val="403152"/>
                </a:solidFill>
                <a:latin typeface="Arial"/>
                <a:cs typeface="Arial"/>
              </a:rPr>
              <a:t>Medical  Genetics and Genomics and the Association for Molecular </a:t>
            </a:r>
            <a:r>
              <a:rPr dirty="0" sz="900" spc="-10">
                <a:solidFill>
                  <a:srgbClr val="403152"/>
                </a:solidFill>
                <a:latin typeface="Arial"/>
                <a:cs typeface="Arial"/>
              </a:rPr>
              <a:t>Pathology. </a:t>
            </a:r>
            <a:r>
              <a:rPr dirty="0" sz="900" i="1">
                <a:solidFill>
                  <a:srgbClr val="403152"/>
                </a:solidFill>
                <a:latin typeface="Arial"/>
                <a:cs typeface="Arial"/>
              </a:rPr>
              <a:t>Genet </a:t>
            </a:r>
            <a:r>
              <a:rPr dirty="0" sz="900" spc="-5" i="1">
                <a:solidFill>
                  <a:srgbClr val="403152"/>
                </a:solidFill>
                <a:latin typeface="Arial"/>
                <a:cs typeface="Arial"/>
              </a:rPr>
              <a:t>Med</a:t>
            </a:r>
            <a:r>
              <a:rPr dirty="0" sz="900" spc="-5">
                <a:solidFill>
                  <a:srgbClr val="403152"/>
                </a:solidFill>
                <a:latin typeface="Arial"/>
                <a:cs typeface="Arial"/>
              </a:rPr>
              <a:t>.</a:t>
            </a:r>
            <a:r>
              <a:rPr dirty="0" sz="900" spc="-45">
                <a:solidFill>
                  <a:srgbClr val="403152"/>
                </a:solidFill>
                <a:latin typeface="Arial"/>
                <a:cs typeface="Arial"/>
              </a:rPr>
              <a:t> </a:t>
            </a:r>
            <a:r>
              <a:rPr dirty="0" sz="900" spc="-5">
                <a:solidFill>
                  <a:srgbClr val="524265"/>
                </a:solidFill>
                <a:latin typeface="Arial"/>
                <a:cs typeface="Arial"/>
              </a:rPr>
              <a:t>doi:10.1038/gim.2015.30</a:t>
            </a:r>
            <a:endParaRPr sz="900">
              <a:latin typeface="Arial"/>
              <a:cs typeface="Arial"/>
            </a:endParaRPr>
          </a:p>
        </p:txBody>
      </p:sp>
      <p:sp>
        <p:nvSpPr>
          <p:cNvPr id="3" name="object 3"/>
          <p:cNvSpPr txBox="1">
            <a:spLocks noGrp="1"/>
          </p:cNvSpPr>
          <p:nvPr>
            <p:ph type="title"/>
          </p:nvPr>
        </p:nvSpPr>
        <p:spPr>
          <a:xfrm>
            <a:off x="242866" y="202300"/>
            <a:ext cx="7997825" cy="452120"/>
          </a:xfrm>
          <a:prstGeom prst="rect"/>
        </p:spPr>
        <p:txBody>
          <a:bodyPr wrap="square" lIns="0" tIns="12700" rIns="0" bIns="0" rtlCol="0" vert="horz">
            <a:spAutoFit/>
          </a:bodyPr>
          <a:lstStyle/>
          <a:p>
            <a:pPr marL="12700">
              <a:lnSpc>
                <a:spcPct val="100000"/>
              </a:lnSpc>
              <a:spcBef>
                <a:spcPts val="100"/>
              </a:spcBef>
            </a:pPr>
            <a:r>
              <a:rPr dirty="0" sz="2800" spc="-30"/>
              <a:t>Variant </a:t>
            </a:r>
            <a:r>
              <a:rPr dirty="0" sz="2800"/>
              <a:t>impact </a:t>
            </a:r>
            <a:r>
              <a:rPr dirty="0" sz="2800" spc="-5"/>
              <a:t>prediction </a:t>
            </a:r>
            <a:r>
              <a:rPr dirty="0" sz="2800"/>
              <a:t>in </a:t>
            </a:r>
            <a:r>
              <a:rPr dirty="0" sz="2800" spc="-5"/>
              <a:t>ACMG/AMP</a:t>
            </a:r>
            <a:r>
              <a:rPr dirty="0" sz="2800" spc="-210"/>
              <a:t> </a:t>
            </a:r>
            <a:r>
              <a:rPr dirty="0" sz="2800"/>
              <a:t>guidelines</a:t>
            </a:r>
            <a:endParaRPr sz="2800"/>
          </a:p>
        </p:txBody>
      </p:sp>
      <p:sp>
        <p:nvSpPr>
          <p:cNvPr id="4" name="object 4"/>
          <p:cNvSpPr txBox="1"/>
          <p:nvPr/>
        </p:nvSpPr>
        <p:spPr>
          <a:xfrm>
            <a:off x="8930657" y="4887112"/>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403152"/>
                </a:solidFill>
                <a:latin typeface="Arial"/>
                <a:cs typeface="Arial"/>
              </a:rPr>
              <a:t>3</a:t>
            </a:r>
            <a:endParaRPr sz="1200">
              <a:latin typeface="Arial"/>
              <a:cs typeface="Arial"/>
            </a:endParaRPr>
          </a:p>
        </p:txBody>
      </p:sp>
      <p:sp>
        <p:nvSpPr>
          <p:cNvPr id="5" name="object 5"/>
          <p:cNvSpPr/>
          <p:nvPr/>
        </p:nvSpPr>
        <p:spPr>
          <a:xfrm>
            <a:off x="228078" y="714102"/>
            <a:ext cx="5072329" cy="4107381"/>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6014727" y="704775"/>
            <a:ext cx="2896633" cy="4124622"/>
          </a:xfrm>
          <a:prstGeom prst="rect">
            <a:avLst/>
          </a:prstGeom>
          <a:blipFill>
            <a:blip r:embed="rId3" cstate="print"/>
            <a:stretch>
              <a:fillRect/>
            </a:stretch>
          </a:blipFill>
        </p:spPr>
        <p:txBody>
          <a:bodyPr wrap="square" lIns="0" tIns="0" rIns="0" bIns="0" rtlCol="0"/>
          <a:lstStyle/>
          <a:p/>
        </p:txBody>
      </p:sp>
      <p:sp>
        <p:nvSpPr>
          <p:cNvPr id="7" name="object 7"/>
          <p:cNvSpPr/>
          <p:nvPr/>
        </p:nvSpPr>
        <p:spPr>
          <a:xfrm>
            <a:off x="5419070" y="2638814"/>
            <a:ext cx="514984" cy="383540"/>
          </a:xfrm>
          <a:custGeom>
            <a:avLst/>
            <a:gdLst/>
            <a:ahLst/>
            <a:cxnLst/>
            <a:rect l="l" t="t" r="r" b="b"/>
            <a:pathLst>
              <a:path w="514985" h="383539">
                <a:moveTo>
                  <a:pt x="322924" y="0"/>
                </a:moveTo>
                <a:lnTo>
                  <a:pt x="322924" y="95808"/>
                </a:lnTo>
                <a:lnTo>
                  <a:pt x="0" y="95808"/>
                </a:lnTo>
                <a:lnTo>
                  <a:pt x="0" y="287423"/>
                </a:lnTo>
                <a:lnTo>
                  <a:pt x="322924" y="287423"/>
                </a:lnTo>
                <a:lnTo>
                  <a:pt x="322924" y="383230"/>
                </a:lnTo>
                <a:lnTo>
                  <a:pt x="514539" y="191615"/>
                </a:lnTo>
                <a:lnTo>
                  <a:pt x="322924" y="0"/>
                </a:lnTo>
                <a:close/>
              </a:path>
            </a:pathLst>
          </a:custGeom>
          <a:solidFill>
            <a:srgbClr val="524265"/>
          </a:solidFill>
        </p:spPr>
        <p:txBody>
          <a:bodyPr wrap="square" lIns="0" tIns="0" rIns="0" bIns="0" rtlCol="0"/>
          <a:lstStyle/>
          <a:p/>
        </p:txBody>
      </p:sp>
      <p:sp>
        <p:nvSpPr>
          <p:cNvPr id="8" name="object 8"/>
          <p:cNvSpPr/>
          <p:nvPr/>
        </p:nvSpPr>
        <p:spPr>
          <a:xfrm>
            <a:off x="1576457" y="1456276"/>
            <a:ext cx="1598930" cy="1116965"/>
          </a:xfrm>
          <a:custGeom>
            <a:avLst/>
            <a:gdLst/>
            <a:ahLst/>
            <a:cxnLst/>
            <a:rect l="l" t="t" r="r" b="b"/>
            <a:pathLst>
              <a:path w="1598930" h="1116964">
                <a:moveTo>
                  <a:pt x="0" y="0"/>
                </a:moveTo>
                <a:lnTo>
                  <a:pt x="1598352" y="0"/>
                </a:lnTo>
                <a:lnTo>
                  <a:pt x="1598352" y="1116842"/>
                </a:lnTo>
                <a:lnTo>
                  <a:pt x="0" y="1116842"/>
                </a:lnTo>
                <a:lnTo>
                  <a:pt x="0" y="0"/>
                </a:lnTo>
                <a:close/>
              </a:path>
            </a:pathLst>
          </a:custGeom>
          <a:ln w="38099">
            <a:solidFill>
              <a:srgbClr val="524265"/>
            </a:solidFill>
          </a:ln>
        </p:spPr>
        <p:txBody>
          <a:bodyPr wrap="square" lIns="0" tIns="0" rIns="0" bIns="0" rtlCol="0"/>
          <a:lstStyl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866" y="202300"/>
            <a:ext cx="4770755" cy="452120"/>
          </a:xfrm>
          <a:prstGeom prst="rect"/>
        </p:spPr>
        <p:txBody>
          <a:bodyPr wrap="square" lIns="0" tIns="12700" rIns="0" bIns="0" rtlCol="0" vert="horz">
            <a:spAutoFit/>
          </a:bodyPr>
          <a:lstStyle/>
          <a:p>
            <a:pPr marL="12700">
              <a:lnSpc>
                <a:spcPct val="100000"/>
              </a:lnSpc>
              <a:spcBef>
                <a:spcPts val="100"/>
              </a:spcBef>
            </a:pPr>
            <a:r>
              <a:rPr dirty="0" sz="2800" spc="-5"/>
              <a:t>Standards for tools </a:t>
            </a:r>
            <a:r>
              <a:rPr dirty="0" sz="2800"/>
              <a:t>and</a:t>
            </a:r>
            <a:r>
              <a:rPr dirty="0" sz="2800" spc="-30"/>
              <a:t> </a:t>
            </a:r>
            <a:r>
              <a:rPr dirty="0" sz="2800"/>
              <a:t>usage</a:t>
            </a:r>
            <a:endParaRPr sz="2800"/>
          </a:p>
        </p:txBody>
      </p:sp>
      <p:sp>
        <p:nvSpPr>
          <p:cNvPr id="3" name="object 3"/>
          <p:cNvSpPr txBox="1"/>
          <p:nvPr/>
        </p:nvSpPr>
        <p:spPr>
          <a:xfrm>
            <a:off x="242865" y="891835"/>
            <a:ext cx="8798560" cy="4203700"/>
          </a:xfrm>
          <a:prstGeom prst="rect">
            <a:avLst/>
          </a:prstGeom>
        </p:spPr>
        <p:txBody>
          <a:bodyPr wrap="square" lIns="0" tIns="12700" rIns="0" bIns="0" rtlCol="0" vert="horz">
            <a:spAutoFit/>
          </a:bodyPr>
          <a:lstStyle/>
          <a:p>
            <a:pPr marL="355600" indent="-342900">
              <a:lnSpc>
                <a:spcPts val="2270"/>
              </a:lnSpc>
              <a:spcBef>
                <a:spcPts val="100"/>
              </a:spcBef>
              <a:buFont typeface="Arial"/>
              <a:buChar char="•"/>
              <a:tabLst>
                <a:tab pos="354965" algn="l"/>
                <a:tab pos="355600" algn="l"/>
              </a:tabLst>
            </a:pPr>
            <a:r>
              <a:rPr dirty="0" sz="1900" spc="-5" b="1">
                <a:latin typeface="Arial"/>
                <a:cs typeface="Arial"/>
              </a:rPr>
              <a:t>Which tools </a:t>
            </a:r>
            <a:r>
              <a:rPr dirty="0" sz="1900" b="1">
                <a:latin typeface="Arial"/>
                <a:cs typeface="Arial"/>
              </a:rPr>
              <a:t>to</a:t>
            </a:r>
            <a:r>
              <a:rPr dirty="0" sz="1900" spc="-5" b="1">
                <a:latin typeface="Arial"/>
                <a:cs typeface="Arial"/>
              </a:rPr>
              <a:t> consider?</a:t>
            </a:r>
            <a:endParaRPr sz="1900">
              <a:latin typeface="Arial"/>
              <a:cs typeface="Arial"/>
            </a:endParaRPr>
          </a:p>
          <a:p>
            <a:pPr marL="355600" indent="-342900">
              <a:lnSpc>
                <a:spcPts val="2270"/>
              </a:lnSpc>
              <a:buFont typeface="Arial"/>
              <a:buChar char="•"/>
              <a:tabLst>
                <a:tab pos="354965" algn="l"/>
                <a:tab pos="355600" algn="l"/>
              </a:tabLst>
            </a:pPr>
            <a:r>
              <a:rPr dirty="0" sz="1900" spc="-5" b="1">
                <a:latin typeface="Arial"/>
                <a:cs typeface="Arial"/>
              </a:rPr>
              <a:t>What thresholds </a:t>
            </a:r>
            <a:r>
              <a:rPr dirty="0" sz="1900" b="1">
                <a:latin typeface="Arial"/>
                <a:cs typeface="Arial"/>
              </a:rPr>
              <a:t>to</a:t>
            </a:r>
            <a:r>
              <a:rPr dirty="0" sz="1900" spc="-5" b="1">
                <a:latin typeface="Arial"/>
                <a:cs typeface="Arial"/>
              </a:rPr>
              <a:t> use?</a:t>
            </a:r>
            <a:endParaRPr sz="1900">
              <a:latin typeface="Arial"/>
              <a:cs typeface="Arial"/>
            </a:endParaRPr>
          </a:p>
          <a:p>
            <a:pPr>
              <a:lnSpc>
                <a:spcPct val="100000"/>
              </a:lnSpc>
              <a:buFont typeface="Arial"/>
              <a:buChar char="•"/>
            </a:pPr>
            <a:endParaRPr sz="2100">
              <a:latin typeface="Times New Roman"/>
              <a:cs typeface="Times New Roman"/>
            </a:endParaRPr>
          </a:p>
          <a:p>
            <a:pPr>
              <a:lnSpc>
                <a:spcPct val="100000"/>
              </a:lnSpc>
              <a:spcBef>
                <a:spcPts val="35"/>
              </a:spcBef>
              <a:buFont typeface="Arial"/>
              <a:buChar char="•"/>
            </a:pPr>
            <a:endParaRPr sz="1800">
              <a:latin typeface="Times New Roman"/>
              <a:cs typeface="Times New Roman"/>
            </a:endParaRPr>
          </a:p>
          <a:p>
            <a:pPr marL="355600" indent="-342900">
              <a:lnSpc>
                <a:spcPct val="100000"/>
              </a:lnSpc>
              <a:buFont typeface="Arial"/>
              <a:buChar char="•"/>
              <a:tabLst>
                <a:tab pos="354965" algn="l"/>
                <a:tab pos="355600" algn="l"/>
              </a:tabLst>
            </a:pPr>
            <a:r>
              <a:rPr dirty="0" sz="1900" b="1">
                <a:latin typeface="Arial"/>
                <a:cs typeface="Arial"/>
              </a:rPr>
              <a:t>Hard </a:t>
            </a:r>
            <a:r>
              <a:rPr dirty="0" sz="1900" spc="-5" b="1">
                <a:latin typeface="Arial"/>
                <a:cs typeface="Arial"/>
              </a:rPr>
              <a:t>standards</a:t>
            </a:r>
            <a:r>
              <a:rPr dirty="0" sz="1900" spc="-5">
                <a:latin typeface="Arial"/>
                <a:cs typeface="Arial"/>
              </a:rPr>
              <a:t>: </a:t>
            </a:r>
            <a:r>
              <a:rPr dirty="0" sz="1900">
                <a:latin typeface="Arial"/>
                <a:cs typeface="Arial"/>
              </a:rPr>
              <a:t>recommend a </a:t>
            </a:r>
            <a:r>
              <a:rPr dirty="0" sz="1900" spc="-5">
                <a:latin typeface="Arial"/>
                <a:cs typeface="Arial"/>
              </a:rPr>
              <a:t>“go-to” method </a:t>
            </a:r>
            <a:r>
              <a:rPr dirty="0" sz="1900">
                <a:latin typeface="Arial"/>
                <a:cs typeface="Arial"/>
              </a:rPr>
              <a:t>and how it should be</a:t>
            </a:r>
            <a:r>
              <a:rPr dirty="0" sz="1900" spc="-15">
                <a:latin typeface="Arial"/>
                <a:cs typeface="Arial"/>
              </a:rPr>
              <a:t> </a:t>
            </a:r>
            <a:r>
              <a:rPr dirty="0" sz="1900">
                <a:latin typeface="Arial"/>
                <a:cs typeface="Arial"/>
              </a:rPr>
              <a:t>used</a:t>
            </a:r>
            <a:endParaRPr sz="1900">
              <a:latin typeface="Arial"/>
              <a:cs typeface="Arial"/>
            </a:endParaRPr>
          </a:p>
          <a:p>
            <a:pPr marL="469900">
              <a:lnSpc>
                <a:spcPct val="100000"/>
              </a:lnSpc>
              <a:spcBef>
                <a:spcPts val="5"/>
              </a:spcBef>
              <a:tabLst>
                <a:tab pos="755015" algn="l"/>
              </a:tabLst>
            </a:pPr>
            <a:r>
              <a:rPr dirty="0" sz="1500">
                <a:solidFill>
                  <a:srgbClr val="215968"/>
                </a:solidFill>
                <a:latin typeface="Lucida Sans Unicode"/>
                <a:cs typeface="Lucida Sans Unicode"/>
              </a:rPr>
              <a:t>+	</a:t>
            </a:r>
            <a:r>
              <a:rPr dirty="0" sz="1500">
                <a:solidFill>
                  <a:srgbClr val="296C7B"/>
                </a:solidFill>
                <a:latin typeface="Arial"/>
                <a:cs typeface="Arial"/>
              </a:rPr>
              <a:t>Easy for end-users (no need to peek under the</a:t>
            </a:r>
            <a:r>
              <a:rPr dirty="0" sz="1500" spc="-30">
                <a:solidFill>
                  <a:srgbClr val="296C7B"/>
                </a:solidFill>
                <a:latin typeface="Arial"/>
                <a:cs typeface="Arial"/>
              </a:rPr>
              <a:t> </a:t>
            </a:r>
            <a:r>
              <a:rPr dirty="0" sz="1500">
                <a:solidFill>
                  <a:srgbClr val="296C7B"/>
                </a:solidFill>
                <a:latin typeface="Arial"/>
                <a:cs typeface="Arial"/>
              </a:rPr>
              <a:t>hood)</a:t>
            </a:r>
            <a:endParaRPr sz="1500">
              <a:latin typeface="Arial"/>
              <a:cs typeface="Arial"/>
            </a:endParaRPr>
          </a:p>
          <a:p>
            <a:pPr lvl="1" marL="755650" indent="-285750">
              <a:lnSpc>
                <a:spcPct val="100000"/>
              </a:lnSpc>
              <a:buChar char="–"/>
              <a:tabLst>
                <a:tab pos="755015" algn="l"/>
                <a:tab pos="755650" algn="l"/>
              </a:tabLst>
            </a:pPr>
            <a:r>
              <a:rPr dirty="0" sz="1500" spc="-5">
                <a:solidFill>
                  <a:srgbClr val="984807"/>
                </a:solidFill>
                <a:latin typeface="Arial"/>
                <a:cs typeface="Arial"/>
              </a:rPr>
              <a:t>Stifles </a:t>
            </a:r>
            <a:r>
              <a:rPr dirty="0" sz="1500">
                <a:solidFill>
                  <a:srgbClr val="984807"/>
                </a:solidFill>
                <a:latin typeface="Arial"/>
                <a:cs typeface="Arial"/>
              </a:rPr>
              <a:t>innovation in methodology</a:t>
            </a:r>
            <a:endParaRPr sz="1500">
              <a:latin typeface="Arial"/>
              <a:cs typeface="Arial"/>
            </a:endParaRPr>
          </a:p>
          <a:p>
            <a:pPr lvl="1" marL="755650" indent="-285750">
              <a:lnSpc>
                <a:spcPct val="100000"/>
              </a:lnSpc>
              <a:buChar char="–"/>
              <a:tabLst>
                <a:tab pos="755015" algn="l"/>
                <a:tab pos="755650" algn="l"/>
              </a:tabLst>
            </a:pPr>
            <a:r>
              <a:rPr dirty="0" sz="1500" spc="-5">
                <a:solidFill>
                  <a:srgbClr val="984807"/>
                </a:solidFill>
                <a:latin typeface="Arial"/>
                <a:cs typeface="Arial"/>
              </a:rPr>
              <a:t>Resistance </a:t>
            </a:r>
            <a:r>
              <a:rPr dirty="0" sz="1500">
                <a:solidFill>
                  <a:srgbClr val="984807"/>
                </a:solidFill>
                <a:latin typeface="Arial"/>
                <a:cs typeface="Arial"/>
              </a:rPr>
              <a:t>to new and improved methods</a:t>
            </a:r>
            <a:endParaRPr sz="1500">
              <a:latin typeface="Arial"/>
              <a:cs typeface="Arial"/>
            </a:endParaRPr>
          </a:p>
          <a:p>
            <a:pPr lvl="1">
              <a:lnSpc>
                <a:spcPct val="100000"/>
              </a:lnSpc>
              <a:buClr>
                <a:srgbClr val="984807"/>
              </a:buClr>
              <a:buFont typeface="Arial"/>
              <a:buChar char="–"/>
            </a:pPr>
            <a:endParaRPr sz="1700">
              <a:latin typeface="Times New Roman"/>
              <a:cs typeface="Times New Roman"/>
            </a:endParaRPr>
          </a:p>
          <a:p>
            <a:pPr lvl="1">
              <a:lnSpc>
                <a:spcPct val="100000"/>
              </a:lnSpc>
              <a:buClr>
                <a:srgbClr val="984807"/>
              </a:buClr>
              <a:buFont typeface="Arial"/>
              <a:buChar char="–"/>
            </a:pPr>
            <a:endParaRPr sz="2250">
              <a:latin typeface="Times New Roman"/>
              <a:cs typeface="Times New Roman"/>
            </a:endParaRPr>
          </a:p>
          <a:p>
            <a:pPr marL="355600" marR="660400" indent="-342900">
              <a:lnSpc>
                <a:spcPts val="1839"/>
              </a:lnSpc>
              <a:buChar char="•"/>
              <a:tabLst>
                <a:tab pos="354965" algn="l"/>
                <a:tab pos="355600" algn="l"/>
              </a:tabLst>
            </a:pPr>
            <a:r>
              <a:rPr dirty="0" sz="1900" spc="-20">
                <a:latin typeface="Arial"/>
                <a:cs typeface="Arial"/>
              </a:rPr>
              <a:t>We </a:t>
            </a:r>
            <a:r>
              <a:rPr dirty="0" sz="1900">
                <a:latin typeface="Arial"/>
                <a:cs typeface="Arial"/>
              </a:rPr>
              <a:t>propose </a:t>
            </a:r>
            <a:r>
              <a:rPr dirty="0" sz="1900" spc="-5" b="1">
                <a:latin typeface="Arial"/>
                <a:cs typeface="Arial"/>
              </a:rPr>
              <a:t>“Soft standards”</a:t>
            </a:r>
            <a:r>
              <a:rPr dirty="0" sz="1900" spc="-5">
                <a:latin typeface="Arial"/>
                <a:cs typeface="Arial"/>
              </a:rPr>
              <a:t>: </a:t>
            </a:r>
            <a:r>
              <a:rPr dirty="0" sz="1900">
                <a:latin typeface="Arial"/>
                <a:cs typeface="Arial"/>
              </a:rPr>
              <a:t>recommend </a:t>
            </a:r>
            <a:r>
              <a:rPr dirty="0" sz="1900" spc="-5">
                <a:latin typeface="Arial"/>
                <a:cs typeface="Arial"/>
              </a:rPr>
              <a:t>multiple method(s) that fulfill  performance</a:t>
            </a:r>
            <a:r>
              <a:rPr dirty="0" sz="1900">
                <a:latin typeface="Arial"/>
                <a:cs typeface="Arial"/>
              </a:rPr>
              <a:t> </a:t>
            </a:r>
            <a:r>
              <a:rPr dirty="0" sz="1900" spc="-5">
                <a:latin typeface="Arial"/>
                <a:cs typeface="Arial"/>
              </a:rPr>
              <a:t>threshold(s)</a:t>
            </a:r>
            <a:endParaRPr sz="1900">
              <a:latin typeface="Arial"/>
              <a:cs typeface="Arial"/>
            </a:endParaRPr>
          </a:p>
          <a:p>
            <a:pPr lvl="1" marL="755650" indent="-285750">
              <a:lnSpc>
                <a:spcPts val="1775"/>
              </a:lnSpc>
              <a:buChar char="–"/>
              <a:tabLst>
                <a:tab pos="755015" algn="l"/>
                <a:tab pos="755650" algn="l"/>
              </a:tabLst>
            </a:pPr>
            <a:r>
              <a:rPr dirty="0" sz="1500">
                <a:solidFill>
                  <a:srgbClr val="984807"/>
                </a:solidFill>
                <a:latin typeface="Arial"/>
                <a:cs typeface="Arial"/>
              </a:rPr>
              <a:t>Requires more </a:t>
            </a:r>
            <a:r>
              <a:rPr dirty="0" sz="1500" spc="-5">
                <a:solidFill>
                  <a:srgbClr val="984807"/>
                </a:solidFill>
                <a:latin typeface="Arial"/>
                <a:cs typeface="Arial"/>
              </a:rPr>
              <a:t>investment </a:t>
            </a:r>
            <a:r>
              <a:rPr dirty="0" sz="1500">
                <a:solidFill>
                  <a:srgbClr val="984807"/>
                </a:solidFill>
                <a:latin typeface="Arial"/>
                <a:cs typeface="Arial"/>
              </a:rPr>
              <a:t>of time and </a:t>
            </a:r>
            <a:r>
              <a:rPr dirty="0" sz="1500" spc="-5">
                <a:solidFill>
                  <a:srgbClr val="984807"/>
                </a:solidFill>
                <a:latin typeface="Arial"/>
                <a:cs typeface="Arial"/>
              </a:rPr>
              <a:t>effort </a:t>
            </a:r>
            <a:r>
              <a:rPr dirty="0" sz="1500">
                <a:solidFill>
                  <a:srgbClr val="984807"/>
                </a:solidFill>
                <a:latin typeface="Arial"/>
                <a:cs typeface="Arial"/>
              </a:rPr>
              <a:t>from</a:t>
            </a:r>
            <a:r>
              <a:rPr dirty="0" sz="1500" spc="-20">
                <a:solidFill>
                  <a:srgbClr val="984807"/>
                </a:solidFill>
                <a:latin typeface="Arial"/>
                <a:cs typeface="Arial"/>
              </a:rPr>
              <a:t> </a:t>
            </a:r>
            <a:r>
              <a:rPr dirty="0" sz="1500">
                <a:solidFill>
                  <a:srgbClr val="984807"/>
                </a:solidFill>
                <a:latin typeface="Arial"/>
                <a:cs typeface="Arial"/>
              </a:rPr>
              <a:t>end-users</a:t>
            </a:r>
            <a:endParaRPr sz="1500">
              <a:latin typeface="Arial"/>
              <a:cs typeface="Arial"/>
            </a:endParaRPr>
          </a:p>
          <a:p>
            <a:pPr marL="469900">
              <a:lnSpc>
                <a:spcPct val="100000"/>
              </a:lnSpc>
              <a:tabLst>
                <a:tab pos="755015" algn="l"/>
              </a:tabLst>
            </a:pPr>
            <a:r>
              <a:rPr dirty="0" sz="1500">
                <a:solidFill>
                  <a:srgbClr val="215968"/>
                </a:solidFill>
                <a:latin typeface="Lucida Sans Unicode"/>
                <a:cs typeface="Lucida Sans Unicode"/>
              </a:rPr>
              <a:t>+	</a:t>
            </a:r>
            <a:r>
              <a:rPr dirty="0" sz="1500">
                <a:solidFill>
                  <a:srgbClr val="296C7B"/>
                </a:solidFill>
                <a:latin typeface="Arial"/>
                <a:cs typeface="Arial"/>
              </a:rPr>
              <a:t>Greater transparency in terms of </a:t>
            </a:r>
            <a:r>
              <a:rPr dirty="0" sz="1500" spc="-5">
                <a:solidFill>
                  <a:srgbClr val="296C7B"/>
                </a:solidFill>
                <a:latin typeface="Arial"/>
                <a:cs typeface="Arial"/>
              </a:rPr>
              <a:t>performance</a:t>
            </a:r>
            <a:r>
              <a:rPr dirty="0" sz="1500" spc="-15">
                <a:solidFill>
                  <a:srgbClr val="296C7B"/>
                </a:solidFill>
                <a:latin typeface="Arial"/>
                <a:cs typeface="Arial"/>
              </a:rPr>
              <a:t> </a:t>
            </a:r>
            <a:r>
              <a:rPr dirty="0" sz="1500" spc="-5">
                <a:solidFill>
                  <a:srgbClr val="296C7B"/>
                </a:solidFill>
                <a:latin typeface="Arial"/>
                <a:cs typeface="Arial"/>
              </a:rPr>
              <a:t>expectations</a:t>
            </a:r>
            <a:endParaRPr sz="1500">
              <a:latin typeface="Arial"/>
              <a:cs typeface="Arial"/>
            </a:endParaRPr>
          </a:p>
          <a:p>
            <a:pPr marL="469900">
              <a:lnSpc>
                <a:spcPct val="100000"/>
              </a:lnSpc>
              <a:tabLst>
                <a:tab pos="755015" algn="l"/>
              </a:tabLst>
            </a:pPr>
            <a:r>
              <a:rPr dirty="0" sz="1500">
                <a:solidFill>
                  <a:srgbClr val="215968"/>
                </a:solidFill>
                <a:latin typeface="Lucida Sans Unicode"/>
                <a:cs typeface="Lucida Sans Unicode"/>
              </a:rPr>
              <a:t>+	</a:t>
            </a:r>
            <a:r>
              <a:rPr dirty="0" sz="1500">
                <a:solidFill>
                  <a:srgbClr val="296C7B"/>
                </a:solidFill>
                <a:latin typeface="Arial"/>
                <a:cs typeface="Arial"/>
              </a:rPr>
              <a:t>Sets </a:t>
            </a:r>
            <a:r>
              <a:rPr dirty="0" sz="1500" spc="-5">
                <a:solidFill>
                  <a:srgbClr val="296C7B"/>
                </a:solidFill>
                <a:latin typeface="Arial"/>
                <a:cs typeface="Arial"/>
              </a:rPr>
              <a:t>standards </a:t>
            </a:r>
            <a:r>
              <a:rPr dirty="0" sz="1500">
                <a:solidFill>
                  <a:srgbClr val="296C7B"/>
                </a:solidFill>
                <a:latin typeface="Arial"/>
                <a:cs typeface="Arial"/>
              </a:rPr>
              <a:t>for tool development as</a:t>
            </a:r>
            <a:r>
              <a:rPr dirty="0" sz="1500" spc="-10">
                <a:solidFill>
                  <a:srgbClr val="296C7B"/>
                </a:solidFill>
                <a:latin typeface="Arial"/>
                <a:cs typeface="Arial"/>
              </a:rPr>
              <a:t> </a:t>
            </a:r>
            <a:r>
              <a:rPr dirty="0" sz="1500">
                <a:solidFill>
                  <a:srgbClr val="296C7B"/>
                </a:solidFill>
                <a:latin typeface="Arial"/>
                <a:cs typeface="Arial"/>
              </a:rPr>
              <a:t>well</a:t>
            </a:r>
            <a:endParaRPr sz="1500">
              <a:latin typeface="Arial"/>
              <a:cs typeface="Arial"/>
            </a:endParaRPr>
          </a:p>
          <a:p>
            <a:pPr algn="r" marR="5080">
              <a:lnSpc>
                <a:spcPct val="100000"/>
              </a:lnSpc>
              <a:spcBef>
                <a:spcPts val="1120"/>
              </a:spcBef>
            </a:pPr>
            <a:r>
              <a:rPr dirty="0" sz="1200" b="1">
                <a:solidFill>
                  <a:srgbClr val="403152"/>
                </a:solidFill>
                <a:latin typeface="Arial"/>
                <a:cs typeface="Arial"/>
              </a:rPr>
              <a:t>4</a:t>
            </a:r>
            <a:endParaRPr sz="12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866" y="202300"/>
            <a:ext cx="3227705" cy="452120"/>
          </a:xfrm>
          <a:prstGeom prst="rect"/>
        </p:spPr>
        <p:txBody>
          <a:bodyPr wrap="square" lIns="0" tIns="12700" rIns="0" bIns="0" rtlCol="0" vert="horz">
            <a:spAutoFit/>
          </a:bodyPr>
          <a:lstStyle/>
          <a:p>
            <a:pPr marL="12700">
              <a:lnSpc>
                <a:spcPct val="100000"/>
              </a:lnSpc>
              <a:spcBef>
                <a:spcPts val="100"/>
              </a:spcBef>
            </a:pPr>
            <a:r>
              <a:rPr dirty="0" sz="2800" spc="-5"/>
              <a:t>Performance</a:t>
            </a:r>
            <a:r>
              <a:rPr dirty="0" sz="2800" spc="-15"/>
              <a:t> </a:t>
            </a:r>
            <a:r>
              <a:rPr dirty="0" sz="2800" spc="-5"/>
              <a:t>criteria</a:t>
            </a:r>
            <a:endParaRPr sz="2800"/>
          </a:p>
        </p:txBody>
      </p:sp>
      <p:sp>
        <p:nvSpPr>
          <p:cNvPr id="3" name="object 3"/>
          <p:cNvSpPr txBox="1"/>
          <p:nvPr/>
        </p:nvSpPr>
        <p:spPr>
          <a:xfrm>
            <a:off x="8930657" y="4887112"/>
            <a:ext cx="110489"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403152"/>
                </a:solidFill>
                <a:latin typeface="Arial"/>
                <a:cs typeface="Arial"/>
              </a:rPr>
              <a:t>5</a:t>
            </a:r>
            <a:endParaRPr sz="1200">
              <a:latin typeface="Arial"/>
              <a:cs typeface="Arial"/>
            </a:endParaRPr>
          </a:p>
        </p:txBody>
      </p:sp>
      <p:sp>
        <p:nvSpPr>
          <p:cNvPr id="4" name="object 4"/>
          <p:cNvSpPr txBox="1"/>
          <p:nvPr/>
        </p:nvSpPr>
        <p:spPr>
          <a:xfrm>
            <a:off x="242865" y="3592793"/>
            <a:ext cx="8508365" cy="1176655"/>
          </a:xfrm>
          <a:prstGeom prst="rect">
            <a:avLst/>
          </a:prstGeom>
        </p:spPr>
        <p:txBody>
          <a:bodyPr wrap="square" lIns="0" tIns="35560" rIns="0" bIns="0" rtlCol="0" vert="horz">
            <a:spAutoFit/>
          </a:bodyPr>
          <a:lstStyle/>
          <a:p>
            <a:pPr marL="355600" indent="-342900">
              <a:lnSpc>
                <a:spcPct val="100000"/>
              </a:lnSpc>
              <a:spcBef>
                <a:spcPts val="280"/>
              </a:spcBef>
              <a:buChar char="•"/>
              <a:tabLst>
                <a:tab pos="354965" algn="l"/>
                <a:tab pos="355600" algn="l"/>
              </a:tabLst>
            </a:pPr>
            <a:r>
              <a:rPr dirty="0" sz="1600" spc="-15">
                <a:latin typeface="Arial"/>
                <a:cs typeface="Arial"/>
              </a:rPr>
              <a:t>We </a:t>
            </a:r>
            <a:r>
              <a:rPr dirty="0" sz="1600" spc="-5">
                <a:latin typeface="Arial"/>
                <a:cs typeface="Arial"/>
              </a:rPr>
              <a:t>interpret this </a:t>
            </a:r>
            <a:r>
              <a:rPr dirty="0" sz="1600">
                <a:latin typeface="Arial"/>
                <a:cs typeface="Arial"/>
              </a:rPr>
              <a:t>as precision or </a:t>
            </a:r>
            <a:r>
              <a:rPr dirty="0" sz="1600" spc="-5">
                <a:latin typeface="Arial"/>
                <a:cs typeface="Arial"/>
              </a:rPr>
              <a:t>positive predictive </a:t>
            </a:r>
            <a:r>
              <a:rPr dirty="0" sz="1600">
                <a:latin typeface="Arial"/>
                <a:cs typeface="Arial"/>
              </a:rPr>
              <a:t>value</a:t>
            </a:r>
            <a:r>
              <a:rPr dirty="0" sz="1600" spc="20">
                <a:latin typeface="Arial"/>
                <a:cs typeface="Arial"/>
              </a:rPr>
              <a:t> </a:t>
            </a:r>
            <a:r>
              <a:rPr dirty="0" sz="1600">
                <a:latin typeface="Arial"/>
                <a:cs typeface="Arial"/>
              </a:rPr>
              <a:t>(PPV)</a:t>
            </a:r>
            <a:endParaRPr sz="1600">
              <a:latin typeface="Arial"/>
              <a:cs typeface="Arial"/>
            </a:endParaRPr>
          </a:p>
          <a:p>
            <a:pPr marL="355600" marR="5080" indent="-342900">
              <a:lnSpc>
                <a:spcPts val="1720"/>
              </a:lnSpc>
              <a:spcBef>
                <a:spcPts val="400"/>
              </a:spcBef>
              <a:buChar char="•"/>
              <a:tabLst>
                <a:tab pos="354965" algn="l"/>
                <a:tab pos="355600" algn="l"/>
              </a:tabLst>
            </a:pPr>
            <a:r>
              <a:rPr dirty="0" sz="1600" spc="-90">
                <a:latin typeface="Arial"/>
                <a:cs typeface="Arial"/>
              </a:rPr>
              <a:t>To </a:t>
            </a:r>
            <a:r>
              <a:rPr dirty="0" sz="1600">
                <a:latin typeface="Arial"/>
                <a:cs typeface="Arial"/>
              </a:rPr>
              <a:t>align </a:t>
            </a:r>
            <a:r>
              <a:rPr dirty="0" sz="1600" spc="-5">
                <a:latin typeface="Arial"/>
                <a:cs typeface="Arial"/>
              </a:rPr>
              <a:t>with the five </a:t>
            </a:r>
            <a:r>
              <a:rPr dirty="0" sz="1600">
                <a:latin typeface="Arial"/>
                <a:cs typeface="Arial"/>
              </a:rPr>
              <a:t>classes in </a:t>
            </a:r>
            <a:r>
              <a:rPr dirty="0" sz="1600" spc="-5">
                <a:latin typeface="Arial"/>
                <a:cs typeface="Arial"/>
              </a:rPr>
              <a:t>the ACMG/AMP classification, </a:t>
            </a:r>
            <a:r>
              <a:rPr dirty="0" sz="1600">
                <a:latin typeface="Arial"/>
                <a:cs typeface="Arial"/>
              </a:rPr>
              <a:t>we </a:t>
            </a:r>
            <a:r>
              <a:rPr dirty="0" sz="1600" spc="-5">
                <a:latin typeface="Arial"/>
                <a:cs typeface="Arial"/>
              </a:rPr>
              <a:t>extend to four thresholds  </a:t>
            </a:r>
            <a:r>
              <a:rPr dirty="0" sz="1600">
                <a:latin typeface="Arial"/>
                <a:cs typeface="Arial"/>
              </a:rPr>
              <a:t>corresponding</a:t>
            </a:r>
            <a:r>
              <a:rPr dirty="0" sz="1600" spc="-5">
                <a:latin typeface="Arial"/>
                <a:cs typeface="Arial"/>
              </a:rPr>
              <a:t> to:</a:t>
            </a:r>
            <a:endParaRPr sz="1600">
              <a:latin typeface="Arial"/>
              <a:cs typeface="Arial"/>
            </a:endParaRPr>
          </a:p>
          <a:p>
            <a:pPr lvl="1" marL="755650" indent="-285750">
              <a:lnSpc>
                <a:spcPct val="100000"/>
              </a:lnSpc>
              <a:spcBef>
                <a:spcPts val="80"/>
              </a:spcBef>
              <a:buChar char="–"/>
              <a:tabLst>
                <a:tab pos="755015" algn="l"/>
                <a:tab pos="755650" algn="l"/>
              </a:tabLst>
            </a:pPr>
            <a:r>
              <a:rPr dirty="0" sz="1200">
                <a:latin typeface="Arial"/>
                <a:cs typeface="Arial"/>
              </a:rPr>
              <a:t>60 and 80% PPV for pathogenic</a:t>
            </a:r>
            <a:r>
              <a:rPr dirty="0" sz="1200" spc="-10">
                <a:latin typeface="Arial"/>
                <a:cs typeface="Arial"/>
              </a:rPr>
              <a:t> </a:t>
            </a:r>
            <a:r>
              <a:rPr dirty="0" sz="1200">
                <a:latin typeface="Arial"/>
                <a:cs typeface="Arial"/>
              </a:rPr>
              <a:t>variants</a:t>
            </a:r>
            <a:endParaRPr sz="1200">
              <a:latin typeface="Arial"/>
              <a:cs typeface="Arial"/>
            </a:endParaRPr>
          </a:p>
          <a:p>
            <a:pPr lvl="1" marL="755650" indent="-285750">
              <a:lnSpc>
                <a:spcPct val="100000"/>
              </a:lnSpc>
              <a:spcBef>
                <a:spcPts val="160"/>
              </a:spcBef>
              <a:buChar char="–"/>
              <a:tabLst>
                <a:tab pos="755015" algn="l"/>
                <a:tab pos="755650" algn="l"/>
              </a:tabLst>
            </a:pPr>
            <a:r>
              <a:rPr dirty="0" sz="1200">
                <a:latin typeface="Arial"/>
                <a:cs typeface="Arial"/>
              </a:rPr>
              <a:t>60 and 80% NPV for benign</a:t>
            </a:r>
            <a:r>
              <a:rPr dirty="0" sz="1200" spc="-10">
                <a:latin typeface="Arial"/>
                <a:cs typeface="Arial"/>
              </a:rPr>
              <a:t> </a:t>
            </a:r>
            <a:r>
              <a:rPr dirty="0" sz="1200">
                <a:latin typeface="Arial"/>
                <a:cs typeface="Arial"/>
              </a:rPr>
              <a:t>variants</a:t>
            </a:r>
            <a:endParaRPr sz="1200">
              <a:latin typeface="Arial"/>
              <a:cs typeface="Arial"/>
            </a:endParaRPr>
          </a:p>
        </p:txBody>
      </p:sp>
      <p:sp>
        <p:nvSpPr>
          <p:cNvPr id="5" name="object 5"/>
          <p:cNvSpPr/>
          <p:nvPr/>
        </p:nvSpPr>
        <p:spPr>
          <a:xfrm>
            <a:off x="2035545" y="804729"/>
            <a:ext cx="5238277" cy="1731563"/>
          </a:xfrm>
          <a:prstGeom prst="rect">
            <a:avLst/>
          </a:prstGeom>
          <a:blipFill>
            <a:blip r:embed="rId2" cstate="print"/>
            <a:stretch>
              <a:fillRect/>
            </a:stretch>
          </a:blipFill>
        </p:spPr>
        <p:txBody>
          <a:bodyPr wrap="square" lIns="0" tIns="0" rIns="0" bIns="0" rtlCol="0"/>
          <a:lstStyle/>
          <a:p/>
        </p:txBody>
      </p:sp>
      <p:sp>
        <p:nvSpPr>
          <p:cNvPr id="6" name="object 6"/>
          <p:cNvSpPr txBox="1"/>
          <p:nvPr/>
        </p:nvSpPr>
        <p:spPr>
          <a:xfrm>
            <a:off x="111584" y="4846827"/>
            <a:ext cx="8273415" cy="289560"/>
          </a:xfrm>
          <a:prstGeom prst="rect">
            <a:avLst/>
          </a:prstGeom>
        </p:spPr>
        <p:txBody>
          <a:bodyPr wrap="square" lIns="0" tIns="25400" rIns="0" bIns="0" rtlCol="0" vert="horz">
            <a:spAutoFit/>
          </a:bodyPr>
          <a:lstStyle/>
          <a:p>
            <a:pPr marL="12700" marR="5080">
              <a:lnSpc>
                <a:spcPts val="1000"/>
              </a:lnSpc>
              <a:spcBef>
                <a:spcPts val="200"/>
              </a:spcBef>
            </a:pPr>
            <a:r>
              <a:rPr dirty="0" sz="900">
                <a:solidFill>
                  <a:srgbClr val="403152"/>
                </a:solidFill>
                <a:latin typeface="Arial"/>
                <a:cs typeface="Arial"/>
              </a:rPr>
              <a:t>Richards S </a:t>
            </a:r>
            <a:r>
              <a:rPr dirty="0" sz="900" spc="-5" i="1">
                <a:solidFill>
                  <a:srgbClr val="403152"/>
                </a:solidFill>
                <a:latin typeface="Arial"/>
                <a:cs typeface="Arial"/>
              </a:rPr>
              <a:t>et al. </a:t>
            </a:r>
            <a:r>
              <a:rPr dirty="0" sz="900">
                <a:solidFill>
                  <a:srgbClr val="403152"/>
                </a:solidFill>
                <a:latin typeface="Arial"/>
                <a:cs typeface="Arial"/>
              </a:rPr>
              <a:t>2015. </a:t>
            </a:r>
            <a:r>
              <a:rPr dirty="0" sz="900" spc="-5">
                <a:solidFill>
                  <a:srgbClr val="403152"/>
                </a:solidFill>
                <a:latin typeface="Arial"/>
                <a:cs typeface="Arial"/>
              </a:rPr>
              <a:t>Standards </a:t>
            </a:r>
            <a:r>
              <a:rPr dirty="0" sz="900">
                <a:solidFill>
                  <a:srgbClr val="403152"/>
                </a:solidFill>
                <a:latin typeface="Arial"/>
                <a:cs typeface="Arial"/>
              </a:rPr>
              <a:t>and guidelines for the interpretation of sequence variants: a joint consensus recommendation of the American College of</a:t>
            </a:r>
            <a:r>
              <a:rPr dirty="0" sz="900" spc="-120">
                <a:solidFill>
                  <a:srgbClr val="403152"/>
                </a:solidFill>
                <a:latin typeface="Arial"/>
                <a:cs typeface="Arial"/>
              </a:rPr>
              <a:t> </a:t>
            </a:r>
            <a:r>
              <a:rPr dirty="0" sz="900">
                <a:solidFill>
                  <a:srgbClr val="403152"/>
                </a:solidFill>
                <a:latin typeface="Arial"/>
                <a:cs typeface="Arial"/>
              </a:rPr>
              <a:t>Medical  Genetics and Genomics and the Association for Molecular </a:t>
            </a:r>
            <a:r>
              <a:rPr dirty="0" sz="900" spc="-10">
                <a:solidFill>
                  <a:srgbClr val="403152"/>
                </a:solidFill>
                <a:latin typeface="Arial"/>
                <a:cs typeface="Arial"/>
              </a:rPr>
              <a:t>Pathology. </a:t>
            </a:r>
            <a:r>
              <a:rPr dirty="0" sz="900" i="1">
                <a:solidFill>
                  <a:srgbClr val="403152"/>
                </a:solidFill>
                <a:latin typeface="Arial"/>
                <a:cs typeface="Arial"/>
              </a:rPr>
              <a:t>Genet </a:t>
            </a:r>
            <a:r>
              <a:rPr dirty="0" sz="900" spc="-5" i="1">
                <a:solidFill>
                  <a:srgbClr val="403152"/>
                </a:solidFill>
                <a:latin typeface="Arial"/>
                <a:cs typeface="Arial"/>
              </a:rPr>
              <a:t>Med</a:t>
            </a:r>
            <a:r>
              <a:rPr dirty="0" sz="900" spc="-5">
                <a:solidFill>
                  <a:srgbClr val="403152"/>
                </a:solidFill>
                <a:latin typeface="Arial"/>
                <a:cs typeface="Arial"/>
              </a:rPr>
              <a:t>.</a:t>
            </a:r>
            <a:r>
              <a:rPr dirty="0" sz="900" spc="-45">
                <a:solidFill>
                  <a:srgbClr val="403152"/>
                </a:solidFill>
                <a:latin typeface="Arial"/>
                <a:cs typeface="Arial"/>
              </a:rPr>
              <a:t> </a:t>
            </a:r>
            <a:r>
              <a:rPr dirty="0" sz="900" spc="-5">
                <a:solidFill>
                  <a:srgbClr val="524265"/>
                </a:solidFill>
                <a:latin typeface="Arial"/>
                <a:cs typeface="Arial"/>
              </a:rPr>
              <a:t>doi:10.1038/gim.2015.30</a:t>
            </a:r>
            <a:endParaRPr sz="900">
              <a:latin typeface="Arial"/>
              <a:cs typeface="Arial"/>
            </a:endParaRPr>
          </a:p>
        </p:txBody>
      </p:sp>
      <p:sp>
        <p:nvSpPr>
          <p:cNvPr id="7" name="object 7"/>
          <p:cNvSpPr txBox="1"/>
          <p:nvPr/>
        </p:nvSpPr>
        <p:spPr>
          <a:xfrm>
            <a:off x="1167468" y="2852183"/>
            <a:ext cx="2510155" cy="346075"/>
          </a:xfrm>
          <a:prstGeom prst="rect">
            <a:avLst/>
          </a:prstGeom>
        </p:spPr>
        <p:txBody>
          <a:bodyPr wrap="square" lIns="0" tIns="12700" rIns="0" bIns="0" rtlCol="0" vert="horz">
            <a:spAutoFit/>
          </a:bodyPr>
          <a:lstStyle/>
          <a:p>
            <a:pPr marL="12700">
              <a:lnSpc>
                <a:spcPct val="100000"/>
              </a:lnSpc>
              <a:spcBef>
                <a:spcPts val="100"/>
              </a:spcBef>
              <a:tabLst>
                <a:tab pos="612775" algn="l"/>
              </a:tabLst>
            </a:pPr>
            <a:r>
              <a:rPr dirty="0" sz="2100" spc="65" i="1">
                <a:latin typeface="Times New Roman"/>
                <a:cs typeface="Times New Roman"/>
              </a:rPr>
              <a:t>P</a:t>
            </a:r>
            <a:r>
              <a:rPr dirty="0" sz="2100" spc="-235" i="1">
                <a:latin typeface="Times New Roman"/>
                <a:cs typeface="Times New Roman"/>
              </a:rPr>
              <a:t> </a:t>
            </a:r>
            <a:r>
              <a:rPr dirty="0" sz="2100" spc="30">
                <a:latin typeface="Tahoma"/>
                <a:cs typeface="Tahoma"/>
              </a:rPr>
              <a:t>(</a:t>
            </a:r>
            <a:r>
              <a:rPr dirty="0" sz="2100" spc="30" i="1">
                <a:latin typeface="Times New Roman"/>
                <a:cs typeface="Times New Roman"/>
              </a:rPr>
              <a:t>Y	</a:t>
            </a:r>
            <a:r>
              <a:rPr dirty="0" sz="2100" spc="105">
                <a:latin typeface="Tahoma"/>
                <a:cs typeface="Tahoma"/>
              </a:rPr>
              <a:t>=</a:t>
            </a:r>
            <a:r>
              <a:rPr dirty="0" sz="2100" spc="-95">
                <a:latin typeface="Tahoma"/>
                <a:cs typeface="Tahoma"/>
              </a:rPr>
              <a:t> </a:t>
            </a:r>
            <a:r>
              <a:rPr dirty="0" sz="2100" spc="125">
                <a:latin typeface="Tahoma"/>
                <a:cs typeface="Tahoma"/>
              </a:rPr>
              <a:t>1</a:t>
            </a:r>
            <a:r>
              <a:rPr dirty="0" sz="2100" spc="125" i="1">
                <a:latin typeface="Arial"/>
                <a:cs typeface="Arial"/>
              </a:rPr>
              <a:t>|</a:t>
            </a:r>
            <a:r>
              <a:rPr dirty="0" sz="2100" spc="125" i="1">
                <a:latin typeface="Times New Roman"/>
                <a:cs typeface="Times New Roman"/>
              </a:rPr>
              <a:t>f</a:t>
            </a:r>
            <a:r>
              <a:rPr dirty="0" sz="2100" spc="-305" i="1">
                <a:latin typeface="Times New Roman"/>
                <a:cs typeface="Times New Roman"/>
              </a:rPr>
              <a:t> </a:t>
            </a:r>
            <a:r>
              <a:rPr dirty="0" sz="2100" spc="95">
                <a:latin typeface="Tahoma"/>
                <a:cs typeface="Tahoma"/>
              </a:rPr>
              <a:t>(</a:t>
            </a:r>
            <a:r>
              <a:rPr dirty="0" sz="2100" spc="95" i="1">
                <a:latin typeface="Times New Roman"/>
                <a:cs typeface="Times New Roman"/>
              </a:rPr>
              <a:t>x</a:t>
            </a:r>
            <a:r>
              <a:rPr dirty="0" sz="2100" spc="95">
                <a:latin typeface="Tahoma"/>
                <a:cs typeface="Tahoma"/>
              </a:rPr>
              <a:t>)</a:t>
            </a:r>
            <a:r>
              <a:rPr dirty="0" sz="2100" spc="-90">
                <a:latin typeface="Tahoma"/>
                <a:cs typeface="Tahoma"/>
              </a:rPr>
              <a:t> </a:t>
            </a:r>
            <a:r>
              <a:rPr dirty="0" sz="2100" spc="105">
                <a:latin typeface="Tahoma"/>
                <a:cs typeface="Tahoma"/>
              </a:rPr>
              <a:t>=</a:t>
            </a:r>
            <a:r>
              <a:rPr dirty="0" sz="2100" spc="-90">
                <a:latin typeface="Tahoma"/>
                <a:cs typeface="Tahoma"/>
              </a:rPr>
              <a:t> </a:t>
            </a:r>
            <a:r>
              <a:rPr dirty="0" sz="2100" spc="-45">
                <a:latin typeface="Tahoma"/>
                <a:cs typeface="Tahoma"/>
              </a:rPr>
              <a:t>1)</a:t>
            </a:r>
            <a:r>
              <a:rPr dirty="0" sz="2100" spc="-95">
                <a:latin typeface="Tahoma"/>
                <a:cs typeface="Tahoma"/>
              </a:rPr>
              <a:t> </a:t>
            </a:r>
            <a:r>
              <a:rPr dirty="0" sz="2100" spc="105">
                <a:latin typeface="Tahoma"/>
                <a:cs typeface="Tahoma"/>
              </a:rPr>
              <a:t>=</a:t>
            </a:r>
            <a:endParaRPr sz="2100">
              <a:latin typeface="Tahoma"/>
              <a:cs typeface="Tahoma"/>
            </a:endParaRPr>
          </a:p>
        </p:txBody>
      </p:sp>
      <p:sp>
        <p:nvSpPr>
          <p:cNvPr id="8" name="object 8"/>
          <p:cNvSpPr txBox="1"/>
          <p:nvPr/>
        </p:nvSpPr>
        <p:spPr>
          <a:xfrm>
            <a:off x="3758316" y="2671618"/>
            <a:ext cx="2659380" cy="346075"/>
          </a:xfrm>
          <a:prstGeom prst="rect">
            <a:avLst/>
          </a:prstGeom>
        </p:spPr>
        <p:txBody>
          <a:bodyPr wrap="square" lIns="0" tIns="12700" rIns="0" bIns="0" rtlCol="0" vert="horz">
            <a:spAutoFit/>
          </a:bodyPr>
          <a:lstStyle/>
          <a:p>
            <a:pPr marL="12700">
              <a:lnSpc>
                <a:spcPct val="100000"/>
              </a:lnSpc>
              <a:spcBef>
                <a:spcPts val="100"/>
              </a:spcBef>
              <a:tabLst>
                <a:tab pos="612775" algn="l"/>
              </a:tabLst>
            </a:pPr>
            <a:r>
              <a:rPr dirty="0" u="sng" sz="2100" spc="65" i="1">
                <a:uFill>
                  <a:solidFill>
                    <a:srgbClr val="000000"/>
                  </a:solidFill>
                </a:uFill>
                <a:latin typeface="Times New Roman"/>
                <a:cs typeface="Times New Roman"/>
              </a:rPr>
              <a:t>P</a:t>
            </a:r>
            <a:r>
              <a:rPr dirty="0" u="sng" sz="2100" spc="-235" i="1">
                <a:uFill>
                  <a:solidFill>
                    <a:srgbClr val="000000"/>
                  </a:solidFill>
                </a:uFill>
                <a:latin typeface="Times New Roman"/>
                <a:cs typeface="Times New Roman"/>
              </a:rPr>
              <a:t> </a:t>
            </a:r>
            <a:r>
              <a:rPr dirty="0" u="sng" sz="2100" spc="30">
                <a:uFill>
                  <a:solidFill>
                    <a:srgbClr val="000000"/>
                  </a:solidFill>
                </a:uFill>
                <a:latin typeface="Tahoma"/>
                <a:cs typeface="Tahoma"/>
              </a:rPr>
              <a:t>(</a:t>
            </a:r>
            <a:r>
              <a:rPr dirty="0" u="sng" sz="2100" spc="30" i="1">
                <a:uFill>
                  <a:solidFill>
                    <a:srgbClr val="000000"/>
                  </a:solidFill>
                </a:uFill>
                <a:latin typeface="Times New Roman"/>
                <a:cs typeface="Times New Roman"/>
              </a:rPr>
              <a:t>Y	</a:t>
            </a:r>
            <a:r>
              <a:rPr dirty="0" u="sng" sz="2100" spc="105">
                <a:uFill>
                  <a:solidFill>
                    <a:srgbClr val="000000"/>
                  </a:solidFill>
                </a:uFill>
                <a:latin typeface="Tahoma"/>
                <a:cs typeface="Tahoma"/>
              </a:rPr>
              <a:t>=</a:t>
            </a:r>
            <a:r>
              <a:rPr dirty="0" u="sng" sz="2100" spc="-90">
                <a:uFill>
                  <a:solidFill>
                    <a:srgbClr val="000000"/>
                  </a:solidFill>
                </a:uFill>
                <a:latin typeface="Tahoma"/>
                <a:cs typeface="Tahoma"/>
              </a:rPr>
              <a:t> </a:t>
            </a:r>
            <a:r>
              <a:rPr dirty="0" u="sng" sz="2100" spc="-45">
                <a:uFill>
                  <a:solidFill>
                    <a:srgbClr val="000000"/>
                  </a:solidFill>
                </a:uFill>
                <a:latin typeface="Tahoma"/>
                <a:cs typeface="Tahoma"/>
              </a:rPr>
              <a:t>1)</a:t>
            </a:r>
            <a:r>
              <a:rPr dirty="0" u="sng" sz="2100" spc="-200">
                <a:uFill>
                  <a:solidFill>
                    <a:srgbClr val="000000"/>
                  </a:solidFill>
                </a:uFill>
                <a:latin typeface="Tahoma"/>
                <a:cs typeface="Tahoma"/>
              </a:rPr>
              <a:t> </a:t>
            </a:r>
            <a:r>
              <a:rPr dirty="0" u="sng" sz="2100" spc="-120" i="1">
                <a:uFill>
                  <a:solidFill>
                    <a:srgbClr val="000000"/>
                  </a:solidFill>
                </a:uFill>
                <a:latin typeface="Arial"/>
                <a:cs typeface="Arial"/>
              </a:rPr>
              <a:t>·</a:t>
            </a:r>
            <a:r>
              <a:rPr dirty="0" u="sng" sz="2100" spc="-125" i="1">
                <a:uFill>
                  <a:solidFill>
                    <a:srgbClr val="000000"/>
                  </a:solidFill>
                </a:uFill>
                <a:latin typeface="Arial"/>
                <a:cs typeface="Arial"/>
              </a:rPr>
              <a:t> </a:t>
            </a:r>
            <a:r>
              <a:rPr dirty="0" u="sng" sz="2100" spc="65" i="1">
                <a:uFill>
                  <a:solidFill>
                    <a:srgbClr val="000000"/>
                  </a:solidFill>
                </a:uFill>
                <a:latin typeface="Times New Roman"/>
                <a:cs typeface="Times New Roman"/>
              </a:rPr>
              <a:t>P</a:t>
            </a:r>
            <a:r>
              <a:rPr dirty="0" u="sng" sz="2100" spc="-240" i="1">
                <a:uFill>
                  <a:solidFill>
                    <a:srgbClr val="000000"/>
                  </a:solidFill>
                </a:uFill>
                <a:latin typeface="Times New Roman"/>
                <a:cs typeface="Times New Roman"/>
              </a:rPr>
              <a:t> </a:t>
            </a:r>
            <a:r>
              <a:rPr dirty="0" u="sng" sz="2100" spc="225">
                <a:uFill>
                  <a:solidFill>
                    <a:srgbClr val="000000"/>
                  </a:solidFill>
                </a:uFill>
                <a:latin typeface="Tahoma"/>
                <a:cs typeface="Tahoma"/>
              </a:rPr>
              <a:t>(</a:t>
            </a:r>
            <a:r>
              <a:rPr dirty="0" u="sng" sz="2100" spc="225" i="1">
                <a:uFill>
                  <a:solidFill>
                    <a:srgbClr val="000000"/>
                  </a:solidFill>
                </a:uFill>
                <a:latin typeface="Times New Roman"/>
                <a:cs typeface="Times New Roman"/>
              </a:rPr>
              <a:t>f</a:t>
            </a:r>
            <a:r>
              <a:rPr dirty="0" u="sng" sz="2100" spc="-305" i="1">
                <a:uFill>
                  <a:solidFill>
                    <a:srgbClr val="000000"/>
                  </a:solidFill>
                </a:uFill>
                <a:latin typeface="Times New Roman"/>
                <a:cs typeface="Times New Roman"/>
              </a:rPr>
              <a:t> </a:t>
            </a:r>
            <a:r>
              <a:rPr dirty="0" u="sng" sz="2100" spc="95">
                <a:uFill>
                  <a:solidFill>
                    <a:srgbClr val="000000"/>
                  </a:solidFill>
                </a:uFill>
                <a:latin typeface="Tahoma"/>
                <a:cs typeface="Tahoma"/>
              </a:rPr>
              <a:t>(</a:t>
            </a:r>
            <a:r>
              <a:rPr dirty="0" u="sng" sz="2100" spc="95" i="1">
                <a:uFill>
                  <a:solidFill>
                    <a:srgbClr val="000000"/>
                  </a:solidFill>
                </a:uFill>
                <a:latin typeface="Times New Roman"/>
                <a:cs typeface="Times New Roman"/>
              </a:rPr>
              <a:t>x</a:t>
            </a:r>
            <a:r>
              <a:rPr dirty="0" u="sng" sz="2100" spc="95">
                <a:uFill>
                  <a:solidFill>
                    <a:srgbClr val="000000"/>
                  </a:solidFill>
                </a:uFill>
                <a:latin typeface="Tahoma"/>
                <a:cs typeface="Tahoma"/>
              </a:rPr>
              <a:t>)</a:t>
            </a:r>
            <a:r>
              <a:rPr dirty="0" u="sng" sz="2100" spc="-85">
                <a:uFill>
                  <a:solidFill>
                    <a:srgbClr val="000000"/>
                  </a:solidFill>
                </a:uFill>
                <a:latin typeface="Tahoma"/>
                <a:cs typeface="Tahoma"/>
              </a:rPr>
              <a:t> </a:t>
            </a:r>
            <a:r>
              <a:rPr dirty="0" u="sng" sz="2100" spc="105">
                <a:uFill>
                  <a:solidFill>
                    <a:srgbClr val="000000"/>
                  </a:solidFill>
                </a:uFill>
                <a:latin typeface="Tahoma"/>
                <a:cs typeface="Tahoma"/>
              </a:rPr>
              <a:t>=</a:t>
            </a:r>
            <a:r>
              <a:rPr dirty="0" u="sng" sz="2100" spc="-80">
                <a:uFill>
                  <a:solidFill>
                    <a:srgbClr val="000000"/>
                  </a:solidFill>
                </a:uFill>
                <a:latin typeface="Tahoma"/>
                <a:cs typeface="Tahoma"/>
              </a:rPr>
              <a:t> </a:t>
            </a:r>
            <a:r>
              <a:rPr dirty="0" u="sng" sz="2100" spc="-100">
                <a:uFill>
                  <a:solidFill>
                    <a:srgbClr val="000000"/>
                  </a:solidFill>
                </a:uFill>
                <a:latin typeface="Tahoma"/>
                <a:cs typeface="Tahoma"/>
              </a:rPr>
              <a:t>1</a:t>
            </a:r>
            <a:endParaRPr sz="2100">
              <a:latin typeface="Tahoma"/>
              <a:cs typeface="Tahoma"/>
            </a:endParaRPr>
          </a:p>
        </p:txBody>
      </p:sp>
      <p:sp>
        <p:nvSpPr>
          <p:cNvPr id="9" name="object 9"/>
          <p:cNvSpPr txBox="1"/>
          <p:nvPr/>
        </p:nvSpPr>
        <p:spPr>
          <a:xfrm>
            <a:off x="6392116" y="2671618"/>
            <a:ext cx="907415" cy="346075"/>
          </a:xfrm>
          <a:prstGeom prst="rect">
            <a:avLst/>
          </a:prstGeom>
        </p:spPr>
        <p:txBody>
          <a:bodyPr wrap="square" lIns="0" tIns="12700" rIns="0" bIns="0" rtlCol="0" vert="horz">
            <a:spAutoFit/>
          </a:bodyPr>
          <a:lstStyle/>
          <a:p>
            <a:pPr marL="12700">
              <a:lnSpc>
                <a:spcPct val="100000"/>
              </a:lnSpc>
              <a:spcBef>
                <a:spcPts val="100"/>
              </a:spcBef>
              <a:tabLst>
                <a:tab pos="374650" algn="l"/>
              </a:tabLst>
            </a:pPr>
            <a:r>
              <a:rPr dirty="0" u="sng" sz="2100" spc="40" i="1">
                <a:uFill>
                  <a:solidFill>
                    <a:srgbClr val="000000"/>
                  </a:solidFill>
                </a:uFill>
                <a:latin typeface="Arial"/>
                <a:cs typeface="Arial"/>
              </a:rPr>
              <a:t>|</a:t>
            </a:r>
            <a:r>
              <a:rPr dirty="0" u="sng" sz="2100" spc="40" i="1">
                <a:uFill>
                  <a:solidFill>
                    <a:srgbClr val="000000"/>
                  </a:solidFill>
                </a:uFill>
                <a:latin typeface="Times New Roman"/>
                <a:cs typeface="Times New Roman"/>
              </a:rPr>
              <a:t>Y	</a:t>
            </a:r>
            <a:r>
              <a:rPr dirty="0" u="sng" sz="2100" spc="105">
                <a:uFill>
                  <a:solidFill>
                    <a:srgbClr val="000000"/>
                  </a:solidFill>
                </a:uFill>
                <a:latin typeface="Tahoma"/>
                <a:cs typeface="Tahoma"/>
              </a:rPr>
              <a:t>=</a:t>
            </a:r>
            <a:r>
              <a:rPr dirty="0" u="sng" sz="2100" spc="-155">
                <a:uFill>
                  <a:solidFill>
                    <a:srgbClr val="000000"/>
                  </a:solidFill>
                </a:uFill>
                <a:latin typeface="Tahoma"/>
                <a:cs typeface="Tahoma"/>
              </a:rPr>
              <a:t> </a:t>
            </a:r>
            <a:r>
              <a:rPr dirty="0" u="sng" sz="2100" spc="-45">
                <a:uFill>
                  <a:solidFill>
                    <a:srgbClr val="000000"/>
                  </a:solidFill>
                </a:uFill>
                <a:latin typeface="Tahoma"/>
                <a:cs typeface="Tahoma"/>
              </a:rPr>
              <a:t>1)</a:t>
            </a:r>
            <a:endParaRPr sz="2100">
              <a:latin typeface="Tahoma"/>
              <a:cs typeface="Tahoma"/>
            </a:endParaRPr>
          </a:p>
        </p:txBody>
      </p:sp>
      <p:sp>
        <p:nvSpPr>
          <p:cNvPr id="10" name="object 10"/>
          <p:cNvSpPr txBox="1"/>
          <p:nvPr/>
        </p:nvSpPr>
        <p:spPr>
          <a:xfrm>
            <a:off x="4803498" y="3035293"/>
            <a:ext cx="1450340" cy="346075"/>
          </a:xfrm>
          <a:prstGeom prst="rect">
            <a:avLst/>
          </a:prstGeom>
        </p:spPr>
        <p:txBody>
          <a:bodyPr wrap="square" lIns="0" tIns="12700" rIns="0" bIns="0" rtlCol="0" vert="horz">
            <a:spAutoFit/>
          </a:bodyPr>
          <a:lstStyle/>
          <a:p>
            <a:pPr marL="12700">
              <a:lnSpc>
                <a:spcPct val="100000"/>
              </a:lnSpc>
              <a:spcBef>
                <a:spcPts val="100"/>
              </a:spcBef>
            </a:pPr>
            <a:r>
              <a:rPr dirty="0" sz="2100" spc="65" i="1">
                <a:latin typeface="Times New Roman"/>
                <a:cs typeface="Times New Roman"/>
              </a:rPr>
              <a:t>P</a:t>
            </a:r>
            <a:r>
              <a:rPr dirty="0" sz="2100" spc="-250" i="1">
                <a:latin typeface="Times New Roman"/>
                <a:cs typeface="Times New Roman"/>
              </a:rPr>
              <a:t> </a:t>
            </a:r>
            <a:r>
              <a:rPr dirty="0" sz="2100" spc="225">
                <a:latin typeface="Tahoma"/>
                <a:cs typeface="Tahoma"/>
              </a:rPr>
              <a:t>(</a:t>
            </a:r>
            <a:r>
              <a:rPr dirty="0" sz="2100" spc="225" i="1">
                <a:latin typeface="Times New Roman"/>
                <a:cs typeface="Times New Roman"/>
              </a:rPr>
              <a:t>f</a:t>
            </a:r>
            <a:r>
              <a:rPr dirty="0" sz="2100" spc="-310" i="1">
                <a:latin typeface="Times New Roman"/>
                <a:cs typeface="Times New Roman"/>
              </a:rPr>
              <a:t> </a:t>
            </a:r>
            <a:r>
              <a:rPr dirty="0" sz="2100" spc="95">
                <a:latin typeface="Tahoma"/>
                <a:cs typeface="Tahoma"/>
              </a:rPr>
              <a:t>(</a:t>
            </a:r>
            <a:r>
              <a:rPr dirty="0" sz="2100" spc="95" i="1">
                <a:latin typeface="Times New Roman"/>
                <a:cs typeface="Times New Roman"/>
              </a:rPr>
              <a:t>x</a:t>
            </a:r>
            <a:r>
              <a:rPr dirty="0" sz="2100" spc="95">
                <a:latin typeface="Tahoma"/>
                <a:cs typeface="Tahoma"/>
              </a:rPr>
              <a:t>)</a:t>
            </a:r>
            <a:r>
              <a:rPr dirty="0" sz="2100" spc="-95">
                <a:latin typeface="Tahoma"/>
                <a:cs typeface="Tahoma"/>
              </a:rPr>
              <a:t> </a:t>
            </a:r>
            <a:r>
              <a:rPr dirty="0" sz="2100" spc="105">
                <a:latin typeface="Tahoma"/>
                <a:cs typeface="Tahoma"/>
              </a:rPr>
              <a:t>=</a:t>
            </a:r>
            <a:r>
              <a:rPr dirty="0" sz="2100" spc="-100">
                <a:latin typeface="Tahoma"/>
                <a:cs typeface="Tahoma"/>
              </a:rPr>
              <a:t> </a:t>
            </a:r>
            <a:r>
              <a:rPr dirty="0" sz="2100" spc="-45">
                <a:latin typeface="Tahoma"/>
                <a:cs typeface="Tahoma"/>
              </a:rPr>
              <a:t>1)</a:t>
            </a:r>
            <a:endParaRPr sz="2100">
              <a:latin typeface="Tahoma"/>
              <a:cs typeface="Tahoma"/>
            </a:endParaRPr>
          </a:p>
        </p:txBody>
      </p:sp>
      <p:sp>
        <p:nvSpPr>
          <p:cNvPr id="11" name="object 11"/>
          <p:cNvSpPr txBox="1"/>
          <p:nvPr/>
        </p:nvSpPr>
        <p:spPr>
          <a:xfrm>
            <a:off x="7379931" y="2852183"/>
            <a:ext cx="648335" cy="346075"/>
          </a:xfrm>
          <a:prstGeom prst="rect">
            <a:avLst/>
          </a:prstGeom>
        </p:spPr>
        <p:txBody>
          <a:bodyPr wrap="square" lIns="0" tIns="12700" rIns="0" bIns="0" rtlCol="0" vert="horz">
            <a:spAutoFit/>
          </a:bodyPr>
          <a:lstStyle/>
          <a:p>
            <a:pPr marL="12700">
              <a:lnSpc>
                <a:spcPct val="100000"/>
              </a:lnSpc>
              <a:spcBef>
                <a:spcPts val="100"/>
              </a:spcBef>
            </a:pPr>
            <a:r>
              <a:rPr dirty="0" sz="2100" spc="215" i="1">
                <a:latin typeface="Times New Roman"/>
                <a:cs typeface="Times New Roman"/>
              </a:rPr>
              <a:t>&gt;</a:t>
            </a:r>
            <a:r>
              <a:rPr dirty="0" sz="2100" spc="-15" i="1">
                <a:latin typeface="Times New Roman"/>
                <a:cs typeface="Times New Roman"/>
              </a:rPr>
              <a:t> </a:t>
            </a:r>
            <a:r>
              <a:rPr dirty="0" sz="2100" spc="-50">
                <a:latin typeface="Tahoma"/>
                <a:cs typeface="Tahoma"/>
              </a:rPr>
              <a:t>0</a:t>
            </a:r>
            <a:r>
              <a:rPr dirty="0" sz="2100" spc="-50" i="1">
                <a:latin typeface="Times New Roman"/>
                <a:cs typeface="Times New Roman"/>
              </a:rPr>
              <a:t>.</a:t>
            </a:r>
            <a:r>
              <a:rPr dirty="0" sz="2100" spc="-50">
                <a:latin typeface="Tahoma"/>
                <a:cs typeface="Tahoma"/>
              </a:rPr>
              <a:t>9</a:t>
            </a:r>
            <a:endParaRPr sz="2100">
              <a:latin typeface="Tahoma"/>
              <a:cs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866" y="202300"/>
            <a:ext cx="2002155" cy="452120"/>
          </a:xfrm>
          <a:prstGeom prst="rect"/>
        </p:spPr>
        <p:txBody>
          <a:bodyPr wrap="square" lIns="0" tIns="12700" rIns="0" bIns="0" rtlCol="0" vert="horz">
            <a:spAutoFit/>
          </a:bodyPr>
          <a:lstStyle/>
          <a:p>
            <a:pPr marL="12700">
              <a:lnSpc>
                <a:spcPct val="100000"/>
              </a:lnSpc>
              <a:spcBef>
                <a:spcPts val="100"/>
              </a:spcBef>
            </a:pPr>
            <a:r>
              <a:rPr dirty="0" sz="2800" spc="-5"/>
              <a:t>Our</a:t>
            </a:r>
            <a:r>
              <a:rPr dirty="0" sz="2800" spc="-85"/>
              <a:t> </a:t>
            </a:r>
            <a:r>
              <a:rPr dirty="0" sz="2800"/>
              <a:t>analysis</a:t>
            </a:r>
            <a:endParaRPr sz="2800"/>
          </a:p>
        </p:txBody>
      </p:sp>
      <p:sp>
        <p:nvSpPr>
          <p:cNvPr id="3" name="object 3"/>
          <p:cNvSpPr/>
          <p:nvPr/>
        </p:nvSpPr>
        <p:spPr>
          <a:xfrm>
            <a:off x="812396" y="808160"/>
            <a:ext cx="7560999" cy="3912625"/>
          </a:xfrm>
          <a:prstGeom prst="rect">
            <a:avLst/>
          </a:prstGeom>
          <a:blipFill>
            <a:blip r:embed="rId2" cstate="print"/>
            <a:stretch>
              <a:fillRect/>
            </a:stretch>
          </a:blipFill>
        </p:spPr>
        <p:txBody>
          <a:bodyPr wrap="square" lIns="0" tIns="0" rIns="0" bIns="0" rtlCol="0"/>
          <a:lstStyle/>
          <a:p/>
        </p:txBody>
      </p:sp>
      <p:sp>
        <p:nvSpPr>
          <p:cNvPr id="4" name="object 4"/>
          <p:cNvSpPr txBox="1">
            <a:spLocks noGrp="1"/>
          </p:cNvSpPr>
          <p:nvPr>
            <p:ph type="sldNum" idx="7" sz="quarter"/>
          </p:nvPr>
        </p:nvSpPr>
        <p:spPr>
          <a:prstGeom prst="rect"/>
        </p:spPr>
        <p:txBody>
          <a:bodyPr wrap="square" lIns="0" tIns="0" rIns="0" bIns="0" rtlCol="0" vert="horz">
            <a:spAutoFit/>
          </a:bodyPr>
          <a:lstStyle/>
          <a:p>
            <a:pPr marL="25400">
              <a:lnSpc>
                <a:spcPts val="1425"/>
              </a:lnSpc>
            </a:pPr>
            <a:fld id="{81D60167-4931-47E6-BA6A-407CBD079E47}" type="slidenum">
              <a:rPr dirty="0"/>
              <a:t>10</a:t>
            </a:fld>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866" y="202300"/>
            <a:ext cx="8249284" cy="452120"/>
          </a:xfrm>
          <a:prstGeom prst="rect"/>
        </p:spPr>
        <p:txBody>
          <a:bodyPr wrap="square" lIns="0" tIns="12700" rIns="0" bIns="0" rtlCol="0" vert="horz">
            <a:spAutoFit/>
          </a:bodyPr>
          <a:lstStyle/>
          <a:p>
            <a:pPr marL="12700">
              <a:lnSpc>
                <a:spcPct val="100000"/>
              </a:lnSpc>
              <a:spcBef>
                <a:spcPts val="100"/>
              </a:spcBef>
            </a:pPr>
            <a:r>
              <a:rPr dirty="0" sz="2800"/>
              <a:t>Not all </a:t>
            </a:r>
            <a:r>
              <a:rPr dirty="0" sz="2800" spc="-5"/>
              <a:t>tools </a:t>
            </a:r>
            <a:r>
              <a:rPr dirty="0" sz="2800"/>
              <a:t>reach a </a:t>
            </a:r>
            <a:r>
              <a:rPr dirty="0" sz="2800" spc="-5"/>
              <a:t>positive predictive </a:t>
            </a:r>
            <a:r>
              <a:rPr dirty="0" sz="2800"/>
              <a:t>value of 90%</a:t>
            </a:r>
            <a:endParaRPr sz="2800"/>
          </a:p>
        </p:txBody>
      </p:sp>
      <p:sp>
        <p:nvSpPr>
          <p:cNvPr id="4" name="object 4"/>
          <p:cNvSpPr txBox="1">
            <a:spLocks noGrp="1"/>
          </p:cNvSpPr>
          <p:nvPr>
            <p:ph type="sldNum" idx="7" sz="quarter"/>
          </p:nvPr>
        </p:nvSpPr>
        <p:spPr>
          <a:prstGeom prst="rect"/>
        </p:spPr>
        <p:txBody>
          <a:bodyPr wrap="square" lIns="0" tIns="0" rIns="0" bIns="0" rtlCol="0" vert="horz">
            <a:spAutoFit/>
          </a:bodyPr>
          <a:lstStyle/>
          <a:p>
            <a:pPr marL="25400">
              <a:lnSpc>
                <a:spcPts val="1425"/>
              </a:lnSpc>
            </a:pPr>
            <a:fld id="{81D60167-4931-47E6-BA6A-407CBD079E47}" type="slidenum">
              <a:rPr dirty="0"/>
              <a:t>10</a:t>
            </a:fld>
          </a:p>
        </p:txBody>
      </p:sp>
      <p:graphicFrame>
        <p:nvGraphicFramePr>
          <p:cNvPr id="3" name="object 3"/>
          <p:cNvGraphicFramePr>
            <a:graphicFrameLocks noGrp="1"/>
          </p:cNvGraphicFramePr>
          <p:nvPr/>
        </p:nvGraphicFramePr>
        <p:xfrm>
          <a:off x="312999" y="725797"/>
          <a:ext cx="8517255" cy="3991610"/>
        </p:xfrm>
        <a:graphic>
          <a:graphicData uri="http://schemas.openxmlformats.org/drawingml/2006/table">
            <a:tbl>
              <a:tblPr firstRow="1" bandRow="1">
                <a:tableStyleId>{2D5ABB26-0587-4C30-8999-92F81FD0307C}</a:tableStyleId>
              </a:tblPr>
              <a:tblGrid>
                <a:gridCol w="1216025"/>
                <a:gridCol w="838200"/>
                <a:gridCol w="819150"/>
                <a:gridCol w="807085"/>
                <a:gridCol w="795020"/>
                <a:gridCol w="768985"/>
                <a:gridCol w="768985"/>
                <a:gridCol w="888999"/>
                <a:gridCol w="726440"/>
                <a:gridCol w="871854"/>
              </a:tblGrid>
              <a:tr h="376392">
                <a:tc gridSpan="10">
                  <a:txBody>
                    <a:bodyPr/>
                    <a:lstStyle/>
                    <a:p>
                      <a:pPr algn="ctr" marL="4445">
                        <a:lnSpc>
                          <a:spcPct val="100000"/>
                        </a:lnSpc>
                        <a:spcBef>
                          <a:spcPts val="400"/>
                        </a:spcBef>
                      </a:pPr>
                      <a:r>
                        <a:rPr dirty="0" sz="1800" spc="-5" b="1">
                          <a:solidFill>
                            <a:srgbClr val="FFFFFF"/>
                          </a:solidFill>
                          <a:latin typeface="Arial"/>
                          <a:cs typeface="Arial"/>
                        </a:rPr>
                        <a:t>All</a:t>
                      </a:r>
                      <a:r>
                        <a:rPr dirty="0" sz="1800" spc="-10" b="1">
                          <a:solidFill>
                            <a:srgbClr val="FFFFFF"/>
                          </a:solidFill>
                          <a:latin typeface="Arial"/>
                          <a:cs typeface="Arial"/>
                        </a:rPr>
                        <a:t> </a:t>
                      </a:r>
                      <a:r>
                        <a:rPr dirty="0" sz="1800" spc="-5" b="1">
                          <a:solidFill>
                            <a:srgbClr val="FFFFFF"/>
                          </a:solidFill>
                          <a:latin typeface="Arial"/>
                          <a:cs typeface="Arial"/>
                        </a:rPr>
                        <a:t>proteins</a:t>
                      </a:r>
                      <a:endParaRPr sz="1800">
                        <a:latin typeface="Arial"/>
                        <a:cs typeface="Arial"/>
                      </a:endParaRPr>
                    </a:p>
                  </a:txBody>
                  <a:tcPr marL="0" marR="0" marB="0" marT="50800">
                    <a:lnL w="12700">
                      <a:solidFill>
                        <a:srgbClr val="8064A2"/>
                      </a:solidFill>
                      <a:prstDash val="solid"/>
                    </a:lnL>
                    <a:lnR w="12700">
                      <a:solidFill>
                        <a:srgbClr val="8064A2"/>
                      </a:solidFill>
                      <a:prstDash val="solid"/>
                    </a:lnR>
                    <a:lnT w="12700">
                      <a:solidFill>
                        <a:srgbClr val="8064A2"/>
                      </a:solidFill>
                      <a:prstDash val="solid"/>
                    </a:lnT>
                    <a:lnB w="12700">
                      <a:solidFill>
                        <a:srgbClr val="000000"/>
                      </a:solidFill>
                      <a:prstDash val="solid"/>
                    </a:lnB>
                    <a:solidFill>
                      <a:srgbClr val="937AB2"/>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300191">
                <a:tc rowSpan="2">
                  <a:txBody>
                    <a:bodyPr/>
                    <a:lstStyle/>
                    <a:p>
                      <a:pPr>
                        <a:lnSpc>
                          <a:spcPct val="100000"/>
                        </a:lnSpc>
                        <a:spcBef>
                          <a:spcPts val="30"/>
                        </a:spcBef>
                      </a:pPr>
                      <a:endParaRPr sz="1350">
                        <a:latin typeface="Times New Roman"/>
                        <a:cs typeface="Times New Roman"/>
                      </a:endParaRPr>
                    </a:p>
                    <a:p>
                      <a:pPr marL="316865">
                        <a:lnSpc>
                          <a:spcPct val="100000"/>
                        </a:lnSpc>
                      </a:pPr>
                      <a:r>
                        <a:rPr dirty="0" sz="1300" spc="-5" b="1">
                          <a:latin typeface="Arial"/>
                          <a:cs typeface="Arial"/>
                        </a:rPr>
                        <a:t>Method</a:t>
                      </a:r>
                      <a:endParaRPr sz="1300">
                        <a:latin typeface="Arial"/>
                        <a:cs typeface="Arial"/>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rowSpan="2">
                  <a:txBody>
                    <a:bodyPr/>
                    <a:lstStyle/>
                    <a:p>
                      <a:pPr>
                        <a:lnSpc>
                          <a:spcPct val="100000"/>
                        </a:lnSpc>
                        <a:spcBef>
                          <a:spcPts val="30"/>
                        </a:spcBef>
                      </a:pPr>
                      <a:endParaRPr sz="1350">
                        <a:latin typeface="Times New Roman"/>
                        <a:cs typeface="Times New Roman"/>
                      </a:endParaRPr>
                    </a:p>
                    <a:p>
                      <a:pPr marL="242570">
                        <a:lnSpc>
                          <a:spcPct val="100000"/>
                        </a:lnSpc>
                      </a:pPr>
                      <a:r>
                        <a:rPr dirty="0" sz="1300" spc="-5" b="1">
                          <a:latin typeface="Arial"/>
                          <a:cs typeface="Arial"/>
                        </a:rPr>
                        <a:t>AUC</a:t>
                      </a:r>
                      <a:endParaRPr sz="1300">
                        <a:latin typeface="Arial"/>
                        <a:cs typeface="Arial"/>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gridSpan="4">
                  <a:txBody>
                    <a:bodyPr/>
                    <a:lstStyle/>
                    <a:p>
                      <a:pPr algn="ctr" marL="5715">
                        <a:lnSpc>
                          <a:spcPct val="100000"/>
                        </a:lnSpc>
                        <a:spcBef>
                          <a:spcPts val="400"/>
                        </a:spcBef>
                      </a:pPr>
                      <a:r>
                        <a:rPr dirty="0" sz="1300" b="1">
                          <a:latin typeface="Arial"/>
                          <a:cs typeface="Arial"/>
                        </a:rPr>
                        <a:t>PPV =</a:t>
                      </a:r>
                      <a:r>
                        <a:rPr dirty="0" sz="1300" spc="-10" b="1">
                          <a:latin typeface="Arial"/>
                          <a:cs typeface="Arial"/>
                        </a:rPr>
                        <a:t> </a:t>
                      </a:r>
                      <a:r>
                        <a:rPr dirty="0" sz="1300" b="1">
                          <a:latin typeface="Arial"/>
                          <a:cs typeface="Arial"/>
                        </a:rPr>
                        <a:t>0.9</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gridSpan="4">
                  <a:txBody>
                    <a:bodyPr/>
                    <a:lstStyle/>
                    <a:p>
                      <a:pPr algn="ctr" marL="5080">
                        <a:lnSpc>
                          <a:spcPct val="100000"/>
                        </a:lnSpc>
                        <a:spcBef>
                          <a:spcPts val="400"/>
                        </a:spcBef>
                      </a:pPr>
                      <a:r>
                        <a:rPr dirty="0" sz="1300" b="1">
                          <a:latin typeface="Arial"/>
                          <a:cs typeface="Arial"/>
                        </a:rPr>
                        <a:t>NPV =</a:t>
                      </a:r>
                      <a:r>
                        <a:rPr dirty="0" sz="1300" spc="-10" b="1">
                          <a:latin typeface="Arial"/>
                          <a:cs typeface="Arial"/>
                        </a:rPr>
                        <a:t> </a:t>
                      </a:r>
                      <a:r>
                        <a:rPr dirty="0" sz="1300" b="1">
                          <a:latin typeface="Arial"/>
                          <a:cs typeface="Arial"/>
                        </a:rPr>
                        <a:t>0.9</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300192">
                <a:tc vMerge="1">
                  <a:txBody>
                    <a:bodyPr/>
                    <a:lstStyle/>
                    <a:p>
                      <a:p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vMerge="1">
                  <a:txBody>
                    <a:bodyPr/>
                    <a:lstStyle/>
                    <a:p>
                      <a:p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r" marR="178435">
                        <a:lnSpc>
                          <a:spcPct val="100000"/>
                        </a:lnSpc>
                        <a:spcBef>
                          <a:spcPts val="400"/>
                        </a:spcBef>
                      </a:pPr>
                      <a:r>
                        <a:rPr dirty="0" sz="1300" b="1">
                          <a:latin typeface="Arial"/>
                          <a:cs typeface="Arial"/>
                        </a:rPr>
                        <a:t>S</a:t>
                      </a:r>
                      <a:r>
                        <a:rPr dirty="0" sz="1300" spc="-5" b="1">
                          <a:latin typeface="Arial"/>
                          <a:cs typeface="Arial"/>
                        </a:rPr>
                        <a:t>p</a:t>
                      </a:r>
                      <a:r>
                        <a:rPr dirty="0" sz="1300" b="1">
                          <a:latin typeface="Arial"/>
                          <a:cs typeface="Arial"/>
                        </a:rPr>
                        <a:t>ec.</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r" marR="172085">
                        <a:lnSpc>
                          <a:spcPct val="100000"/>
                        </a:lnSpc>
                        <a:spcBef>
                          <a:spcPts val="400"/>
                        </a:spcBef>
                      </a:pPr>
                      <a:r>
                        <a:rPr dirty="0" sz="1300" b="1">
                          <a:latin typeface="Arial"/>
                          <a:cs typeface="Arial"/>
                        </a:rPr>
                        <a:t>Se</a:t>
                      </a:r>
                      <a:r>
                        <a:rPr dirty="0" sz="1300" spc="-5" b="1">
                          <a:latin typeface="Arial"/>
                          <a:cs typeface="Arial"/>
                        </a:rPr>
                        <a:t>n</a:t>
                      </a:r>
                      <a:r>
                        <a:rPr dirty="0" sz="1300" b="1">
                          <a:latin typeface="Arial"/>
                          <a:cs typeface="Arial"/>
                        </a:rPr>
                        <a:t>s.</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080">
                        <a:lnSpc>
                          <a:spcPct val="100000"/>
                        </a:lnSpc>
                        <a:spcBef>
                          <a:spcPts val="400"/>
                        </a:spcBef>
                      </a:pPr>
                      <a:r>
                        <a:rPr dirty="0" sz="1300" b="1">
                          <a:latin typeface="Arial"/>
                          <a:cs typeface="Arial"/>
                        </a:rPr>
                        <a:t>PPV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715">
                        <a:lnSpc>
                          <a:spcPct val="100000"/>
                        </a:lnSpc>
                        <a:spcBef>
                          <a:spcPts val="400"/>
                        </a:spcBef>
                      </a:pPr>
                      <a:r>
                        <a:rPr dirty="0" sz="1300" b="1">
                          <a:latin typeface="Arial"/>
                          <a:cs typeface="Arial"/>
                        </a:rPr>
                        <a:t>NPV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marL="167005">
                        <a:lnSpc>
                          <a:spcPct val="100000"/>
                        </a:lnSpc>
                        <a:spcBef>
                          <a:spcPts val="400"/>
                        </a:spcBef>
                      </a:pPr>
                      <a:r>
                        <a:rPr dirty="0" sz="1300" spc="-5" b="1">
                          <a:latin typeface="Arial"/>
                          <a:cs typeface="Arial"/>
                        </a:rPr>
                        <a:t>Spec.</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r" marR="213360">
                        <a:lnSpc>
                          <a:spcPct val="100000"/>
                        </a:lnSpc>
                        <a:spcBef>
                          <a:spcPts val="400"/>
                        </a:spcBef>
                      </a:pPr>
                      <a:r>
                        <a:rPr dirty="0" sz="1300" b="1">
                          <a:latin typeface="Arial"/>
                          <a:cs typeface="Arial"/>
                        </a:rPr>
                        <a:t>Se</a:t>
                      </a:r>
                      <a:r>
                        <a:rPr dirty="0" sz="1300" spc="-5" b="1">
                          <a:latin typeface="Arial"/>
                          <a:cs typeface="Arial"/>
                        </a:rPr>
                        <a:t>n</a:t>
                      </a:r>
                      <a:r>
                        <a:rPr dirty="0" sz="1300" b="1">
                          <a:latin typeface="Arial"/>
                          <a:cs typeface="Arial"/>
                        </a:rPr>
                        <a:t>s.</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4445">
                        <a:lnSpc>
                          <a:spcPct val="100000"/>
                        </a:lnSpc>
                        <a:spcBef>
                          <a:spcPts val="400"/>
                        </a:spcBef>
                      </a:pPr>
                      <a:r>
                        <a:rPr dirty="0" sz="1300" b="1">
                          <a:latin typeface="Arial"/>
                          <a:cs typeface="Arial"/>
                        </a:rPr>
                        <a:t>PPV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715">
                        <a:lnSpc>
                          <a:spcPct val="100000"/>
                        </a:lnSpc>
                        <a:spcBef>
                          <a:spcPts val="400"/>
                        </a:spcBef>
                      </a:pPr>
                      <a:r>
                        <a:rPr dirty="0" sz="1300" b="1">
                          <a:latin typeface="Arial"/>
                          <a:cs typeface="Arial"/>
                        </a:rPr>
                        <a:t>NPV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r>
              <a:tr h="300192">
                <a:tc>
                  <a:txBody>
                    <a:bodyPr/>
                    <a:lstStyle/>
                    <a:p>
                      <a:pPr marL="90805">
                        <a:lnSpc>
                          <a:spcPct val="100000"/>
                        </a:lnSpc>
                        <a:spcBef>
                          <a:spcPts val="400"/>
                        </a:spcBef>
                      </a:pPr>
                      <a:r>
                        <a:rPr dirty="0" sz="1300" spc="-5" b="1">
                          <a:latin typeface="Arial"/>
                          <a:cs typeface="Arial"/>
                        </a:rPr>
                        <a:t>CADD</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0.7943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080">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080">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marL="134620">
                        <a:lnSpc>
                          <a:spcPct val="100000"/>
                        </a:lnSpc>
                        <a:spcBef>
                          <a:spcPts val="330"/>
                        </a:spcBef>
                      </a:pPr>
                      <a:r>
                        <a:rPr dirty="0" sz="1300" spc="-5">
                          <a:latin typeface="Arial"/>
                          <a:cs typeface="Arial"/>
                        </a:rPr>
                        <a:t>0.6680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r" marR="180975">
                        <a:lnSpc>
                          <a:spcPct val="100000"/>
                        </a:lnSpc>
                        <a:spcBef>
                          <a:spcPts val="330"/>
                        </a:spcBef>
                      </a:pPr>
                      <a:r>
                        <a:rPr dirty="0" sz="1300" spc="-5">
                          <a:latin typeface="Arial"/>
                          <a:cs typeface="Arial"/>
                        </a:rPr>
                        <a:t>0.7649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4445">
                        <a:lnSpc>
                          <a:spcPct val="100000"/>
                        </a:lnSpc>
                        <a:spcBef>
                          <a:spcPts val="330"/>
                        </a:spcBef>
                      </a:pPr>
                      <a:r>
                        <a:rPr dirty="0" sz="1300" spc="-5">
                          <a:latin typeface="Arial"/>
                          <a:cs typeface="Arial"/>
                        </a:rPr>
                        <a:t>0.1730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080">
                        <a:lnSpc>
                          <a:spcPct val="100000"/>
                        </a:lnSpc>
                        <a:spcBef>
                          <a:spcPts val="330"/>
                        </a:spcBef>
                      </a:pPr>
                      <a:r>
                        <a:rPr dirty="0" sz="1300" spc="-5" b="1">
                          <a:latin typeface="Arial"/>
                          <a:cs typeface="Arial"/>
                        </a:rPr>
                        <a:t>0.9077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r>
              <a:tr h="300191">
                <a:tc>
                  <a:txBody>
                    <a:bodyPr/>
                    <a:lstStyle/>
                    <a:p>
                      <a:pPr marL="90805">
                        <a:lnSpc>
                          <a:spcPct val="100000"/>
                        </a:lnSpc>
                        <a:spcBef>
                          <a:spcPts val="400"/>
                        </a:spcBef>
                      </a:pPr>
                      <a:r>
                        <a:rPr dirty="0" sz="1300" spc="-30" b="1">
                          <a:latin typeface="Arial"/>
                          <a:cs typeface="Arial"/>
                        </a:rPr>
                        <a:t>FATHMM</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0.8639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46685">
                        <a:lnSpc>
                          <a:spcPct val="100000"/>
                        </a:lnSpc>
                        <a:spcBef>
                          <a:spcPts val="330"/>
                        </a:spcBef>
                      </a:pPr>
                      <a:r>
                        <a:rPr dirty="0" sz="1300" spc="-5">
                          <a:latin typeface="Arial"/>
                          <a:cs typeface="Arial"/>
                        </a:rPr>
                        <a:t>0.9973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40335">
                        <a:lnSpc>
                          <a:spcPct val="100000"/>
                        </a:lnSpc>
                        <a:spcBef>
                          <a:spcPts val="330"/>
                        </a:spcBef>
                      </a:pPr>
                      <a:r>
                        <a:rPr dirty="0" sz="1300" spc="-5">
                          <a:latin typeface="Arial"/>
                          <a:cs typeface="Arial"/>
                        </a:rPr>
                        <a:t>0.2777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5" b="1">
                          <a:latin typeface="Arial"/>
                          <a:cs typeface="Arial"/>
                        </a:rPr>
                        <a:t>0.9226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a:latin typeface="Arial"/>
                          <a:cs typeface="Arial"/>
                        </a:rPr>
                        <a:t>0.9620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34620">
                        <a:lnSpc>
                          <a:spcPct val="100000"/>
                        </a:lnSpc>
                        <a:spcBef>
                          <a:spcPts val="330"/>
                        </a:spcBef>
                      </a:pPr>
                      <a:r>
                        <a:rPr dirty="0" sz="1300" spc="-5">
                          <a:latin typeface="Arial"/>
                          <a:cs typeface="Arial"/>
                        </a:rPr>
                        <a:t>0.7694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80975">
                        <a:lnSpc>
                          <a:spcPct val="100000"/>
                        </a:lnSpc>
                        <a:spcBef>
                          <a:spcPts val="330"/>
                        </a:spcBef>
                      </a:pPr>
                      <a:r>
                        <a:rPr dirty="0" sz="1300" spc="-5">
                          <a:latin typeface="Arial"/>
                          <a:cs typeface="Arial"/>
                        </a:rPr>
                        <a:t>0.7970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0.2275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5" b="1">
                          <a:latin typeface="Arial"/>
                          <a:cs typeface="Arial"/>
                        </a:rPr>
                        <a:t>0.9015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b="1">
                          <a:latin typeface="Arial"/>
                          <a:cs typeface="Arial"/>
                        </a:rPr>
                        <a:t>GERP++</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0.6748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080">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34620">
                        <a:lnSpc>
                          <a:spcPct val="100000"/>
                        </a:lnSpc>
                        <a:spcBef>
                          <a:spcPts val="330"/>
                        </a:spcBef>
                      </a:pPr>
                      <a:r>
                        <a:rPr dirty="0" sz="1300" spc="-5">
                          <a:latin typeface="Arial"/>
                          <a:cs typeface="Arial"/>
                        </a:rPr>
                        <a:t>0.0004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r" marR="180975">
                        <a:lnSpc>
                          <a:spcPct val="100000"/>
                        </a:lnSpc>
                        <a:spcBef>
                          <a:spcPts val="330"/>
                        </a:spcBef>
                      </a:pPr>
                      <a:r>
                        <a:rPr dirty="0" sz="1300" spc="-5">
                          <a:latin typeface="Arial"/>
                          <a:cs typeface="Arial"/>
                        </a:rPr>
                        <a:t>0.9998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0.0778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spc="-5" b="1">
                          <a:latin typeface="Arial"/>
                          <a:cs typeface="Arial"/>
                        </a:rPr>
                        <a:t>0.9034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spc="-5" b="1">
                          <a:latin typeface="Arial"/>
                          <a:cs typeface="Arial"/>
                        </a:rPr>
                        <a:t>MutPred</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20">
                          <a:latin typeface="Arial"/>
                          <a:cs typeface="Arial"/>
                        </a:rPr>
                        <a:t>0.8117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46685">
                        <a:lnSpc>
                          <a:spcPct val="100000"/>
                        </a:lnSpc>
                        <a:spcBef>
                          <a:spcPts val="330"/>
                        </a:spcBef>
                      </a:pPr>
                      <a:r>
                        <a:rPr dirty="0" sz="1300" spc="-5">
                          <a:latin typeface="Arial"/>
                          <a:cs typeface="Arial"/>
                        </a:rPr>
                        <a:t>0.9992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40335">
                        <a:lnSpc>
                          <a:spcPct val="100000"/>
                        </a:lnSpc>
                        <a:spcBef>
                          <a:spcPts val="330"/>
                        </a:spcBef>
                      </a:pPr>
                      <a:r>
                        <a:rPr dirty="0" sz="1300" spc="-5">
                          <a:latin typeface="Arial"/>
                          <a:cs typeface="Arial"/>
                        </a:rPr>
                        <a:t>0.1046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5" b="1">
                          <a:latin typeface="Arial"/>
                          <a:cs typeface="Arial"/>
                        </a:rPr>
                        <a:t>0.9153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a:latin typeface="Arial"/>
                          <a:cs typeface="Arial"/>
                        </a:rPr>
                        <a:t>0.9692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34620">
                        <a:lnSpc>
                          <a:spcPct val="100000"/>
                        </a:lnSpc>
                        <a:spcBef>
                          <a:spcPts val="330"/>
                        </a:spcBef>
                      </a:pPr>
                      <a:r>
                        <a:rPr dirty="0" sz="1300" spc="-5">
                          <a:latin typeface="Arial"/>
                          <a:cs typeface="Arial"/>
                        </a:rPr>
                        <a:t>0.5765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80975">
                        <a:lnSpc>
                          <a:spcPct val="100000"/>
                        </a:lnSpc>
                        <a:spcBef>
                          <a:spcPts val="330"/>
                        </a:spcBef>
                      </a:pPr>
                      <a:r>
                        <a:rPr dirty="0" sz="1300" spc="-5">
                          <a:latin typeface="Arial"/>
                          <a:cs typeface="Arial"/>
                        </a:rPr>
                        <a:t>0.8485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0.1446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5" b="1">
                          <a:latin typeface="Arial"/>
                          <a:cs typeface="Arial"/>
                        </a:rPr>
                        <a:t>0.9021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spc="-5" b="1">
                          <a:latin typeface="Arial"/>
                          <a:cs typeface="Arial"/>
                        </a:rPr>
                        <a:t>MutPred2</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0.8726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r" marR="146685">
                        <a:lnSpc>
                          <a:spcPct val="100000"/>
                        </a:lnSpc>
                        <a:spcBef>
                          <a:spcPts val="330"/>
                        </a:spcBef>
                      </a:pPr>
                      <a:r>
                        <a:rPr dirty="0" sz="1300" spc="-5">
                          <a:latin typeface="Arial"/>
                          <a:cs typeface="Arial"/>
                        </a:rPr>
                        <a:t>0.9991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r" marR="140335">
                        <a:lnSpc>
                          <a:spcPct val="100000"/>
                        </a:lnSpc>
                        <a:spcBef>
                          <a:spcPts val="330"/>
                        </a:spcBef>
                      </a:pPr>
                      <a:r>
                        <a:rPr dirty="0" sz="1300" spc="-5">
                          <a:latin typeface="Arial"/>
                          <a:cs typeface="Arial"/>
                        </a:rPr>
                        <a:t>0.1605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spc="-5" b="1">
                          <a:latin typeface="Arial"/>
                          <a:cs typeface="Arial"/>
                        </a:rPr>
                        <a:t>0.9393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spc="-5">
                          <a:latin typeface="Arial"/>
                          <a:cs typeface="Arial"/>
                        </a:rPr>
                        <a:t>0.9672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34620">
                        <a:lnSpc>
                          <a:spcPct val="100000"/>
                        </a:lnSpc>
                        <a:spcBef>
                          <a:spcPts val="330"/>
                        </a:spcBef>
                      </a:pPr>
                      <a:r>
                        <a:rPr dirty="0" sz="1300" spc="-5">
                          <a:latin typeface="Arial"/>
                          <a:cs typeface="Arial"/>
                        </a:rPr>
                        <a:t>0.7810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r" marR="180975">
                        <a:lnSpc>
                          <a:spcPct val="100000"/>
                        </a:lnSpc>
                        <a:spcBef>
                          <a:spcPts val="330"/>
                        </a:spcBef>
                      </a:pPr>
                      <a:r>
                        <a:rPr dirty="0" sz="1300" spc="-5">
                          <a:latin typeface="Arial"/>
                          <a:cs typeface="Arial"/>
                        </a:rPr>
                        <a:t>0.7991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0.2354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spc="-5" b="1">
                          <a:latin typeface="Arial"/>
                          <a:cs typeface="Arial"/>
                        </a:rPr>
                        <a:t>0.9002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spc="-5" b="1">
                          <a:latin typeface="Arial"/>
                          <a:cs typeface="Arial"/>
                        </a:rPr>
                        <a:t>PhyloP</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0.7634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34620">
                        <a:lnSpc>
                          <a:spcPct val="100000"/>
                        </a:lnSpc>
                        <a:spcBef>
                          <a:spcPts val="330"/>
                        </a:spcBef>
                      </a:pPr>
                      <a:r>
                        <a:rPr dirty="0" sz="1300" spc="-5">
                          <a:latin typeface="Arial"/>
                          <a:cs typeface="Arial"/>
                        </a:rPr>
                        <a:t>0.4283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80975">
                        <a:lnSpc>
                          <a:spcPct val="100000"/>
                        </a:lnSpc>
                        <a:spcBef>
                          <a:spcPts val="330"/>
                        </a:spcBef>
                      </a:pPr>
                      <a:r>
                        <a:rPr dirty="0" sz="1300" spc="-5">
                          <a:latin typeface="Arial"/>
                          <a:cs typeface="Arial"/>
                        </a:rPr>
                        <a:t>0.8855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20">
                          <a:latin typeface="Arial"/>
                          <a:cs typeface="Arial"/>
                        </a:rPr>
                        <a:t>0.1167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5" b="1">
                          <a:latin typeface="Arial"/>
                          <a:cs typeface="Arial"/>
                        </a:rPr>
                        <a:t>0.9006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spc="-5" b="1">
                          <a:latin typeface="Arial"/>
                          <a:cs typeface="Arial"/>
                        </a:rPr>
                        <a:t>PolyPhen-2</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0.8187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34620">
                        <a:lnSpc>
                          <a:spcPct val="100000"/>
                        </a:lnSpc>
                        <a:spcBef>
                          <a:spcPts val="330"/>
                        </a:spcBef>
                      </a:pPr>
                      <a:r>
                        <a:rPr dirty="0" sz="1300" spc="-5">
                          <a:latin typeface="Arial"/>
                          <a:cs typeface="Arial"/>
                        </a:rPr>
                        <a:t>0.6460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r" marR="180975">
                        <a:lnSpc>
                          <a:spcPct val="100000"/>
                        </a:lnSpc>
                        <a:spcBef>
                          <a:spcPts val="330"/>
                        </a:spcBef>
                      </a:pPr>
                      <a:r>
                        <a:rPr dirty="0" sz="1300" spc="-5">
                          <a:latin typeface="Arial"/>
                          <a:cs typeface="Arial"/>
                        </a:rPr>
                        <a:t>0.8341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0.1658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spc="-5" b="1">
                          <a:latin typeface="Arial"/>
                          <a:cs typeface="Arial"/>
                        </a:rPr>
                        <a:t>0.9001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b="1">
                          <a:latin typeface="Arial"/>
                          <a:cs typeface="Arial"/>
                        </a:rPr>
                        <a:t>REVEL</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0.9591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46685">
                        <a:lnSpc>
                          <a:spcPct val="100000"/>
                        </a:lnSpc>
                        <a:spcBef>
                          <a:spcPts val="330"/>
                        </a:spcBef>
                      </a:pPr>
                      <a:r>
                        <a:rPr dirty="0" sz="1300" spc="-5">
                          <a:latin typeface="Arial"/>
                          <a:cs typeface="Arial"/>
                        </a:rPr>
                        <a:t>0.9944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40335">
                        <a:lnSpc>
                          <a:spcPct val="100000"/>
                        </a:lnSpc>
                        <a:spcBef>
                          <a:spcPts val="330"/>
                        </a:spcBef>
                      </a:pPr>
                      <a:r>
                        <a:rPr dirty="0" sz="1300" spc="-5">
                          <a:latin typeface="Arial"/>
                          <a:cs typeface="Arial"/>
                        </a:rPr>
                        <a:t>0.6397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5" b="1">
                          <a:latin typeface="Arial"/>
                          <a:cs typeface="Arial"/>
                        </a:rPr>
                        <a:t>0.9054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a:latin typeface="Arial"/>
                          <a:cs typeface="Arial"/>
                        </a:rPr>
                        <a:t>0.9271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34620">
                        <a:lnSpc>
                          <a:spcPct val="100000"/>
                        </a:lnSpc>
                        <a:spcBef>
                          <a:spcPts val="330"/>
                        </a:spcBef>
                      </a:pPr>
                      <a:r>
                        <a:rPr dirty="0" sz="1300" spc="-5">
                          <a:latin typeface="Arial"/>
                          <a:cs typeface="Arial"/>
                        </a:rPr>
                        <a:t>0.9666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r" marR="180975">
                        <a:lnSpc>
                          <a:spcPct val="100000"/>
                        </a:lnSpc>
                        <a:spcBef>
                          <a:spcPts val="330"/>
                        </a:spcBef>
                      </a:pPr>
                      <a:r>
                        <a:rPr dirty="0" sz="1300" spc="-5">
                          <a:latin typeface="Arial"/>
                          <a:cs typeface="Arial"/>
                        </a:rPr>
                        <a:t>0.7505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0.6548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080">
                        <a:lnSpc>
                          <a:spcPct val="100000"/>
                        </a:lnSpc>
                        <a:spcBef>
                          <a:spcPts val="330"/>
                        </a:spcBef>
                      </a:pPr>
                      <a:r>
                        <a:rPr dirty="0" sz="1300" spc="-5" b="1">
                          <a:latin typeface="Arial"/>
                          <a:cs typeface="Arial"/>
                        </a:rPr>
                        <a:t>0.9005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spc="-5" b="1">
                          <a:latin typeface="Arial"/>
                          <a:cs typeface="Arial"/>
                        </a:rPr>
                        <a:t>SIFT</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0.7988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34620">
                        <a:lnSpc>
                          <a:spcPct val="100000"/>
                        </a:lnSpc>
                        <a:spcBef>
                          <a:spcPts val="330"/>
                        </a:spcBef>
                      </a:pPr>
                      <a:r>
                        <a:rPr dirty="0" sz="1300" spc="-5">
                          <a:latin typeface="Arial"/>
                          <a:cs typeface="Arial"/>
                        </a:rPr>
                        <a:t>0.5570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r" marR="180975">
                        <a:lnSpc>
                          <a:spcPct val="100000"/>
                        </a:lnSpc>
                        <a:spcBef>
                          <a:spcPts val="330"/>
                        </a:spcBef>
                      </a:pPr>
                      <a:r>
                        <a:rPr dirty="0" sz="1300" spc="-5">
                          <a:latin typeface="Arial"/>
                          <a:cs typeface="Arial"/>
                        </a:rPr>
                        <a:t>0.8565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0.1402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080">
                        <a:lnSpc>
                          <a:spcPct val="100000"/>
                        </a:lnSpc>
                        <a:spcBef>
                          <a:spcPts val="330"/>
                        </a:spcBef>
                      </a:pPr>
                      <a:r>
                        <a:rPr dirty="0" sz="1300" spc="-5" b="1">
                          <a:latin typeface="Arial"/>
                          <a:cs typeface="Arial"/>
                        </a:rPr>
                        <a:t>0.9003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b="1">
                          <a:latin typeface="Arial"/>
                          <a:cs typeface="Arial"/>
                        </a:rPr>
                        <a:t>VEST</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4445">
                        <a:lnSpc>
                          <a:spcPct val="100000"/>
                        </a:lnSpc>
                        <a:spcBef>
                          <a:spcPts val="330"/>
                        </a:spcBef>
                      </a:pPr>
                      <a:r>
                        <a:rPr dirty="0" sz="1300" spc="-5">
                          <a:latin typeface="Arial"/>
                          <a:cs typeface="Arial"/>
                        </a:rPr>
                        <a:t>0.8419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r" marR="146685">
                        <a:lnSpc>
                          <a:spcPct val="100000"/>
                        </a:lnSpc>
                        <a:spcBef>
                          <a:spcPts val="330"/>
                        </a:spcBef>
                      </a:pPr>
                      <a:r>
                        <a:rPr dirty="0" sz="1300" spc="-5">
                          <a:latin typeface="Arial"/>
                          <a:cs typeface="Arial"/>
                        </a:rPr>
                        <a:t>0.9999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r" marR="140335">
                        <a:lnSpc>
                          <a:spcPct val="100000"/>
                        </a:lnSpc>
                        <a:spcBef>
                          <a:spcPts val="330"/>
                        </a:spcBef>
                      </a:pPr>
                      <a:r>
                        <a:rPr dirty="0" sz="1300" spc="-5">
                          <a:latin typeface="Arial"/>
                          <a:cs typeface="Arial"/>
                        </a:rPr>
                        <a:t>0.0649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5080">
                        <a:lnSpc>
                          <a:spcPct val="100000"/>
                        </a:lnSpc>
                        <a:spcBef>
                          <a:spcPts val="330"/>
                        </a:spcBef>
                      </a:pPr>
                      <a:r>
                        <a:rPr dirty="0" sz="1300" spc="-5" b="1">
                          <a:latin typeface="Arial"/>
                          <a:cs typeface="Arial"/>
                        </a:rPr>
                        <a:t>0.9837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5715">
                        <a:lnSpc>
                          <a:spcPct val="100000"/>
                        </a:lnSpc>
                        <a:spcBef>
                          <a:spcPts val="330"/>
                        </a:spcBef>
                      </a:pPr>
                      <a:r>
                        <a:rPr dirty="0" sz="1300" spc="-5">
                          <a:latin typeface="Arial"/>
                          <a:cs typeface="Arial"/>
                        </a:rPr>
                        <a:t>0.9704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marL="134620">
                        <a:lnSpc>
                          <a:spcPct val="100000"/>
                        </a:lnSpc>
                        <a:spcBef>
                          <a:spcPts val="330"/>
                        </a:spcBef>
                      </a:pPr>
                      <a:r>
                        <a:rPr dirty="0" sz="1300" spc="-5">
                          <a:latin typeface="Arial"/>
                          <a:cs typeface="Arial"/>
                        </a:rPr>
                        <a:t>0.6889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r" marR="180975">
                        <a:lnSpc>
                          <a:spcPct val="100000"/>
                        </a:lnSpc>
                        <a:spcBef>
                          <a:spcPts val="330"/>
                        </a:spcBef>
                      </a:pPr>
                      <a:r>
                        <a:rPr dirty="0" sz="1300" spc="-5">
                          <a:latin typeface="Arial"/>
                          <a:cs typeface="Arial"/>
                        </a:rPr>
                        <a:t>0.8209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4445">
                        <a:lnSpc>
                          <a:spcPct val="100000"/>
                        </a:lnSpc>
                        <a:spcBef>
                          <a:spcPts val="330"/>
                        </a:spcBef>
                      </a:pPr>
                      <a:r>
                        <a:rPr dirty="0" sz="1300" spc="-5">
                          <a:latin typeface="Arial"/>
                          <a:cs typeface="Arial"/>
                        </a:rPr>
                        <a:t>0.1821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5080">
                        <a:lnSpc>
                          <a:spcPct val="100000"/>
                        </a:lnSpc>
                        <a:spcBef>
                          <a:spcPts val="330"/>
                        </a:spcBef>
                      </a:pPr>
                      <a:r>
                        <a:rPr dirty="0" sz="1300" spc="-5" b="1">
                          <a:latin typeface="Arial"/>
                          <a:cs typeface="Arial"/>
                        </a:rPr>
                        <a:t>0.9012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866" y="225160"/>
            <a:ext cx="8144509" cy="406400"/>
          </a:xfrm>
          <a:prstGeom prst="rect"/>
        </p:spPr>
        <p:txBody>
          <a:bodyPr wrap="square" lIns="0" tIns="12700" rIns="0" bIns="0" rtlCol="0" vert="horz">
            <a:spAutoFit/>
          </a:bodyPr>
          <a:lstStyle/>
          <a:p>
            <a:pPr marL="12700">
              <a:lnSpc>
                <a:spcPct val="100000"/>
              </a:lnSpc>
              <a:spcBef>
                <a:spcPts val="100"/>
              </a:spcBef>
            </a:pPr>
            <a:r>
              <a:rPr dirty="0" sz="2500" spc="-5"/>
              <a:t>Performance </a:t>
            </a:r>
            <a:r>
              <a:rPr dirty="0" sz="2500"/>
              <a:t>drops on </a:t>
            </a:r>
            <a:r>
              <a:rPr dirty="0" sz="2500" spc="-5"/>
              <a:t>proteins with both types </a:t>
            </a:r>
            <a:r>
              <a:rPr dirty="0" sz="2500"/>
              <a:t>of</a:t>
            </a:r>
            <a:r>
              <a:rPr dirty="0" sz="2500" spc="70"/>
              <a:t> </a:t>
            </a:r>
            <a:r>
              <a:rPr dirty="0" sz="2500" spc="-5"/>
              <a:t>variants</a:t>
            </a:r>
            <a:endParaRPr sz="2500"/>
          </a:p>
        </p:txBody>
      </p:sp>
      <p:sp>
        <p:nvSpPr>
          <p:cNvPr id="3" name="object 3"/>
          <p:cNvSpPr txBox="1"/>
          <p:nvPr/>
        </p:nvSpPr>
        <p:spPr>
          <a:xfrm>
            <a:off x="1803209" y="1766763"/>
            <a:ext cx="505459" cy="2886710"/>
          </a:xfrm>
          <a:prstGeom prst="rect">
            <a:avLst/>
          </a:prstGeom>
        </p:spPr>
        <p:txBody>
          <a:bodyPr wrap="square" lIns="0" tIns="0" rIns="0" bIns="0" rtlCol="0" vert="horz">
            <a:spAutoFit/>
          </a:bodyPr>
          <a:lstStyle/>
          <a:p>
            <a:pPr>
              <a:lnSpc>
                <a:spcPts val="1435"/>
              </a:lnSpc>
            </a:pPr>
            <a:r>
              <a:rPr dirty="0" sz="1300" spc="-5">
                <a:latin typeface="Arial"/>
                <a:cs typeface="Arial"/>
              </a:rPr>
              <a:t>0.7705</a:t>
            </a:r>
            <a:endParaRPr sz="1300">
              <a:latin typeface="Arial"/>
              <a:cs typeface="Arial"/>
            </a:endParaRPr>
          </a:p>
          <a:p>
            <a:pPr>
              <a:lnSpc>
                <a:spcPct val="100000"/>
              </a:lnSpc>
              <a:spcBef>
                <a:spcPts val="800"/>
              </a:spcBef>
            </a:pPr>
            <a:r>
              <a:rPr dirty="0" sz="1300" spc="-5">
                <a:latin typeface="Arial"/>
                <a:cs typeface="Arial"/>
              </a:rPr>
              <a:t>0.7466</a:t>
            </a:r>
            <a:endParaRPr sz="1300">
              <a:latin typeface="Arial"/>
              <a:cs typeface="Arial"/>
            </a:endParaRPr>
          </a:p>
          <a:p>
            <a:pPr>
              <a:lnSpc>
                <a:spcPct val="100000"/>
              </a:lnSpc>
              <a:spcBef>
                <a:spcPts val="805"/>
              </a:spcBef>
            </a:pPr>
            <a:r>
              <a:rPr dirty="0" sz="1300" spc="-5">
                <a:latin typeface="Arial"/>
                <a:cs typeface="Arial"/>
              </a:rPr>
              <a:t>0.6197</a:t>
            </a:r>
            <a:endParaRPr sz="1300">
              <a:latin typeface="Arial"/>
              <a:cs typeface="Arial"/>
            </a:endParaRPr>
          </a:p>
          <a:p>
            <a:pPr>
              <a:lnSpc>
                <a:spcPct val="100000"/>
              </a:lnSpc>
              <a:spcBef>
                <a:spcPts val="805"/>
              </a:spcBef>
            </a:pPr>
            <a:r>
              <a:rPr dirty="0" sz="1300" spc="-5">
                <a:latin typeface="Arial"/>
                <a:cs typeface="Arial"/>
              </a:rPr>
              <a:t>0.7887</a:t>
            </a:r>
            <a:endParaRPr sz="1300">
              <a:latin typeface="Arial"/>
              <a:cs typeface="Arial"/>
            </a:endParaRPr>
          </a:p>
          <a:p>
            <a:pPr>
              <a:lnSpc>
                <a:spcPct val="100000"/>
              </a:lnSpc>
              <a:spcBef>
                <a:spcPts val="805"/>
              </a:spcBef>
            </a:pPr>
            <a:r>
              <a:rPr dirty="0" sz="1300" spc="-5">
                <a:latin typeface="Arial"/>
                <a:cs typeface="Arial"/>
              </a:rPr>
              <a:t>0.8239</a:t>
            </a:r>
            <a:endParaRPr sz="1300">
              <a:latin typeface="Arial"/>
              <a:cs typeface="Arial"/>
            </a:endParaRPr>
          </a:p>
          <a:p>
            <a:pPr>
              <a:lnSpc>
                <a:spcPct val="100000"/>
              </a:lnSpc>
              <a:spcBef>
                <a:spcPts val="800"/>
              </a:spcBef>
            </a:pPr>
            <a:r>
              <a:rPr dirty="0" sz="1300" spc="-5">
                <a:latin typeface="Arial"/>
                <a:cs typeface="Arial"/>
              </a:rPr>
              <a:t>0.7093</a:t>
            </a:r>
            <a:endParaRPr sz="1300">
              <a:latin typeface="Arial"/>
              <a:cs typeface="Arial"/>
            </a:endParaRPr>
          </a:p>
          <a:p>
            <a:pPr>
              <a:lnSpc>
                <a:spcPct val="100000"/>
              </a:lnSpc>
              <a:spcBef>
                <a:spcPts val="805"/>
              </a:spcBef>
            </a:pPr>
            <a:r>
              <a:rPr dirty="0" sz="1300" spc="-5">
                <a:latin typeface="Arial"/>
                <a:cs typeface="Arial"/>
              </a:rPr>
              <a:t>0.8063</a:t>
            </a:r>
            <a:endParaRPr sz="1300">
              <a:latin typeface="Arial"/>
              <a:cs typeface="Arial"/>
            </a:endParaRPr>
          </a:p>
          <a:p>
            <a:pPr>
              <a:lnSpc>
                <a:spcPct val="100000"/>
              </a:lnSpc>
              <a:spcBef>
                <a:spcPts val="805"/>
              </a:spcBef>
            </a:pPr>
            <a:r>
              <a:rPr dirty="0" sz="1300" spc="-5">
                <a:latin typeface="Arial"/>
                <a:cs typeface="Arial"/>
              </a:rPr>
              <a:t>0.9069</a:t>
            </a:r>
            <a:endParaRPr sz="1300">
              <a:latin typeface="Arial"/>
              <a:cs typeface="Arial"/>
            </a:endParaRPr>
          </a:p>
          <a:p>
            <a:pPr>
              <a:lnSpc>
                <a:spcPct val="100000"/>
              </a:lnSpc>
              <a:spcBef>
                <a:spcPts val="805"/>
              </a:spcBef>
            </a:pPr>
            <a:r>
              <a:rPr dirty="0" sz="1300" spc="-5">
                <a:latin typeface="Arial"/>
                <a:cs typeface="Arial"/>
              </a:rPr>
              <a:t>0.7989</a:t>
            </a:r>
            <a:endParaRPr sz="1300">
              <a:latin typeface="Arial"/>
              <a:cs typeface="Arial"/>
            </a:endParaRPr>
          </a:p>
          <a:p>
            <a:pPr>
              <a:lnSpc>
                <a:spcPct val="100000"/>
              </a:lnSpc>
              <a:spcBef>
                <a:spcPts val="800"/>
              </a:spcBef>
            </a:pPr>
            <a:r>
              <a:rPr dirty="0" sz="1300" spc="-5">
                <a:latin typeface="Arial"/>
                <a:cs typeface="Arial"/>
              </a:rPr>
              <a:t>0.8126</a:t>
            </a:r>
            <a:endParaRPr sz="1300">
              <a:latin typeface="Arial"/>
              <a:cs typeface="Arial"/>
            </a:endParaRPr>
          </a:p>
        </p:txBody>
      </p:sp>
      <p:graphicFrame>
        <p:nvGraphicFramePr>
          <p:cNvPr id="4" name="object 4"/>
          <p:cNvGraphicFramePr>
            <a:graphicFrameLocks noGrp="1"/>
          </p:cNvGraphicFramePr>
          <p:nvPr/>
        </p:nvGraphicFramePr>
        <p:xfrm>
          <a:off x="312999" y="725797"/>
          <a:ext cx="8510270" cy="3991610"/>
        </p:xfrm>
        <a:graphic>
          <a:graphicData uri="http://schemas.openxmlformats.org/drawingml/2006/table">
            <a:tbl>
              <a:tblPr firstRow="1" bandRow="1">
                <a:tableStyleId>{2D5ABB26-0587-4C30-8999-92F81FD0307C}</a:tableStyleId>
              </a:tblPr>
              <a:tblGrid>
                <a:gridCol w="1289685"/>
                <a:gridCol w="136525"/>
                <a:gridCol w="613410"/>
                <a:gridCol w="139064"/>
                <a:gridCol w="868044"/>
                <a:gridCol w="855345"/>
                <a:gridCol w="842645"/>
                <a:gridCol w="748664"/>
                <a:gridCol w="748665"/>
                <a:gridCol w="748665"/>
                <a:gridCol w="748665"/>
                <a:gridCol w="748665"/>
              </a:tblGrid>
              <a:tr h="376392">
                <a:tc gridSpan="12">
                  <a:txBody>
                    <a:bodyPr/>
                    <a:lstStyle/>
                    <a:p>
                      <a:pPr algn="ctr" marL="5715">
                        <a:lnSpc>
                          <a:spcPct val="100000"/>
                        </a:lnSpc>
                        <a:spcBef>
                          <a:spcPts val="400"/>
                        </a:spcBef>
                      </a:pPr>
                      <a:r>
                        <a:rPr dirty="0" sz="1800" spc="-5" b="1">
                          <a:solidFill>
                            <a:srgbClr val="FFFFFF"/>
                          </a:solidFill>
                          <a:latin typeface="Arial"/>
                          <a:cs typeface="Arial"/>
                        </a:rPr>
                        <a:t>Bi-class proteins</a:t>
                      </a:r>
                      <a:endParaRPr sz="1800">
                        <a:latin typeface="Arial"/>
                        <a:cs typeface="Arial"/>
                      </a:endParaRPr>
                    </a:p>
                  </a:txBody>
                  <a:tcPr marL="0" marR="0" marB="0" marT="50800">
                    <a:lnL w="12700">
                      <a:solidFill>
                        <a:srgbClr val="8064A2"/>
                      </a:solidFill>
                      <a:prstDash val="solid"/>
                    </a:lnL>
                    <a:lnR w="12700">
                      <a:solidFill>
                        <a:srgbClr val="8064A2"/>
                      </a:solidFill>
                      <a:prstDash val="solid"/>
                    </a:lnR>
                    <a:lnT w="12700">
                      <a:solidFill>
                        <a:srgbClr val="8064A2"/>
                      </a:solidFill>
                      <a:prstDash val="solid"/>
                    </a:lnT>
                    <a:lnB w="12700">
                      <a:solidFill>
                        <a:srgbClr val="000000"/>
                      </a:solidFill>
                      <a:prstDash val="solid"/>
                    </a:lnB>
                    <a:solidFill>
                      <a:srgbClr val="937AB2"/>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300191">
                <a:tc rowSpan="2">
                  <a:txBody>
                    <a:bodyPr/>
                    <a:lstStyle/>
                    <a:p>
                      <a:pPr>
                        <a:lnSpc>
                          <a:spcPct val="100000"/>
                        </a:lnSpc>
                        <a:spcBef>
                          <a:spcPts val="30"/>
                        </a:spcBef>
                      </a:pPr>
                      <a:endParaRPr sz="1350">
                        <a:latin typeface="Times New Roman"/>
                        <a:cs typeface="Times New Roman"/>
                      </a:endParaRPr>
                    </a:p>
                    <a:p>
                      <a:pPr marL="354330">
                        <a:lnSpc>
                          <a:spcPct val="100000"/>
                        </a:lnSpc>
                      </a:pPr>
                      <a:r>
                        <a:rPr dirty="0" sz="1300" spc="-5" b="1">
                          <a:latin typeface="Arial"/>
                          <a:cs typeface="Arial"/>
                        </a:rPr>
                        <a:t>Method</a:t>
                      </a:r>
                      <a:endParaRPr sz="1300">
                        <a:latin typeface="Arial"/>
                        <a:cs typeface="Arial"/>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gridSpan="3" rowSpan="2">
                  <a:txBody>
                    <a:bodyPr/>
                    <a:lstStyle/>
                    <a:p>
                      <a:pPr>
                        <a:lnSpc>
                          <a:spcPct val="100000"/>
                        </a:lnSpc>
                        <a:spcBef>
                          <a:spcPts val="30"/>
                        </a:spcBef>
                      </a:pPr>
                      <a:endParaRPr sz="1350">
                        <a:latin typeface="Times New Roman"/>
                        <a:cs typeface="Times New Roman"/>
                      </a:endParaRPr>
                    </a:p>
                    <a:p>
                      <a:pPr marL="267970">
                        <a:lnSpc>
                          <a:spcPct val="100000"/>
                        </a:lnSpc>
                      </a:pPr>
                      <a:r>
                        <a:rPr dirty="0" sz="1300" spc="-5" b="1">
                          <a:latin typeface="Arial"/>
                          <a:cs typeface="Arial"/>
                        </a:rPr>
                        <a:t>AUC</a:t>
                      </a:r>
                      <a:endParaRPr sz="1300">
                        <a:latin typeface="Arial"/>
                        <a:cs typeface="Arial"/>
                      </a:endParaR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rowSpan="2" hMerge="1">
                  <a:txBody>
                    <a:bodyPr/>
                    <a:lstStyle/>
                    <a:p>
                      <a:pPr/>
                    </a:p>
                  </a:txBody>
                  <a:tcPr marL="0" marR="0" marB="0" marT="0"/>
                </a:tc>
                <a:tc rowSpan="2" hMerge="1">
                  <a:txBody>
                    <a:bodyPr/>
                    <a:lstStyle/>
                    <a:p>
                      <a:pPr/>
                    </a:p>
                  </a:txBody>
                  <a:tcPr marL="0" marR="0" marB="0" marT="0"/>
                </a:tc>
                <a:tc gridSpan="4">
                  <a:txBody>
                    <a:bodyPr/>
                    <a:lstStyle/>
                    <a:p>
                      <a:pPr algn="ctr" marL="5080">
                        <a:lnSpc>
                          <a:spcPct val="100000"/>
                        </a:lnSpc>
                        <a:spcBef>
                          <a:spcPts val="400"/>
                        </a:spcBef>
                      </a:pPr>
                      <a:r>
                        <a:rPr dirty="0" sz="1300" b="1">
                          <a:latin typeface="Arial"/>
                          <a:cs typeface="Arial"/>
                        </a:rPr>
                        <a:t>PPV =</a:t>
                      </a:r>
                      <a:r>
                        <a:rPr dirty="0" sz="1300" spc="-10" b="1">
                          <a:latin typeface="Arial"/>
                          <a:cs typeface="Arial"/>
                        </a:rPr>
                        <a:t> </a:t>
                      </a:r>
                      <a:r>
                        <a:rPr dirty="0" sz="1300" b="1">
                          <a:latin typeface="Arial"/>
                          <a:cs typeface="Arial"/>
                        </a:rPr>
                        <a:t>0.9</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gridSpan="4">
                  <a:txBody>
                    <a:bodyPr/>
                    <a:lstStyle/>
                    <a:p>
                      <a:pPr algn="ctr" marL="5715">
                        <a:lnSpc>
                          <a:spcPct val="100000"/>
                        </a:lnSpc>
                        <a:spcBef>
                          <a:spcPts val="400"/>
                        </a:spcBef>
                      </a:pPr>
                      <a:r>
                        <a:rPr dirty="0" sz="1300" b="1">
                          <a:latin typeface="Arial"/>
                          <a:cs typeface="Arial"/>
                        </a:rPr>
                        <a:t>NPV =</a:t>
                      </a:r>
                      <a:r>
                        <a:rPr dirty="0" sz="1300" spc="-10" b="1">
                          <a:latin typeface="Arial"/>
                          <a:cs typeface="Arial"/>
                        </a:rPr>
                        <a:t> </a:t>
                      </a:r>
                      <a:r>
                        <a:rPr dirty="0" sz="1300" b="1">
                          <a:latin typeface="Arial"/>
                          <a:cs typeface="Arial"/>
                        </a:rPr>
                        <a:t>0.9</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300192">
                <a:tc vMerge="1">
                  <a:txBody>
                    <a:bodyPr/>
                    <a:lstStyle/>
                    <a:p>
                      <a:p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gridSpan="3" vMerge="1">
                  <a:txBody>
                    <a:bodyPr/>
                    <a:lstStyle/>
                    <a:p>
                      <a:pPr/>
                    </a:p>
                  </a:txBody>
                  <a:tcPr marL="0" marR="0" marB="0" marT="381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hMerge="1" vMerge="1">
                  <a:txBody>
                    <a:bodyPr/>
                    <a:lstStyle/>
                    <a:p>
                      <a:pPr/>
                    </a:p>
                  </a:txBody>
                  <a:tcPr marL="0" marR="0" marB="0" marT="0"/>
                </a:tc>
                <a:tc hMerge="1" vMerge="1">
                  <a:txBody>
                    <a:bodyPr/>
                    <a:lstStyle/>
                    <a:p>
                      <a:pPr/>
                    </a:p>
                  </a:txBody>
                  <a:tcPr marL="0" marR="0" marB="0" marT="0"/>
                </a:tc>
                <a:tc>
                  <a:txBody>
                    <a:bodyPr/>
                    <a:lstStyle/>
                    <a:p>
                      <a:pPr algn="ctr" marL="5080">
                        <a:lnSpc>
                          <a:spcPct val="100000"/>
                        </a:lnSpc>
                        <a:spcBef>
                          <a:spcPts val="400"/>
                        </a:spcBef>
                      </a:pPr>
                      <a:r>
                        <a:rPr dirty="0" sz="1300" spc="-5" b="1">
                          <a:latin typeface="Arial"/>
                          <a:cs typeface="Arial"/>
                        </a:rPr>
                        <a:t>Spec.</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080">
                        <a:lnSpc>
                          <a:spcPct val="100000"/>
                        </a:lnSpc>
                        <a:spcBef>
                          <a:spcPts val="400"/>
                        </a:spcBef>
                      </a:pPr>
                      <a:r>
                        <a:rPr dirty="0" sz="1300" spc="-5" b="1">
                          <a:latin typeface="Arial"/>
                          <a:cs typeface="Arial"/>
                        </a:rPr>
                        <a:t>Sens.</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4445">
                        <a:lnSpc>
                          <a:spcPct val="100000"/>
                        </a:lnSpc>
                        <a:spcBef>
                          <a:spcPts val="400"/>
                        </a:spcBef>
                      </a:pPr>
                      <a:r>
                        <a:rPr dirty="0" sz="1300" b="1">
                          <a:latin typeface="Arial"/>
                          <a:cs typeface="Arial"/>
                        </a:rPr>
                        <a:t>PPV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080">
                        <a:lnSpc>
                          <a:spcPct val="100000"/>
                        </a:lnSpc>
                        <a:spcBef>
                          <a:spcPts val="400"/>
                        </a:spcBef>
                      </a:pPr>
                      <a:r>
                        <a:rPr dirty="0" sz="1300" b="1">
                          <a:latin typeface="Arial"/>
                          <a:cs typeface="Arial"/>
                        </a:rPr>
                        <a:t>NPV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080">
                        <a:lnSpc>
                          <a:spcPct val="100000"/>
                        </a:lnSpc>
                        <a:spcBef>
                          <a:spcPts val="400"/>
                        </a:spcBef>
                      </a:pPr>
                      <a:r>
                        <a:rPr dirty="0" sz="1300" spc="-5" b="1">
                          <a:latin typeface="Arial"/>
                          <a:cs typeface="Arial"/>
                        </a:rPr>
                        <a:t>Spec.</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marL="156845">
                        <a:lnSpc>
                          <a:spcPct val="100000"/>
                        </a:lnSpc>
                        <a:spcBef>
                          <a:spcPts val="400"/>
                        </a:spcBef>
                      </a:pPr>
                      <a:r>
                        <a:rPr dirty="0" sz="1300" spc="-5" b="1">
                          <a:latin typeface="Arial"/>
                          <a:cs typeface="Arial"/>
                        </a:rPr>
                        <a:t>Sens.</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080">
                        <a:lnSpc>
                          <a:spcPct val="100000"/>
                        </a:lnSpc>
                        <a:spcBef>
                          <a:spcPts val="400"/>
                        </a:spcBef>
                      </a:pPr>
                      <a:r>
                        <a:rPr dirty="0" sz="1300" b="1">
                          <a:latin typeface="Arial"/>
                          <a:cs typeface="Arial"/>
                        </a:rPr>
                        <a:t>PPV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080">
                        <a:lnSpc>
                          <a:spcPct val="100000"/>
                        </a:lnSpc>
                        <a:spcBef>
                          <a:spcPts val="400"/>
                        </a:spcBef>
                      </a:pPr>
                      <a:r>
                        <a:rPr dirty="0" sz="1300" b="1">
                          <a:latin typeface="Arial"/>
                          <a:cs typeface="Arial"/>
                        </a:rPr>
                        <a:t>NPV</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r>
              <a:tr h="300192">
                <a:tc>
                  <a:txBody>
                    <a:bodyPr/>
                    <a:lstStyle/>
                    <a:p>
                      <a:pPr marL="90805">
                        <a:lnSpc>
                          <a:spcPct val="100000"/>
                        </a:lnSpc>
                        <a:spcBef>
                          <a:spcPts val="400"/>
                        </a:spcBef>
                      </a:pPr>
                      <a:r>
                        <a:rPr dirty="0" sz="1300" spc="-5" b="1">
                          <a:latin typeface="Arial"/>
                          <a:cs typeface="Arial"/>
                        </a:rPr>
                        <a:t>CADD</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2EEF3"/>
                    </a:solidFill>
                  </a:tcPr>
                </a:tc>
                <a:tc>
                  <a:txBody>
                    <a:bodyPr/>
                    <a:lstStyle/>
                    <a:p>
                      <a:pPr>
                        <a:lnSpc>
                          <a:spcPct val="100000"/>
                        </a:lnSpc>
                      </a:pPr>
                      <a:endParaRPr sz="14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4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715">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4445">
                        <a:lnSpc>
                          <a:spcPct val="100000"/>
                        </a:lnSpc>
                        <a:spcBef>
                          <a:spcPts val="330"/>
                        </a:spcBef>
                      </a:pPr>
                      <a:r>
                        <a:rPr dirty="0" sz="1300" spc="-5">
                          <a:latin typeface="Arial"/>
                          <a:cs typeface="Arial"/>
                        </a:rPr>
                        <a:t>0.6159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marL="124460">
                        <a:lnSpc>
                          <a:spcPct val="100000"/>
                        </a:lnSpc>
                        <a:spcBef>
                          <a:spcPts val="330"/>
                        </a:spcBef>
                      </a:pPr>
                      <a:r>
                        <a:rPr dirty="0" sz="1300" spc="-5">
                          <a:latin typeface="Arial"/>
                          <a:cs typeface="Arial"/>
                        </a:rPr>
                        <a:t>0.8099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4445">
                        <a:lnSpc>
                          <a:spcPct val="100000"/>
                        </a:lnSpc>
                        <a:spcBef>
                          <a:spcPts val="330"/>
                        </a:spcBef>
                      </a:pPr>
                      <a:r>
                        <a:rPr dirty="0" sz="1300" spc="-5">
                          <a:latin typeface="Arial"/>
                          <a:cs typeface="Arial"/>
                        </a:rPr>
                        <a:t>0.1536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4445">
                        <a:lnSpc>
                          <a:spcPct val="100000"/>
                        </a:lnSpc>
                        <a:spcBef>
                          <a:spcPts val="330"/>
                        </a:spcBef>
                      </a:pPr>
                      <a:r>
                        <a:rPr dirty="0" sz="1300" spc="-5" b="1">
                          <a:latin typeface="Arial"/>
                          <a:cs typeface="Arial"/>
                        </a:rPr>
                        <a:t>0.9092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r>
              <a:tr h="300191">
                <a:tc>
                  <a:txBody>
                    <a:bodyPr/>
                    <a:lstStyle/>
                    <a:p>
                      <a:pPr marL="90805">
                        <a:lnSpc>
                          <a:spcPct val="100000"/>
                        </a:lnSpc>
                        <a:spcBef>
                          <a:spcPts val="400"/>
                        </a:spcBef>
                      </a:pPr>
                      <a:r>
                        <a:rPr dirty="0" sz="1300" spc="-30" b="1">
                          <a:latin typeface="Arial"/>
                          <a:cs typeface="Arial"/>
                        </a:rPr>
                        <a:t>FATHMM</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3">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30"/>
                        </a:spcBef>
                      </a:pPr>
                      <a:r>
                        <a:rPr dirty="0" sz="1300" spc="-5">
                          <a:latin typeface="Arial"/>
                          <a:cs typeface="Arial"/>
                        </a:rPr>
                        <a:t>0.9995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a:latin typeface="Arial"/>
                          <a:cs typeface="Arial"/>
                        </a:rPr>
                        <a:t>0.0346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b="1">
                          <a:latin typeface="Arial"/>
                          <a:cs typeface="Arial"/>
                        </a:rPr>
                        <a:t>0.9340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0.9713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0.0098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24460">
                        <a:lnSpc>
                          <a:spcPct val="100000"/>
                        </a:lnSpc>
                        <a:spcBef>
                          <a:spcPts val="330"/>
                        </a:spcBef>
                      </a:pPr>
                      <a:r>
                        <a:rPr dirty="0" sz="1300" spc="-5">
                          <a:latin typeface="Arial"/>
                          <a:cs typeface="Arial"/>
                        </a:rPr>
                        <a:t>0.9970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0.0783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15" b="1">
                          <a:latin typeface="Arial"/>
                          <a:cs typeface="Arial"/>
                        </a:rPr>
                        <a:t>0.9116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b="1">
                          <a:latin typeface="Arial"/>
                          <a:cs typeface="Arial"/>
                        </a:rPr>
                        <a:t>GERP++</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2EEF3"/>
                    </a:solidFill>
                  </a:tcPr>
                </a:tc>
                <a:tc>
                  <a:txBody>
                    <a:bodyPr/>
                    <a:lstStyle/>
                    <a:p>
                      <a:pPr>
                        <a:lnSpc>
                          <a:spcPct val="100000"/>
                        </a:lnSpc>
                      </a:pPr>
                      <a:endParaRPr sz="14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4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2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0.0007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24460">
                        <a:lnSpc>
                          <a:spcPct val="100000"/>
                        </a:lnSpc>
                        <a:spcBef>
                          <a:spcPts val="330"/>
                        </a:spcBef>
                      </a:pPr>
                      <a:r>
                        <a:rPr dirty="0" sz="1300" spc="-5">
                          <a:latin typeface="Arial"/>
                          <a:cs typeface="Arial"/>
                        </a:rPr>
                        <a:t>0.9996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0.0778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b="1">
                          <a:latin typeface="Arial"/>
                          <a:cs typeface="Arial"/>
                        </a:rPr>
                        <a:t>0.9237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spc="-5" b="1">
                          <a:latin typeface="Arial"/>
                          <a:cs typeface="Arial"/>
                        </a:rPr>
                        <a:t>MutPred</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3">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30"/>
                        </a:spcBef>
                      </a:pPr>
                      <a:r>
                        <a:rPr dirty="0" sz="1300" spc="-5">
                          <a:latin typeface="Arial"/>
                          <a:cs typeface="Arial"/>
                        </a:rPr>
                        <a:t>0.9999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a:latin typeface="Arial"/>
                          <a:cs typeface="Arial"/>
                        </a:rPr>
                        <a:t>0.0454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b="1">
                          <a:latin typeface="Arial"/>
                          <a:cs typeface="Arial"/>
                        </a:rPr>
                        <a:t>0.9590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0.9710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0.4775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24460">
                        <a:lnSpc>
                          <a:spcPct val="100000"/>
                        </a:lnSpc>
                        <a:spcBef>
                          <a:spcPts val="330"/>
                        </a:spcBef>
                      </a:pPr>
                      <a:r>
                        <a:rPr dirty="0" sz="1300" spc="-5">
                          <a:latin typeface="Arial"/>
                          <a:cs typeface="Arial"/>
                        </a:rPr>
                        <a:t>0.8741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0.1237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b="1">
                          <a:latin typeface="Arial"/>
                          <a:cs typeface="Arial"/>
                        </a:rPr>
                        <a:t>0.9024</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spc="-5" b="1">
                          <a:latin typeface="Arial"/>
                          <a:cs typeface="Arial"/>
                        </a:rPr>
                        <a:t>MutPred2</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4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1.0000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spc="-5">
                          <a:latin typeface="Arial"/>
                          <a:cs typeface="Arial"/>
                        </a:rPr>
                        <a:t>0.0090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spc="-5" b="1">
                          <a:latin typeface="Arial"/>
                          <a:cs typeface="Arial"/>
                        </a:rPr>
                        <a:t>0.9436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0.9721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0.6529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24460">
                        <a:lnSpc>
                          <a:spcPct val="100000"/>
                        </a:lnSpc>
                        <a:spcBef>
                          <a:spcPts val="330"/>
                        </a:spcBef>
                      </a:pPr>
                      <a:r>
                        <a:rPr dirty="0" sz="1300" spc="-5">
                          <a:latin typeface="Arial"/>
                          <a:cs typeface="Arial"/>
                        </a:rPr>
                        <a:t>0.8301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0.1679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b="1">
                          <a:latin typeface="Arial"/>
                          <a:cs typeface="Arial"/>
                        </a:rPr>
                        <a:t>0.9012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spc="-5" b="1">
                          <a:latin typeface="Arial"/>
                          <a:cs typeface="Arial"/>
                        </a:rPr>
                        <a:t>PhyloP</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3">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0.2002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24460">
                        <a:lnSpc>
                          <a:spcPct val="100000"/>
                        </a:lnSpc>
                        <a:spcBef>
                          <a:spcPts val="330"/>
                        </a:spcBef>
                      </a:pPr>
                      <a:r>
                        <a:rPr dirty="0" sz="1300" spc="-5">
                          <a:latin typeface="Arial"/>
                          <a:cs typeface="Arial"/>
                        </a:rPr>
                        <a:t>0.9465</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0.0908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b="1">
                          <a:latin typeface="Arial"/>
                          <a:cs typeface="Arial"/>
                        </a:rPr>
                        <a:t>0.9033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spc="-5" b="1">
                          <a:latin typeface="Arial"/>
                          <a:cs typeface="Arial"/>
                        </a:rPr>
                        <a:t>PolyPhen-2</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4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0.6152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24460">
                        <a:lnSpc>
                          <a:spcPct val="100000"/>
                        </a:lnSpc>
                        <a:spcBef>
                          <a:spcPts val="330"/>
                        </a:spcBef>
                      </a:pPr>
                      <a:r>
                        <a:rPr dirty="0" sz="1300" spc="-5">
                          <a:latin typeface="Arial"/>
                          <a:cs typeface="Arial"/>
                        </a:rPr>
                        <a:t>0.8416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0.1558</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b="1">
                          <a:latin typeface="Arial"/>
                          <a:cs typeface="Arial"/>
                        </a:rPr>
                        <a:t>0.9003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b="1">
                          <a:latin typeface="Arial"/>
                          <a:cs typeface="Arial"/>
                        </a:rPr>
                        <a:t>REVEL</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3">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30"/>
                        </a:spcBef>
                      </a:pPr>
                      <a:r>
                        <a:rPr dirty="0" sz="1300" spc="-5">
                          <a:latin typeface="Arial"/>
                          <a:cs typeface="Arial"/>
                        </a:rPr>
                        <a:t>0.9977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a:latin typeface="Arial"/>
                          <a:cs typeface="Arial"/>
                        </a:rPr>
                        <a:t>0.3397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30"/>
                        </a:spcBef>
                      </a:pPr>
                      <a:r>
                        <a:rPr dirty="0" sz="1300" spc="-5" b="1">
                          <a:latin typeface="Arial"/>
                          <a:cs typeface="Arial"/>
                        </a:rPr>
                        <a:t>0.9271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0.9587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0.8760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marL="124460">
                        <a:lnSpc>
                          <a:spcPct val="100000"/>
                        </a:lnSpc>
                        <a:spcBef>
                          <a:spcPts val="330"/>
                        </a:spcBef>
                      </a:pPr>
                      <a:r>
                        <a:rPr dirty="0" sz="1300" spc="-5">
                          <a:latin typeface="Arial"/>
                          <a:cs typeface="Arial"/>
                        </a:rPr>
                        <a:t>0.7746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a:latin typeface="Arial"/>
                          <a:cs typeface="Arial"/>
                        </a:rPr>
                        <a:t>0.3452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4445">
                        <a:lnSpc>
                          <a:spcPct val="100000"/>
                        </a:lnSpc>
                        <a:spcBef>
                          <a:spcPts val="330"/>
                        </a:spcBef>
                      </a:pPr>
                      <a:r>
                        <a:rPr dirty="0" sz="1300" spc="-5" b="1">
                          <a:latin typeface="Arial"/>
                          <a:cs typeface="Arial"/>
                        </a:rPr>
                        <a:t>0.9002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r>
              <a:tr h="300191">
                <a:tc>
                  <a:txBody>
                    <a:bodyPr/>
                    <a:lstStyle/>
                    <a:p>
                      <a:pPr marL="90805">
                        <a:lnSpc>
                          <a:spcPct val="100000"/>
                        </a:lnSpc>
                        <a:spcBef>
                          <a:spcPts val="400"/>
                        </a:spcBef>
                      </a:pPr>
                      <a:r>
                        <a:rPr dirty="0" sz="1300" spc="-5" b="1">
                          <a:latin typeface="Arial"/>
                          <a:cs typeface="Arial"/>
                        </a:rPr>
                        <a:t>SIFT</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4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4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30"/>
                        </a:spcBef>
                      </a:pPr>
                      <a:r>
                        <a:rPr dirty="0" sz="1300" b="1">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a:latin typeface="Arial"/>
                          <a:cs typeface="Arial"/>
                        </a:rPr>
                        <a:t>NA</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20">
                          <a:latin typeface="Arial"/>
                          <a:cs typeface="Arial"/>
                        </a:rPr>
                        <a:t>0.5611</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24460">
                        <a:lnSpc>
                          <a:spcPct val="100000"/>
                        </a:lnSpc>
                        <a:spcBef>
                          <a:spcPts val="330"/>
                        </a:spcBef>
                      </a:pPr>
                      <a:r>
                        <a:rPr dirty="0" sz="1300" spc="-5">
                          <a:latin typeface="Arial"/>
                          <a:cs typeface="Arial"/>
                        </a:rPr>
                        <a:t>0.8517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a:latin typeface="Arial"/>
                          <a:cs typeface="Arial"/>
                        </a:rPr>
                        <a:t>0.1407</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30"/>
                        </a:spcBef>
                      </a:pPr>
                      <a:r>
                        <a:rPr dirty="0" sz="1300" spc="-5" b="1">
                          <a:latin typeface="Arial"/>
                          <a:cs typeface="Arial"/>
                        </a:rPr>
                        <a:t>0.9026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300191">
                <a:tc>
                  <a:txBody>
                    <a:bodyPr/>
                    <a:lstStyle/>
                    <a:p>
                      <a:pPr marL="90805">
                        <a:lnSpc>
                          <a:spcPct val="100000"/>
                        </a:lnSpc>
                        <a:spcBef>
                          <a:spcPts val="400"/>
                        </a:spcBef>
                      </a:pPr>
                      <a:r>
                        <a:rPr dirty="0" sz="1300" b="1">
                          <a:latin typeface="Arial"/>
                          <a:cs typeface="Arial"/>
                        </a:rPr>
                        <a:t>VEST</a:t>
                      </a:r>
                      <a:endParaRPr sz="13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gridSpan="3">
                  <a:txBody>
                    <a:bodyPr/>
                    <a:lstStyle/>
                    <a:p>
                      <a:pPr>
                        <a:lnSpc>
                          <a:spcPct val="100000"/>
                        </a:lnSpc>
                      </a:pPr>
                      <a:endParaRPr sz="14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30"/>
                        </a:spcBef>
                      </a:pPr>
                      <a:r>
                        <a:rPr dirty="0" sz="1300" spc="-5">
                          <a:latin typeface="Arial"/>
                          <a:cs typeface="Arial"/>
                        </a:rPr>
                        <a:t>1.0000</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5715">
                        <a:lnSpc>
                          <a:spcPct val="100000"/>
                        </a:lnSpc>
                        <a:spcBef>
                          <a:spcPts val="330"/>
                        </a:spcBef>
                      </a:pPr>
                      <a:r>
                        <a:rPr dirty="0" sz="1300" spc="-5">
                          <a:latin typeface="Arial"/>
                          <a:cs typeface="Arial"/>
                        </a:rPr>
                        <a:t>0.0023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5715">
                        <a:lnSpc>
                          <a:spcPct val="100000"/>
                        </a:lnSpc>
                        <a:spcBef>
                          <a:spcPts val="330"/>
                        </a:spcBef>
                      </a:pPr>
                      <a:r>
                        <a:rPr dirty="0" sz="1300" spc="-5" b="1">
                          <a:latin typeface="Arial"/>
                          <a:cs typeface="Arial"/>
                        </a:rPr>
                        <a:t>0.9976</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4445">
                        <a:lnSpc>
                          <a:spcPct val="100000"/>
                        </a:lnSpc>
                        <a:spcBef>
                          <a:spcPts val="330"/>
                        </a:spcBef>
                      </a:pPr>
                      <a:r>
                        <a:rPr dirty="0" sz="1300" spc="-5">
                          <a:latin typeface="Arial"/>
                          <a:cs typeface="Arial"/>
                        </a:rPr>
                        <a:t>0.9722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4445">
                        <a:lnSpc>
                          <a:spcPct val="100000"/>
                        </a:lnSpc>
                        <a:spcBef>
                          <a:spcPts val="330"/>
                        </a:spcBef>
                      </a:pPr>
                      <a:r>
                        <a:rPr dirty="0" sz="1300" spc="-5">
                          <a:latin typeface="Arial"/>
                          <a:cs typeface="Arial"/>
                        </a:rPr>
                        <a:t>0.5913</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marL="124460">
                        <a:lnSpc>
                          <a:spcPct val="100000"/>
                        </a:lnSpc>
                        <a:spcBef>
                          <a:spcPts val="330"/>
                        </a:spcBef>
                      </a:pPr>
                      <a:r>
                        <a:rPr dirty="0" sz="1300" spc="-5">
                          <a:latin typeface="Arial"/>
                          <a:cs typeface="Arial"/>
                        </a:rPr>
                        <a:t>0.8479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4445">
                        <a:lnSpc>
                          <a:spcPct val="100000"/>
                        </a:lnSpc>
                        <a:spcBef>
                          <a:spcPts val="330"/>
                        </a:spcBef>
                      </a:pPr>
                      <a:r>
                        <a:rPr dirty="0" sz="1300" spc="-5">
                          <a:latin typeface="Arial"/>
                          <a:cs typeface="Arial"/>
                        </a:rPr>
                        <a:t>0.1489</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4445">
                        <a:lnSpc>
                          <a:spcPct val="100000"/>
                        </a:lnSpc>
                        <a:spcBef>
                          <a:spcPts val="330"/>
                        </a:spcBef>
                      </a:pPr>
                      <a:r>
                        <a:rPr dirty="0" sz="1300" spc="-5" b="1">
                          <a:latin typeface="Arial"/>
                          <a:cs typeface="Arial"/>
                        </a:rPr>
                        <a:t>0.9002</a:t>
                      </a:r>
                      <a:endParaRPr sz="1300">
                        <a:latin typeface="Arial"/>
                        <a:cs typeface="Arial"/>
                      </a:endParaRPr>
                    </a:p>
                  </a:txBody>
                  <a:tcPr marL="0" marR="0" marB="0" marT="4191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r>
            </a:tbl>
          </a:graphicData>
        </a:graphic>
      </p:graphicFrame>
      <p:sp>
        <p:nvSpPr>
          <p:cNvPr id="5" name="object 5"/>
          <p:cNvSpPr/>
          <p:nvPr/>
        </p:nvSpPr>
        <p:spPr>
          <a:xfrm>
            <a:off x="1745343" y="1633815"/>
            <a:ext cx="613410" cy="3077210"/>
          </a:xfrm>
          <a:custGeom>
            <a:avLst/>
            <a:gdLst/>
            <a:ahLst/>
            <a:cxnLst/>
            <a:rect l="l" t="t" r="r" b="b"/>
            <a:pathLst>
              <a:path w="613410" h="3077210">
                <a:moveTo>
                  <a:pt x="613227" y="0"/>
                </a:moveTo>
                <a:lnTo>
                  <a:pt x="613227" y="3077027"/>
                </a:lnTo>
                <a:lnTo>
                  <a:pt x="0" y="3077027"/>
                </a:lnTo>
                <a:lnTo>
                  <a:pt x="0" y="0"/>
                </a:lnTo>
                <a:lnTo>
                  <a:pt x="613227" y="0"/>
                </a:lnTo>
                <a:close/>
              </a:path>
            </a:pathLst>
          </a:custGeom>
          <a:solidFill>
            <a:srgbClr val="EB8104">
              <a:alpha val="30198"/>
            </a:srgbClr>
          </a:solidFill>
        </p:spPr>
        <p:txBody>
          <a:bodyPr wrap="square" lIns="0" tIns="0" rIns="0" bIns="0" rtlCol="0"/>
          <a:lstStyle/>
          <a:p/>
        </p:txBody>
      </p:sp>
      <p:sp>
        <p:nvSpPr>
          <p:cNvPr id="6" name="object 6"/>
          <p:cNvSpPr txBox="1">
            <a:spLocks noGrp="1"/>
          </p:cNvSpPr>
          <p:nvPr>
            <p:ph type="sldNum" idx="7" sz="quarter"/>
          </p:nvPr>
        </p:nvSpPr>
        <p:spPr>
          <a:prstGeom prst="rect"/>
        </p:spPr>
        <p:txBody>
          <a:bodyPr wrap="square" lIns="0" tIns="0" rIns="0" bIns="0" rtlCol="0" vert="horz">
            <a:spAutoFit/>
          </a:bodyPr>
          <a:lstStyle/>
          <a:p>
            <a:pPr marL="25400">
              <a:lnSpc>
                <a:spcPts val="1425"/>
              </a:lnSpc>
            </a:pPr>
            <a:fld id="{81D60167-4931-47E6-BA6A-407CBD079E47}" type="slidenum">
              <a:rPr dirty="0"/>
              <a:t>10</a:t>
            </a:fld>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866" y="202300"/>
            <a:ext cx="6944359" cy="452120"/>
          </a:xfrm>
          <a:prstGeom prst="rect"/>
        </p:spPr>
        <p:txBody>
          <a:bodyPr wrap="square" lIns="0" tIns="12700" rIns="0" bIns="0" rtlCol="0" vert="horz">
            <a:spAutoFit/>
          </a:bodyPr>
          <a:lstStyle/>
          <a:p>
            <a:pPr marL="12700">
              <a:lnSpc>
                <a:spcPct val="100000"/>
              </a:lnSpc>
              <a:spcBef>
                <a:spcPts val="100"/>
              </a:spcBef>
            </a:pPr>
            <a:r>
              <a:rPr dirty="0" sz="2800" spc="-65"/>
              <a:t>Tools </a:t>
            </a:r>
            <a:r>
              <a:rPr dirty="0" sz="2800"/>
              <a:t>vary in </a:t>
            </a:r>
            <a:r>
              <a:rPr dirty="0" sz="2800" spc="-5"/>
              <a:t>their thresholds </a:t>
            </a:r>
            <a:r>
              <a:rPr dirty="0" sz="2800"/>
              <a:t>and</a:t>
            </a:r>
            <a:r>
              <a:rPr dirty="0" sz="2800" spc="30"/>
              <a:t> </a:t>
            </a:r>
            <a:r>
              <a:rPr dirty="0" sz="2800"/>
              <a:t>use-cases</a:t>
            </a:r>
            <a:endParaRPr sz="2800"/>
          </a:p>
        </p:txBody>
      </p:sp>
      <p:sp>
        <p:nvSpPr>
          <p:cNvPr id="3" name="object 3"/>
          <p:cNvSpPr txBox="1"/>
          <p:nvPr/>
        </p:nvSpPr>
        <p:spPr>
          <a:xfrm>
            <a:off x="1373926" y="2980708"/>
            <a:ext cx="2739390" cy="170815"/>
          </a:xfrm>
          <a:prstGeom prst="rect">
            <a:avLst/>
          </a:prstGeom>
        </p:spPr>
        <p:txBody>
          <a:bodyPr wrap="square" lIns="0" tIns="0" rIns="0" bIns="0" rtlCol="0" vert="horz">
            <a:spAutoFit/>
          </a:bodyPr>
          <a:lstStyle/>
          <a:p>
            <a:pPr>
              <a:lnSpc>
                <a:spcPts val="1325"/>
              </a:lnSpc>
              <a:tabLst>
                <a:tab pos="1316355" algn="l"/>
                <a:tab pos="1873250" algn="l"/>
                <a:tab pos="2453005" algn="l"/>
              </a:tabLst>
            </a:pPr>
            <a:r>
              <a:rPr dirty="0" sz="1200" spc="-5">
                <a:latin typeface="Arial"/>
                <a:cs typeface="Arial"/>
              </a:rPr>
              <a:t>0.8</a:t>
            </a:r>
            <a:r>
              <a:rPr dirty="0" sz="1200">
                <a:latin typeface="Arial"/>
                <a:cs typeface="Arial"/>
              </a:rPr>
              <a:t>9  </a:t>
            </a:r>
            <a:r>
              <a:rPr dirty="0" sz="1200" spc="-15">
                <a:latin typeface="Arial"/>
                <a:cs typeface="Arial"/>
              </a:rPr>
              <a:t> </a:t>
            </a:r>
            <a:r>
              <a:rPr dirty="0" sz="1200" spc="-5">
                <a:latin typeface="Arial"/>
                <a:cs typeface="Arial"/>
              </a:rPr>
              <a:t>0.8</a:t>
            </a:r>
            <a:r>
              <a:rPr dirty="0" sz="1200">
                <a:latin typeface="Arial"/>
                <a:cs typeface="Arial"/>
              </a:rPr>
              <a:t>7  </a:t>
            </a:r>
            <a:r>
              <a:rPr dirty="0" sz="1200" spc="-5">
                <a:latin typeface="Arial"/>
                <a:cs typeface="Arial"/>
              </a:rPr>
              <a:t> 0.8</a:t>
            </a:r>
            <a:r>
              <a:rPr dirty="0" sz="1200">
                <a:latin typeface="Arial"/>
                <a:cs typeface="Arial"/>
              </a:rPr>
              <a:t>2	</a:t>
            </a:r>
            <a:r>
              <a:rPr dirty="0" sz="1200" spc="-5">
                <a:latin typeface="Arial"/>
                <a:cs typeface="Arial"/>
              </a:rPr>
              <a:t>0.5</a:t>
            </a:r>
            <a:r>
              <a:rPr dirty="0" sz="1200">
                <a:latin typeface="Arial"/>
                <a:cs typeface="Arial"/>
              </a:rPr>
              <a:t>2	</a:t>
            </a:r>
            <a:r>
              <a:rPr dirty="0" sz="1200" spc="-5">
                <a:latin typeface="Arial"/>
                <a:cs typeface="Arial"/>
              </a:rPr>
              <a:t>0.2</a:t>
            </a:r>
            <a:r>
              <a:rPr dirty="0" sz="1200">
                <a:latin typeface="Arial"/>
                <a:cs typeface="Arial"/>
              </a:rPr>
              <a:t>8	0.</a:t>
            </a:r>
            <a:r>
              <a:rPr dirty="0" sz="1200" spc="-90">
                <a:latin typeface="Arial"/>
                <a:cs typeface="Arial"/>
              </a:rPr>
              <a:t>1</a:t>
            </a:r>
            <a:r>
              <a:rPr dirty="0" sz="1200">
                <a:latin typeface="Arial"/>
                <a:cs typeface="Arial"/>
              </a:rPr>
              <a:t>1</a:t>
            </a:r>
            <a:endParaRPr sz="1200">
              <a:latin typeface="Arial"/>
              <a:cs typeface="Arial"/>
            </a:endParaRPr>
          </a:p>
        </p:txBody>
      </p:sp>
      <p:sp>
        <p:nvSpPr>
          <p:cNvPr id="4" name="object 4"/>
          <p:cNvSpPr txBox="1"/>
          <p:nvPr/>
        </p:nvSpPr>
        <p:spPr>
          <a:xfrm>
            <a:off x="1791417" y="1545065"/>
            <a:ext cx="305435" cy="3049270"/>
          </a:xfrm>
          <a:prstGeom prst="rect">
            <a:avLst/>
          </a:prstGeom>
        </p:spPr>
        <p:txBody>
          <a:bodyPr wrap="square" lIns="0" tIns="0" rIns="0" bIns="0" rtlCol="0" vert="horz">
            <a:spAutoFit/>
          </a:bodyPr>
          <a:lstStyle/>
          <a:p>
            <a:pPr>
              <a:lnSpc>
                <a:spcPts val="1325"/>
              </a:lnSpc>
            </a:pPr>
            <a:r>
              <a:rPr dirty="0" sz="1200" spc="-5" b="1">
                <a:latin typeface="Arial"/>
                <a:cs typeface="Arial"/>
              </a:rPr>
              <a:t>80%</a:t>
            </a:r>
            <a:endParaRPr sz="1200">
              <a:latin typeface="Arial"/>
              <a:cs typeface="Arial"/>
            </a:endParaRPr>
          </a:p>
          <a:p>
            <a:pPr algn="just" marL="3810" indent="41910">
              <a:lnSpc>
                <a:spcPts val="2270"/>
              </a:lnSpc>
              <a:spcBef>
                <a:spcPts val="155"/>
              </a:spcBef>
            </a:pPr>
            <a:r>
              <a:rPr dirty="0" sz="1200">
                <a:latin typeface="Arial"/>
                <a:cs typeface="Arial"/>
              </a:rPr>
              <a:t>NA  </a:t>
            </a:r>
            <a:r>
              <a:rPr dirty="0" sz="1200" spc="-5">
                <a:latin typeface="Arial"/>
                <a:cs typeface="Arial"/>
              </a:rPr>
              <a:t>4.09  </a:t>
            </a:r>
            <a:r>
              <a:rPr dirty="0" sz="1200">
                <a:latin typeface="Arial"/>
                <a:cs typeface="Arial"/>
              </a:rPr>
              <a:t>NA  </a:t>
            </a:r>
            <a:r>
              <a:rPr dirty="0" sz="1200" spc="-5">
                <a:latin typeface="Arial"/>
                <a:cs typeface="Arial"/>
              </a:rPr>
              <a:t>0.92</a:t>
            </a:r>
            <a:endParaRPr sz="1200">
              <a:latin typeface="Arial"/>
              <a:cs typeface="Arial"/>
            </a:endParaRPr>
          </a:p>
          <a:p>
            <a:pPr>
              <a:lnSpc>
                <a:spcPct val="100000"/>
              </a:lnSpc>
            </a:pPr>
            <a:endParaRPr sz="1800">
              <a:latin typeface="Times New Roman"/>
              <a:cs typeface="Times New Roman"/>
            </a:endParaRPr>
          </a:p>
          <a:p>
            <a:pPr algn="just" marL="3810" indent="41910">
              <a:lnSpc>
                <a:spcPct val="157800"/>
              </a:lnSpc>
            </a:pPr>
            <a:r>
              <a:rPr dirty="0" sz="1200">
                <a:latin typeface="Arial"/>
                <a:cs typeface="Arial"/>
              </a:rPr>
              <a:t>NA  NA  </a:t>
            </a:r>
            <a:r>
              <a:rPr dirty="0" sz="1200" spc="-5">
                <a:latin typeface="Arial"/>
                <a:cs typeface="Arial"/>
              </a:rPr>
              <a:t>0.76  </a:t>
            </a:r>
            <a:r>
              <a:rPr dirty="0" sz="1200">
                <a:latin typeface="Arial"/>
                <a:cs typeface="Arial"/>
              </a:rPr>
              <a:t>NA  </a:t>
            </a:r>
            <a:r>
              <a:rPr dirty="0" sz="1200" spc="-5">
                <a:latin typeface="Arial"/>
                <a:cs typeface="Arial"/>
              </a:rPr>
              <a:t>0.98</a:t>
            </a:r>
            <a:endParaRPr sz="1200">
              <a:latin typeface="Arial"/>
              <a:cs typeface="Arial"/>
            </a:endParaRPr>
          </a:p>
        </p:txBody>
      </p:sp>
      <p:sp>
        <p:nvSpPr>
          <p:cNvPr id="5" name="object 5"/>
          <p:cNvSpPr txBox="1"/>
          <p:nvPr/>
        </p:nvSpPr>
        <p:spPr>
          <a:xfrm>
            <a:off x="5633151" y="2980708"/>
            <a:ext cx="3005455" cy="170815"/>
          </a:xfrm>
          <a:prstGeom prst="rect">
            <a:avLst/>
          </a:prstGeom>
        </p:spPr>
        <p:txBody>
          <a:bodyPr wrap="square" lIns="0" tIns="0" rIns="0" bIns="0" rtlCol="0" vert="horz">
            <a:spAutoFit/>
          </a:bodyPr>
          <a:lstStyle/>
          <a:p>
            <a:pPr>
              <a:lnSpc>
                <a:spcPts val="1325"/>
              </a:lnSpc>
              <a:tabLst>
                <a:tab pos="479425" algn="l"/>
                <a:tab pos="958850" algn="l"/>
                <a:tab pos="1500505" algn="l"/>
                <a:tab pos="2104390" algn="l"/>
                <a:tab pos="2708275" algn="l"/>
              </a:tabLst>
            </a:pPr>
            <a:r>
              <a:rPr dirty="0" sz="1200" spc="-5">
                <a:latin typeface="Arial"/>
                <a:cs typeface="Arial"/>
              </a:rPr>
              <a:t>0.9</a:t>
            </a:r>
            <a:r>
              <a:rPr dirty="0" sz="1200">
                <a:latin typeface="Arial"/>
                <a:cs typeface="Arial"/>
              </a:rPr>
              <a:t>5	</a:t>
            </a:r>
            <a:r>
              <a:rPr dirty="0" sz="1200" spc="-5">
                <a:latin typeface="Arial"/>
                <a:cs typeface="Arial"/>
              </a:rPr>
              <a:t>0.9</a:t>
            </a:r>
            <a:r>
              <a:rPr dirty="0" sz="1200">
                <a:latin typeface="Arial"/>
                <a:cs typeface="Arial"/>
              </a:rPr>
              <a:t>3	</a:t>
            </a:r>
            <a:r>
              <a:rPr dirty="0" sz="1200" spc="-5">
                <a:latin typeface="Arial"/>
                <a:cs typeface="Arial"/>
              </a:rPr>
              <a:t>0.9</a:t>
            </a:r>
            <a:r>
              <a:rPr dirty="0" sz="1200">
                <a:latin typeface="Arial"/>
                <a:cs typeface="Arial"/>
              </a:rPr>
              <a:t>0	</a:t>
            </a:r>
            <a:r>
              <a:rPr dirty="0" sz="1200" spc="-5">
                <a:latin typeface="Arial"/>
                <a:cs typeface="Arial"/>
              </a:rPr>
              <a:t>0.4</a:t>
            </a:r>
            <a:r>
              <a:rPr dirty="0" sz="1200">
                <a:latin typeface="Arial"/>
                <a:cs typeface="Arial"/>
              </a:rPr>
              <a:t>6	</a:t>
            </a:r>
            <a:r>
              <a:rPr dirty="0" sz="1200" spc="-5">
                <a:latin typeface="Arial"/>
                <a:cs typeface="Arial"/>
              </a:rPr>
              <a:t>0.1</a:t>
            </a:r>
            <a:r>
              <a:rPr dirty="0" sz="1200">
                <a:latin typeface="Arial"/>
                <a:cs typeface="Arial"/>
              </a:rPr>
              <a:t>9	</a:t>
            </a:r>
            <a:r>
              <a:rPr dirty="0" sz="1200" spc="-5">
                <a:latin typeface="Arial"/>
                <a:cs typeface="Arial"/>
              </a:rPr>
              <a:t>0.07</a:t>
            </a:r>
            <a:endParaRPr sz="1200">
              <a:latin typeface="Arial"/>
              <a:cs typeface="Arial"/>
            </a:endParaRPr>
          </a:p>
        </p:txBody>
      </p:sp>
      <p:sp>
        <p:nvSpPr>
          <p:cNvPr id="6" name="object 6"/>
          <p:cNvSpPr txBox="1"/>
          <p:nvPr/>
        </p:nvSpPr>
        <p:spPr>
          <a:xfrm>
            <a:off x="6109077" y="1545065"/>
            <a:ext cx="305435" cy="3049270"/>
          </a:xfrm>
          <a:prstGeom prst="rect">
            <a:avLst/>
          </a:prstGeom>
        </p:spPr>
        <p:txBody>
          <a:bodyPr wrap="square" lIns="0" tIns="0" rIns="0" bIns="0" rtlCol="0" vert="horz">
            <a:spAutoFit/>
          </a:bodyPr>
          <a:lstStyle/>
          <a:p>
            <a:pPr>
              <a:lnSpc>
                <a:spcPts val="1325"/>
              </a:lnSpc>
            </a:pPr>
            <a:r>
              <a:rPr dirty="0" sz="1200" spc="-5" b="1">
                <a:latin typeface="Arial"/>
                <a:cs typeface="Arial"/>
              </a:rPr>
              <a:t>80%</a:t>
            </a:r>
            <a:endParaRPr sz="1200">
              <a:latin typeface="Arial"/>
              <a:cs typeface="Arial"/>
            </a:endParaRPr>
          </a:p>
          <a:p>
            <a:pPr algn="just" marL="3175" indent="41910">
              <a:lnSpc>
                <a:spcPts val="2270"/>
              </a:lnSpc>
              <a:spcBef>
                <a:spcPts val="155"/>
              </a:spcBef>
            </a:pPr>
            <a:r>
              <a:rPr dirty="0" sz="1200">
                <a:latin typeface="Arial"/>
                <a:cs typeface="Arial"/>
              </a:rPr>
              <a:t>NA  </a:t>
            </a:r>
            <a:r>
              <a:rPr dirty="0" sz="1200" spc="-5">
                <a:latin typeface="Arial"/>
                <a:cs typeface="Arial"/>
              </a:rPr>
              <a:t>6.18  </a:t>
            </a:r>
            <a:r>
              <a:rPr dirty="0" sz="1200">
                <a:latin typeface="Arial"/>
                <a:cs typeface="Arial"/>
              </a:rPr>
              <a:t>NA  </a:t>
            </a:r>
            <a:r>
              <a:rPr dirty="0" sz="1200" spc="-5">
                <a:latin typeface="Arial"/>
                <a:cs typeface="Arial"/>
              </a:rPr>
              <a:t>0.95</a:t>
            </a:r>
            <a:endParaRPr sz="1200">
              <a:latin typeface="Arial"/>
              <a:cs typeface="Arial"/>
            </a:endParaRPr>
          </a:p>
          <a:p>
            <a:pPr>
              <a:lnSpc>
                <a:spcPct val="100000"/>
              </a:lnSpc>
            </a:pPr>
            <a:endParaRPr sz="1800">
              <a:latin typeface="Times New Roman"/>
              <a:cs typeface="Times New Roman"/>
            </a:endParaRPr>
          </a:p>
          <a:p>
            <a:pPr algn="just" marL="3175" indent="41910">
              <a:lnSpc>
                <a:spcPct val="157800"/>
              </a:lnSpc>
            </a:pPr>
            <a:r>
              <a:rPr dirty="0" sz="1200">
                <a:latin typeface="Arial"/>
                <a:cs typeface="Arial"/>
              </a:rPr>
              <a:t>NA  NA  </a:t>
            </a:r>
            <a:r>
              <a:rPr dirty="0" sz="1200" spc="-5">
                <a:latin typeface="Arial"/>
                <a:cs typeface="Arial"/>
              </a:rPr>
              <a:t>0.90  </a:t>
            </a:r>
            <a:r>
              <a:rPr dirty="0" sz="1200">
                <a:latin typeface="Arial"/>
                <a:cs typeface="Arial"/>
              </a:rPr>
              <a:t>NA  </a:t>
            </a:r>
            <a:r>
              <a:rPr dirty="0" sz="1200" spc="-5">
                <a:latin typeface="Arial"/>
                <a:cs typeface="Arial"/>
              </a:rPr>
              <a:t>1.00</a:t>
            </a:r>
            <a:endParaRPr sz="1200">
              <a:latin typeface="Arial"/>
              <a:cs typeface="Arial"/>
            </a:endParaRPr>
          </a:p>
        </p:txBody>
      </p:sp>
      <p:sp>
        <p:nvSpPr>
          <p:cNvPr id="7" name="object 7"/>
          <p:cNvSpPr/>
          <p:nvPr/>
        </p:nvSpPr>
        <p:spPr>
          <a:xfrm>
            <a:off x="6099628" y="1527613"/>
            <a:ext cx="347345" cy="3077210"/>
          </a:xfrm>
          <a:custGeom>
            <a:avLst/>
            <a:gdLst/>
            <a:ahLst/>
            <a:cxnLst/>
            <a:rect l="l" t="t" r="r" b="b"/>
            <a:pathLst>
              <a:path w="347345" h="3077210">
                <a:moveTo>
                  <a:pt x="347131" y="0"/>
                </a:moveTo>
                <a:lnTo>
                  <a:pt x="347131" y="3077028"/>
                </a:lnTo>
                <a:lnTo>
                  <a:pt x="0" y="3077028"/>
                </a:lnTo>
                <a:lnTo>
                  <a:pt x="0" y="0"/>
                </a:lnTo>
                <a:lnTo>
                  <a:pt x="347131" y="0"/>
                </a:lnTo>
                <a:close/>
              </a:path>
            </a:pathLst>
          </a:custGeom>
          <a:solidFill>
            <a:srgbClr val="EB8104">
              <a:alpha val="30198"/>
            </a:srgbClr>
          </a:solidFill>
        </p:spPr>
        <p:txBody>
          <a:bodyPr wrap="square" lIns="0" tIns="0" rIns="0" bIns="0" rtlCol="0"/>
          <a:lstStyle/>
          <a:p/>
        </p:txBody>
      </p:sp>
      <p:graphicFrame>
        <p:nvGraphicFramePr>
          <p:cNvPr id="8" name="object 8"/>
          <p:cNvGraphicFramePr>
            <a:graphicFrameLocks noGrp="1"/>
          </p:cNvGraphicFramePr>
          <p:nvPr/>
        </p:nvGraphicFramePr>
        <p:xfrm>
          <a:off x="4580996" y="792322"/>
          <a:ext cx="4220845" cy="3867150"/>
        </p:xfrm>
        <a:graphic>
          <a:graphicData uri="http://schemas.openxmlformats.org/drawingml/2006/table">
            <a:tbl>
              <a:tblPr firstRow="1" bandRow="1">
                <a:tableStyleId>{2D5ABB26-0587-4C30-8999-92F81FD0307C}</a:tableStyleId>
              </a:tblPr>
              <a:tblGrid>
                <a:gridCol w="951865"/>
                <a:gridCol w="80009"/>
                <a:gridCol w="398780"/>
                <a:gridCol w="80644"/>
                <a:gridCol w="346710"/>
                <a:gridCol w="50800"/>
                <a:gridCol w="478789"/>
                <a:gridCol w="603250"/>
                <a:gridCol w="603250"/>
                <a:gridCol w="511175"/>
                <a:gridCol w="92075"/>
              </a:tblGrid>
              <a:tr h="390404">
                <a:tc gridSpan="11">
                  <a:txBody>
                    <a:bodyPr/>
                    <a:lstStyle/>
                    <a:p>
                      <a:pPr marL="452120">
                        <a:lnSpc>
                          <a:spcPct val="100000"/>
                        </a:lnSpc>
                        <a:spcBef>
                          <a:spcPts val="455"/>
                        </a:spcBef>
                      </a:pPr>
                      <a:r>
                        <a:rPr dirty="0" sz="1800" spc="-5" b="1">
                          <a:solidFill>
                            <a:srgbClr val="FFFFFF"/>
                          </a:solidFill>
                          <a:latin typeface="Arial"/>
                          <a:cs typeface="Arial"/>
                        </a:rPr>
                        <a:t>Thresholds </a:t>
                      </a:r>
                      <a:r>
                        <a:rPr dirty="0" sz="1800" b="1">
                          <a:solidFill>
                            <a:srgbClr val="FFFFFF"/>
                          </a:solidFill>
                          <a:latin typeface="Arial"/>
                          <a:cs typeface="Arial"/>
                        </a:rPr>
                        <a:t>– </a:t>
                      </a:r>
                      <a:r>
                        <a:rPr dirty="0" sz="1800" spc="-5" b="1">
                          <a:solidFill>
                            <a:srgbClr val="FFFFFF"/>
                          </a:solidFill>
                          <a:latin typeface="Arial"/>
                          <a:cs typeface="Arial"/>
                        </a:rPr>
                        <a:t>bi-class</a:t>
                      </a:r>
                      <a:r>
                        <a:rPr dirty="0" sz="1800" spc="-10" b="1">
                          <a:solidFill>
                            <a:srgbClr val="FFFFFF"/>
                          </a:solidFill>
                          <a:latin typeface="Arial"/>
                          <a:cs typeface="Arial"/>
                        </a:rPr>
                        <a:t> </a:t>
                      </a:r>
                      <a:r>
                        <a:rPr dirty="0" sz="1800" spc="-5" b="1">
                          <a:solidFill>
                            <a:srgbClr val="FFFFFF"/>
                          </a:solidFill>
                          <a:latin typeface="Arial"/>
                          <a:cs typeface="Arial"/>
                        </a:rPr>
                        <a:t>proteins</a:t>
                      </a:r>
                      <a:endParaRPr sz="1800">
                        <a:latin typeface="Arial"/>
                        <a:cs typeface="Arial"/>
                      </a:endParaRPr>
                    </a:p>
                  </a:txBody>
                  <a:tcPr marL="0" marR="0" marB="0" marT="57785">
                    <a:lnL w="12700">
                      <a:solidFill>
                        <a:srgbClr val="8064A2"/>
                      </a:solidFill>
                      <a:prstDash val="solid"/>
                    </a:lnL>
                    <a:lnR w="12700">
                      <a:solidFill>
                        <a:srgbClr val="8064A2"/>
                      </a:solidFill>
                      <a:prstDash val="solid"/>
                    </a:lnR>
                    <a:lnT w="12700">
                      <a:solidFill>
                        <a:srgbClr val="8064A2"/>
                      </a:solidFill>
                      <a:prstDash val="solid"/>
                    </a:lnT>
                    <a:lnB w="12700">
                      <a:solidFill>
                        <a:srgbClr val="000000"/>
                      </a:solidFill>
                      <a:prstDash val="solid"/>
                    </a:lnB>
                    <a:solidFill>
                      <a:srgbClr val="937AB2"/>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288661">
                <a:tc rowSpan="2">
                  <a:txBody>
                    <a:bodyPr/>
                    <a:lstStyle/>
                    <a:p>
                      <a:pPr>
                        <a:lnSpc>
                          <a:spcPct val="100000"/>
                        </a:lnSpc>
                      </a:pPr>
                      <a:endParaRPr sz="1350">
                        <a:latin typeface="Times New Roman"/>
                        <a:cs typeface="Times New Roman"/>
                      </a:endParaRPr>
                    </a:p>
                    <a:p>
                      <a:pPr marL="207645">
                        <a:lnSpc>
                          <a:spcPct val="100000"/>
                        </a:lnSpc>
                      </a:pPr>
                      <a:r>
                        <a:rPr dirty="0" sz="1200" spc="-5" b="1">
                          <a:latin typeface="Arial"/>
                          <a:cs typeface="Arial"/>
                        </a:rPr>
                        <a:t>Method</a:t>
                      </a:r>
                      <a:endParaRPr sz="1200">
                        <a:latin typeface="Arial"/>
                        <a:cs typeface="Arial"/>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solidFill>
                      <a:srgbClr val="F1EEF3"/>
                    </a:solidFill>
                  </a:tcPr>
                </a:tc>
                <a:tc gridSpan="6">
                  <a:txBody>
                    <a:bodyPr/>
                    <a:lstStyle/>
                    <a:p>
                      <a:pPr algn="ctr" marL="5715">
                        <a:lnSpc>
                          <a:spcPct val="100000"/>
                        </a:lnSpc>
                        <a:spcBef>
                          <a:spcPts val="415"/>
                        </a:spcBef>
                      </a:pPr>
                      <a:r>
                        <a:rPr dirty="0" sz="1200" b="1">
                          <a:latin typeface="Arial"/>
                          <a:cs typeface="Arial"/>
                        </a:rPr>
                        <a:t>PPV</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EEF3"/>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gridSpan="4">
                  <a:txBody>
                    <a:bodyPr/>
                    <a:lstStyle/>
                    <a:p>
                      <a:pPr algn="ctr" marL="4445">
                        <a:lnSpc>
                          <a:spcPct val="100000"/>
                        </a:lnSpc>
                        <a:spcBef>
                          <a:spcPts val="415"/>
                        </a:spcBef>
                      </a:pPr>
                      <a:r>
                        <a:rPr dirty="0" sz="1200" b="1">
                          <a:latin typeface="Arial"/>
                          <a:cs typeface="Arial"/>
                        </a:rPr>
                        <a:t>NPV</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EEF3"/>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288661">
                <a:tc vMerge="1">
                  <a:txBody>
                    <a:bodyPr/>
                    <a:lstStyle/>
                    <a:p>
                      <a:p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solidFill>
                      <a:srgbClr val="F1EEF3"/>
                    </a:solidFill>
                  </a:tcPr>
                </a:tc>
                <a:tc gridSpan="2">
                  <a:txBody>
                    <a:bodyPr/>
                    <a:lstStyle/>
                    <a:p>
                      <a:pPr marL="90170">
                        <a:lnSpc>
                          <a:spcPct val="100000"/>
                        </a:lnSpc>
                        <a:spcBef>
                          <a:spcPts val="415"/>
                        </a:spcBef>
                      </a:pPr>
                      <a:r>
                        <a:rPr dirty="0" sz="1200" spc="-5" b="1">
                          <a:latin typeface="Arial"/>
                          <a:cs typeface="Arial"/>
                        </a:rPr>
                        <a:t>90%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hMerge="1">
                  <a:txBody>
                    <a:bodyPr/>
                    <a:lstStyle/>
                    <a:p>
                      <a:pPr/>
                    </a:p>
                  </a:txBody>
                  <a:tcPr marL="0" marR="0" marB="0" marT="0"/>
                </a:tc>
                <a:tc>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T w="12700">
                      <a:solidFill>
                        <a:srgbClr val="000000"/>
                      </a:solidFill>
                      <a:prstDash val="solid"/>
                    </a:lnT>
                    <a:lnB w="12700">
                      <a:solidFill>
                        <a:srgbClr val="8064A2"/>
                      </a:solidFill>
                      <a:prstDash val="solid"/>
                    </a:lnB>
                  </a:tcPr>
                </a:tc>
                <a:tc rowSpan="2">
                  <a:txBody>
                    <a:bodyPr/>
                    <a:lstStyle/>
                    <a:p>
                      <a:pPr>
                        <a:lnSpc>
                          <a:spcPct val="100000"/>
                        </a:lnSpc>
                      </a:pPr>
                      <a:endParaRPr sz="1300">
                        <a:latin typeface="Times New Roman"/>
                        <a:cs typeface="Times New Roman"/>
                      </a:endParaRPr>
                    </a:p>
                  </a:txBody>
                  <a:tcPr marL="0" marR="0" marB="0" marT="0">
                    <a:lnT w="12700">
                      <a:solidFill>
                        <a:srgbClr val="000000"/>
                      </a:solidFill>
                      <a:prstDash val="solid"/>
                    </a:lnT>
                    <a:solidFill>
                      <a:srgbClr val="EB8104">
                        <a:alpha val="30198"/>
                      </a:srgbClr>
                    </a:solidFill>
                  </a:tcPr>
                </a:tc>
                <a:tc>
                  <a:txBody>
                    <a:bodyPr/>
                    <a:lstStyle/>
                    <a:p>
                      <a:pPr>
                        <a:lnSpc>
                          <a:spcPct val="100000"/>
                        </a:lnSpc>
                      </a:pPr>
                      <a:endParaRPr sz="1300">
                        <a:latin typeface="Times New Roman"/>
                        <a:cs typeface="Times New Roman"/>
                      </a:endParaRPr>
                    </a:p>
                  </a:txBody>
                  <a:tcPr marL="0" marR="0" marB="0" marT="0">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715">
                        <a:lnSpc>
                          <a:spcPct val="100000"/>
                        </a:lnSpc>
                        <a:spcBef>
                          <a:spcPts val="415"/>
                        </a:spcBef>
                      </a:pPr>
                      <a:r>
                        <a:rPr dirty="0" sz="1200" spc="-5" b="1">
                          <a:latin typeface="Arial"/>
                          <a:cs typeface="Arial"/>
                        </a:rPr>
                        <a:t>60%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715">
                        <a:lnSpc>
                          <a:spcPct val="100000"/>
                        </a:lnSpc>
                        <a:spcBef>
                          <a:spcPts val="415"/>
                        </a:spcBef>
                      </a:pPr>
                      <a:r>
                        <a:rPr dirty="0" sz="1200" spc="-5" b="1">
                          <a:latin typeface="Arial"/>
                          <a:cs typeface="Arial"/>
                        </a:rPr>
                        <a:t>90%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gn="ctr" marL="5715">
                        <a:lnSpc>
                          <a:spcPct val="100000"/>
                        </a:lnSpc>
                        <a:spcBef>
                          <a:spcPts val="415"/>
                        </a:spcBef>
                      </a:pPr>
                      <a:r>
                        <a:rPr dirty="0" sz="1200" spc="-5" b="1">
                          <a:latin typeface="Arial"/>
                          <a:cs typeface="Arial"/>
                        </a:rPr>
                        <a:t>80%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gridSpan="2">
                  <a:txBody>
                    <a:bodyPr/>
                    <a:lstStyle/>
                    <a:p>
                      <a:pPr marL="151765">
                        <a:lnSpc>
                          <a:spcPct val="100000"/>
                        </a:lnSpc>
                        <a:spcBef>
                          <a:spcPts val="415"/>
                        </a:spcBef>
                      </a:pPr>
                      <a:r>
                        <a:rPr dirty="0" sz="1200" spc="-5" b="1">
                          <a:latin typeface="Arial"/>
                          <a:cs typeface="Arial"/>
                        </a:rPr>
                        <a:t>60%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hMerge="1">
                  <a:txBody>
                    <a:bodyPr/>
                    <a:lstStyle/>
                    <a:p>
                      <a:pPr/>
                    </a:p>
                  </a:txBody>
                  <a:tcPr marL="0" marR="0" marB="0" marT="0"/>
                </a:tc>
              </a:tr>
              <a:tr h="288662">
                <a:tc>
                  <a:txBody>
                    <a:bodyPr/>
                    <a:lstStyle/>
                    <a:p>
                      <a:pPr algn="ctr" marL="5080">
                        <a:lnSpc>
                          <a:spcPct val="100000"/>
                        </a:lnSpc>
                        <a:spcBef>
                          <a:spcPts val="415"/>
                        </a:spcBef>
                      </a:pPr>
                      <a:r>
                        <a:rPr dirty="0" sz="1200" spc="-5" b="1">
                          <a:latin typeface="Arial"/>
                          <a:cs typeface="Arial"/>
                        </a:rPr>
                        <a:t>CADD</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gridSpan="2">
                  <a:txBody>
                    <a:bodyPr/>
                    <a:lstStyle/>
                    <a:p>
                      <a:pPr marL="13589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hMerge="1">
                  <a:txBody>
                    <a:bodyPr/>
                    <a:lstStyle/>
                    <a:p>
                      <a:pPr/>
                    </a:p>
                  </a:txBody>
                  <a:tcPr marL="0" marR="0" marB="0" marT="0"/>
                </a:tc>
                <a:tc>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EDEAEF"/>
                    </a:solidFill>
                  </a:tcPr>
                </a:tc>
                <a:tc vMerge="1">
                  <a:txBody>
                    <a:bodyPr/>
                    <a:lstStyle/>
                    <a:p>
                      <a:pPr/>
                    </a:p>
                  </a:txBody>
                  <a:tcPr marL="0" marR="0" marB="0" marT="0">
                    <a:lnT w="12700">
                      <a:solidFill>
                        <a:srgbClr val="000000"/>
                      </a:solidFill>
                      <a:prstDash val="solid"/>
                    </a:lnT>
                    <a:solidFill>
                      <a:srgbClr val="EB8104">
                        <a:alpha val="30198"/>
                      </a:srgbClr>
                    </a:solidFill>
                  </a:tcPr>
                </a:tc>
                <a:tc>
                  <a:txBody>
                    <a:bodyPr/>
                    <a:lstStyle/>
                    <a:p>
                      <a:pPr>
                        <a:lnSpc>
                          <a:spcPct val="100000"/>
                        </a:lnSpc>
                      </a:pPr>
                      <a:endParaRPr sz="13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a:txBody>
                    <a:bodyPr/>
                    <a:lstStyle/>
                    <a:p>
                      <a:pPr algn="ctr" marL="4445">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a:txBody>
                    <a:bodyPr/>
                    <a:lstStyle/>
                    <a:p>
                      <a:pPr algn="ctr" marL="5715">
                        <a:lnSpc>
                          <a:spcPct val="100000"/>
                        </a:lnSpc>
                        <a:spcBef>
                          <a:spcPts val="355"/>
                        </a:spcBef>
                      </a:pPr>
                      <a:r>
                        <a:rPr dirty="0" sz="1200" spc="-5">
                          <a:latin typeface="Arial"/>
                          <a:cs typeface="Arial"/>
                        </a:rPr>
                        <a:t>23.93</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a:txBody>
                    <a:bodyPr/>
                    <a:lstStyle/>
                    <a:p>
                      <a:pPr algn="ctr" marL="5715">
                        <a:lnSpc>
                          <a:spcPct val="100000"/>
                        </a:lnSpc>
                        <a:spcBef>
                          <a:spcPts val="355"/>
                        </a:spcBef>
                      </a:pPr>
                      <a:r>
                        <a:rPr dirty="0" sz="1200" spc="-5">
                          <a:latin typeface="Arial"/>
                          <a:cs typeface="Arial"/>
                        </a:rPr>
                        <a:t>3.80</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gridSpan="2">
                  <a:txBody>
                    <a:bodyPr/>
                    <a:lstStyle/>
                    <a:p>
                      <a:pPr marL="156210">
                        <a:lnSpc>
                          <a:spcPct val="100000"/>
                        </a:lnSpc>
                        <a:spcBef>
                          <a:spcPts val="355"/>
                        </a:spcBef>
                      </a:pPr>
                      <a:r>
                        <a:rPr dirty="0" sz="1200" spc="-5">
                          <a:latin typeface="Arial"/>
                          <a:cs typeface="Arial"/>
                        </a:rPr>
                        <a:t>0.38</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hMerge="1">
                  <a:txBody>
                    <a:bodyPr/>
                    <a:lstStyle/>
                    <a:p>
                      <a:pPr/>
                    </a:p>
                  </a:txBody>
                  <a:tcPr marL="0" marR="0" marB="0" marT="0"/>
                </a:tc>
              </a:tr>
              <a:tr h="288661">
                <a:tc>
                  <a:txBody>
                    <a:bodyPr/>
                    <a:lstStyle/>
                    <a:p>
                      <a:pPr algn="ctr" marL="5080">
                        <a:lnSpc>
                          <a:spcPct val="100000"/>
                        </a:lnSpc>
                        <a:spcBef>
                          <a:spcPts val="415"/>
                        </a:spcBef>
                      </a:pPr>
                      <a:r>
                        <a:rPr dirty="0" sz="1200" spc="-30" b="1">
                          <a:latin typeface="Arial"/>
                          <a:cs typeface="Arial"/>
                        </a:rPr>
                        <a:t>FATHMM</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2">
                  <a:txBody>
                    <a:bodyPr/>
                    <a:lstStyle/>
                    <a:p>
                      <a:pPr marL="99060">
                        <a:lnSpc>
                          <a:spcPct val="100000"/>
                        </a:lnSpc>
                        <a:spcBef>
                          <a:spcPts val="355"/>
                        </a:spcBef>
                      </a:pPr>
                      <a:r>
                        <a:rPr dirty="0" sz="1200" spc="-25">
                          <a:latin typeface="Arial"/>
                          <a:cs typeface="Arial"/>
                        </a:rPr>
                        <a:t>7.11</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c gridSpan="3">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55"/>
                        </a:spcBef>
                      </a:pPr>
                      <a:r>
                        <a:rPr dirty="0" sz="1200" spc="-5">
                          <a:latin typeface="Arial"/>
                          <a:cs typeface="Arial"/>
                        </a:rPr>
                        <a:t>5.25</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55"/>
                        </a:spcBef>
                      </a:pPr>
                      <a:r>
                        <a:rPr dirty="0" sz="1200">
                          <a:latin typeface="Arial"/>
                          <a:cs typeface="Arial"/>
                        </a:rPr>
                        <a:t>-4.51</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55"/>
                        </a:spcBef>
                      </a:pPr>
                      <a:r>
                        <a:rPr dirty="0" sz="1200">
                          <a:latin typeface="Arial"/>
                          <a:cs typeface="Arial"/>
                        </a:rPr>
                        <a:t>-5.43</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2">
                  <a:txBody>
                    <a:bodyPr/>
                    <a:lstStyle/>
                    <a:p>
                      <a:pPr marL="130810">
                        <a:lnSpc>
                          <a:spcPct val="100000"/>
                        </a:lnSpc>
                        <a:spcBef>
                          <a:spcPts val="355"/>
                        </a:spcBef>
                      </a:pPr>
                      <a:r>
                        <a:rPr dirty="0" sz="1200">
                          <a:latin typeface="Arial"/>
                          <a:cs typeface="Arial"/>
                        </a:rPr>
                        <a:t>-5.90</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r>
              <a:tr h="288661">
                <a:tc>
                  <a:txBody>
                    <a:bodyPr/>
                    <a:lstStyle/>
                    <a:p>
                      <a:pPr algn="ctr" marL="5080">
                        <a:lnSpc>
                          <a:spcPct val="100000"/>
                        </a:lnSpc>
                        <a:spcBef>
                          <a:spcPts val="415"/>
                        </a:spcBef>
                      </a:pPr>
                      <a:r>
                        <a:rPr dirty="0" sz="1200" b="1">
                          <a:latin typeface="Arial"/>
                          <a:cs typeface="Arial"/>
                        </a:rPr>
                        <a:t>GERP++</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gridSpan="2">
                  <a:txBody>
                    <a:bodyPr/>
                    <a:lstStyle/>
                    <a:p>
                      <a:pPr marL="13589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hMerge="1">
                  <a:txBody>
                    <a:bodyPr/>
                    <a:lstStyle/>
                    <a:p>
                      <a:pPr/>
                    </a:p>
                  </a:txBody>
                  <a:tcPr marL="0" marR="0" marB="0" marT="0"/>
                </a:tc>
                <a:tc>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EDEAEF"/>
                    </a:solidFill>
                  </a:tcPr>
                </a:tc>
                <a:tc>
                  <a:txBody>
                    <a:bodyPr/>
                    <a:lstStyle/>
                    <a:p>
                      <a:pPr>
                        <a:lnSpc>
                          <a:spcPct val="100000"/>
                        </a:lnSpc>
                      </a:pPr>
                      <a:endParaRPr sz="13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3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55"/>
                        </a:spcBef>
                      </a:pPr>
                      <a:r>
                        <a:rPr dirty="0" sz="1200" spc="-15">
                          <a:latin typeface="Arial"/>
                          <a:cs typeface="Arial"/>
                        </a:rPr>
                        <a:t>-11.56</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55"/>
                        </a:spcBef>
                      </a:pPr>
                      <a:r>
                        <a:rPr dirty="0" sz="1200" spc="-15">
                          <a:latin typeface="Arial"/>
                          <a:cs typeface="Arial"/>
                        </a:rPr>
                        <a:t>-11.56</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gridSpan="2">
                  <a:txBody>
                    <a:bodyPr/>
                    <a:lstStyle/>
                    <a:p>
                      <a:pPr marL="93980">
                        <a:lnSpc>
                          <a:spcPct val="100000"/>
                        </a:lnSpc>
                        <a:spcBef>
                          <a:spcPts val="355"/>
                        </a:spcBef>
                      </a:pPr>
                      <a:r>
                        <a:rPr dirty="0" sz="1200" spc="-15">
                          <a:latin typeface="Arial"/>
                          <a:cs typeface="Arial"/>
                        </a:rPr>
                        <a:t>-11.75</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hMerge="1">
                  <a:txBody>
                    <a:bodyPr/>
                    <a:lstStyle/>
                    <a:p>
                      <a:pPr/>
                    </a:p>
                  </a:txBody>
                  <a:tcPr marL="0" marR="0" marB="0" marT="0"/>
                </a:tc>
              </a:tr>
              <a:tr h="294622">
                <a:tc>
                  <a:txBody>
                    <a:bodyPr/>
                    <a:lstStyle/>
                    <a:p>
                      <a:pPr algn="ctr" marL="5080">
                        <a:lnSpc>
                          <a:spcPct val="100000"/>
                        </a:lnSpc>
                        <a:spcBef>
                          <a:spcPts val="415"/>
                        </a:spcBef>
                      </a:pPr>
                      <a:r>
                        <a:rPr dirty="0" sz="1200" spc="-5" b="1">
                          <a:latin typeface="Arial"/>
                          <a:cs typeface="Arial"/>
                        </a:rPr>
                        <a:t>MutPred</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2">
                  <a:txBody>
                    <a:bodyPr/>
                    <a:lstStyle/>
                    <a:p>
                      <a:pPr marL="93345">
                        <a:lnSpc>
                          <a:spcPct val="100000"/>
                        </a:lnSpc>
                        <a:spcBef>
                          <a:spcPts val="355"/>
                        </a:spcBef>
                      </a:pPr>
                      <a:r>
                        <a:rPr dirty="0" sz="1200" spc="-5">
                          <a:latin typeface="Arial"/>
                          <a:cs typeface="Arial"/>
                        </a:rPr>
                        <a:t>0.96</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c gridSpan="3">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55"/>
                        </a:spcBef>
                      </a:pPr>
                      <a:r>
                        <a:rPr dirty="0" sz="1200" spc="-5">
                          <a:latin typeface="Arial"/>
                          <a:cs typeface="Arial"/>
                        </a:rPr>
                        <a:t>0.93</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38100">
                      <a:solidFill>
                        <a:srgbClr val="F1EEF3"/>
                      </a:solidFill>
                      <a:prstDash val="solid"/>
                    </a:lnB>
                  </a:tcPr>
                </a:tc>
                <a:tc>
                  <a:txBody>
                    <a:bodyPr/>
                    <a:lstStyle/>
                    <a:p>
                      <a:pPr algn="ctr" marL="5715">
                        <a:lnSpc>
                          <a:spcPct val="100000"/>
                        </a:lnSpc>
                        <a:spcBef>
                          <a:spcPts val="355"/>
                        </a:spcBef>
                      </a:pPr>
                      <a:r>
                        <a:rPr dirty="0" sz="1200" spc="-5">
                          <a:latin typeface="Arial"/>
                          <a:cs typeface="Arial"/>
                        </a:rPr>
                        <a:t>0.45</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38100">
                      <a:solidFill>
                        <a:srgbClr val="F1EEF3"/>
                      </a:solidFill>
                      <a:prstDash val="solid"/>
                    </a:lnB>
                  </a:tcPr>
                </a:tc>
                <a:tc>
                  <a:txBody>
                    <a:bodyPr/>
                    <a:lstStyle/>
                    <a:p>
                      <a:pPr algn="ctr" marL="5715">
                        <a:lnSpc>
                          <a:spcPct val="100000"/>
                        </a:lnSpc>
                        <a:spcBef>
                          <a:spcPts val="355"/>
                        </a:spcBef>
                      </a:pPr>
                      <a:r>
                        <a:rPr dirty="0" sz="1200" spc="-5">
                          <a:latin typeface="Arial"/>
                          <a:cs typeface="Arial"/>
                        </a:rPr>
                        <a:t>0.09</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38100">
                      <a:solidFill>
                        <a:srgbClr val="F1EEF3"/>
                      </a:solidFill>
                      <a:prstDash val="solid"/>
                    </a:lnB>
                  </a:tcPr>
                </a:tc>
                <a:tc gridSpan="2">
                  <a:txBody>
                    <a:bodyPr/>
                    <a:lstStyle/>
                    <a:p>
                      <a:pPr marL="156210">
                        <a:lnSpc>
                          <a:spcPct val="100000"/>
                        </a:lnSpc>
                        <a:spcBef>
                          <a:spcPts val="355"/>
                        </a:spcBef>
                      </a:pPr>
                      <a:r>
                        <a:rPr dirty="0" sz="1200" spc="-5">
                          <a:latin typeface="Arial"/>
                          <a:cs typeface="Arial"/>
                        </a:rPr>
                        <a:t>0.07</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r>
              <a:tr h="277123">
                <a:tc>
                  <a:txBody>
                    <a:bodyPr/>
                    <a:lstStyle/>
                    <a:p>
                      <a:pPr algn="ctr" marL="5080">
                        <a:lnSpc>
                          <a:spcPct val="100000"/>
                        </a:lnSpc>
                        <a:spcBef>
                          <a:spcPts val="370"/>
                        </a:spcBef>
                      </a:pPr>
                      <a:r>
                        <a:rPr dirty="0" sz="1200" spc="-5" b="1">
                          <a:latin typeface="Arial"/>
                          <a:cs typeface="Arial"/>
                        </a:rPr>
                        <a:t>MutPred2</a:t>
                      </a:r>
                      <a:endParaRPr sz="1200">
                        <a:latin typeface="Arial"/>
                        <a:cs typeface="Arial"/>
                      </a:endParaRPr>
                    </a:p>
                  </a:txBody>
                  <a:tcPr marL="0" marR="0" marB="0" marT="4699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1EEF3"/>
                    </a:solidFill>
                  </a:tcPr>
                </a:tc>
                <a:tc gridSpan="2">
                  <a:txBody>
                    <a:bodyPr/>
                    <a:lstStyle/>
                    <a:p>
                      <a:pPr>
                        <a:lnSpc>
                          <a:spcPct val="100000"/>
                        </a:lnSpc>
                      </a:pPr>
                      <a:endParaRPr sz="1300">
                        <a:latin typeface="Times New Roman"/>
                        <a:cs typeface="Times New Roman"/>
                      </a:endParaRPr>
                    </a:p>
                  </a:txBody>
                  <a:tcPr marL="0" marR="0" marB="0" marT="0">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a:txBody>
                    <a:bodyPr/>
                    <a:lstStyle/>
                    <a:p>
                      <a:pPr>
                        <a:lnSpc>
                          <a:spcPct val="100000"/>
                        </a:lnSpc>
                      </a:pPr>
                      <a:endParaRPr sz="1300">
                        <a:latin typeface="Times New Roman"/>
                        <a:cs typeface="Times New Roman"/>
                      </a:endParaRPr>
                    </a:p>
                  </a:txBody>
                  <a:tcPr marL="0" marR="0" marB="0" marT="0">
                    <a:solidFill>
                      <a:srgbClr val="EB8104">
                        <a:alpha val="30198"/>
                      </a:srgbClr>
                    </a:solidFill>
                  </a:tcPr>
                </a:tc>
                <a:tc gridSpan="4">
                  <a:txBody>
                    <a:bodyPr/>
                    <a:lstStyle/>
                    <a:p>
                      <a:pPr>
                        <a:lnSpc>
                          <a:spcPct val="100000"/>
                        </a:lnSpc>
                      </a:pPr>
                      <a:endParaRPr sz="1300">
                        <a:latin typeface="Times New Roman"/>
                        <a:cs typeface="Times New Roman"/>
                      </a:endParaRPr>
                    </a:p>
                  </a:txBody>
                  <a:tcPr marL="0" marR="0" marB="0" marT="0">
                    <a:lnT w="38100">
                      <a:solidFill>
                        <a:srgbClr val="F1EEF3"/>
                      </a:solidFill>
                      <a:prstDash val="solid"/>
                    </a:lnT>
                    <a:lnB w="38100">
                      <a:solidFill>
                        <a:srgbClr val="F1EEF3"/>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a:txBody>
                    <a:bodyPr/>
                    <a:lstStyle/>
                    <a:p>
                      <a:pPr>
                        <a:lnSpc>
                          <a:spcPct val="100000"/>
                        </a:lnSpc>
                      </a:pPr>
                      <a:endParaRPr sz="1300">
                        <a:latin typeface="Times New Roman"/>
                        <a:cs typeface="Times New Roman"/>
                      </a:endParaRPr>
                    </a:p>
                  </a:txBody>
                  <a:tcPr marL="0" marR="0" marB="0" marT="0">
                    <a:lnT w="12700">
                      <a:solidFill>
                        <a:srgbClr val="8064A2"/>
                      </a:solidFill>
                      <a:prstDash val="solid"/>
                    </a:lnT>
                    <a:lnB w="12700">
                      <a:solidFill>
                        <a:srgbClr val="8064A2"/>
                      </a:solidFill>
                      <a:prstDash val="solid"/>
                    </a:lnB>
                    <a:solidFill>
                      <a:srgbClr val="EB8104">
                        <a:alpha val="30198"/>
                      </a:srgbClr>
                    </a:solidFill>
                  </a:tcPr>
                </a:tc>
                <a:tc>
                  <a:txBody>
                    <a:bodyPr/>
                    <a:lstStyle/>
                    <a:p>
                      <a:pPr>
                        <a:lnSpc>
                          <a:spcPct val="100000"/>
                        </a:lnSpc>
                      </a:pPr>
                      <a:endParaRPr sz="13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r>
              <a:tr h="294240">
                <a:tc>
                  <a:txBody>
                    <a:bodyPr/>
                    <a:lstStyle/>
                    <a:p>
                      <a:pPr algn="ctr" marL="5080">
                        <a:lnSpc>
                          <a:spcPct val="100000"/>
                        </a:lnSpc>
                        <a:spcBef>
                          <a:spcPts val="459"/>
                        </a:spcBef>
                      </a:pPr>
                      <a:r>
                        <a:rPr dirty="0" sz="1200" spc="-5" b="1">
                          <a:latin typeface="Arial"/>
                          <a:cs typeface="Arial"/>
                        </a:rPr>
                        <a:t>PhyloP</a:t>
                      </a:r>
                      <a:endParaRPr sz="1200">
                        <a:latin typeface="Arial"/>
                        <a:cs typeface="Arial"/>
                      </a:endParaRPr>
                    </a:p>
                  </a:txBody>
                  <a:tcPr marL="0" marR="0" marB="0" marT="58419">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2">
                  <a:txBody>
                    <a:bodyPr/>
                    <a:lstStyle/>
                    <a:p>
                      <a:pPr marL="135890">
                        <a:lnSpc>
                          <a:spcPct val="100000"/>
                        </a:lnSpc>
                        <a:spcBef>
                          <a:spcPts val="400"/>
                        </a:spcBef>
                      </a:pPr>
                      <a:r>
                        <a:rPr dirty="0" sz="1200">
                          <a:latin typeface="Arial"/>
                          <a:cs typeface="Arial"/>
                        </a:rPr>
                        <a:t>NA</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c gridSpan="3">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400"/>
                        </a:spcBef>
                      </a:pPr>
                      <a:r>
                        <a:rPr dirty="0" sz="1200">
                          <a:latin typeface="Arial"/>
                          <a:cs typeface="Arial"/>
                        </a:rPr>
                        <a:t>NA</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38100">
                      <a:solidFill>
                        <a:srgbClr val="F1EEF3"/>
                      </a:solidFill>
                      <a:prstDash val="solid"/>
                    </a:lnT>
                    <a:lnB w="12700">
                      <a:solidFill>
                        <a:srgbClr val="8064A2"/>
                      </a:solidFill>
                      <a:prstDash val="solid"/>
                    </a:lnB>
                  </a:tcPr>
                </a:tc>
                <a:tc>
                  <a:txBody>
                    <a:bodyPr/>
                    <a:lstStyle/>
                    <a:p>
                      <a:pPr algn="ctr" marL="5715">
                        <a:lnSpc>
                          <a:spcPct val="100000"/>
                        </a:lnSpc>
                        <a:spcBef>
                          <a:spcPts val="400"/>
                        </a:spcBef>
                      </a:pPr>
                      <a:r>
                        <a:rPr dirty="0" sz="1200" spc="-5">
                          <a:latin typeface="Arial"/>
                          <a:cs typeface="Arial"/>
                        </a:rPr>
                        <a:t>0.80</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38100">
                      <a:solidFill>
                        <a:srgbClr val="F1EEF3"/>
                      </a:solidFill>
                      <a:prstDash val="solid"/>
                    </a:lnT>
                    <a:lnB w="12700">
                      <a:solidFill>
                        <a:srgbClr val="8064A2"/>
                      </a:solidFill>
                      <a:prstDash val="solid"/>
                    </a:lnB>
                  </a:tcPr>
                </a:tc>
                <a:tc>
                  <a:txBody>
                    <a:bodyPr/>
                    <a:lstStyle/>
                    <a:p>
                      <a:pPr algn="ctr" marL="5715">
                        <a:lnSpc>
                          <a:spcPct val="100000"/>
                        </a:lnSpc>
                        <a:spcBef>
                          <a:spcPts val="400"/>
                        </a:spcBef>
                      </a:pPr>
                      <a:r>
                        <a:rPr dirty="0" sz="1200">
                          <a:latin typeface="Arial"/>
                          <a:cs typeface="Arial"/>
                        </a:rPr>
                        <a:t>-3.22</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38100">
                      <a:solidFill>
                        <a:srgbClr val="F1EEF3"/>
                      </a:solidFill>
                      <a:prstDash val="solid"/>
                    </a:lnT>
                    <a:lnB w="12700">
                      <a:solidFill>
                        <a:srgbClr val="8064A2"/>
                      </a:solidFill>
                      <a:prstDash val="solid"/>
                    </a:lnB>
                  </a:tcPr>
                </a:tc>
                <a:tc gridSpan="2">
                  <a:txBody>
                    <a:bodyPr/>
                    <a:lstStyle/>
                    <a:p>
                      <a:pPr marL="130810">
                        <a:lnSpc>
                          <a:spcPct val="100000"/>
                        </a:lnSpc>
                        <a:spcBef>
                          <a:spcPts val="400"/>
                        </a:spcBef>
                      </a:pPr>
                      <a:r>
                        <a:rPr dirty="0" sz="1200">
                          <a:latin typeface="Arial"/>
                          <a:cs typeface="Arial"/>
                        </a:rPr>
                        <a:t>-8.40</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r>
              <a:tr h="288661">
                <a:tc>
                  <a:txBody>
                    <a:bodyPr/>
                    <a:lstStyle/>
                    <a:p>
                      <a:pPr algn="ctr" marL="5080">
                        <a:lnSpc>
                          <a:spcPct val="100000"/>
                        </a:lnSpc>
                        <a:spcBef>
                          <a:spcPts val="415"/>
                        </a:spcBef>
                      </a:pPr>
                      <a:r>
                        <a:rPr dirty="0" sz="1200" spc="-5" b="1">
                          <a:latin typeface="Arial"/>
                          <a:cs typeface="Arial"/>
                        </a:rPr>
                        <a:t>PolyPhen-2</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gridSpan="2">
                  <a:txBody>
                    <a:bodyPr/>
                    <a:lstStyle/>
                    <a:p>
                      <a:pPr marL="13589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hMerge="1">
                  <a:txBody>
                    <a:bodyPr/>
                    <a:lstStyle/>
                    <a:p>
                      <a:pPr/>
                    </a:p>
                  </a:txBody>
                  <a:tcPr marL="0" marR="0" marB="0" marT="0"/>
                </a:tc>
                <a:tc>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3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3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55"/>
                        </a:spcBef>
                      </a:pPr>
                      <a:r>
                        <a:rPr dirty="0" sz="1200" spc="-5">
                          <a:latin typeface="Arial"/>
                          <a:cs typeface="Arial"/>
                        </a:rPr>
                        <a:t>0.69</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55"/>
                        </a:spcBef>
                      </a:pPr>
                      <a:r>
                        <a:rPr dirty="0" sz="1200" spc="-5">
                          <a:latin typeface="Arial"/>
                          <a:cs typeface="Arial"/>
                        </a:rPr>
                        <a:t>0.04</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gridSpan="2">
                  <a:txBody>
                    <a:bodyPr/>
                    <a:lstStyle/>
                    <a:p>
                      <a:pPr marL="156210">
                        <a:lnSpc>
                          <a:spcPct val="100000"/>
                        </a:lnSpc>
                        <a:spcBef>
                          <a:spcPts val="355"/>
                        </a:spcBef>
                      </a:pPr>
                      <a:r>
                        <a:rPr dirty="0" sz="1200" spc="-5">
                          <a:latin typeface="Arial"/>
                          <a:cs typeface="Arial"/>
                        </a:rPr>
                        <a:t>0.01</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hMerge="1">
                  <a:txBody>
                    <a:bodyPr/>
                    <a:lstStyle/>
                    <a:p>
                      <a:pPr/>
                    </a:p>
                  </a:txBody>
                  <a:tcPr marL="0" marR="0" marB="0" marT="0"/>
                </a:tc>
              </a:tr>
              <a:tr h="288661">
                <a:tc>
                  <a:txBody>
                    <a:bodyPr/>
                    <a:lstStyle/>
                    <a:p>
                      <a:pPr algn="ctr" marL="5080">
                        <a:lnSpc>
                          <a:spcPct val="100000"/>
                        </a:lnSpc>
                        <a:spcBef>
                          <a:spcPts val="415"/>
                        </a:spcBef>
                      </a:pPr>
                      <a:r>
                        <a:rPr dirty="0" sz="1200" b="1">
                          <a:latin typeface="Arial"/>
                          <a:cs typeface="Arial"/>
                        </a:rPr>
                        <a:t>REVEL</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2">
                  <a:txBody>
                    <a:bodyPr/>
                    <a:lstStyle/>
                    <a:p>
                      <a:pPr marL="93345">
                        <a:lnSpc>
                          <a:spcPct val="100000"/>
                        </a:lnSpc>
                        <a:spcBef>
                          <a:spcPts val="355"/>
                        </a:spcBef>
                      </a:pPr>
                      <a:r>
                        <a:rPr dirty="0" sz="1200" spc="-5">
                          <a:latin typeface="Arial"/>
                          <a:cs typeface="Arial"/>
                        </a:rPr>
                        <a:t>0.92</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c gridSpan="3">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55"/>
                        </a:spcBef>
                      </a:pPr>
                      <a:r>
                        <a:rPr dirty="0" sz="1200" spc="-5">
                          <a:latin typeface="Arial"/>
                          <a:cs typeface="Arial"/>
                        </a:rPr>
                        <a:t>0.85</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55"/>
                        </a:spcBef>
                      </a:pPr>
                      <a:r>
                        <a:rPr dirty="0" sz="1200" spc="-5">
                          <a:latin typeface="Arial"/>
                          <a:cs typeface="Arial"/>
                        </a:rPr>
                        <a:t>0.67</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a:txBody>
                    <a:bodyPr/>
                    <a:lstStyle/>
                    <a:p>
                      <a:pPr algn="ctr" marL="5715">
                        <a:lnSpc>
                          <a:spcPct val="100000"/>
                        </a:lnSpc>
                        <a:spcBef>
                          <a:spcPts val="355"/>
                        </a:spcBef>
                      </a:pPr>
                      <a:r>
                        <a:rPr dirty="0" sz="1200" spc="-5">
                          <a:latin typeface="Arial"/>
                          <a:cs typeface="Arial"/>
                        </a:rPr>
                        <a:t>0.37</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gridSpan="2">
                  <a:txBody>
                    <a:bodyPr/>
                    <a:lstStyle/>
                    <a:p>
                      <a:pPr marL="156210">
                        <a:lnSpc>
                          <a:spcPct val="100000"/>
                        </a:lnSpc>
                        <a:spcBef>
                          <a:spcPts val="355"/>
                        </a:spcBef>
                      </a:pPr>
                      <a:r>
                        <a:rPr dirty="0" sz="1200" spc="-5">
                          <a:latin typeface="Arial"/>
                          <a:cs typeface="Arial"/>
                        </a:rPr>
                        <a:t>0.13</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tcPr>
                </a:tc>
                <a:tc hMerge="1">
                  <a:txBody>
                    <a:bodyPr/>
                    <a:lstStyle/>
                    <a:p>
                      <a:pPr/>
                    </a:p>
                  </a:txBody>
                  <a:tcPr marL="0" marR="0" marB="0" marT="0"/>
                </a:tc>
              </a:tr>
              <a:tr h="288661">
                <a:tc>
                  <a:txBody>
                    <a:bodyPr/>
                    <a:lstStyle/>
                    <a:p>
                      <a:pPr algn="ctr" marL="5080">
                        <a:lnSpc>
                          <a:spcPct val="100000"/>
                        </a:lnSpc>
                        <a:spcBef>
                          <a:spcPts val="415"/>
                        </a:spcBef>
                      </a:pPr>
                      <a:r>
                        <a:rPr dirty="0" sz="1200" spc="-5" b="1">
                          <a:latin typeface="Arial"/>
                          <a:cs typeface="Arial"/>
                        </a:rPr>
                        <a:t>SIFT</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gridSpan="2">
                  <a:txBody>
                    <a:bodyPr/>
                    <a:lstStyle/>
                    <a:p>
                      <a:pPr marL="13589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hMerge="1">
                  <a:txBody>
                    <a:bodyPr/>
                    <a:lstStyle/>
                    <a:p>
                      <a:pPr/>
                    </a:p>
                  </a:txBody>
                  <a:tcPr marL="0" marR="0" marB="0" marT="0"/>
                </a:tc>
                <a:tc>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T w="12700">
                      <a:solidFill>
                        <a:srgbClr val="8064A2"/>
                      </a:solidFill>
                      <a:prstDash val="solid"/>
                    </a:lnT>
                    <a:lnB w="12700">
                      <a:solidFill>
                        <a:srgbClr val="8064A2"/>
                      </a:solidFill>
                      <a:prstDash val="solid"/>
                    </a:lnB>
                    <a:solidFill>
                      <a:srgbClr val="F1EEF3"/>
                    </a:solidFill>
                  </a:tcPr>
                </a:tc>
                <a:tc>
                  <a:txBody>
                    <a:bodyPr/>
                    <a:lstStyle/>
                    <a:p>
                      <a:pPr>
                        <a:lnSpc>
                          <a:spcPct val="100000"/>
                        </a:lnSpc>
                      </a:pPr>
                      <a:endParaRPr sz="1300">
                        <a:latin typeface="Times New Roman"/>
                        <a:cs typeface="Times New Roman"/>
                      </a:endParaRPr>
                    </a:p>
                  </a:txBody>
                  <a:tcPr marL="0" marR="0" marB="0" marT="0">
                    <a:solidFill>
                      <a:srgbClr val="EB8104">
                        <a:alpha val="30198"/>
                      </a:srgbClr>
                    </a:solidFill>
                  </a:tcPr>
                </a:tc>
                <a:tc>
                  <a:txBody>
                    <a:bodyPr/>
                    <a:lstStyle/>
                    <a:p>
                      <a:pPr>
                        <a:lnSpc>
                          <a:spcPct val="100000"/>
                        </a:lnSpc>
                      </a:pPr>
                      <a:endParaRPr sz="1300">
                        <a:latin typeface="Times New Roman"/>
                        <a:cs typeface="Times New Roman"/>
                      </a:endParaRPr>
                    </a:p>
                  </a:txBody>
                  <a:tcPr marL="0" marR="0" marB="0" marT="0">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4445">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55"/>
                        </a:spcBef>
                      </a:pPr>
                      <a:r>
                        <a:rPr dirty="0" sz="1200" spc="-5">
                          <a:latin typeface="Arial"/>
                          <a:cs typeface="Arial"/>
                        </a:rPr>
                        <a:t>0.95</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algn="ctr" marL="5715">
                        <a:lnSpc>
                          <a:spcPct val="100000"/>
                        </a:lnSpc>
                        <a:spcBef>
                          <a:spcPts val="355"/>
                        </a:spcBef>
                      </a:pPr>
                      <a:r>
                        <a:rPr dirty="0" sz="1200" spc="-5">
                          <a:latin typeface="Arial"/>
                          <a:cs typeface="Arial"/>
                        </a:rPr>
                        <a:t>0.30</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gridSpan="2">
                  <a:txBody>
                    <a:bodyPr/>
                    <a:lstStyle/>
                    <a:p>
                      <a:pPr marL="156210">
                        <a:lnSpc>
                          <a:spcPct val="100000"/>
                        </a:lnSpc>
                        <a:spcBef>
                          <a:spcPts val="355"/>
                        </a:spcBef>
                      </a:pPr>
                      <a:r>
                        <a:rPr dirty="0" sz="1200" spc="-5">
                          <a:latin typeface="Arial"/>
                          <a:cs typeface="Arial"/>
                        </a:rPr>
                        <a:t>0.01</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hMerge="1">
                  <a:txBody>
                    <a:bodyPr/>
                    <a:lstStyle/>
                    <a:p>
                      <a:pPr/>
                    </a:p>
                  </a:txBody>
                  <a:tcPr marL="0" marR="0" marB="0" marT="0"/>
                </a:tc>
              </a:tr>
              <a:tr h="288661">
                <a:tc>
                  <a:txBody>
                    <a:bodyPr/>
                    <a:lstStyle/>
                    <a:p>
                      <a:pPr algn="ctr" marL="5080">
                        <a:lnSpc>
                          <a:spcPct val="100000"/>
                        </a:lnSpc>
                        <a:spcBef>
                          <a:spcPts val="415"/>
                        </a:spcBef>
                      </a:pPr>
                      <a:r>
                        <a:rPr dirty="0" sz="1200" b="1">
                          <a:latin typeface="Arial"/>
                          <a:cs typeface="Arial"/>
                        </a:rPr>
                        <a:t>VEST</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gridSpan="2">
                  <a:txBody>
                    <a:bodyPr/>
                    <a:lstStyle/>
                    <a:p>
                      <a:pPr marL="93345">
                        <a:lnSpc>
                          <a:spcPct val="100000"/>
                        </a:lnSpc>
                        <a:spcBef>
                          <a:spcPts val="355"/>
                        </a:spcBef>
                      </a:pPr>
                      <a:r>
                        <a:rPr dirty="0" sz="1200" spc="-5">
                          <a:latin typeface="Arial"/>
                          <a:cs typeface="Arial"/>
                        </a:rPr>
                        <a:t>1.00</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hMerge="1">
                  <a:txBody>
                    <a:bodyPr/>
                    <a:lstStyle/>
                    <a:p>
                      <a:pPr/>
                    </a:p>
                  </a:txBody>
                  <a:tcPr marL="0" marR="0" marB="0" marT="0"/>
                </a:tc>
                <a:tc gridSpan="3">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a:txBody>
                    <a:bodyPr/>
                    <a:lstStyle/>
                    <a:p>
                      <a:pPr algn="ctr" marL="4445">
                        <a:lnSpc>
                          <a:spcPct val="100000"/>
                        </a:lnSpc>
                        <a:spcBef>
                          <a:spcPts val="355"/>
                        </a:spcBef>
                      </a:pPr>
                      <a:r>
                        <a:rPr dirty="0" sz="1200" spc="-5">
                          <a:latin typeface="Arial"/>
                          <a:cs typeface="Arial"/>
                        </a:rPr>
                        <a:t>0.98</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5715">
                        <a:lnSpc>
                          <a:spcPct val="100000"/>
                        </a:lnSpc>
                        <a:spcBef>
                          <a:spcPts val="355"/>
                        </a:spcBef>
                      </a:pPr>
                      <a:r>
                        <a:rPr dirty="0" sz="1200" spc="-5">
                          <a:latin typeface="Arial"/>
                          <a:cs typeface="Arial"/>
                        </a:rPr>
                        <a:t>0.54</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a:txBody>
                    <a:bodyPr/>
                    <a:lstStyle/>
                    <a:p>
                      <a:pPr algn="ctr" marL="5715">
                        <a:lnSpc>
                          <a:spcPct val="100000"/>
                        </a:lnSpc>
                        <a:spcBef>
                          <a:spcPts val="355"/>
                        </a:spcBef>
                      </a:pPr>
                      <a:r>
                        <a:rPr dirty="0" sz="1200" spc="-5">
                          <a:latin typeface="Arial"/>
                          <a:cs typeface="Arial"/>
                        </a:rPr>
                        <a:t>0.20</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gridSpan="2">
                  <a:txBody>
                    <a:bodyPr/>
                    <a:lstStyle/>
                    <a:p>
                      <a:pPr marL="156210">
                        <a:lnSpc>
                          <a:spcPct val="100000"/>
                        </a:lnSpc>
                        <a:spcBef>
                          <a:spcPts val="355"/>
                        </a:spcBef>
                      </a:pPr>
                      <a:r>
                        <a:rPr dirty="0" sz="1200" spc="-5">
                          <a:latin typeface="Arial"/>
                          <a:cs typeface="Arial"/>
                        </a:rPr>
                        <a:t>0.04</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tcPr>
                </a:tc>
                <a:tc hMerge="1">
                  <a:txBody>
                    <a:bodyPr/>
                    <a:lstStyle/>
                    <a:p>
                      <a:pPr/>
                    </a:p>
                  </a:txBody>
                  <a:tcPr marL="0" marR="0" marB="0" marT="0"/>
                </a:tc>
              </a:tr>
            </a:tbl>
          </a:graphicData>
        </a:graphic>
      </p:graphicFrame>
      <p:sp>
        <p:nvSpPr>
          <p:cNvPr id="10" name="object 10"/>
          <p:cNvSpPr txBox="1">
            <a:spLocks noGrp="1"/>
          </p:cNvSpPr>
          <p:nvPr>
            <p:ph type="sldNum" idx="7" sz="quarter"/>
          </p:nvPr>
        </p:nvSpPr>
        <p:spPr>
          <a:prstGeom prst="rect"/>
        </p:spPr>
        <p:txBody>
          <a:bodyPr wrap="square" lIns="0" tIns="0" rIns="0" bIns="0" rtlCol="0" vert="horz">
            <a:spAutoFit/>
          </a:bodyPr>
          <a:lstStyle/>
          <a:p>
            <a:pPr marL="25400">
              <a:lnSpc>
                <a:spcPts val="1425"/>
              </a:lnSpc>
            </a:pPr>
            <a:fld id="{81D60167-4931-47E6-BA6A-407CBD079E47}" type="slidenum">
              <a:rPr dirty="0"/>
              <a:t>10</a:t>
            </a:fld>
          </a:p>
        </p:txBody>
      </p:sp>
      <p:graphicFrame>
        <p:nvGraphicFramePr>
          <p:cNvPr id="9" name="object 9"/>
          <p:cNvGraphicFramePr>
            <a:graphicFrameLocks noGrp="1"/>
          </p:cNvGraphicFramePr>
          <p:nvPr/>
        </p:nvGraphicFramePr>
        <p:xfrm>
          <a:off x="351298" y="792322"/>
          <a:ext cx="3907154" cy="3867150"/>
        </p:xfrm>
        <a:graphic>
          <a:graphicData uri="http://schemas.openxmlformats.org/drawingml/2006/table">
            <a:tbl>
              <a:tblPr firstRow="1" bandRow="1">
                <a:tableStyleId>{2D5ABB26-0587-4C30-8999-92F81FD0307C}</a:tableStyleId>
              </a:tblPr>
              <a:tblGrid>
                <a:gridCol w="951865"/>
                <a:gridCol w="420370"/>
                <a:gridCol w="423544"/>
                <a:gridCol w="423544"/>
                <a:gridCol w="520064"/>
                <a:gridCol w="592454"/>
                <a:gridCol w="556260"/>
              </a:tblGrid>
              <a:tr h="390404">
                <a:tc gridSpan="7">
                  <a:txBody>
                    <a:bodyPr/>
                    <a:lstStyle/>
                    <a:p>
                      <a:pPr marL="618490">
                        <a:lnSpc>
                          <a:spcPct val="100000"/>
                        </a:lnSpc>
                        <a:spcBef>
                          <a:spcPts val="455"/>
                        </a:spcBef>
                      </a:pPr>
                      <a:r>
                        <a:rPr dirty="0" sz="1800" spc="-5" b="1">
                          <a:solidFill>
                            <a:srgbClr val="FFFFFF"/>
                          </a:solidFill>
                          <a:latin typeface="Arial"/>
                          <a:cs typeface="Arial"/>
                        </a:rPr>
                        <a:t>Thresholds </a:t>
                      </a:r>
                      <a:r>
                        <a:rPr dirty="0" sz="1800" b="1">
                          <a:solidFill>
                            <a:srgbClr val="FFFFFF"/>
                          </a:solidFill>
                          <a:latin typeface="Arial"/>
                          <a:cs typeface="Arial"/>
                        </a:rPr>
                        <a:t>- </a:t>
                      </a:r>
                      <a:r>
                        <a:rPr dirty="0" sz="1800" spc="-5" b="1">
                          <a:solidFill>
                            <a:srgbClr val="FFFFFF"/>
                          </a:solidFill>
                          <a:latin typeface="Arial"/>
                          <a:cs typeface="Arial"/>
                        </a:rPr>
                        <a:t>all</a:t>
                      </a:r>
                      <a:r>
                        <a:rPr dirty="0" sz="1800" spc="-20" b="1">
                          <a:solidFill>
                            <a:srgbClr val="FFFFFF"/>
                          </a:solidFill>
                          <a:latin typeface="Arial"/>
                          <a:cs typeface="Arial"/>
                        </a:rPr>
                        <a:t> </a:t>
                      </a:r>
                      <a:r>
                        <a:rPr dirty="0" sz="1800" spc="-5" b="1">
                          <a:solidFill>
                            <a:srgbClr val="FFFFFF"/>
                          </a:solidFill>
                          <a:latin typeface="Arial"/>
                          <a:cs typeface="Arial"/>
                        </a:rPr>
                        <a:t>proteins</a:t>
                      </a:r>
                      <a:endParaRPr sz="1800">
                        <a:latin typeface="Arial"/>
                        <a:cs typeface="Arial"/>
                      </a:endParaRPr>
                    </a:p>
                  </a:txBody>
                  <a:tcPr marL="0" marR="0" marB="0" marT="57785">
                    <a:lnL w="12700">
                      <a:solidFill>
                        <a:srgbClr val="8064A2"/>
                      </a:solidFill>
                      <a:prstDash val="solid"/>
                    </a:lnL>
                    <a:lnR w="12700">
                      <a:solidFill>
                        <a:srgbClr val="8064A2"/>
                      </a:solidFill>
                      <a:prstDash val="solid"/>
                    </a:lnR>
                    <a:lnT w="12700">
                      <a:solidFill>
                        <a:srgbClr val="8064A2"/>
                      </a:solidFill>
                      <a:prstDash val="solid"/>
                    </a:lnT>
                    <a:lnB w="12700">
                      <a:solidFill>
                        <a:srgbClr val="000000"/>
                      </a:solidFill>
                      <a:prstDash val="solid"/>
                    </a:lnB>
                    <a:solidFill>
                      <a:srgbClr val="937AB2"/>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288661">
                <a:tc rowSpan="3">
                  <a:txBody>
                    <a:bodyPr/>
                    <a:lstStyle/>
                    <a:p>
                      <a:pPr>
                        <a:lnSpc>
                          <a:spcPct val="100000"/>
                        </a:lnSpc>
                      </a:pPr>
                      <a:endParaRPr sz="1350">
                        <a:latin typeface="Times New Roman"/>
                        <a:cs typeface="Times New Roman"/>
                      </a:endParaRPr>
                    </a:p>
                    <a:p>
                      <a:pPr marL="207645">
                        <a:lnSpc>
                          <a:spcPct val="100000"/>
                        </a:lnSpc>
                      </a:pPr>
                      <a:r>
                        <a:rPr dirty="0" sz="1200" spc="-5" b="1">
                          <a:latin typeface="Arial"/>
                          <a:cs typeface="Arial"/>
                        </a:rPr>
                        <a:t>Method</a:t>
                      </a:r>
                      <a:endParaRPr sz="1200">
                        <a:latin typeface="Arial"/>
                        <a:cs typeface="Arial"/>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solidFill>
                      <a:srgbClr val="F1EEF3"/>
                    </a:solidFill>
                  </a:tcPr>
                </a:tc>
                <a:tc gridSpan="3">
                  <a:txBody>
                    <a:bodyPr/>
                    <a:lstStyle/>
                    <a:p>
                      <a:pPr algn="ctr" marL="4445">
                        <a:lnSpc>
                          <a:spcPct val="100000"/>
                        </a:lnSpc>
                        <a:spcBef>
                          <a:spcPts val="415"/>
                        </a:spcBef>
                      </a:pPr>
                      <a:r>
                        <a:rPr dirty="0" sz="1200" b="1">
                          <a:latin typeface="Arial"/>
                          <a:cs typeface="Arial"/>
                        </a:rPr>
                        <a:t>PPV</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EEF3"/>
                    </a:solidFill>
                  </a:tcPr>
                </a:tc>
                <a:tc hMerge="1">
                  <a:txBody>
                    <a:bodyPr/>
                    <a:lstStyle/>
                    <a:p>
                      <a:pPr/>
                    </a:p>
                  </a:txBody>
                  <a:tcPr marL="0" marR="0" marB="0" marT="0"/>
                </a:tc>
                <a:tc hMerge="1">
                  <a:txBody>
                    <a:bodyPr/>
                    <a:lstStyle/>
                    <a:p>
                      <a:pPr/>
                    </a:p>
                  </a:txBody>
                  <a:tcPr marL="0" marR="0" marB="0" marT="0"/>
                </a:tc>
                <a:tc gridSpan="3">
                  <a:txBody>
                    <a:bodyPr/>
                    <a:lstStyle/>
                    <a:p>
                      <a:pPr algn="ctr" marL="5080">
                        <a:lnSpc>
                          <a:spcPct val="100000"/>
                        </a:lnSpc>
                        <a:spcBef>
                          <a:spcPts val="415"/>
                        </a:spcBef>
                      </a:pPr>
                      <a:r>
                        <a:rPr dirty="0" sz="1200" b="1">
                          <a:latin typeface="Arial"/>
                          <a:cs typeface="Arial"/>
                        </a:rPr>
                        <a:t>NPV</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EEF3"/>
                    </a:solidFill>
                  </a:tcPr>
                </a:tc>
                <a:tc hMerge="1">
                  <a:txBody>
                    <a:bodyPr/>
                    <a:lstStyle/>
                    <a:p>
                      <a:pPr/>
                    </a:p>
                  </a:txBody>
                  <a:tcPr marL="0" marR="0" marB="0" marT="0"/>
                </a:tc>
                <a:tc hMerge="1">
                  <a:txBody>
                    <a:bodyPr/>
                    <a:lstStyle/>
                    <a:p>
                      <a:pPr/>
                    </a:p>
                  </a:txBody>
                  <a:tcPr marL="0" marR="0" marB="0" marT="0"/>
                </a:tc>
              </a:tr>
              <a:tr h="61970">
                <a:tc vMerge="1">
                  <a:txBody>
                    <a:bodyPr/>
                    <a:lstStyle/>
                    <a:p>
                      <a:p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solidFill>
                      <a:srgbClr val="F1EEF3"/>
                    </a:solidFill>
                  </a:tcPr>
                </a:tc>
                <a:tc rowSpan="2">
                  <a:txBody>
                    <a:bodyPr/>
                    <a:lstStyle/>
                    <a:p>
                      <a:pPr marL="59690">
                        <a:lnSpc>
                          <a:spcPct val="100000"/>
                        </a:lnSpc>
                        <a:spcBef>
                          <a:spcPts val="415"/>
                        </a:spcBef>
                      </a:pPr>
                      <a:r>
                        <a:rPr dirty="0" sz="1200" spc="-5" b="1">
                          <a:latin typeface="Arial"/>
                          <a:cs typeface="Arial"/>
                        </a:rPr>
                        <a:t>90%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a:txBody>
                    <a:bodyPr/>
                    <a:lstStyle/>
                    <a:p>
                      <a:pPr>
                        <a:lnSpc>
                          <a:spcPct val="100000"/>
                        </a:lnSpc>
                      </a:pPr>
                      <a:endParaRPr sz="2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000000"/>
                      </a:solidFill>
                      <a:prstDash val="solid"/>
                    </a:lnT>
                    <a:solidFill>
                      <a:srgbClr val="EB8104">
                        <a:alpha val="30198"/>
                      </a:srgbClr>
                    </a:solidFill>
                  </a:tcPr>
                </a:tc>
                <a:tc rowSpan="2">
                  <a:txBody>
                    <a:bodyPr/>
                    <a:lstStyle/>
                    <a:p>
                      <a:pPr marL="61594">
                        <a:lnSpc>
                          <a:spcPct val="100000"/>
                        </a:lnSpc>
                        <a:spcBef>
                          <a:spcPts val="415"/>
                        </a:spcBef>
                      </a:pPr>
                      <a:r>
                        <a:rPr dirty="0" sz="1200" spc="-5" b="1">
                          <a:latin typeface="Arial"/>
                          <a:cs typeface="Arial"/>
                        </a:rPr>
                        <a:t>60%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rowSpan="2">
                  <a:txBody>
                    <a:bodyPr/>
                    <a:lstStyle/>
                    <a:p>
                      <a:pPr marL="109855">
                        <a:lnSpc>
                          <a:spcPct val="100000"/>
                        </a:lnSpc>
                        <a:spcBef>
                          <a:spcPts val="415"/>
                        </a:spcBef>
                      </a:pPr>
                      <a:r>
                        <a:rPr dirty="0" sz="1200" spc="-5" b="1">
                          <a:latin typeface="Arial"/>
                          <a:cs typeface="Arial"/>
                        </a:rPr>
                        <a:t>90%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rowSpan="2">
                  <a:txBody>
                    <a:bodyPr/>
                    <a:lstStyle/>
                    <a:p>
                      <a:pPr marL="146685">
                        <a:lnSpc>
                          <a:spcPct val="100000"/>
                        </a:lnSpc>
                        <a:spcBef>
                          <a:spcPts val="415"/>
                        </a:spcBef>
                      </a:pPr>
                      <a:r>
                        <a:rPr dirty="0" sz="1200" spc="-5" b="1">
                          <a:latin typeface="Arial"/>
                          <a:cs typeface="Arial"/>
                        </a:rPr>
                        <a:t>80%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rowSpan="2">
                  <a:txBody>
                    <a:bodyPr/>
                    <a:lstStyle/>
                    <a:p>
                      <a:pPr marL="128270">
                        <a:lnSpc>
                          <a:spcPct val="100000"/>
                        </a:lnSpc>
                        <a:spcBef>
                          <a:spcPts val="415"/>
                        </a:spcBef>
                      </a:pPr>
                      <a:r>
                        <a:rPr dirty="0" sz="1200" spc="-5" b="1">
                          <a:latin typeface="Arial"/>
                          <a:cs typeface="Arial"/>
                        </a:rPr>
                        <a:t>60%</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r>
              <a:tr h="226691">
                <a:tc vMerge="1">
                  <a:txBody>
                    <a:bodyPr/>
                    <a:lstStyle/>
                    <a:p>
                      <a:pPr/>
                    </a:p>
                  </a:txBody>
                  <a:tcPr marL="0" marR="0" marB="0" marT="0">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solidFill>
                      <a:srgbClr val="F1EEF3"/>
                    </a:solidFill>
                  </a:tcPr>
                </a:tc>
                <a:tc vMerge="1">
                  <a:txBody>
                    <a:bodyPr/>
                    <a:lstStyle/>
                    <a:p>
                      <a:p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rowSpan="2">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R w="12700">
                      <a:solidFill>
                        <a:srgbClr val="000000"/>
                      </a:solidFill>
                      <a:prstDash val="solid"/>
                    </a:lnR>
                    <a:lnB w="12700">
                      <a:solidFill>
                        <a:srgbClr val="8064A2"/>
                      </a:solidFill>
                      <a:prstDash val="solid"/>
                    </a:lnB>
                    <a:solidFill>
                      <a:srgbClr val="EB8104">
                        <a:alpha val="30198"/>
                      </a:srgbClr>
                    </a:solidFill>
                  </a:tcPr>
                </a:tc>
                <a:tc vMerge="1">
                  <a:txBody>
                    <a:bodyPr/>
                    <a:lstStyle/>
                    <a:p>
                      <a:p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vMerge="1">
                  <a:txBody>
                    <a:bodyPr/>
                    <a:lstStyle/>
                    <a:p>
                      <a:p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vMerge="1">
                  <a:txBody>
                    <a:bodyPr/>
                    <a:lstStyle/>
                    <a:p>
                      <a:p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c vMerge="1">
                  <a:txBody>
                    <a:bodyPr/>
                    <a:lstStyle/>
                    <a:p>
                      <a:pPr/>
                    </a:p>
                  </a:txBody>
                  <a:tcPr marL="0" marR="0" marB="0" marT="52705">
                    <a:lnL w="12700">
                      <a:solidFill>
                        <a:srgbClr val="000000"/>
                      </a:solidFill>
                      <a:prstDash val="solid"/>
                    </a:lnL>
                    <a:lnR w="12700">
                      <a:solidFill>
                        <a:srgbClr val="000000"/>
                      </a:solidFill>
                      <a:prstDash val="solid"/>
                    </a:lnR>
                    <a:lnT w="12700">
                      <a:solidFill>
                        <a:srgbClr val="000000"/>
                      </a:solidFill>
                      <a:prstDash val="solid"/>
                    </a:lnT>
                    <a:lnB w="12700">
                      <a:solidFill>
                        <a:srgbClr val="8064A2"/>
                      </a:solidFill>
                      <a:prstDash val="solid"/>
                    </a:lnB>
                  </a:tcPr>
                </a:tc>
              </a:tr>
              <a:tr h="288662">
                <a:tc>
                  <a:txBody>
                    <a:bodyPr/>
                    <a:lstStyle/>
                    <a:p>
                      <a:pPr algn="ctr" marL="5080">
                        <a:lnSpc>
                          <a:spcPct val="100000"/>
                        </a:lnSpc>
                        <a:spcBef>
                          <a:spcPts val="415"/>
                        </a:spcBef>
                      </a:pPr>
                      <a:r>
                        <a:rPr dirty="0" sz="1200" spc="-5" b="1">
                          <a:latin typeface="Arial"/>
                          <a:cs typeface="Arial"/>
                        </a:rPr>
                        <a:t>CADD</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F1EEF3"/>
                    </a:solidFill>
                  </a:tcPr>
                </a:tc>
                <a:tc>
                  <a:txBody>
                    <a:bodyPr/>
                    <a:lstStyle/>
                    <a:p>
                      <a:pPr marL="1066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vMerge="1">
                  <a:txBody>
                    <a:bodyPr/>
                    <a:lstStyle/>
                    <a:p>
                      <a:pPr/>
                    </a:p>
                  </a:txBody>
                  <a:tcPr marL="0" marR="0" marB="0" marT="0">
                    <a:lnL w="12700">
                      <a:solidFill>
                        <a:srgbClr val="000000"/>
                      </a:solidFill>
                      <a:prstDash val="solid"/>
                    </a:lnL>
                    <a:lnR w="12700">
                      <a:solidFill>
                        <a:srgbClr val="000000"/>
                      </a:solidFill>
                      <a:prstDash val="solid"/>
                    </a:lnR>
                    <a:lnB w="12700">
                      <a:solidFill>
                        <a:srgbClr val="8064A2"/>
                      </a:solidFill>
                      <a:prstDash val="solid"/>
                    </a:lnB>
                    <a:solidFill>
                      <a:srgbClr val="EB8104">
                        <a:alpha val="30198"/>
                      </a:srgbClr>
                    </a:solidFill>
                  </a:tcPr>
                </a:tc>
                <a:tc>
                  <a:txBody>
                    <a:bodyPr/>
                    <a:lstStyle/>
                    <a:p>
                      <a:pPr algn="ctr" marL="50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a:txBody>
                    <a:bodyPr/>
                    <a:lstStyle/>
                    <a:p>
                      <a:pPr algn="ctr" marL="5080">
                        <a:lnSpc>
                          <a:spcPct val="100000"/>
                        </a:lnSpc>
                        <a:spcBef>
                          <a:spcPts val="355"/>
                        </a:spcBef>
                      </a:pPr>
                      <a:r>
                        <a:rPr dirty="0" sz="1200" spc="-5">
                          <a:latin typeface="Arial"/>
                          <a:cs typeface="Arial"/>
                        </a:rPr>
                        <a:t>24.30</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a:txBody>
                    <a:bodyPr/>
                    <a:lstStyle/>
                    <a:p>
                      <a:pPr marL="107950">
                        <a:lnSpc>
                          <a:spcPct val="100000"/>
                        </a:lnSpc>
                        <a:spcBef>
                          <a:spcPts val="355"/>
                        </a:spcBef>
                      </a:pPr>
                      <a:r>
                        <a:rPr dirty="0" sz="1200" spc="-5">
                          <a:latin typeface="Arial"/>
                          <a:cs typeface="Arial"/>
                        </a:rPr>
                        <a:t>15.89</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c>
                  <a:txBody>
                    <a:bodyPr/>
                    <a:lstStyle/>
                    <a:p>
                      <a:pPr algn="ctr" marL="5080">
                        <a:lnSpc>
                          <a:spcPct val="100000"/>
                        </a:lnSpc>
                        <a:spcBef>
                          <a:spcPts val="355"/>
                        </a:spcBef>
                      </a:pPr>
                      <a:r>
                        <a:rPr dirty="0" sz="1200" spc="-5">
                          <a:latin typeface="Arial"/>
                          <a:cs typeface="Arial"/>
                        </a:rPr>
                        <a:t>0.47</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lnB w="12700">
                      <a:solidFill>
                        <a:srgbClr val="8064A2"/>
                      </a:solidFill>
                      <a:prstDash val="solid"/>
                    </a:lnB>
                    <a:solidFill>
                      <a:srgbClr val="EDEAEF"/>
                    </a:solidFill>
                  </a:tcPr>
                </a:tc>
              </a:tr>
              <a:tr h="288661">
                <a:tc>
                  <a:txBody>
                    <a:bodyPr/>
                    <a:lstStyle/>
                    <a:p>
                      <a:pPr algn="ctr" marL="5080">
                        <a:lnSpc>
                          <a:spcPct val="100000"/>
                        </a:lnSpc>
                        <a:spcBef>
                          <a:spcPts val="415"/>
                        </a:spcBef>
                      </a:pPr>
                      <a:r>
                        <a:rPr dirty="0" sz="1200" spc="-30" b="1">
                          <a:latin typeface="Arial"/>
                          <a:cs typeface="Arial"/>
                        </a:rPr>
                        <a:t>FATHMM</a:t>
                      </a:r>
                      <a:endParaRPr sz="1200">
                        <a:latin typeface="Arial"/>
                        <a:cs typeface="Arial"/>
                      </a:endParaRPr>
                    </a:p>
                  </a:txBody>
                  <a:tcPr marL="0" marR="0" marB="0" marT="52705">
                    <a:lnL w="12700">
                      <a:solidFill>
                        <a:srgbClr val="000000"/>
                      </a:solidFill>
                      <a:prstDash val="solid"/>
                    </a:lnL>
                    <a:lnR w="12700">
                      <a:solidFill>
                        <a:srgbClr val="000000"/>
                      </a:solidFill>
                      <a:prstDash val="solid"/>
                    </a:lnR>
                    <a:lnT w="12700">
                      <a:solidFill>
                        <a:srgbClr val="8064A2"/>
                      </a:solidFill>
                      <a:prstDash val="solid"/>
                    </a:lnT>
                  </a:tcPr>
                </a:tc>
                <a:tc>
                  <a:txBody>
                    <a:bodyPr/>
                    <a:lstStyle/>
                    <a:p>
                      <a:pPr marL="64135">
                        <a:lnSpc>
                          <a:spcPct val="100000"/>
                        </a:lnSpc>
                        <a:spcBef>
                          <a:spcPts val="355"/>
                        </a:spcBef>
                      </a:pPr>
                      <a:r>
                        <a:rPr dirty="0" sz="1200" spc="-5">
                          <a:latin typeface="Arial"/>
                          <a:cs typeface="Arial"/>
                        </a:rPr>
                        <a:t>4.34</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tcPr>
                </a:tc>
                <a:tc rowSpan="9">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355"/>
                        </a:spcBef>
                      </a:pPr>
                      <a:r>
                        <a:rPr dirty="0" sz="1200" spc="-5">
                          <a:latin typeface="Arial"/>
                          <a:cs typeface="Arial"/>
                        </a:rPr>
                        <a:t>3.32</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tcPr>
                </a:tc>
                <a:tc>
                  <a:txBody>
                    <a:bodyPr/>
                    <a:lstStyle/>
                    <a:p>
                      <a:pPr algn="ctr" marL="5080">
                        <a:lnSpc>
                          <a:spcPct val="100000"/>
                        </a:lnSpc>
                        <a:spcBef>
                          <a:spcPts val="355"/>
                        </a:spcBef>
                      </a:pPr>
                      <a:r>
                        <a:rPr dirty="0" sz="1200" spc="-5">
                          <a:latin typeface="Arial"/>
                          <a:cs typeface="Arial"/>
                        </a:rPr>
                        <a:t>0.50</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tcPr>
                </a:tc>
                <a:tc>
                  <a:txBody>
                    <a:bodyPr/>
                    <a:lstStyle/>
                    <a:p>
                      <a:pPr marL="125095">
                        <a:lnSpc>
                          <a:spcPct val="100000"/>
                        </a:lnSpc>
                        <a:spcBef>
                          <a:spcPts val="355"/>
                        </a:spcBef>
                      </a:pPr>
                      <a:r>
                        <a:rPr dirty="0" sz="1200">
                          <a:latin typeface="Arial"/>
                          <a:cs typeface="Arial"/>
                        </a:rPr>
                        <a:t>-2.58</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tcPr>
                </a:tc>
                <a:tc>
                  <a:txBody>
                    <a:bodyPr/>
                    <a:lstStyle/>
                    <a:p>
                      <a:pPr algn="ctr" marL="5080">
                        <a:lnSpc>
                          <a:spcPct val="100000"/>
                        </a:lnSpc>
                        <a:spcBef>
                          <a:spcPts val="355"/>
                        </a:spcBef>
                      </a:pPr>
                      <a:r>
                        <a:rPr dirty="0" sz="1200">
                          <a:latin typeface="Arial"/>
                          <a:cs typeface="Arial"/>
                        </a:rPr>
                        <a:t>-5.15</a:t>
                      </a:r>
                      <a:endParaRPr sz="1200">
                        <a:latin typeface="Arial"/>
                        <a:cs typeface="Arial"/>
                      </a:endParaRPr>
                    </a:p>
                  </a:txBody>
                  <a:tcPr marL="0" marR="0" marB="0" marT="45085">
                    <a:lnL w="12700">
                      <a:solidFill>
                        <a:srgbClr val="000000"/>
                      </a:solidFill>
                      <a:prstDash val="solid"/>
                    </a:lnL>
                    <a:lnR w="12700">
                      <a:solidFill>
                        <a:srgbClr val="000000"/>
                      </a:solidFill>
                      <a:prstDash val="solid"/>
                    </a:lnR>
                    <a:lnT w="12700">
                      <a:solidFill>
                        <a:srgbClr val="8064A2"/>
                      </a:solidFill>
                      <a:prstDash val="solid"/>
                    </a:lnT>
                  </a:tcPr>
                </a:tc>
              </a:tr>
              <a:tr h="288661">
                <a:tc>
                  <a:txBody>
                    <a:bodyPr/>
                    <a:lstStyle/>
                    <a:p>
                      <a:pPr algn="ctr" marL="5080">
                        <a:lnSpc>
                          <a:spcPct val="100000"/>
                        </a:lnSpc>
                        <a:spcBef>
                          <a:spcPts val="415"/>
                        </a:spcBef>
                      </a:pPr>
                      <a:r>
                        <a:rPr dirty="0" sz="1200" b="1">
                          <a:latin typeface="Arial"/>
                          <a:cs typeface="Arial"/>
                        </a:rPr>
                        <a:t>GERP++</a:t>
                      </a:r>
                      <a:endParaRPr sz="1200">
                        <a:latin typeface="Arial"/>
                        <a:cs typeface="Arial"/>
                      </a:endParaRPr>
                    </a:p>
                  </a:txBody>
                  <a:tcPr marL="0" marR="0" marB="0" marT="52705">
                    <a:lnL w="12700">
                      <a:solidFill>
                        <a:srgbClr val="000000"/>
                      </a:solidFill>
                      <a:prstDash val="solid"/>
                    </a:lnL>
                    <a:lnR w="12700">
                      <a:solidFill>
                        <a:srgbClr val="000000"/>
                      </a:solidFill>
                      <a:prstDash val="solid"/>
                    </a:lnR>
                    <a:solidFill>
                      <a:srgbClr val="F1EEF3"/>
                    </a:solidFill>
                  </a:tcPr>
                </a:tc>
                <a:tc>
                  <a:txBody>
                    <a:bodyPr/>
                    <a:lstStyle/>
                    <a:p>
                      <a:pPr marL="1066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EDEAEF"/>
                    </a:solidFill>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algn="ctr" marL="5080">
                        <a:lnSpc>
                          <a:spcPct val="100000"/>
                        </a:lnSpc>
                        <a:spcBef>
                          <a:spcPts val="355"/>
                        </a:spcBef>
                      </a:pPr>
                      <a:r>
                        <a:rPr dirty="0" sz="1200" spc="-15">
                          <a:latin typeface="Arial"/>
                          <a:cs typeface="Arial"/>
                        </a:rPr>
                        <a:t>-11.75</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marL="88265">
                        <a:lnSpc>
                          <a:spcPct val="100000"/>
                        </a:lnSpc>
                        <a:spcBef>
                          <a:spcPts val="355"/>
                        </a:spcBef>
                      </a:pPr>
                      <a:r>
                        <a:rPr dirty="0" sz="1200" spc="-15">
                          <a:latin typeface="Arial"/>
                          <a:cs typeface="Arial"/>
                        </a:rPr>
                        <a:t>-11.75</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algn="ctr" marL="5080">
                        <a:lnSpc>
                          <a:spcPct val="100000"/>
                        </a:lnSpc>
                        <a:spcBef>
                          <a:spcPts val="355"/>
                        </a:spcBef>
                      </a:pPr>
                      <a:r>
                        <a:rPr dirty="0" sz="1200" spc="-15">
                          <a:latin typeface="Arial"/>
                          <a:cs typeface="Arial"/>
                        </a:rPr>
                        <a:t>-11.93</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r>
              <a:tr h="294622">
                <a:tc>
                  <a:txBody>
                    <a:bodyPr/>
                    <a:lstStyle/>
                    <a:p>
                      <a:pPr algn="ctr" marL="5080">
                        <a:lnSpc>
                          <a:spcPct val="100000"/>
                        </a:lnSpc>
                        <a:spcBef>
                          <a:spcPts val="415"/>
                        </a:spcBef>
                      </a:pPr>
                      <a:r>
                        <a:rPr dirty="0" sz="1200" spc="-5" b="1">
                          <a:latin typeface="Arial"/>
                          <a:cs typeface="Arial"/>
                        </a:rPr>
                        <a:t>MutPred</a:t>
                      </a:r>
                      <a:endParaRPr sz="1200">
                        <a:latin typeface="Arial"/>
                        <a:cs typeface="Arial"/>
                      </a:endParaRPr>
                    </a:p>
                  </a:txBody>
                  <a:tcPr marL="0" marR="0" marB="0" marT="52705">
                    <a:lnL w="12700">
                      <a:solidFill>
                        <a:srgbClr val="000000"/>
                      </a:solidFill>
                      <a:prstDash val="solid"/>
                    </a:lnL>
                    <a:lnR w="12700">
                      <a:solidFill>
                        <a:srgbClr val="000000"/>
                      </a:solidFill>
                      <a:prstDash val="solid"/>
                    </a:lnR>
                  </a:tcPr>
                </a:tc>
                <a:tc>
                  <a:txBody>
                    <a:bodyPr/>
                    <a:lstStyle/>
                    <a:p>
                      <a:pPr marL="64135">
                        <a:lnSpc>
                          <a:spcPct val="100000"/>
                        </a:lnSpc>
                        <a:spcBef>
                          <a:spcPts val="355"/>
                        </a:spcBef>
                      </a:pPr>
                      <a:r>
                        <a:rPr dirty="0" sz="1200" spc="-5">
                          <a:latin typeface="Arial"/>
                          <a:cs typeface="Arial"/>
                        </a:rPr>
                        <a:t>0.93</a:t>
                      </a:r>
                      <a:endParaRPr sz="1200">
                        <a:latin typeface="Arial"/>
                        <a:cs typeface="Arial"/>
                      </a:endParaRPr>
                    </a:p>
                  </a:txBody>
                  <a:tcPr marL="0" marR="0" marB="0" marT="45085">
                    <a:lnL w="12700">
                      <a:solidFill>
                        <a:srgbClr val="000000"/>
                      </a:solidFill>
                      <a:prstDash val="solid"/>
                    </a:lnL>
                    <a:lnR w="12700">
                      <a:solidFill>
                        <a:srgbClr val="000000"/>
                      </a:solidFill>
                      <a:prstDash val="solid"/>
                    </a:lnR>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355"/>
                        </a:spcBef>
                      </a:pPr>
                      <a:r>
                        <a:rPr dirty="0" sz="1200" spc="-5">
                          <a:latin typeface="Arial"/>
                          <a:cs typeface="Arial"/>
                        </a:rPr>
                        <a:t>0.89</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38100">
                      <a:solidFill>
                        <a:srgbClr val="F1EEF3"/>
                      </a:solidFill>
                      <a:prstDash val="solid"/>
                    </a:lnB>
                  </a:tcPr>
                </a:tc>
                <a:tc>
                  <a:txBody>
                    <a:bodyPr/>
                    <a:lstStyle/>
                    <a:p>
                      <a:pPr algn="ctr" marL="5080">
                        <a:lnSpc>
                          <a:spcPct val="100000"/>
                        </a:lnSpc>
                        <a:spcBef>
                          <a:spcPts val="355"/>
                        </a:spcBef>
                      </a:pPr>
                      <a:r>
                        <a:rPr dirty="0" sz="1200" spc="-5">
                          <a:latin typeface="Arial"/>
                          <a:cs typeface="Arial"/>
                        </a:rPr>
                        <a:t>0.48</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38100">
                      <a:solidFill>
                        <a:srgbClr val="F1EEF3"/>
                      </a:solidFill>
                      <a:prstDash val="solid"/>
                    </a:lnB>
                  </a:tcPr>
                </a:tc>
                <a:tc>
                  <a:txBody>
                    <a:bodyPr/>
                    <a:lstStyle/>
                    <a:p>
                      <a:pPr marL="150495">
                        <a:lnSpc>
                          <a:spcPct val="100000"/>
                        </a:lnSpc>
                        <a:spcBef>
                          <a:spcPts val="355"/>
                        </a:spcBef>
                      </a:pPr>
                      <a:r>
                        <a:rPr dirty="0" sz="1200" spc="-5">
                          <a:latin typeface="Arial"/>
                          <a:cs typeface="Arial"/>
                        </a:rPr>
                        <a:t>0.10</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38100">
                      <a:solidFill>
                        <a:srgbClr val="F1EEF3"/>
                      </a:solidFill>
                      <a:prstDash val="solid"/>
                    </a:lnB>
                  </a:tcPr>
                </a:tc>
                <a:tc>
                  <a:txBody>
                    <a:bodyPr/>
                    <a:lstStyle/>
                    <a:p>
                      <a:pPr algn="ctr" marL="5080">
                        <a:lnSpc>
                          <a:spcPct val="100000"/>
                        </a:lnSpc>
                        <a:spcBef>
                          <a:spcPts val="355"/>
                        </a:spcBef>
                      </a:pPr>
                      <a:r>
                        <a:rPr dirty="0" sz="1200" spc="-5">
                          <a:latin typeface="Arial"/>
                          <a:cs typeface="Arial"/>
                        </a:rPr>
                        <a:t>0.07</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38100">
                      <a:solidFill>
                        <a:srgbClr val="F1EEF3"/>
                      </a:solidFill>
                      <a:prstDash val="solid"/>
                    </a:lnB>
                  </a:tcPr>
                </a:tc>
              </a:tr>
              <a:tr h="277123">
                <a:tc>
                  <a:txBody>
                    <a:bodyPr/>
                    <a:lstStyle/>
                    <a:p>
                      <a:pPr algn="ctr" marL="5080">
                        <a:lnSpc>
                          <a:spcPct val="100000"/>
                        </a:lnSpc>
                        <a:spcBef>
                          <a:spcPts val="370"/>
                        </a:spcBef>
                      </a:pPr>
                      <a:r>
                        <a:rPr dirty="0" sz="1200" spc="-5" b="1">
                          <a:latin typeface="Arial"/>
                          <a:cs typeface="Arial"/>
                        </a:rPr>
                        <a:t>MutPred2</a:t>
                      </a:r>
                      <a:endParaRPr sz="1200">
                        <a:latin typeface="Arial"/>
                        <a:cs typeface="Arial"/>
                      </a:endParaRPr>
                    </a:p>
                  </a:txBody>
                  <a:tcPr marL="0" marR="0" marB="0" marT="46990">
                    <a:lnL w="12700">
                      <a:solidFill>
                        <a:srgbClr val="000000"/>
                      </a:solidFill>
                      <a:prstDash val="solid"/>
                    </a:lnL>
                    <a:lnR w="12700">
                      <a:solidFill>
                        <a:srgbClr val="000000"/>
                      </a:solidFill>
                      <a:prstDash val="solid"/>
                    </a:lnR>
                    <a:solidFill>
                      <a:srgbClr val="F1EEF3"/>
                    </a:solidFill>
                  </a:tcPr>
                </a:tc>
                <a:tc>
                  <a:txBody>
                    <a:bodyPr/>
                    <a:lstStyle/>
                    <a:p>
                      <a:pPr>
                        <a:lnSpc>
                          <a:spcPct val="100000"/>
                        </a:lnSpc>
                      </a:pPr>
                      <a:endParaRPr sz="1300">
                        <a:latin typeface="Times New Roman"/>
                        <a:cs typeface="Times New Roman"/>
                      </a:endParaRPr>
                    </a:p>
                  </a:txBody>
                  <a:tcPr marL="0" marR="0" marB="0" marT="0">
                    <a:lnL w="12700">
                      <a:solidFill>
                        <a:srgbClr val="000000"/>
                      </a:solidFill>
                      <a:prstDash val="solid"/>
                    </a:lnL>
                    <a:solidFill>
                      <a:srgbClr val="EB8104">
                        <a:alpha val="30198"/>
                      </a:srgbClr>
                    </a:solidFill>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gridSpan="4">
                  <a:txBody>
                    <a:bodyPr/>
                    <a:lstStyle/>
                    <a:p>
                      <a:pPr>
                        <a:lnSpc>
                          <a:spcPct val="100000"/>
                        </a:lnSpc>
                      </a:pPr>
                      <a:endParaRPr sz="1300">
                        <a:latin typeface="Times New Roman"/>
                        <a:cs typeface="Times New Roman"/>
                      </a:endParaRPr>
                    </a:p>
                  </a:txBody>
                  <a:tcPr marL="0" marR="0" marB="0" marT="0">
                    <a:lnR w="12700">
                      <a:solidFill>
                        <a:srgbClr val="000000"/>
                      </a:solidFill>
                      <a:prstDash val="solid"/>
                    </a:lnR>
                    <a:lnT w="38100">
                      <a:solidFill>
                        <a:srgbClr val="F1EEF3"/>
                      </a:solidFill>
                      <a:prstDash val="solid"/>
                    </a:lnT>
                    <a:lnB w="38100">
                      <a:solidFill>
                        <a:srgbClr val="F1EEF3"/>
                      </a:solidFill>
                      <a:prstDash val="solid"/>
                    </a:lnB>
                    <a:solidFill>
                      <a:srgbClr val="EB8104">
                        <a:alpha val="30198"/>
                      </a:srgbClr>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294240">
                <a:tc>
                  <a:txBody>
                    <a:bodyPr/>
                    <a:lstStyle/>
                    <a:p>
                      <a:pPr algn="ctr" marL="5080">
                        <a:lnSpc>
                          <a:spcPct val="100000"/>
                        </a:lnSpc>
                        <a:spcBef>
                          <a:spcPts val="459"/>
                        </a:spcBef>
                      </a:pPr>
                      <a:r>
                        <a:rPr dirty="0" sz="1200" spc="-5" b="1">
                          <a:latin typeface="Arial"/>
                          <a:cs typeface="Arial"/>
                        </a:rPr>
                        <a:t>PhyloP</a:t>
                      </a:r>
                      <a:endParaRPr sz="1200">
                        <a:latin typeface="Arial"/>
                        <a:cs typeface="Arial"/>
                      </a:endParaRPr>
                    </a:p>
                  </a:txBody>
                  <a:tcPr marL="0" marR="0" marB="0" marT="58419">
                    <a:lnL w="12700">
                      <a:solidFill>
                        <a:srgbClr val="000000"/>
                      </a:solidFill>
                      <a:prstDash val="solid"/>
                    </a:lnL>
                    <a:lnR w="12700">
                      <a:solidFill>
                        <a:srgbClr val="000000"/>
                      </a:solidFill>
                      <a:prstDash val="solid"/>
                    </a:lnR>
                  </a:tcPr>
                </a:tc>
                <a:tc>
                  <a:txBody>
                    <a:bodyPr/>
                    <a:lstStyle/>
                    <a:p>
                      <a:pPr marL="106680">
                        <a:lnSpc>
                          <a:spcPct val="100000"/>
                        </a:lnSpc>
                        <a:spcBef>
                          <a:spcPts val="400"/>
                        </a:spcBef>
                      </a:pPr>
                      <a:r>
                        <a:rPr dirty="0" sz="1200">
                          <a:latin typeface="Arial"/>
                          <a:cs typeface="Arial"/>
                        </a:rPr>
                        <a:t>NA</a:t>
                      </a:r>
                      <a:endParaRPr sz="1200">
                        <a:latin typeface="Arial"/>
                        <a:cs typeface="Arial"/>
                      </a:endParaRPr>
                    </a:p>
                  </a:txBody>
                  <a:tcPr marL="0" marR="0" marB="0" marT="50800">
                    <a:lnL w="12700">
                      <a:solidFill>
                        <a:srgbClr val="000000"/>
                      </a:solidFill>
                      <a:prstDash val="solid"/>
                    </a:lnL>
                    <a:lnR w="12700">
                      <a:solidFill>
                        <a:srgbClr val="000000"/>
                      </a:solidFill>
                      <a:prstDash val="solid"/>
                    </a:lnR>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400"/>
                        </a:spcBef>
                      </a:pPr>
                      <a:r>
                        <a:rPr dirty="0" sz="1200">
                          <a:latin typeface="Arial"/>
                          <a:cs typeface="Arial"/>
                        </a:rPr>
                        <a:t>NA</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38100">
                      <a:solidFill>
                        <a:srgbClr val="F1EEF3"/>
                      </a:solidFill>
                      <a:prstDash val="solid"/>
                    </a:lnT>
                  </a:tcPr>
                </a:tc>
                <a:tc>
                  <a:txBody>
                    <a:bodyPr/>
                    <a:lstStyle/>
                    <a:p>
                      <a:pPr algn="ctr" marL="5080">
                        <a:lnSpc>
                          <a:spcPct val="100000"/>
                        </a:lnSpc>
                        <a:spcBef>
                          <a:spcPts val="400"/>
                        </a:spcBef>
                      </a:pPr>
                      <a:r>
                        <a:rPr dirty="0" sz="1200" spc="-5">
                          <a:latin typeface="Arial"/>
                          <a:cs typeface="Arial"/>
                        </a:rPr>
                        <a:t>2.20</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38100">
                      <a:solidFill>
                        <a:srgbClr val="F1EEF3"/>
                      </a:solidFill>
                      <a:prstDash val="solid"/>
                    </a:lnT>
                  </a:tcPr>
                </a:tc>
                <a:tc>
                  <a:txBody>
                    <a:bodyPr/>
                    <a:lstStyle/>
                    <a:p>
                      <a:pPr marL="125095">
                        <a:lnSpc>
                          <a:spcPct val="100000"/>
                        </a:lnSpc>
                        <a:spcBef>
                          <a:spcPts val="400"/>
                        </a:spcBef>
                      </a:pPr>
                      <a:r>
                        <a:rPr dirty="0" sz="1200">
                          <a:latin typeface="Arial"/>
                          <a:cs typeface="Arial"/>
                        </a:rPr>
                        <a:t>-0.31</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38100">
                      <a:solidFill>
                        <a:srgbClr val="F1EEF3"/>
                      </a:solidFill>
                      <a:prstDash val="solid"/>
                    </a:lnT>
                  </a:tcPr>
                </a:tc>
                <a:tc>
                  <a:txBody>
                    <a:bodyPr/>
                    <a:lstStyle/>
                    <a:p>
                      <a:pPr algn="ctr" marL="5080">
                        <a:lnSpc>
                          <a:spcPct val="100000"/>
                        </a:lnSpc>
                        <a:spcBef>
                          <a:spcPts val="400"/>
                        </a:spcBef>
                      </a:pPr>
                      <a:r>
                        <a:rPr dirty="0" sz="1200">
                          <a:latin typeface="Arial"/>
                          <a:cs typeface="Arial"/>
                        </a:rPr>
                        <a:t>-2.26</a:t>
                      </a:r>
                      <a:endParaRPr sz="1200">
                        <a:latin typeface="Arial"/>
                        <a:cs typeface="Arial"/>
                      </a:endParaRPr>
                    </a:p>
                  </a:txBody>
                  <a:tcPr marL="0" marR="0" marB="0" marT="50800">
                    <a:lnL w="12700">
                      <a:solidFill>
                        <a:srgbClr val="000000"/>
                      </a:solidFill>
                      <a:prstDash val="solid"/>
                    </a:lnL>
                    <a:lnR w="12700">
                      <a:solidFill>
                        <a:srgbClr val="000000"/>
                      </a:solidFill>
                      <a:prstDash val="solid"/>
                    </a:lnR>
                    <a:lnT w="38100">
                      <a:solidFill>
                        <a:srgbClr val="F1EEF3"/>
                      </a:solidFill>
                      <a:prstDash val="solid"/>
                    </a:lnT>
                  </a:tcPr>
                </a:tc>
              </a:tr>
              <a:tr h="288661">
                <a:tc>
                  <a:txBody>
                    <a:bodyPr/>
                    <a:lstStyle/>
                    <a:p>
                      <a:pPr algn="ctr" marL="5080">
                        <a:lnSpc>
                          <a:spcPct val="100000"/>
                        </a:lnSpc>
                        <a:spcBef>
                          <a:spcPts val="415"/>
                        </a:spcBef>
                      </a:pPr>
                      <a:r>
                        <a:rPr dirty="0" sz="1200" spc="-5" b="1">
                          <a:latin typeface="Arial"/>
                          <a:cs typeface="Arial"/>
                        </a:rPr>
                        <a:t>PolyPhen-2</a:t>
                      </a:r>
                      <a:endParaRPr sz="1200">
                        <a:latin typeface="Arial"/>
                        <a:cs typeface="Arial"/>
                      </a:endParaRPr>
                    </a:p>
                  </a:txBody>
                  <a:tcPr marL="0" marR="0" marB="0" marT="52705">
                    <a:lnL w="12700">
                      <a:solidFill>
                        <a:srgbClr val="000000"/>
                      </a:solidFill>
                      <a:prstDash val="solid"/>
                    </a:lnL>
                    <a:lnR w="12700">
                      <a:solidFill>
                        <a:srgbClr val="000000"/>
                      </a:solidFill>
                      <a:prstDash val="solid"/>
                    </a:lnR>
                    <a:solidFill>
                      <a:srgbClr val="F1EEF3"/>
                    </a:solidFill>
                  </a:tcPr>
                </a:tc>
                <a:tc>
                  <a:txBody>
                    <a:bodyPr/>
                    <a:lstStyle/>
                    <a:p>
                      <a:pPr marL="1066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algn="ctr" marL="5080">
                        <a:lnSpc>
                          <a:spcPct val="100000"/>
                        </a:lnSpc>
                        <a:spcBef>
                          <a:spcPts val="355"/>
                        </a:spcBef>
                      </a:pPr>
                      <a:r>
                        <a:rPr dirty="0" sz="1200" spc="-5">
                          <a:latin typeface="Arial"/>
                          <a:cs typeface="Arial"/>
                        </a:rPr>
                        <a:t>0.76</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marL="150495">
                        <a:lnSpc>
                          <a:spcPct val="100000"/>
                        </a:lnSpc>
                        <a:spcBef>
                          <a:spcPts val="355"/>
                        </a:spcBef>
                      </a:pPr>
                      <a:r>
                        <a:rPr dirty="0" sz="1200" spc="-5">
                          <a:latin typeface="Arial"/>
                          <a:cs typeface="Arial"/>
                        </a:rPr>
                        <a:t>0.06</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algn="ctr" marL="5080">
                        <a:lnSpc>
                          <a:spcPct val="100000"/>
                        </a:lnSpc>
                        <a:spcBef>
                          <a:spcPts val="355"/>
                        </a:spcBef>
                      </a:pPr>
                      <a:r>
                        <a:rPr dirty="0" sz="1200" spc="-5">
                          <a:latin typeface="Arial"/>
                          <a:cs typeface="Arial"/>
                        </a:rPr>
                        <a:t>0.01</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r>
              <a:tr h="288661">
                <a:tc>
                  <a:txBody>
                    <a:bodyPr/>
                    <a:lstStyle/>
                    <a:p>
                      <a:pPr algn="ctr" marL="5080">
                        <a:lnSpc>
                          <a:spcPct val="100000"/>
                        </a:lnSpc>
                        <a:spcBef>
                          <a:spcPts val="415"/>
                        </a:spcBef>
                      </a:pPr>
                      <a:r>
                        <a:rPr dirty="0" sz="1200" b="1">
                          <a:latin typeface="Arial"/>
                          <a:cs typeface="Arial"/>
                        </a:rPr>
                        <a:t>REVEL</a:t>
                      </a:r>
                      <a:endParaRPr sz="1200">
                        <a:latin typeface="Arial"/>
                        <a:cs typeface="Arial"/>
                      </a:endParaRPr>
                    </a:p>
                  </a:txBody>
                  <a:tcPr marL="0" marR="0" marB="0" marT="52705">
                    <a:lnL w="12700">
                      <a:solidFill>
                        <a:srgbClr val="000000"/>
                      </a:solidFill>
                      <a:prstDash val="solid"/>
                    </a:lnL>
                    <a:lnR w="12700">
                      <a:solidFill>
                        <a:srgbClr val="000000"/>
                      </a:solidFill>
                      <a:prstDash val="solid"/>
                    </a:lnR>
                  </a:tcPr>
                </a:tc>
                <a:tc>
                  <a:txBody>
                    <a:bodyPr/>
                    <a:lstStyle/>
                    <a:p>
                      <a:pPr marL="64135">
                        <a:lnSpc>
                          <a:spcPct val="100000"/>
                        </a:lnSpc>
                        <a:spcBef>
                          <a:spcPts val="355"/>
                        </a:spcBef>
                      </a:pPr>
                      <a:r>
                        <a:rPr dirty="0" sz="1200" spc="-5">
                          <a:latin typeface="Arial"/>
                          <a:cs typeface="Arial"/>
                        </a:rPr>
                        <a:t>0.79</a:t>
                      </a:r>
                      <a:endParaRPr sz="1200">
                        <a:latin typeface="Arial"/>
                        <a:cs typeface="Arial"/>
                      </a:endParaRPr>
                    </a:p>
                  </a:txBody>
                  <a:tcPr marL="0" marR="0" marB="0" marT="45085">
                    <a:lnL w="12700">
                      <a:solidFill>
                        <a:srgbClr val="000000"/>
                      </a:solidFill>
                      <a:prstDash val="solid"/>
                    </a:lnL>
                    <a:lnR w="12700">
                      <a:solidFill>
                        <a:srgbClr val="000000"/>
                      </a:solidFill>
                      <a:prstDash val="solid"/>
                    </a:lnR>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355"/>
                        </a:spcBef>
                      </a:pPr>
                      <a:r>
                        <a:rPr dirty="0" sz="1200" spc="-5">
                          <a:latin typeface="Arial"/>
                          <a:cs typeface="Arial"/>
                        </a:rPr>
                        <a:t>0.68</a:t>
                      </a:r>
                      <a:endParaRPr sz="1200">
                        <a:latin typeface="Arial"/>
                        <a:cs typeface="Arial"/>
                      </a:endParaRPr>
                    </a:p>
                  </a:txBody>
                  <a:tcPr marL="0" marR="0" marB="0" marT="45085">
                    <a:lnL w="12700">
                      <a:solidFill>
                        <a:srgbClr val="000000"/>
                      </a:solidFill>
                      <a:prstDash val="solid"/>
                    </a:lnL>
                    <a:lnR w="12700">
                      <a:solidFill>
                        <a:srgbClr val="000000"/>
                      </a:solidFill>
                      <a:prstDash val="solid"/>
                    </a:lnR>
                  </a:tcPr>
                </a:tc>
                <a:tc>
                  <a:txBody>
                    <a:bodyPr/>
                    <a:lstStyle/>
                    <a:p>
                      <a:pPr algn="ctr" marL="5080">
                        <a:lnSpc>
                          <a:spcPct val="100000"/>
                        </a:lnSpc>
                        <a:spcBef>
                          <a:spcPts val="355"/>
                        </a:spcBef>
                      </a:pPr>
                      <a:r>
                        <a:rPr dirty="0" sz="1200" spc="-5">
                          <a:latin typeface="Arial"/>
                          <a:cs typeface="Arial"/>
                        </a:rPr>
                        <a:t>0.70</a:t>
                      </a:r>
                      <a:endParaRPr sz="1200">
                        <a:latin typeface="Arial"/>
                        <a:cs typeface="Arial"/>
                      </a:endParaRPr>
                    </a:p>
                  </a:txBody>
                  <a:tcPr marL="0" marR="0" marB="0" marT="45085">
                    <a:lnL w="12700">
                      <a:solidFill>
                        <a:srgbClr val="000000"/>
                      </a:solidFill>
                      <a:prstDash val="solid"/>
                    </a:lnL>
                    <a:lnR w="12700">
                      <a:solidFill>
                        <a:srgbClr val="000000"/>
                      </a:solidFill>
                      <a:prstDash val="solid"/>
                    </a:lnR>
                  </a:tcPr>
                </a:tc>
                <a:tc>
                  <a:txBody>
                    <a:bodyPr/>
                    <a:lstStyle/>
                    <a:p>
                      <a:pPr marL="150495">
                        <a:lnSpc>
                          <a:spcPct val="100000"/>
                        </a:lnSpc>
                        <a:spcBef>
                          <a:spcPts val="355"/>
                        </a:spcBef>
                      </a:pPr>
                      <a:r>
                        <a:rPr dirty="0" sz="1200" spc="-5">
                          <a:latin typeface="Arial"/>
                          <a:cs typeface="Arial"/>
                        </a:rPr>
                        <a:t>0.46</a:t>
                      </a:r>
                      <a:endParaRPr sz="1200">
                        <a:latin typeface="Arial"/>
                        <a:cs typeface="Arial"/>
                      </a:endParaRPr>
                    </a:p>
                  </a:txBody>
                  <a:tcPr marL="0" marR="0" marB="0" marT="45085">
                    <a:lnL w="12700">
                      <a:solidFill>
                        <a:srgbClr val="000000"/>
                      </a:solidFill>
                      <a:prstDash val="solid"/>
                    </a:lnL>
                    <a:lnR w="12700">
                      <a:solidFill>
                        <a:srgbClr val="000000"/>
                      </a:solidFill>
                      <a:prstDash val="solid"/>
                    </a:lnR>
                  </a:tcPr>
                </a:tc>
                <a:tc>
                  <a:txBody>
                    <a:bodyPr/>
                    <a:lstStyle/>
                    <a:p>
                      <a:pPr algn="ctr" marL="5080">
                        <a:lnSpc>
                          <a:spcPct val="100000"/>
                        </a:lnSpc>
                        <a:spcBef>
                          <a:spcPts val="355"/>
                        </a:spcBef>
                      </a:pPr>
                      <a:r>
                        <a:rPr dirty="0" sz="1200" spc="-5">
                          <a:latin typeface="Arial"/>
                          <a:cs typeface="Arial"/>
                        </a:rPr>
                        <a:t>0.23</a:t>
                      </a:r>
                      <a:endParaRPr sz="1200">
                        <a:latin typeface="Arial"/>
                        <a:cs typeface="Arial"/>
                      </a:endParaRPr>
                    </a:p>
                  </a:txBody>
                  <a:tcPr marL="0" marR="0" marB="0" marT="45085">
                    <a:lnL w="12700">
                      <a:solidFill>
                        <a:srgbClr val="000000"/>
                      </a:solidFill>
                      <a:prstDash val="solid"/>
                    </a:lnL>
                    <a:lnR w="12700">
                      <a:solidFill>
                        <a:srgbClr val="000000"/>
                      </a:solidFill>
                      <a:prstDash val="solid"/>
                    </a:lnR>
                  </a:tcPr>
                </a:tc>
              </a:tr>
              <a:tr h="288661">
                <a:tc>
                  <a:txBody>
                    <a:bodyPr/>
                    <a:lstStyle/>
                    <a:p>
                      <a:pPr algn="ctr" marL="5080">
                        <a:lnSpc>
                          <a:spcPct val="100000"/>
                        </a:lnSpc>
                        <a:spcBef>
                          <a:spcPts val="415"/>
                        </a:spcBef>
                      </a:pPr>
                      <a:r>
                        <a:rPr dirty="0" sz="1200" spc="-5" b="1">
                          <a:latin typeface="Arial"/>
                          <a:cs typeface="Arial"/>
                        </a:rPr>
                        <a:t>SIFT</a:t>
                      </a:r>
                      <a:endParaRPr sz="1200">
                        <a:latin typeface="Arial"/>
                        <a:cs typeface="Arial"/>
                      </a:endParaRPr>
                    </a:p>
                  </a:txBody>
                  <a:tcPr marL="0" marR="0" marB="0" marT="52705">
                    <a:lnL w="12700">
                      <a:solidFill>
                        <a:srgbClr val="000000"/>
                      </a:solidFill>
                      <a:prstDash val="solid"/>
                    </a:lnL>
                    <a:lnR w="12700">
                      <a:solidFill>
                        <a:srgbClr val="000000"/>
                      </a:solidFill>
                      <a:prstDash val="solid"/>
                    </a:lnR>
                    <a:solidFill>
                      <a:srgbClr val="F1EEF3"/>
                    </a:solidFill>
                  </a:tcPr>
                </a:tc>
                <a:tc>
                  <a:txBody>
                    <a:bodyPr/>
                    <a:lstStyle/>
                    <a:p>
                      <a:pPr marL="1066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355"/>
                        </a:spcBef>
                      </a:pPr>
                      <a:r>
                        <a:rPr dirty="0" sz="1200">
                          <a:latin typeface="Arial"/>
                          <a:cs typeface="Arial"/>
                        </a:rPr>
                        <a:t>NA</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algn="ctr" marL="5080">
                        <a:lnSpc>
                          <a:spcPct val="100000"/>
                        </a:lnSpc>
                        <a:spcBef>
                          <a:spcPts val="355"/>
                        </a:spcBef>
                      </a:pPr>
                      <a:r>
                        <a:rPr dirty="0" sz="1200" spc="-5">
                          <a:latin typeface="Arial"/>
                          <a:cs typeface="Arial"/>
                        </a:rPr>
                        <a:t>0.95</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marL="150495">
                        <a:lnSpc>
                          <a:spcPct val="100000"/>
                        </a:lnSpc>
                        <a:spcBef>
                          <a:spcPts val="355"/>
                        </a:spcBef>
                      </a:pPr>
                      <a:r>
                        <a:rPr dirty="0" sz="1200" spc="-5">
                          <a:latin typeface="Arial"/>
                          <a:cs typeface="Arial"/>
                        </a:rPr>
                        <a:t>0.30</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c>
                  <a:txBody>
                    <a:bodyPr/>
                    <a:lstStyle/>
                    <a:p>
                      <a:pPr algn="ctr" marL="5080">
                        <a:lnSpc>
                          <a:spcPct val="100000"/>
                        </a:lnSpc>
                        <a:spcBef>
                          <a:spcPts val="355"/>
                        </a:spcBef>
                      </a:pPr>
                      <a:r>
                        <a:rPr dirty="0" sz="1200" spc="-5">
                          <a:latin typeface="Arial"/>
                          <a:cs typeface="Arial"/>
                        </a:rPr>
                        <a:t>0.01</a:t>
                      </a:r>
                      <a:endParaRPr sz="1200">
                        <a:latin typeface="Arial"/>
                        <a:cs typeface="Arial"/>
                      </a:endParaRPr>
                    </a:p>
                  </a:txBody>
                  <a:tcPr marL="0" marR="0" marB="0" marT="45085">
                    <a:lnL w="12700">
                      <a:solidFill>
                        <a:srgbClr val="000000"/>
                      </a:solidFill>
                      <a:prstDash val="solid"/>
                    </a:lnL>
                    <a:lnR w="12700">
                      <a:solidFill>
                        <a:srgbClr val="000000"/>
                      </a:solidFill>
                      <a:prstDash val="solid"/>
                    </a:lnR>
                    <a:solidFill>
                      <a:srgbClr val="F1EEF3"/>
                    </a:solidFill>
                  </a:tcPr>
                </a:tc>
              </a:tr>
              <a:tr h="288661">
                <a:tc>
                  <a:txBody>
                    <a:bodyPr/>
                    <a:lstStyle/>
                    <a:p>
                      <a:pPr algn="ctr" marL="5080">
                        <a:lnSpc>
                          <a:spcPct val="100000"/>
                        </a:lnSpc>
                        <a:spcBef>
                          <a:spcPts val="415"/>
                        </a:spcBef>
                      </a:pPr>
                      <a:r>
                        <a:rPr dirty="0" sz="1200" b="1">
                          <a:latin typeface="Arial"/>
                          <a:cs typeface="Arial"/>
                        </a:rPr>
                        <a:t>VEST</a:t>
                      </a:r>
                      <a:endParaRPr sz="1200">
                        <a:latin typeface="Arial"/>
                        <a:cs typeface="Arial"/>
                      </a:endParaRPr>
                    </a:p>
                  </a:txBody>
                  <a:tcPr marL="0" marR="0" marB="0" marT="52705">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L="64135">
                        <a:lnSpc>
                          <a:spcPct val="100000"/>
                        </a:lnSpc>
                        <a:spcBef>
                          <a:spcPts val="355"/>
                        </a:spcBef>
                      </a:pPr>
                      <a:r>
                        <a:rPr dirty="0" sz="1200" spc="-5">
                          <a:latin typeface="Arial"/>
                          <a:cs typeface="Arial"/>
                        </a:rPr>
                        <a:t>0.99</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12700">
                      <a:solidFill>
                        <a:srgbClr val="000000"/>
                      </a:solidFill>
                      <a:prstDash val="solid"/>
                    </a:lnB>
                  </a:tcPr>
                </a:tc>
                <a:tc vMerge="1">
                  <a:txBody>
                    <a:bodyPr/>
                    <a:lstStyle/>
                    <a:p>
                      <a:pPr/>
                    </a:p>
                  </a:txBody>
                  <a:tcPr marL="0" marR="0" marB="0" marT="0">
                    <a:lnL w="12700">
                      <a:solidFill>
                        <a:srgbClr val="000000"/>
                      </a:solidFill>
                      <a:prstDash val="solid"/>
                    </a:lnL>
                    <a:lnR w="12700">
                      <a:solidFill>
                        <a:srgbClr val="000000"/>
                      </a:solidFill>
                      <a:prstDash val="solid"/>
                    </a:lnR>
                    <a:lnT w="12700">
                      <a:solidFill>
                        <a:srgbClr val="8064A2"/>
                      </a:solidFill>
                      <a:prstDash val="solid"/>
                    </a:lnT>
                    <a:lnB w="12700">
                      <a:solidFill>
                        <a:srgbClr val="000000"/>
                      </a:solidFill>
                      <a:prstDash val="solid"/>
                    </a:lnB>
                    <a:solidFill>
                      <a:srgbClr val="EB8104">
                        <a:alpha val="30198"/>
                      </a:srgbClr>
                    </a:solidFill>
                  </a:tcPr>
                </a:tc>
                <a:tc>
                  <a:txBody>
                    <a:bodyPr/>
                    <a:lstStyle/>
                    <a:p>
                      <a:pPr algn="ctr" marL="5080">
                        <a:lnSpc>
                          <a:spcPct val="100000"/>
                        </a:lnSpc>
                        <a:spcBef>
                          <a:spcPts val="355"/>
                        </a:spcBef>
                      </a:pPr>
                      <a:r>
                        <a:rPr dirty="0" sz="1200" spc="-5">
                          <a:latin typeface="Arial"/>
                          <a:cs typeface="Arial"/>
                        </a:rPr>
                        <a:t>0.97</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gn="ctr" marL="5080">
                        <a:lnSpc>
                          <a:spcPct val="100000"/>
                        </a:lnSpc>
                        <a:spcBef>
                          <a:spcPts val="355"/>
                        </a:spcBef>
                      </a:pPr>
                      <a:r>
                        <a:rPr dirty="0" sz="1200" spc="-5">
                          <a:latin typeface="Arial"/>
                          <a:cs typeface="Arial"/>
                        </a:rPr>
                        <a:t>0.60</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L="150495">
                        <a:lnSpc>
                          <a:spcPct val="100000"/>
                        </a:lnSpc>
                        <a:spcBef>
                          <a:spcPts val="355"/>
                        </a:spcBef>
                      </a:pPr>
                      <a:r>
                        <a:rPr dirty="0" sz="1200" spc="-5">
                          <a:latin typeface="Arial"/>
                          <a:cs typeface="Arial"/>
                        </a:rPr>
                        <a:t>0.26</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gn="ctr" marL="5080">
                        <a:lnSpc>
                          <a:spcPct val="100000"/>
                        </a:lnSpc>
                        <a:spcBef>
                          <a:spcPts val="355"/>
                        </a:spcBef>
                      </a:pPr>
                      <a:r>
                        <a:rPr dirty="0" sz="1200" spc="-5">
                          <a:latin typeface="Arial"/>
                          <a:cs typeface="Arial"/>
                        </a:rPr>
                        <a:t>0.08</a:t>
                      </a:r>
                      <a:endParaRPr sz="1200">
                        <a:latin typeface="Arial"/>
                        <a:cs typeface="Arial"/>
                      </a:endParaRPr>
                    </a:p>
                  </a:txBody>
                  <a:tcPr marL="0" marR="0" marB="0" marT="45085">
                    <a:lnL w="12700">
                      <a:solidFill>
                        <a:srgbClr val="000000"/>
                      </a:solidFill>
                      <a:prstDash val="solid"/>
                    </a:lnL>
                    <a:lnR w="12700">
                      <a:solidFill>
                        <a:srgbClr val="000000"/>
                      </a:solidFill>
                      <a:prstDash val="solid"/>
                    </a:lnR>
                    <a:lnB w="12700">
                      <a:solidFill>
                        <a:srgbClr val="000000"/>
                      </a:solidFill>
                      <a:prstDash val="solid"/>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2866" y="202300"/>
            <a:ext cx="1547495" cy="452120"/>
          </a:xfrm>
          <a:prstGeom prst="rect"/>
        </p:spPr>
        <p:txBody>
          <a:bodyPr wrap="square" lIns="0" tIns="12700" rIns="0" bIns="0" rtlCol="0" vert="horz">
            <a:spAutoFit/>
          </a:bodyPr>
          <a:lstStyle/>
          <a:p>
            <a:pPr marL="12700">
              <a:lnSpc>
                <a:spcPct val="100000"/>
              </a:lnSpc>
              <a:spcBef>
                <a:spcPts val="100"/>
              </a:spcBef>
            </a:pPr>
            <a:r>
              <a:rPr dirty="0" sz="2800"/>
              <a:t>Summary</a:t>
            </a:r>
            <a:endParaRPr sz="2800"/>
          </a:p>
        </p:txBody>
      </p:sp>
      <p:sp>
        <p:nvSpPr>
          <p:cNvPr id="5" name="object 5"/>
          <p:cNvSpPr txBox="1">
            <a:spLocks noGrp="1"/>
          </p:cNvSpPr>
          <p:nvPr>
            <p:ph type="sldNum" idx="7" sz="quarter"/>
          </p:nvPr>
        </p:nvSpPr>
        <p:spPr>
          <a:prstGeom prst="rect"/>
        </p:spPr>
        <p:txBody>
          <a:bodyPr wrap="square" lIns="0" tIns="0" rIns="0" bIns="0" rtlCol="0" vert="horz">
            <a:spAutoFit/>
          </a:bodyPr>
          <a:lstStyle/>
          <a:p>
            <a:pPr marL="25400">
              <a:lnSpc>
                <a:spcPts val="1425"/>
              </a:lnSpc>
            </a:pPr>
            <a:fld id="{81D60167-4931-47E6-BA6A-407CBD079E47}" type="slidenum">
              <a:rPr dirty="0"/>
              <a:t>10</a:t>
            </a:fld>
          </a:p>
        </p:txBody>
      </p:sp>
      <p:sp>
        <p:nvSpPr>
          <p:cNvPr id="3" name="object 3"/>
          <p:cNvSpPr txBox="1"/>
          <p:nvPr/>
        </p:nvSpPr>
        <p:spPr>
          <a:xfrm>
            <a:off x="242865" y="661875"/>
            <a:ext cx="7810500" cy="2360295"/>
          </a:xfrm>
          <a:prstGeom prst="rect">
            <a:avLst/>
          </a:prstGeom>
        </p:spPr>
        <p:txBody>
          <a:bodyPr wrap="square" lIns="0" tIns="73660" rIns="0" bIns="0" rtlCol="0" vert="horz">
            <a:spAutoFit/>
          </a:bodyPr>
          <a:lstStyle/>
          <a:p>
            <a:pPr marL="355600" indent="-342900">
              <a:lnSpc>
                <a:spcPct val="100000"/>
              </a:lnSpc>
              <a:spcBef>
                <a:spcPts val="580"/>
              </a:spcBef>
              <a:buChar char="•"/>
              <a:tabLst>
                <a:tab pos="354965" algn="l"/>
                <a:tab pos="355600" algn="l"/>
              </a:tabLst>
            </a:pPr>
            <a:r>
              <a:rPr dirty="0" sz="2000" spc="-45">
                <a:latin typeface="Arial"/>
                <a:cs typeface="Arial"/>
              </a:rPr>
              <a:t>Tools </a:t>
            </a:r>
            <a:r>
              <a:rPr dirty="0" sz="2000">
                <a:latin typeface="Arial"/>
                <a:cs typeface="Arial"/>
              </a:rPr>
              <a:t>can be </a:t>
            </a:r>
            <a:r>
              <a:rPr dirty="0" sz="2000" spc="-5">
                <a:latin typeface="Arial"/>
                <a:cs typeface="Arial"/>
              </a:rPr>
              <a:t>selected </a:t>
            </a:r>
            <a:r>
              <a:rPr dirty="0" sz="2000">
                <a:latin typeface="Arial"/>
                <a:cs typeface="Arial"/>
              </a:rPr>
              <a:t>based on </a:t>
            </a:r>
            <a:r>
              <a:rPr dirty="0" sz="2000" spc="-5">
                <a:latin typeface="Arial"/>
                <a:cs typeface="Arial"/>
              </a:rPr>
              <a:t>the </a:t>
            </a:r>
            <a:r>
              <a:rPr dirty="0" sz="2000">
                <a:latin typeface="Arial"/>
                <a:cs typeface="Arial"/>
              </a:rPr>
              <a:t>PPV and NPV</a:t>
            </a:r>
            <a:r>
              <a:rPr dirty="0" sz="2000" spc="40">
                <a:latin typeface="Arial"/>
                <a:cs typeface="Arial"/>
              </a:rPr>
              <a:t> </a:t>
            </a:r>
            <a:r>
              <a:rPr dirty="0" sz="2000" spc="-5">
                <a:latin typeface="Arial"/>
                <a:cs typeface="Arial"/>
              </a:rPr>
              <a:t>criteria</a:t>
            </a:r>
            <a:endParaRPr sz="2000">
              <a:latin typeface="Arial"/>
              <a:cs typeface="Arial"/>
            </a:endParaRPr>
          </a:p>
          <a:p>
            <a:pPr marL="355600" indent="-342900">
              <a:lnSpc>
                <a:spcPct val="100000"/>
              </a:lnSpc>
              <a:spcBef>
                <a:spcPts val="480"/>
              </a:spcBef>
              <a:buChar char="•"/>
              <a:tabLst>
                <a:tab pos="354965" algn="l"/>
                <a:tab pos="355600" algn="l"/>
              </a:tabLst>
            </a:pPr>
            <a:r>
              <a:rPr dirty="0" sz="2000" spc="-5">
                <a:latin typeface="Arial"/>
                <a:cs typeface="Arial"/>
              </a:rPr>
              <a:t>Thresholds </a:t>
            </a:r>
            <a:r>
              <a:rPr dirty="0" sz="2000">
                <a:latin typeface="Arial"/>
                <a:cs typeface="Arial"/>
              </a:rPr>
              <a:t>can be </a:t>
            </a:r>
            <a:r>
              <a:rPr dirty="0" sz="2000" spc="-5">
                <a:latin typeface="Arial"/>
                <a:cs typeface="Arial"/>
              </a:rPr>
              <a:t>selected </a:t>
            </a:r>
            <a:r>
              <a:rPr dirty="0" sz="2000">
                <a:latin typeface="Arial"/>
                <a:cs typeface="Arial"/>
              </a:rPr>
              <a:t>based on </a:t>
            </a:r>
            <a:r>
              <a:rPr dirty="0" sz="2000" spc="-5">
                <a:latin typeface="Arial"/>
                <a:cs typeface="Arial"/>
              </a:rPr>
              <a:t>these </a:t>
            </a:r>
            <a:r>
              <a:rPr dirty="0" sz="2000">
                <a:latin typeface="Arial"/>
                <a:cs typeface="Arial"/>
              </a:rPr>
              <a:t>measures as well</a:t>
            </a:r>
            <a:endParaRPr sz="2000">
              <a:latin typeface="Arial"/>
              <a:cs typeface="Arial"/>
            </a:endParaRPr>
          </a:p>
          <a:p>
            <a:pPr marL="355600" indent="-342900">
              <a:lnSpc>
                <a:spcPct val="100000"/>
              </a:lnSpc>
              <a:spcBef>
                <a:spcPts val="400"/>
              </a:spcBef>
              <a:buChar char="•"/>
              <a:tabLst>
                <a:tab pos="354965" algn="l"/>
                <a:tab pos="355600" algn="l"/>
              </a:tabLst>
            </a:pPr>
            <a:r>
              <a:rPr dirty="0" sz="2000" spc="-5">
                <a:latin typeface="Arial"/>
                <a:cs typeface="Arial"/>
              </a:rPr>
              <a:t>Our </a:t>
            </a:r>
            <a:r>
              <a:rPr dirty="0" sz="2000">
                <a:latin typeface="Arial"/>
                <a:cs typeface="Arial"/>
              </a:rPr>
              <a:t>approach can be </a:t>
            </a:r>
            <a:r>
              <a:rPr dirty="0" sz="2000" spc="-5">
                <a:latin typeface="Arial"/>
                <a:cs typeface="Arial"/>
              </a:rPr>
              <a:t>repeated </a:t>
            </a:r>
            <a:r>
              <a:rPr dirty="0" sz="2000">
                <a:latin typeface="Arial"/>
                <a:cs typeface="Arial"/>
              </a:rPr>
              <a:t>regularly as new </a:t>
            </a:r>
            <a:r>
              <a:rPr dirty="0" sz="2000" spc="-5">
                <a:latin typeface="Arial"/>
                <a:cs typeface="Arial"/>
              </a:rPr>
              <a:t>data</a:t>
            </a:r>
            <a:r>
              <a:rPr dirty="0" sz="2000">
                <a:latin typeface="Arial"/>
                <a:cs typeface="Arial"/>
              </a:rPr>
              <a:t> </a:t>
            </a:r>
            <a:r>
              <a:rPr dirty="0" sz="2000" spc="-5">
                <a:latin typeface="Arial"/>
                <a:cs typeface="Arial"/>
              </a:rPr>
              <a:t>accumulates</a:t>
            </a:r>
            <a:endParaRPr sz="2000">
              <a:latin typeface="Arial"/>
              <a:cs typeface="Arial"/>
            </a:endParaRPr>
          </a:p>
          <a:p>
            <a:pPr marL="355600" indent="-342900">
              <a:lnSpc>
                <a:spcPct val="100000"/>
              </a:lnSpc>
              <a:spcBef>
                <a:spcPts val="500"/>
              </a:spcBef>
              <a:buChar char="•"/>
              <a:tabLst>
                <a:tab pos="354965" algn="l"/>
                <a:tab pos="355600" algn="l"/>
              </a:tabLst>
            </a:pPr>
            <a:r>
              <a:rPr dirty="0" sz="2000" spc="-5">
                <a:latin typeface="Arial"/>
                <a:cs typeface="Arial"/>
              </a:rPr>
              <a:t>Potential modifications</a:t>
            </a:r>
            <a:endParaRPr sz="2000">
              <a:latin typeface="Arial"/>
              <a:cs typeface="Arial"/>
            </a:endParaRPr>
          </a:p>
          <a:p>
            <a:pPr lvl="1" marL="755650" indent="-285750">
              <a:lnSpc>
                <a:spcPct val="100000"/>
              </a:lnSpc>
              <a:spcBef>
                <a:spcPts val="400"/>
              </a:spcBef>
              <a:buChar char="–"/>
              <a:tabLst>
                <a:tab pos="755015" algn="l"/>
                <a:tab pos="755650" algn="l"/>
              </a:tabLst>
            </a:pPr>
            <a:r>
              <a:rPr dirty="0" sz="1600" spc="-20">
                <a:latin typeface="Arial"/>
                <a:cs typeface="Arial"/>
              </a:rPr>
              <a:t>ClinVar </a:t>
            </a:r>
            <a:r>
              <a:rPr dirty="0" sz="1600" spc="-5">
                <a:latin typeface="Arial"/>
                <a:cs typeface="Arial"/>
              </a:rPr>
              <a:t>instead </a:t>
            </a:r>
            <a:r>
              <a:rPr dirty="0" sz="1600">
                <a:latin typeface="Arial"/>
                <a:cs typeface="Arial"/>
              </a:rPr>
              <a:t>of</a:t>
            </a:r>
            <a:r>
              <a:rPr dirty="0" sz="1600" spc="10">
                <a:latin typeface="Arial"/>
                <a:cs typeface="Arial"/>
              </a:rPr>
              <a:t> </a:t>
            </a:r>
            <a:r>
              <a:rPr dirty="0" sz="1600" spc="-5">
                <a:latin typeface="Arial"/>
                <a:cs typeface="Arial"/>
              </a:rPr>
              <a:t>HGMD</a:t>
            </a:r>
            <a:endParaRPr sz="1600">
              <a:latin typeface="Arial"/>
              <a:cs typeface="Arial"/>
            </a:endParaRPr>
          </a:p>
          <a:p>
            <a:pPr lvl="1" marL="755650" indent="-285750">
              <a:lnSpc>
                <a:spcPct val="100000"/>
              </a:lnSpc>
              <a:spcBef>
                <a:spcPts val="380"/>
              </a:spcBef>
              <a:buChar char="–"/>
              <a:tabLst>
                <a:tab pos="755015" algn="l"/>
                <a:tab pos="755650" algn="l"/>
              </a:tabLst>
            </a:pPr>
            <a:r>
              <a:rPr dirty="0" sz="1600">
                <a:latin typeface="Arial"/>
                <a:cs typeface="Arial"/>
              </a:rPr>
              <a:t>Per-gene or per-disease</a:t>
            </a:r>
            <a:r>
              <a:rPr dirty="0" sz="1600" spc="-10">
                <a:latin typeface="Arial"/>
                <a:cs typeface="Arial"/>
              </a:rPr>
              <a:t> </a:t>
            </a:r>
            <a:r>
              <a:rPr dirty="0" sz="1600" spc="-5">
                <a:latin typeface="Arial"/>
                <a:cs typeface="Arial"/>
              </a:rPr>
              <a:t>performance</a:t>
            </a:r>
            <a:endParaRPr sz="1600">
              <a:latin typeface="Arial"/>
              <a:cs typeface="Arial"/>
            </a:endParaRPr>
          </a:p>
          <a:p>
            <a:pPr lvl="1" marL="755650" indent="-285750">
              <a:lnSpc>
                <a:spcPct val="100000"/>
              </a:lnSpc>
              <a:spcBef>
                <a:spcPts val="380"/>
              </a:spcBef>
              <a:buChar char="–"/>
              <a:tabLst>
                <a:tab pos="755015" algn="l"/>
                <a:tab pos="755650" algn="l"/>
              </a:tabLst>
            </a:pPr>
            <a:r>
              <a:rPr dirty="0" sz="1600">
                <a:latin typeface="Arial"/>
                <a:cs typeface="Arial"/>
              </a:rPr>
              <a:t>More robust </a:t>
            </a:r>
            <a:r>
              <a:rPr dirty="0" sz="1600" spc="-5">
                <a:latin typeface="Arial"/>
                <a:cs typeface="Arial"/>
              </a:rPr>
              <a:t>filtering </a:t>
            </a:r>
            <a:r>
              <a:rPr dirty="0" sz="1600">
                <a:latin typeface="Arial"/>
                <a:cs typeface="Arial"/>
              </a:rPr>
              <a:t>against </a:t>
            </a:r>
            <a:r>
              <a:rPr dirty="0" sz="1600" spc="-5">
                <a:latin typeface="Arial"/>
                <a:cs typeface="Arial"/>
              </a:rPr>
              <a:t>training</a:t>
            </a:r>
            <a:r>
              <a:rPr dirty="0" sz="1600" spc="-10">
                <a:latin typeface="Arial"/>
                <a:cs typeface="Arial"/>
              </a:rPr>
              <a:t> </a:t>
            </a:r>
            <a:r>
              <a:rPr dirty="0" sz="1600" spc="-5">
                <a:latin typeface="Arial"/>
                <a:cs typeface="Arial"/>
              </a:rPr>
              <a:t>data</a:t>
            </a:r>
            <a:endParaRPr sz="1600">
              <a:latin typeface="Arial"/>
              <a:cs typeface="Arial"/>
            </a:endParaRPr>
          </a:p>
        </p:txBody>
      </p:sp>
      <p:sp>
        <p:nvSpPr>
          <p:cNvPr id="4" name="object 4"/>
          <p:cNvSpPr txBox="1"/>
          <p:nvPr/>
        </p:nvSpPr>
        <p:spPr>
          <a:xfrm>
            <a:off x="242865" y="2998423"/>
            <a:ext cx="5521960" cy="1710055"/>
          </a:xfrm>
          <a:prstGeom prst="rect">
            <a:avLst/>
          </a:prstGeom>
        </p:spPr>
        <p:txBody>
          <a:bodyPr wrap="square" lIns="0" tIns="138430" rIns="0" bIns="0" rtlCol="0" vert="horz">
            <a:spAutoFit/>
          </a:bodyPr>
          <a:lstStyle/>
          <a:p>
            <a:pPr marL="12700">
              <a:lnSpc>
                <a:spcPct val="100000"/>
              </a:lnSpc>
              <a:spcBef>
                <a:spcPts val="1090"/>
              </a:spcBef>
            </a:pPr>
            <a:r>
              <a:rPr dirty="0" sz="2800" spc="-5">
                <a:solidFill>
                  <a:srgbClr val="403152"/>
                </a:solidFill>
                <a:latin typeface="Arial"/>
                <a:cs typeface="Arial"/>
              </a:rPr>
              <a:t>Acknowledgments</a:t>
            </a:r>
            <a:endParaRPr sz="2800">
              <a:latin typeface="Arial"/>
              <a:cs typeface="Arial"/>
            </a:endParaRPr>
          </a:p>
          <a:p>
            <a:pPr marL="355600" indent="-342900">
              <a:lnSpc>
                <a:spcPct val="100000"/>
              </a:lnSpc>
              <a:spcBef>
                <a:spcPts val="710"/>
              </a:spcBef>
              <a:buChar char="•"/>
              <a:tabLst>
                <a:tab pos="354965" algn="l"/>
                <a:tab pos="355600" algn="l"/>
              </a:tabLst>
            </a:pPr>
            <a:r>
              <a:rPr dirty="0" sz="2000" spc="-5">
                <a:latin typeface="Arial"/>
                <a:cs typeface="Arial"/>
              </a:rPr>
              <a:t>CAGI* Workshop </a:t>
            </a:r>
            <a:r>
              <a:rPr dirty="0" sz="2000" spc="-15">
                <a:latin typeface="Arial"/>
                <a:cs typeface="Arial"/>
              </a:rPr>
              <a:t>Travel</a:t>
            </a:r>
            <a:r>
              <a:rPr dirty="0" sz="2000" spc="-35">
                <a:latin typeface="Arial"/>
                <a:cs typeface="Arial"/>
              </a:rPr>
              <a:t> </a:t>
            </a:r>
            <a:r>
              <a:rPr dirty="0" sz="2000" spc="-5">
                <a:latin typeface="Arial"/>
                <a:cs typeface="Arial"/>
              </a:rPr>
              <a:t>Fellowship</a:t>
            </a:r>
            <a:endParaRPr sz="2000">
              <a:latin typeface="Arial"/>
              <a:cs typeface="Arial"/>
            </a:endParaRPr>
          </a:p>
          <a:p>
            <a:pPr marL="355600" indent="-342900">
              <a:lnSpc>
                <a:spcPct val="100000"/>
              </a:lnSpc>
              <a:spcBef>
                <a:spcPts val="500"/>
              </a:spcBef>
              <a:buChar char="•"/>
              <a:tabLst>
                <a:tab pos="354965" algn="l"/>
                <a:tab pos="355600" algn="l"/>
              </a:tabLst>
            </a:pPr>
            <a:r>
              <a:rPr dirty="0" sz="2000">
                <a:latin typeface="Arial"/>
                <a:cs typeface="Arial"/>
              </a:rPr>
              <a:t>NLM K99 </a:t>
            </a:r>
            <a:r>
              <a:rPr dirty="0" sz="2000" spc="-5">
                <a:latin typeface="Arial"/>
                <a:cs typeface="Arial"/>
              </a:rPr>
              <a:t>Pathway to Independence</a:t>
            </a:r>
            <a:r>
              <a:rPr dirty="0" sz="2000" spc="-110">
                <a:latin typeface="Arial"/>
                <a:cs typeface="Arial"/>
              </a:rPr>
              <a:t> </a:t>
            </a:r>
            <a:r>
              <a:rPr dirty="0" sz="2000" spc="-10">
                <a:latin typeface="Arial"/>
                <a:cs typeface="Arial"/>
              </a:rPr>
              <a:t>Award</a:t>
            </a:r>
            <a:endParaRPr sz="2000">
              <a:latin typeface="Arial"/>
              <a:cs typeface="Arial"/>
            </a:endParaRPr>
          </a:p>
          <a:p>
            <a:pPr marL="355600" indent="-342900">
              <a:lnSpc>
                <a:spcPct val="100000"/>
              </a:lnSpc>
              <a:spcBef>
                <a:spcPts val="500"/>
              </a:spcBef>
              <a:buChar char="•"/>
              <a:tabLst>
                <a:tab pos="354965" algn="l"/>
                <a:tab pos="355600" algn="l"/>
              </a:tabLst>
            </a:pPr>
            <a:r>
              <a:rPr dirty="0" sz="2000">
                <a:latin typeface="Arial"/>
                <a:cs typeface="Arial"/>
              </a:rPr>
              <a:t>The eScience </a:t>
            </a:r>
            <a:r>
              <a:rPr dirty="0" sz="2000" spc="-5">
                <a:latin typeface="Arial"/>
                <a:cs typeface="Arial"/>
              </a:rPr>
              <a:t>Institute postdoctoral</a:t>
            </a:r>
            <a:r>
              <a:rPr dirty="0" sz="2000" spc="10">
                <a:latin typeface="Arial"/>
                <a:cs typeface="Arial"/>
              </a:rPr>
              <a:t> </a:t>
            </a:r>
            <a:r>
              <a:rPr dirty="0" sz="2000" spc="-5">
                <a:latin typeface="Arial"/>
                <a:cs typeface="Arial"/>
              </a:rPr>
              <a:t>fellowship</a:t>
            </a:r>
            <a:endParaRPr sz="20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2019-12-06T02:04:23Z</dcterms:created>
  <dcterms:modified xsi:type="dcterms:W3CDTF">2019-12-06T02:04:23Z</dcterms:modified>
</cp:coreProperties>
</file>