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93" r:id="rId2"/>
    <p:sldId id="263" r:id="rId3"/>
    <p:sldId id="264" r:id="rId4"/>
    <p:sldId id="265" r:id="rId5"/>
    <p:sldId id="266" r:id="rId6"/>
    <p:sldId id="267" r:id="rId7"/>
    <p:sldId id="268" r:id="rId8"/>
    <p:sldId id="269" r:id="rId9"/>
    <p:sldId id="270" r:id="rId10"/>
    <p:sldId id="282" r:id="rId11"/>
    <p:sldId id="284" r:id="rId12"/>
    <p:sldId id="285" r:id="rId13"/>
    <p:sldId id="283" r:id="rId14"/>
    <p:sldId id="286" r:id="rId15"/>
    <p:sldId id="274" r:id="rId16"/>
    <p:sldId id="278" r:id="rId17"/>
    <p:sldId id="279" r:id="rId18"/>
    <p:sldId id="280" r:id="rId19"/>
    <p:sldId id="281" r:id="rId20"/>
    <p:sldId id="275" r:id="rId21"/>
    <p:sldId id="277" r:id="rId22"/>
    <p:sldId id="271" r:id="rId23"/>
    <p:sldId id="287" r:id="rId24"/>
    <p:sldId id="291" r:id="rId25"/>
    <p:sldId id="288" r:id="rId26"/>
    <p:sldId id="289" r:id="rId27"/>
    <p:sldId id="29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192B"/>
    <a:srgbClr val="E11A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73"/>
    <p:restoredTop sz="96633"/>
  </p:normalViewPr>
  <p:slideViewPr>
    <p:cSldViewPr snapToGrid="0" snapToObjects="1">
      <p:cViewPr varScale="1">
        <p:scale>
          <a:sx n="141" d="100"/>
          <a:sy n="141" d="100"/>
        </p:scale>
        <p:origin x="416" y="176"/>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F0B893-2D33-C143-95DB-B9BF721B1FC5}" type="datetimeFigureOut">
              <a:rPr lang="en-US" smtClean="0"/>
              <a:t>12/7/19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03E4E-4774-E944-990E-761C025100EC}" type="slidenum">
              <a:rPr lang="en-US" smtClean="0"/>
              <a:t>‹#›</a:t>
            </a:fld>
            <a:endParaRPr lang="en-US"/>
          </a:p>
        </p:txBody>
      </p:sp>
    </p:spTree>
    <p:extLst>
      <p:ext uri="{BB962C8B-B14F-4D97-AF65-F5344CB8AC3E}">
        <p14:creationId xmlns:p14="http://schemas.microsoft.com/office/powerpoint/2010/main" val="884615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Slide">
    <p:bg>
      <p:bgRef idx="1001">
        <a:schemeClr val="bg1"/>
      </p:bgRef>
    </p:bg>
    <p:spTree>
      <p:nvGrpSpPr>
        <p:cNvPr id="1" name=""/>
        <p:cNvGrpSpPr/>
        <p:nvPr/>
      </p:nvGrpSpPr>
      <p:grpSpPr>
        <a:xfrm>
          <a:off x="0" y="0"/>
          <a:ext cx="0" cy="0"/>
          <a:chOff x="0" y="0"/>
          <a:chExt cx="0" cy="0"/>
        </a:xfrm>
      </p:grpSpPr>
      <p:sp>
        <p:nvSpPr>
          <p:cNvPr id="6" name="Title 1"/>
          <p:cNvSpPr>
            <a:spLocks noGrp="1"/>
          </p:cNvSpPr>
          <p:nvPr>
            <p:ph type="ctrTitle"/>
          </p:nvPr>
        </p:nvSpPr>
        <p:spPr>
          <a:xfrm>
            <a:off x="631371" y="1122363"/>
            <a:ext cx="6096807" cy="2038526"/>
          </a:xfrm>
        </p:spPr>
        <p:txBody>
          <a:bodyPr anchor="b"/>
          <a:lstStyle>
            <a:lvl1pPr algn="l">
              <a:defRPr sz="6000">
                <a:latin typeface="Real Head Pro" charset="0"/>
                <a:ea typeface="Real Head Pro" charset="0"/>
                <a:cs typeface="Real Head Pro" charset="0"/>
              </a:defRPr>
            </a:lvl1pPr>
          </a:lstStyle>
          <a:p>
            <a:r>
              <a:rPr lang="en-US"/>
              <a:t>Click to edit Master title style</a:t>
            </a:r>
            <a:endParaRPr lang="en-US" dirty="0"/>
          </a:p>
        </p:txBody>
      </p:sp>
      <p:sp>
        <p:nvSpPr>
          <p:cNvPr id="7" name="Subtitle 2"/>
          <p:cNvSpPr>
            <a:spLocks noGrp="1"/>
          </p:cNvSpPr>
          <p:nvPr>
            <p:ph type="subTitle" idx="1"/>
          </p:nvPr>
        </p:nvSpPr>
        <p:spPr>
          <a:xfrm>
            <a:off x="631371" y="3376260"/>
            <a:ext cx="6096807" cy="1655762"/>
          </a:xfrm>
        </p:spPr>
        <p:txBody>
          <a:bodyPr/>
          <a:lstStyle>
            <a:lvl1pPr marL="0" indent="0" algn="l">
              <a:buNone/>
              <a:defRPr sz="2400">
                <a:latin typeface="Real Text Pro" charset="0"/>
                <a:ea typeface="Real Text Pro" charset="0"/>
                <a:cs typeface="Real Text Pr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9" name="Picture 8"/>
          <p:cNvPicPr>
            <a:picLocks noChangeAspect="1"/>
          </p:cNvPicPr>
          <p:nvPr userDrawn="1"/>
        </p:nvPicPr>
        <p:blipFill>
          <a:blip r:embed="rId2"/>
          <a:stretch>
            <a:fillRect/>
          </a:stretch>
        </p:blipFill>
        <p:spPr>
          <a:xfrm>
            <a:off x="6728178" y="2667000"/>
            <a:ext cx="5460073" cy="4230327"/>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Slide">
    <p:bg>
      <p:bgRef idx="1001">
        <a:schemeClr val="bg1"/>
      </p:bgRef>
    </p:bg>
    <p:spTree>
      <p:nvGrpSpPr>
        <p:cNvPr id="1" name=""/>
        <p:cNvGrpSpPr/>
        <p:nvPr/>
      </p:nvGrpSpPr>
      <p:grpSpPr>
        <a:xfrm>
          <a:off x="0" y="0"/>
          <a:ext cx="0" cy="0"/>
          <a:chOff x="0" y="0"/>
          <a:chExt cx="0" cy="0"/>
        </a:xfrm>
      </p:grpSpPr>
      <p:sp>
        <p:nvSpPr>
          <p:cNvPr id="8" name="Title 1"/>
          <p:cNvSpPr>
            <a:spLocks noGrp="1"/>
          </p:cNvSpPr>
          <p:nvPr>
            <p:ph type="title"/>
          </p:nvPr>
        </p:nvSpPr>
        <p:spPr>
          <a:xfrm>
            <a:off x="831850" y="1709738"/>
            <a:ext cx="5824589" cy="2852737"/>
          </a:xfrm>
        </p:spPr>
        <p:txBody>
          <a:bodyPr anchor="b"/>
          <a:lstStyle>
            <a:lvl1pPr>
              <a:defRPr sz="6000">
                <a:solidFill>
                  <a:schemeClr val="tx1"/>
                </a:solidFill>
              </a:defRPr>
            </a:lvl1pPr>
          </a:lstStyle>
          <a:p>
            <a:r>
              <a:rPr lang="en-US"/>
              <a:t>Click to edit Master title style</a:t>
            </a:r>
            <a:endParaRPr lang="en-US" dirty="0"/>
          </a:p>
        </p:txBody>
      </p:sp>
      <p:sp>
        <p:nvSpPr>
          <p:cNvPr id="9" name="Text Placeholder 2"/>
          <p:cNvSpPr>
            <a:spLocks noGrp="1"/>
          </p:cNvSpPr>
          <p:nvPr>
            <p:ph type="body" idx="1"/>
          </p:nvPr>
        </p:nvSpPr>
        <p:spPr>
          <a:xfrm>
            <a:off x="831850" y="4589463"/>
            <a:ext cx="5824589"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10" name="Picture 9"/>
          <p:cNvPicPr>
            <a:picLocks noChangeAspect="1"/>
          </p:cNvPicPr>
          <p:nvPr userDrawn="1"/>
        </p:nvPicPr>
        <p:blipFill>
          <a:blip r:embed="rId2"/>
          <a:stretch>
            <a:fillRect/>
          </a:stretch>
        </p:blipFill>
        <p:spPr>
          <a:xfrm>
            <a:off x="7404100" y="368300"/>
            <a:ext cx="4552950" cy="6325056"/>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Slide">
    <p:bg>
      <p:bgRef idx="1001">
        <a:schemeClr val="bg1"/>
      </p:bgRef>
    </p:bg>
    <p:spTree>
      <p:nvGrpSpPr>
        <p:cNvPr id="1" name=""/>
        <p:cNvGrpSpPr/>
        <p:nvPr/>
      </p:nvGrpSpPr>
      <p:grpSpPr>
        <a:xfrm>
          <a:off x="0" y="0"/>
          <a:ext cx="0" cy="0"/>
          <a:chOff x="0" y="0"/>
          <a:chExt cx="0" cy="0"/>
        </a:xfrm>
      </p:grpSpPr>
      <p:sp>
        <p:nvSpPr>
          <p:cNvPr id="11" name="Title 1"/>
          <p:cNvSpPr>
            <a:spLocks noGrp="1"/>
          </p:cNvSpPr>
          <p:nvPr>
            <p:ph type="ctrTitle"/>
          </p:nvPr>
        </p:nvSpPr>
        <p:spPr>
          <a:xfrm>
            <a:off x="631371" y="1122363"/>
            <a:ext cx="6096807" cy="2387600"/>
          </a:xfrm>
        </p:spPr>
        <p:txBody>
          <a:bodyPr anchor="b"/>
          <a:lstStyle>
            <a:lvl1pPr algn="l">
              <a:defRPr sz="6000">
                <a:latin typeface="Real Head Pro" charset="0"/>
                <a:ea typeface="Real Head Pro" charset="0"/>
                <a:cs typeface="Real Head Pro" charset="0"/>
              </a:defRPr>
            </a:lvl1pPr>
          </a:lstStyle>
          <a:p>
            <a:r>
              <a:rPr lang="en-US"/>
              <a:t>Click to edit Master title style</a:t>
            </a:r>
            <a:endParaRPr lang="en-US" dirty="0"/>
          </a:p>
        </p:txBody>
      </p:sp>
      <p:sp>
        <p:nvSpPr>
          <p:cNvPr id="12" name="Subtitle 2"/>
          <p:cNvSpPr>
            <a:spLocks noGrp="1"/>
          </p:cNvSpPr>
          <p:nvPr>
            <p:ph type="subTitle" idx="1"/>
          </p:nvPr>
        </p:nvSpPr>
        <p:spPr>
          <a:xfrm>
            <a:off x="631371" y="3602038"/>
            <a:ext cx="6096807" cy="1655762"/>
          </a:xfrm>
        </p:spPr>
        <p:txBody>
          <a:bodyPr/>
          <a:lstStyle>
            <a:lvl1pPr marL="0" indent="0" algn="l">
              <a:buNone/>
              <a:defRPr sz="2400">
                <a:latin typeface="Real Text Pro" charset="0"/>
                <a:ea typeface="Real Text Pro" charset="0"/>
                <a:cs typeface="Real Text Pr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7" name="Picture 6"/>
          <p:cNvPicPr>
            <a:picLocks noChangeAspect="1"/>
          </p:cNvPicPr>
          <p:nvPr userDrawn="1"/>
        </p:nvPicPr>
        <p:blipFill>
          <a:blip r:embed="rId2"/>
          <a:stretch>
            <a:fillRect/>
          </a:stretch>
        </p:blipFill>
        <p:spPr>
          <a:xfrm>
            <a:off x="6728178" y="2654300"/>
            <a:ext cx="5474515" cy="424151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Slide">
    <p:bg>
      <p:bgRef idx="1001">
        <a:schemeClr val="bg1"/>
      </p:bgRef>
    </p:bg>
    <p:spTree>
      <p:nvGrpSpPr>
        <p:cNvPr id="1" name=""/>
        <p:cNvGrpSpPr/>
        <p:nvPr/>
      </p:nvGrpSpPr>
      <p:grpSpPr>
        <a:xfrm>
          <a:off x="0" y="0"/>
          <a:ext cx="0" cy="0"/>
          <a:chOff x="0" y="0"/>
          <a:chExt cx="0" cy="0"/>
        </a:xfrm>
      </p:grpSpPr>
      <p:sp>
        <p:nvSpPr>
          <p:cNvPr id="10" name="Title 1"/>
          <p:cNvSpPr>
            <a:spLocks noGrp="1"/>
          </p:cNvSpPr>
          <p:nvPr>
            <p:ph type="title"/>
          </p:nvPr>
        </p:nvSpPr>
        <p:spPr>
          <a:xfrm>
            <a:off x="831850" y="1709738"/>
            <a:ext cx="5824589" cy="2852737"/>
          </a:xfrm>
        </p:spPr>
        <p:txBody>
          <a:bodyPr anchor="b"/>
          <a:lstStyle>
            <a:lvl1pPr>
              <a:defRPr sz="6000">
                <a:solidFill>
                  <a:schemeClr val="tx1"/>
                </a:solidFill>
              </a:defRPr>
            </a:lvl1pPr>
          </a:lstStyle>
          <a:p>
            <a:r>
              <a:rPr lang="en-US"/>
              <a:t>Click to edit Master title style</a:t>
            </a:r>
            <a:endParaRPr lang="en-US" dirty="0"/>
          </a:p>
        </p:txBody>
      </p:sp>
      <p:sp>
        <p:nvSpPr>
          <p:cNvPr id="11" name="Text Placeholder 2"/>
          <p:cNvSpPr>
            <a:spLocks noGrp="1"/>
          </p:cNvSpPr>
          <p:nvPr>
            <p:ph type="body" idx="1"/>
          </p:nvPr>
        </p:nvSpPr>
        <p:spPr>
          <a:xfrm>
            <a:off x="831850" y="4589463"/>
            <a:ext cx="5824589"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2" name="Picture 1"/>
          <p:cNvPicPr>
            <a:picLocks noChangeAspect="1"/>
          </p:cNvPicPr>
          <p:nvPr userDrawn="1"/>
        </p:nvPicPr>
        <p:blipFill>
          <a:blip r:embed="rId2"/>
          <a:stretch>
            <a:fillRect/>
          </a:stretch>
        </p:blipFill>
        <p:spPr>
          <a:xfrm>
            <a:off x="7404100" y="368300"/>
            <a:ext cx="4552950" cy="632505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92001"/>
            <a:ext cx="10515600" cy="4351338"/>
          </a:xfrm>
        </p:spPr>
        <p:txBody>
          <a:bodyPr/>
          <a:lstStyle>
            <a:lvl1pPr>
              <a:defRPr>
                <a:latin typeface="Real Text Pro" charset="0"/>
                <a:ea typeface="Real Text Pro" charset="0"/>
                <a:cs typeface="Real Text Pro" charset="0"/>
              </a:defRPr>
            </a:lvl1pPr>
            <a:lvl2pPr>
              <a:defRPr>
                <a:latin typeface="Real Text Pro" charset="0"/>
                <a:ea typeface="Real Text Pro" charset="0"/>
                <a:cs typeface="Real Text Pro" charset="0"/>
              </a:defRPr>
            </a:lvl2pPr>
            <a:lvl3pPr>
              <a:defRPr>
                <a:latin typeface="Real Text Pro" charset="0"/>
                <a:ea typeface="Real Text Pro" charset="0"/>
                <a:cs typeface="Real Text Pro" charset="0"/>
              </a:defRPr>
            </a:lvl3pPr>
            <a:lvl4pPr>
              <a:defRPr>
                <a:latin typeface="Real Text Pro" charset="0"/>
                <a:ea typeface="Real Text Pro" charset="0"/>
                <a:cs typeface="Real Text Pro" charset="0"/>
              </a:defRPr>
            </a:lvl4pPr>
            <a:lvl5pPr>
              <a:defRPr>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6" name="Straight Connector 5"/>
          <p:cNvCxnSpPr/>
          <p:nvPr userDrawn="1"/>
        </p:nvCxnSpPr>
        <p:spPr>
          <a:xfrm>
            <a:off x="838200" y="1332089"/>
            <a:ext cx="9810044"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838200" y="302417"/>
            <a:ext cx="10515600" cy="1325563"/>
          </a:xfrm>
        </p:spPr>
        <p:txBody>
          <a:bodyPr/>
          <a:lstStyle>
            <a:lvl1pPr>
              <a:defRPr>
                <a:solidFill>
                  <a:schemeClr val="tx1"/>
                </a:solidFill>
                <a:latin typeface="Real Head Pro" charset="0"/>
                <a:ea typeface="Real Head Pro" charset="0"/>
                <a:cs typeface="Real Head Pro" charset="0"/>
              </a:defRPr>
            </a:lvl1pPr>
          </a:lstStyle>
          <a:p>
            <a:r>
              <a:rPr lang="en-US"/>
              <a:t>Click to edit Master title style</a:t>
            </a:r>
            <a:endParaRPr lang="en-US" dirty="0"/>
          </a:p>
        </p:txBody>
      </p:sp>
      <p:pic>
        <p:nvPicPr>
          <p:cNvPr id="9" name="Picture 8"/>
          <p:cNvPicPr>
            <a:picLocks noChangeAspect="1"/>
          </p:cNvPicPr>
          <p:nvPr userDrawn="1"/>
        </p:nvPicPr>
        <p:blipFill>
          <a:blip r:embed="rId2"/>
          <a:stretch>
            <a:fillRect/>
          </a:stretch>
        </p:blipFill>
        <p:spPr>
          <a:xfrm>
            <a:off x="10604771" y="5559425"/>
            <a:ext cx="1079500" cy="830792"/>
          </a:xfrm>
          <a:prstGeom prst="rect">
            <a:avLst/>
          </a:prstGeom>
        </p:spPr>
      </p:pic>
    </p:spTree>
    <p:extLst>
      <p:ext uri="{BB962C8B-B14F-4D97-AF65-F5344CB8AC3E}">
        <p14:creationId xmlns:p14="http://schemas.microsoft.com/office/powerpoint/2010/main" val="1745965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1"/>
      </p:bgRef>
    </p:bg>
    <p:spTree>
      <p:nvGrpSpPr>
        <p:cNvPr id="1" name=""/>
        <p:cNvGrpSpPr/>
        <p:nvPr/>
      </p:nvGrpSpPr>
      <p:grpSpPr>
        <a:xfrm>
          <a:off x="0" y="0"/>
          <a:ext cx="0" cy="0"/>
          <a:chOff x="0" y="0"/>
          <a:chExt cx="0" cy="0"/>
        </a:xfrm>
      </p:grpSpPr>
      <p:sp>
        <p:nvSpPr>
          <p:cNvPr id="5" name="Content Placeholder 2"/>
          <p:cNvSpPr>
            <a:spLocks noGrp="1"/>
          </p:cNvSpPr>
          <p:nvPr>
            <p:ph idx="1"/>
          </p:nvPr>
        </p:nvSpPr>
        <p:spPr>
          <a:xfrm>
            <a:off x="838200" y="1692001"/>
            <a:ext cx="10515600" cy="4351338"/>
          </a:xfrm>
        </p:spPr>
        <p:txBody>
          <a:bodyPr/>
          <a:lstStyle>
            <a:lvl1pPr>
              <a:defRPr>
                <a:latin typeface="Real Text Pro" charset="0"/>
                <a:ea typeface="Real Text Pro" charset="0"/>
                <a:cs typeface="Real Text Pro" charset="0"/>
              </a:defRPr>
            </a:lvl1pPr>
            <a:lvl2pPr>
              <a:defRPr>
                <a:latin typeface="Real Text Pro" charset="0"/>
                <a:ea typeface="Real Text Pro" charset="0"/>
                <a:cs typeface="Real Text Pro" charset="0"/>
              </a:defRPr>
            </a:lvl2pPr>
            <a:lvl3pPr>
              <a:defRPr>
                <a:latin typeface="Real Text Pro" charset="0"/>
                <a:ea typeface="Real Text Pro" charset="0"/>
                <a:cs typeface="Real Text Pro" charset="0"/>
              </a:defRPr>
            </a:lvl3pPr>
            <a:lvl4pPr>
              <a:defRPr>
                <a:latin typeface="Real Text Pro" charset="0"/>
                <a:ea typeface="Real Text Pro" charset="0"/>
                <a:cs typeface="Real Text Pro" charset="0"/>
              </a:defRPr>
            </a:lvl4pPr>
            <a:lvl5pPr>
              <a:defRPr>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838200" y="1332089"/>
            <a:ext cx="9810044"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title"/>
          </p:nvPr>
        </p:nvSpPr>
        <p:spPr>
          <a:xfrm>
            <a:off x="838200" y="302417"/>
            <a:ext cx="10515600" cy="1325563"/>
          </a:xfrm>
        </p:spPr>
        <p:txBody>
          <a:bodyPr/>
          <a:lstStyle>
            <a:lvl1pPr>
              <a:defRPr>
                <a:solidFill>
                  <a:schemeClr val="tx1"/>
                </a:solidFill>
                <a:latin typeface="Real Head Pro" charset="0"/>
                <a:ea typeface="Real Head Pro" charset="0"/>
                <a:cs typeface="Real Head Pro" charset="0"/>
              </a:defRPr>
            </a:lvl1pPr>
          </a:lstStyle>
          <a:p>
            <a:r>
              <a:rPr lang="en-US"/>
              <a:t>Click to edit Master title style</a:t>
            </a:r>
            <a:endParaRPr lang="en-US" dirty="0"/>
          </a:p>
        </p:txBody>
      </p:sp>
      <p:pic>
        <p:nvPicPr>
          <p:cNvPr id="8" name="Picture 7"/>
          <p:cNvPicPr>
            <a:picLocks noChangeAspect="1"/>
          </p:cNvPicPr>
          <p:nvPr userDrawn="1"/>
        </p:nvPicPr>
        <p:blipFill>
          <a:blip r:embed="rId2"/>
          <a:stretch>
            <a:fillRect/>
          </a:stretch>
        </p:blipFill>
        <p:spPr>
          <a:xfrm>
            <a:off x="10604771" y="5559425"/>
            <a:ext cx="1079500" cy="830792"/>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5" name="Straight Connector 4"/>
          <p:cNvCxnSpPr/>
          <p:nvPr userDrawn="1"/>
        </p:nvCxnSpPr>
        <p:spPr>
          <a:xfrm>
            <a:off x="838200" y="4515556"/>
            <a:ext cx="9829800"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3505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6096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4944533" cy="1325563"/>
          </a:xfrm>
        </p:spPr>
        <p:txBody>
          <a:bodyPr/>
          <a:lstStyle>
            <a:lvl1pPr>
              <a:defRPr>
                <a:solidFill>
                  <a:schemeClr val="bg1"/>
                </a:solidFill>
                <a:latin typeface="Real Head Pro" charset="0"/>
                <a:ea typeface="Real Head Pro" charset="0"/>
                <a:cs typeface="Real Head Pro" charset="0"/>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4944533" cy="4351338"/>
          </a:xfrm>
        </p:spPr>
        <p:txBody>
          <a:bodyPr/>
          <a:lstStyle>
            <a:lvl1pPr>
              <a:defRPr>
                <a:solidFill>
                  <a:schemeClr val="bg1"/>
                </a:solidFill>
                <a:latin typeface="Real Text Pro" charset="0"/>
                <a:ea typeface="Real Text Pro" charset="0"/>
                <a:cs typeface="Real Text Pro" charset="0"/>
              </a:defRPr>
            </a:lvl1pPr>
            <a:lvl2pPr>
              <a:defRPr>
                <a:solidFill>
                  <a:schemeClr val="bg1"/>
                </a:solidFill>
                <a:latin typeface="Real Text Pro" charset="0"/>
                <a:ea typeface="Real Text Pro" charset="0"/>
                <a:cs typeface="Real Text Pro" charset="0"/>
              </a:defRPr>
            </a:lvl2pPr>
            <a:lvl3pPr>
              <a:defRPr>
                <a:solidFill>
                  <a:schemeClr val="bg1"/>
                </a:solidFill>
                <a:latin typeface="Real Text Pro" charset="0"/>
                <a:ea typeface="Real Text Pro" charset="0"/>
                <a:cs typeface="Real Text Pro" charset="0"/>
              </a:defRPr>
            </a:lvl3pPr>
            <a:lvl4pPr>
              <a:defRPr>
                <a:solidFill>
                  <a:schemeClr val="bg1"/>
                </a:solidFill>
                <a:latin typeface="Real Text Pro" charset="0"/>
                <a:ea typeface="Real Text Pro" charset="0"/>
                <a:cs typeface="Real Text Pro" charset="0"/>
              </a:defRPr>
            </a:lvl4pPr>
            <a:lvl5pPr>
              <a:defRPr>
                <a:solidFill>
                  <a:schemeClr val="bg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5994" y="1825625"/>
            <a:ext cx="5181600" cy="4351338"/>
          </a:xfrm>
        </p:spPr>
        <p:txBody>
          <a:bodyPr/>
          <a:lstStyle>
            <a:lvl1pPr>
              <a:defRPr>
                <a:latin typeface="Real Text Pro" charset="0"/>
                <a:ea typeface="Real Text Pro" charset="0"/>
                <a:cs typeface="Real Text Pro" charset="0"/>
              </a:defRPr>
            </a:lvl1pPr>
            <a:lvl2pPr>
              <a:defRPr>
                <a:latin typeface="Real Text Pro" charset="0"/>
                <a:ea typeface="Real Text Pro" charset="0"/>
                <a:cs typeface="Real Text Pro" charset="0"/>
              </a:defRPr>
            </a:lvl2pPr>
            <a:lvl3pPr>
              <a:defRPr>
                <a:latin typeface="Real Text Pro" charset="0"/>
                <a:ea typeface="Real Text Pro" charset="0"/>
                <a:cs typeface="Real Text Pro" charset="0"/>
              </a:defRPr>
            </a:lvl3pPr>
            <a:lvl4pPr>
              <a:defRPr>
                <a:latin typeface="Real Text Pro" charset="0"/>
                <a:ea typeface="Real Text Pro" charset="0"/>
                <a:cs typeface="Real Text Pro" charset="0"/>
              </a:defRPr>
            </a:lvl4pPr>
            <a:lvl5pPr>
              <a:defRPr>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838200" y="1690688"/>
            <a:ext cx="4944533"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stretch>
            <a:fillRect/>
          </a:stretch>
        </p:blipFill>
        <p:spPr>
          <a:xfrm>
            <a:off x="10604771" y="5559425"/>
            <a:ext cx="1079500" cy="830792"/>
          </a:xfrm>
          <a:prstGeom prst="rect">
            <a:avLst/>
          </a:prstGeom>
        </p:spPr>
      </p:pic>
    </p:spTree>
    <p:extLst>
      <p:ext uri="{BB962C8B-B14F-4D97-AF65-F5344CB8AC3E}">
        <p14:creationId xmlns:p14="http://schemas.microsoft.com/office/powerpoint/2010/main" val="1861949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p:cNvSpPr/>
          <p:nvPr userDrawn="1"/>
        </p:nvSpPr>
        <p:spPr>
          <a:xfrm>
            <a:off x="6096000" y="0"/>
            <a:ext cx="6096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
          <p:cNvSpPr>
            <a:spLocks noGrp="1"/>
          </p:cNvSpPr>
          <p:nvPr>
            <p:ph type="title"/>
          </p:nvPr>
        </p:nvSpPr>
        <p:spPr>
          <a:xfrm>
            <a:off x="838200" y="365125"/>
            <a:ext cx="4944533" cy="1325563"/>
          </a:xfrm>
        </p:spPr>
        <p:txBody>
          <a:bodyPr/>
          <a:lstStyle>
            <a:lvl1pPr>
              <a:defRPr>
                <a:solidFill>
                  <a:schemeClr val="tx1"/>
                </a:solidFill>
                <a:latin typeface="Real Head Pro" charset="0"/>
                <a:ea typeface="Real Head Pro" charset="0"/>
                <a:cs typeface="Real Head Pro" charset="0"/>
              </a:defRPr>
            </a:lvl1pPr>
          </a:lstStyle>
          <a:p>
            <a:r>
              <a:rPr lang="en-US"/>
              <a:t>Click to edit Master title style</a:t>
            </a:r>
            <a:endParaRPr lang="en-US" dirty="0"/>
          </a:p>
        </p:txBody>
      </p:sp>
      <p:sp>
        <p:nvSpPr>
          <p:cNvPr id="12" name="Content Placeholder 2"/>
          <p:cNvSpPr>
            <a:spLocks noGrp="1"/>
          </p:cNvSpPr>
          <p:nvPr>
            <p:ph sz="half" idx="1"/>
          </p:nvPr>
        </p:nvSpPr>
        <p:spPr>
          <a:xfrm>
            <a:off x="838200" y="1825625"/>
            <a:ext cx="4944533" cy="4351338"/>
          </a:xfrm>
        </p:spPr>
        <p:txBody>
          <a:bodyPr/>
          <a:lstStyle>
            <a:lvl1pPr>
              <a:defRPr>
                <a:solidFill>
                  <a:schemeClr val="tx1"/>
                </a:solidFill>
                <a:latin typeface="Real Text Pro" charset="0"/>
                <a:ea typeface="Real Text Pro" charset="0"/>
                <a:cs typeface="Real Text Pro" charset="0"/>
              </a:defRPr>
            </a:lvl1pPr>
            <a:lvl2pPr>
              <a:defRPr>
                <a:solidFill>
                  <a:schemeClr val="tx1"/>
                </a:solidFill>
                <a:latin typeface="Real Text Pro" charset="0"/>
                <a:ea typeface="Real Text Pro" charset="0"/>
                <a:cs typeface="Real Text Pro" charset="0"/>
              </a:defRPr>
            </a:lvl2pPr>
            <a:lvl3pPr>
              <a:defRPr>
                <a:solidFill>
                  <a:schemeClr val="tx1"/>
                </a:solidFill>
                <a:latin typeface="Real Text Pro" charset="0"/>
                <a:ea typeface="Real Text Pro" charset="0"/>
                <a:cs typeface="Real Text Pro" charset="0"/>
              </a:defRPr>
            </a:lvl3pPr>
            <a:lvl4pPr>
              <a:defRPr>
                <a:solidFill>
                  <a:schemeClr val="tx1"/>
                </a:solidFill>
                <a:latin typeface="Real Text Pro" charset="0"/>
                <a:ea typeface="Real Text Pro" charset="0"/>
                <a:cs typeface="Real Text Pro" charset="0"/>
              </a:defRPr>
            </a:lvl4pPr>
            <a:lvl5pPr>
              <a:defRPr>
                <a:solidFill>
                  <a:schemeClr val="tx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half" idx="2"/>
          </p:nvPr>
        </p:nvSpPr>
        <p:spPr>
          <a:xfrm>
            <a:off x="6553200" y="1825625"/>
            <a:ext cx="5181600" cy="4351338"/>
          </a:xfrm>
        </p:spPr>
        <p:txBody>
          <a:bodyPr/>
          <a:lstStyle>
            <a:lvl1pPr>
              <a:defRPr>
                <a:solidFill>
                  <a:schemeClr val="bg1"/>
                </a:solidFill>
                <a:latin typeface="Real Text Pro" charset="0"/>
                <a:ea typeface="Real Text Pro" charset="0"/>
                <a:cs typeface="Real Text Pro" charset="0"/>
              </a:defRPr>
            </a:lvl1pPr>
            <a:lvl2pPr>
              <a:defRPr>
                <a:solidFill>
                  <a:schemeClr val="bg1"/>
                </a:solidFill>
                <a:latin typeface="Real Text Pro" charset="0"/>
                <a:ea typeface="Real Text Pro" charset="0"/>
                <a:cs typeface="Real Text Pro" charset="0"/>
              </a:defRPr>
            </a:lvl2pPr>
            <a:lvl3pPr>
              <a:defRPr>
                <a:solidFill>
                  <a:schemeClr val="bg1"/>
                </a:solidFill>
                <a:latin typeface="Real Text Pro" charset="0"/>
                <a:ea typeface="Real Text Pro" charset="0"/>
                <a:cs typeface="Real Text Pro" charset="0"/>
              </a:defRPr>
            </a:lvl3pPr>
            <a:lvl4pPr>
              <a:defRPr>
                <a:solidFill>
                  <a:schemeClr val="bg1"/>
                </a:solidFill>
                <a:latin typeface="Real Text Pro" charset="0"/>
                <a:ea typeface="Real Text Pro" charset="0"/>
                <a:cs typeface="Real Text Pro" charset="0"/>
              </a:defRPr>
            </a:lvl4pPr>
            <a:lvl5pPr>
              <a:defRPr>
                <a:solidFill>
                  <a:schemeClr val="bg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stretch>
            <a:fillRect/>
          </a:stretch>
        </p:blipFill>
        <p:spPr>
          <a:xfrm>
            <a:off x="838200" y="6397395"/>
            <a:ext cx="2688771" cy="240173"/>
          </a:xfrm>
          <a:prstGeom prst="rect">
            <a:avLst/>
          </a:prstGeom>
        </p:spPr>
      </p:pic>
      <p:cxnSp>
        <p:nvCxnSpPr>
          <p:cNvPr id="16" name="Straight Connector 15"/>
          <p:cNvCxnSpPr/>
          <p:nvPr userDrawn="1"/>
        </p:nvCxnSpPr>
        <p:spPr>
          <a:xfrm>
            <a:off x="838200" y="1690688"/>
            <a:ext cx="4944533"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3"/>
          <a:stretch>
            <a:fillRect/>
          </a:stretch>
        </p:blipFill>
        <p:spPr>
          <a:xfrm>
            <a:off x="10604771" y="5559425"/>
            <a:ext cx="1079500" cy="83079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4944533" cy="1325563"/>
          </a:xfrm>
        </p:spPr>
        <p:txBody>
          <a:bodyPr/>
          <a:lstStyle>
            <a:lvl1pPr>
              <a:defRPr>
                <a:solidFill>
                  <a:schemeClr val="bg1"/>
                </a:solidFill>
                <a:latin typeface="Real Head Pro" charset="0"/>
                <a:ea typeface="Real Head Pro" charset="0"/>
                <a:cs typeface="Real Head Pro" charset="0"/>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4944533" cy="4351338"/>
          </a:xfrm>
        </p:spPr>
        <p:txBody>
          <a:bodyPr/>
          <a:lstStyle>
            <a:lvl1pPr>
              <a:defRPr>
                <a:solidFill>
                  <a:schemeClr val="bg1"/>
                </a:solidFill>
                <a:latin typeface="Real Text Pro" charset="0"/>
                <a:ea typeface="Real Text Pro" charset="0"/>
                <a:cs typeface="Real Text Pro" charset="0"/>
              </a:defRPr>
            </a:lvl1pPr>
            <a:lvl2pPr>
              <a:defRPr>
                <a:solidFill>
                  <a:schemeClr val="bg1"/>
                </a:solidFill>
                <a:latin typeface="Real Text Pro" charset="0"/>
                <a:ea typeface="Real Text Pro" charset="0"/>
                <a:cs typeface="Real Text Pro" charset="0"/>
              </a:defRPr>
            </a:lvl2pPr>
            <a:lvl3pPr>
              <a:defRPr>
                <a:solidFill>
                  <a:schemeClr val="bg1"/>
                </a:solidFill>
                <a:latin typeface="Real Text Pro" charset="0"/>
                <a:ea typeface="Real Text Pro" charset="0"/>
                <a:cs typeface="Real Text Pro" charset="0"/>
              </a:defRPr>
            </a:lvl3pPr>
            <a:lvl4pPr>
              <a:defRPr>
                <a:solidFill>
                  <a:schemeClr val="bg1"/>
                </a:solidFill>
                <a:latin typeface="Real Text Pro" charset="0"/>
                <a:ea typeface="Real Text Pro" charset="0"/>
                <a:cs typeface="Real Text Pro" charset="0"/>
              </a:defRPr>
            </a:lvl4pPr>
            <a:lvl5pPr>
              <a:defRPr>
                <a:solidFill>
                  <a:schemeClr val="bg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838200" y="1690688"/>
            <a:ext cx="4944533"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sz="half" idx="10"/>
          </p:nvPr>
        </p:nvSpPr>
        <p:spPr>
          <a:xfrm>
            <a:off x="6535994" y="1825625"/>
            <a:ext cx="4944533" cy="4351338"/>
          </a:xfrm>
        </p:spPr>
        <p:txBody>
          <a:bodyPr/>
          <a:lstStyle>
            <a:lvl1pPr>
              <a:defRPr>
                <a:solidFill>
                  <a:schemeClr val="bg1"/>
                </a:solidFill>
                <a:latin typeface="Real Text Pro" charset="0"/>
                <a:ea typeface="Real Text Pro" charset="0"/>
                <a:cs typeface="Real Text Pro" charset="0"/>
              </a:defRPr>
            </a:lvl1pPr>
            <a:lvl2pPr>
              <a:defRPr>
                <a:solidFill>
                  <a:schemeClr val="bg1"/>
                </a:solidFill>
                <a:latin typeface="Real Text Pro" charset="0"/>
                <a:ea typeface="Real Text Pro" charset="0"/>
                <a:cs typeface="Real Text Pro" charset="0"/>
              </a:defRPr>
            </a:lvl2pPr>
            <a:lvl3pPr>
              <a:defRPr>
                <a:solidFill>
                  <a:schemeClr val="bg1"/>
                </a:solidFill>
                <a:latin typeface="Real Text Pro" charset="0"/>
                <a:ea typeface="Real Text Pro" charset="0"/>
                <a:cs typeface="Real Text Pro" charset="0"/>
              </a:defRPr>
            </a:lvl3pPr>
            <a:lvl4pPr>
              <a:defRPr>
                <a:solidFill>
                  <a:schemeClr val="bg1"/>
                </a:solidFill>
                <a:latin typeface="Real Text Pro" charset="0"/>
                <a:ea typeface="Real Text Pro" charset="0"/>
                <a:cs typeface="Real Text Pro" charset="0"/>
              </a:defRPr>
            </a:lvl4pPr>
            <a:lvl5pPr>
              <a:defRPr>
                <a:solidFill>
                  <a:schemeClr val="bg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p:cNvCxnSpPr/>
          <p:nvPr userDrawn="1"/>
        </p:nvCxnSpPr>
        <p:spPr>
          <a:xfrm>
            <a:off x="6150761" y="1825625"/>
            <a:ext cx="0" cy="4571772"/>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a:stretch>
            <a:fillRect/>
          </a:stretch>
        </p:blipFill>
        <p:spPr>
          <a:xfrm>
            <a:off x="10604771" y="5559425"/>
            <a:ext cx="1079500" cy="830792"/>
          </a:xfrm>
          <a:prstGeom prst="rect">
            <a:avLst/>
          </a:prstGeom>
        </p:spPr>
      </p:pic>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p:nvPr>
        </p:nvSpPr>
        <p:spPr>
          <a:xfrm>
            <a:off x="838200" y="365125"/>
            <a:ext cx="4944533" cy="1325563"/>
          </a:xfrm>
        </p:spPr>
        <p:txBody>
          <a:bodyPr/>
          <a:lstStyle>
            <a:lvl1pPr>
              <a:defRPr>
                <a:solidFill>
                  <a:schemeClr val="tx1"/>
                </a:solidFill>
                <a:latin typeface="Real Head Pro" charset="0"/>
                <a:ea typeface="Real Head Pro" charset="0"/>
                <a:cs typeface="Real Head Pro" charset="0"/>
              </a:defRPr>
            </a:lvl1pPr>
          </a:lstStyle>
          <a:p>
            <a:r>
              <a:rPr lang="en-US"/>
              <a:t>Click to edit Master title style</a:t>
            </a:r>
            <a:endParaRPr lang="en-US" dirty="0"/>
          </a:p>
        </p:txBody>
      </p:sp>
      <p:sp>
        <p:nvSpPr>
          <p:cNvPr id="12" name="Content Placeholder 2"/>
          <p:cNvSpPr>
            <a:spLocks noGrp="1"/>
          </p:cNvSpPr>
          <p:nvPr>
            <p:ph sz="half" idx="1"/>
          </p:nvPr>
        </p:nvSpPr>
        <p:spPr>
          <a:xfrm>
            <a:off x="838200" y="1825625"/>
            <a:ext cx="4944533" cy="4351338"/>
          </a:xfrm>
        </p:spPr>
        <p:txBody>
          <a:bodyPr/>
          <a:lstStyle>
            <a:lvl1pPr>
              <a:defRPr>
                <a:solidFill>
                  <a:schemeClr val="tx1"/>
                </a:solidFill>
                <a:latin typeface="Real Text Pro" charset="0"/>
                <a:ea typeface="Real Text Pro" charset="0"/>
                <a:cs typeface="Real Text Pro" charset="0"/>
              </a:defRPr>
            </a:lvl1pPr>
            <a:lvl2pPr>
              <a:defRPr>
                <a:solidFill>
                  <a:schemeClr val="tx1"/>
                </a:solidFill>
                <a:latin typeface="Real Text Pro" charset="0"/>
                <a:ea typeface="Real Text Pro" charset="0"/>
                <a:cs typeface="Real Text Pro" charset="0"/>
              </a:defRPr>
            </a:lvl2pPr>
            <a:lvl3pPr>
              <a:defRPr>
                <a:solidFill>
                  <a:schemeClr val="tx1"/>
                </a:solidFill>
                <a:latin typeface="Real Text Pro" charset="0"/>
                <a:ea typeface="Real Text Pro" charset="0"/>
                <a:cs typeface="Real Text Pro" charset="0"/>
              </a:defRPr>
            </a:lvl3pPr>
            <a:lvl4pPr>
              <a:defRPr>
                <a:solidFill>
                  <a:schemeClr val="tx1"/>
                </a:solidFill>
                <a:latin typeface="Real Text Pro" charset="0"/>
                <a:ea typeface="Real Text Pro" charset="0"/>
                <a:cs typeface="Real Text Pro" charset="0"/>
              </a:defRPr>
            </a:lvl4pPr>
            <a:lvl5pPr>
              <a:defRPr>
                <a:solidFill>
                  <a:schemeClr val="tx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stretch>
            <a:fillRect/>
          </a:stretch>
        </p:blipFill>
        <p:spPr>
          <a:xfrm>
            <a:off x="838200" y="6397395"/>
            <a:ext cx="2688771" cy="240173"/>
          </a:xfrm>
          <a:prstGeom prst="rect">
            <a:avLst/>
          </a:prstGeom>
        </p:spPr>
      </p:pic>
      <p:cxnSp>
        <p:nvCxnSpPr>
          <p:cNvPr id="16" name="Straight Connector 15"/>
          <p:cNvCxnSpPr/>
          <p:nvPr userDrawn="1"/>
        </p:nvCxnSpPr>
        <p:spPr>
          <a:xfrm>
            <a:off x="838200" y="1690688"/>
            <a:ext cx="4944533"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150761" y="1825625"/>
            <a:ext cx="0" cy="4571772"/>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
        <p:nvSpPr>
          <p:cNvPr id="17" name="Content Placeholder 2"/>
          <p:cNvSpPr>
            <a:spLocks noGrp="1"/>
          </p:cNvSpPr>
          <p:nvPr>
            <p:ph sz="half" idx="10"/>
          </p:nvPr>
        </p:nvSpPr>
        <p:spPr>
          <a:xfrm>
            <a:off x="6553200" y="1825625"/>
            <a:ext cx="4944533" cy="4351338"/>
          </a:xfrm>
        </p:spPr>
        <p:txBody>
          <a:bodyPr/>
          <a:lstStyle>
            <a:lvl1pPr>
              <a:defRPr>
                <a:solidFill>
                  <a:schemeClr val="tx1"/>
                </a:solidFill>
                <a:latin typeface="Real Text Pro" charset="0"/>
                <a:ea typeface="Real Text Pro" charset="0"/>
                <a:cs typeface="Real Text Pro" charset="0"/>
              </a:defRPr>
            </a:lvl1pPr>
            <a:lvl2pPr>
              <a:defRPr>
                <a:solidFill>
                  <a:schemeClr val="tx1"/>
                </a:solidFill>
                <a:latin typeface="Real Text Pro" charset="0"/>
                <a:ea typeface="Real Text Pro" charset="0"/>
                <a:cs typeface="Real Text Pro" charset="0"/>
              </a:defRPr>
            </a:lvl2pPr>
            <a:lvl3pPr>
              <a:defRPr>
                <a:solidFill>
                  <a:schemeClr val="tx1"/>
                </a:solidFill>
                <a:latin typeface="Real Text Pro" charset="0"/>
                <a:ea typeface="Real Text Pro" charset="0"/>
                <a:cs typeface="Real Text Pro" charset="0"/>
              </a:defRPr>
            </a:lvl3pPr>
            <a:lvl4pPr>
              <a:defRPr>
                <a:solidFill>
                  <a:schemeClr val="tx1"/>
                </a:solidFill>
                <a:latin typeface="Real Text Pro" charset="0"/>
                <a:ea typeface="Real Text Pro" charset="0"/>
                <a:cs typeface="Real Text Pro" charset="0"/>
              </a:defRPr>
            </a:lvl4pPr>
            <a:lvl5pPr>
              <a:defRPr>
                <a:solidFill>
                  <a:schemeClr val="tx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8" name="Picture 17"/>
          <p:cNvPicPr>
            <a:picLocks noChangeAspect="1"/>
          </p:cNvPicPr>
          <p:nvPr userDrawn="1"/>
        </p:nvPicPr>
        <p:blipFill>
          <a:blip r:embed="rId3"/>
          <a:stretch>
            <a:fillRect/>
          </a:stretch>
        </p:blipFill>
        <p:spPr>
          <a:xfrm>
            <a:off x="10604771" y="5559425"/>
            <a:ext cx="1079500" cy="830792"/>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biLevel thresh="50000"/>
          </a:blip>
          <a:stretch>
            <a:fillRect/>
          </a:stretch>
        </p:blipFill>
        <p:spPr>
          <a:xfrm>
            <a:off x="838200" y="337165"/>
            <a:ext cx="2858729" cy="901861"/>
          </a:xfrm>
          <a:prstGeom prst="rect">
            <a:avLst/>
          </a:prstGeom>
        </p:spPr>
      </p:pic>
      <p:sp>
        <p:nvSpPr>
          <p:cNvPr id="8" name="Content Placeholder 2"/>
          <p:cNvSpPr>
            <a:spLocks noGrp="1"/>
          </p:cNvSpPr>
          <p:nvPr>
            <p:ph idx="1"/>
          </p:nvPr>
        </p:nvSpPr>
        <p:spPr>
          <a:xfrm>
            <a:off x="838200" y="1692001"/>
            <a:ext cx="10515600" cy="4351338"/>
          </a:xfrm>
        </p:spPr>
        <p:txBody>
          <a:bodyPr/>
          <a:lstStyle>
            <a:lvl1pPr>
              <a:defRPr>
                <a:latin typeface="Real Text Pro" charset="0"/>
                <a:ea typeface="Real Text Pro" charset="0"/>
                <a:cs typeface="Real Text Pro" charset="0"/>
              </a:defRPr>
            </a:lvl1pPr>
            <a:lvl2pPr>
              <a:defRPr>
                <a:latin typeface="Real Text Pro" charset="0"/>
                <a:ea typeface="Real Text Pro" charset="0"/>
                <a:cs typeface="Real Text Pro" charset="0"/>
              </a:defRPr>
            </a:lvl2pPr>
            <a:lvl3pPr>
              <a:defRPr>
                <a:latin typeface="Real Text Pro" charset="0"/>
                <a:ea typeface="Real Text Pro" charset="0"/>
                <a:cs typeface="Real Text Pro" charset="0"/>
              </a:defRPr>
            </a:lvl3pPr>
            <a:lvl4pPr>
              <a:defRPr>
                <a:latin typeface="Real Text Pro" charset="0"/>
                <a:ea typeface="Real Text Pro" charset="0"/>
                <a:cs typeface="Real Text Pro" charset="0"/>
              </a:defRPr>
            </a:lvl4pPr>
            <a:lvl5pPr>
              <a:defRPr>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a:xfrm>
            <a:off x="1897380" y="1332089"/>
            <a:ext cx="8750864"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3"/>
          <a:stretch>
            <a:fillRect/>
          </a:stretch>
        </p:blipFill>
        <p:spPr>
          <a:xfrm>
            <a:off x="10604771" y="5559425"/>
            <a:ext cx="1079500" cy="830792"/>
          </a:xfrm>
          <a:prstGeom prst="rect">
            <a:avLst/>
          </a:prstGeom>
        </p:spPr>
      </p:pic>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alpha val="45000"/>
          </a:schemeClr>
        </a:solidFill>
        <a:effectLst/>
      </p:bgPr>
    </p:bg>
    <p:spTree>
      <p:nvGrpSpPr>
        <p:cNvPr id="1" name=""/>
        <p:cNvGrpSpPr/>
        <p:nvPr/>
      </p:nvGrpSpPr>
      <p:grpSpPr>
        <a:xfrm>
          <a:off x="0" y="0"/>
          <a:ext cx="0" cy="0"/>
          <a:chOff x="0" y="0"/>
          <a:chExt cx="0" cy="0"/>
        </a:xfrm>
      </p:grpSpPr>
      <p:sp>
        <p:nvSpPr>
          <p:cNvPr id="13" name="Title 1"/>
          <p:cNvSpPr txBox="1">
            <a:spLocks/>
          </p:cNvSpPr>
          <p:nvPr userDrawn="1"/>
        </p:nvSpPr>
        <p:spPr>
          <a:xfrm>
            <a:off x="838200" y="598310"/>
            <a:ext cx="10515600" cy="7337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Real Head Pro" charset="0"/>
                <a:ea typeface="Real Head Pro" charset="0"/>
                <a:cs typeface="Real Head Pro" charset="0"/>
              </a:defRPr>
            </a:lvl1pPr>
          </a:lstStyle>
          <a:p>
            <a:r>
              <a:rPr lang="en-US" dirty="0">
                <a:solidFill>
                  <a:schemeClr val="tx1"/>
                </a:solidFill>
              </a:rPr>
              <a:t>Click to edit Master title style</a:t>
            </a:r>
          </a:p>
        </p:txBody>
      </p:sp>
      <p:cxnSp>
        <p:nvCxnSpPr>
          <p:cNvPr id="14" name="Straight Connector 13"/>
          <p:cNvCxnSpPr/>
          <p:nvPr userDrawn="1"/>
        </p:nvCxnSpPr>
        <p:spPr>
          <a:xfrm>
            <a:off x="838200" y="1332089"/>
            <a:ext cx="9766571"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2"/>
          <a:stretch>
            <a:fillRect/>
          </a:stretch>
        </p:blipFill>
        <p:spPr>
          <a:xfrm>
            <a:off x="10604771" y="5559425"/>
            <a:ext cx="1079500" cy="830792"/>
          </a:xfrm>
          <a:prstGeom prst="rect">
            <a:avLst/>
          </a:prstGeom>
        </p:spPr>
      </p:pic>
      <p:sp>
        <p:nvSpPr>
          <p:cNvPr id="16" name="Content Placeholder 2"/>
          <p:cNvSpPr>
            <a:spLocks noGrp="1"/>
          </p:cNvSpPr>
          <p:nvPr>
            <p:ph idx="1"/>
          </p:nvPr>
        </p:nvSpPr>
        <p:spPr>
          <a:xfrm>
            <a:off x="838200" y="1692001"/>
            <a:ext cx="10515600" cy="4351338"/>
          </a:xfrm>
        </p:spPr>
        <p:txBody>
          <a:bodyPr/>
          <a:lstStyle>
            <a:lvl1pPr>
              <a:defRPr>
                <a:latin typeface="Real Text Pro" charset="0"/>
                <a:ea typeface="Real Text Pro" charset="0"/>
                <a:cs typeface="Real Text Pro" charset="0"/>
              </a:defRPr>
            </a:lvl1pPr>
            <a:lvl2pPr>
              <a:defRPr>
                <a:latin typeface="Real Text Pro" charset="0"/>
                <a:ea typeface="Real Text Pro" charset="0"/>
                <a:cs typeface="Real Text Pro" charset="0"/>
              </a:defRPr>
            </a:lvl2pPr>
            <a:lvl3pPr>
              <a:defRPr>
                <a:latin typeface="Real Text Pro" charset="0"/>
                <a:ea typeface="Real Text Pro" charset="0"/>
                <a:cs typeface="Real Text Pro" charset="0"/>
              </a:defRPr>
            </a:lvl3pPr>
            <a:lvl4pPr>
              <a:defRPr>
                <a:latin typeface="Real Text Pro" charset="0"/>
                <a:ea typeface="Real Text Pro" charset="0"/>
                <a:cs typeface="Real Text Pro" charset="0"/>
              </a:defRPr>
            </a:lvl4pPr>
            <a:lvl5pPr>
              <a:defRPr>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71861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838200" y="598310"/>
            <a:ext cx="10515600" cy="733779"/>
          </a:xfrm>
        </p:spPr>
        <p:txBody>
          <a:bodyPr/>
          <a:lstStyle>
            <a:lvl1pPr>
              <a:defRPr>
                <a:solidFill>
                  <a:schemeClr val="bg1"/>
                </a:solidFill>
                <a:latin typeface="Real Head Pro" charset="0"/>
                <a:ea typeface="Real Head Pro" charset="0"/>
                <a:cs typeface="Real Head Pro" charset="0"/>
              </a:defRPr>
            </a:lvl1pPr>
          </a:lstStyle>
          <a:p>
            <a:r>
              <a:rPr lang="en-US"/>
              <a:t>Click to edit Master title style</a:t>
            </a:r>
            <a:endParaRPr lang="en-US" dirty="0"/>
          </a:p>
        </p:txBody>
      </p:sp>
      <p:cxnSp>
        <p:nvCxnSpPr>
          <p:cNvPr id="13" name="Straight Connector 12"/>
          <p:cNvCxnSpPr/>
          <p:nvPr userDrawn="1"/>
        </p:nvCxnSpPr>
        <p:spPr>
          <a:xfrm>
            <a:off x="838200" y="1332089"/>
            <a:ext cx="9810044"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
        <p:nvSpPr>
          <p:cNvPr id="14" name="Content Placeholder 2"/>
          <p:cNvSpPr>
            <a:spLocks noGrp="1"/>
          </p:cNvSpPr>
          <p:nvPr>
            <p:ph idx="1"/>
          </p:nvPr>
        </p:nvSpPr>
        <p:spPr>
          <a:xfrm>
            <a:off x="838200" y="1692001"/>
            <a:ext cx="10515600" cy="4351338"/>
          </a:xfrm>
        </p:spPr>
        <p:txBody>
          <a:bodyPr/>
          <a:lstStyle>
            <a:lvl1pPr>
              <a:defRPr>
                <a:solidFill>
                  <a:schemeClr val="bg1"/>
                </a:solidFill>
                <a:latin typeface="Real Text Pro" charset="0"/>
                <a:ea typeface="Real Text Pro" charset="0"/>
                <a:cs typeface="Real Text Pro" charset="0"/>
              </a:defRPr>
            </a:lvl1pPr>
            <a:lvl2pPr>
              <a:defRPr>
                <a:solidFill>
                  <a:schemeClr val="bg1"/>
                </a:solidFill>
                <a:latin typeface="Real Text Pro" charset="0"/>
                <a:ea typeface="Real Text Pro" charset="0"/>
                <a:cs typeface="Real Text Pro" charset="0"/>
              </a:defRPr>
            </a:lvl2pPr>
            <a:lvl3pPr>
              <a:defRPr>
                <a:solidFill>
                  <a:schemeClr val="bg1"/>
                </a:solidFill>
                <a:latin typeface="Real Text Pro" charset="0"/>
                <a:ea typeface="Real Text Pro" charset="0"/>
                <a:cs typeface="Real Text Pro" charset="0"/>
              </a:defRPr>
            </a:lvl3pPr>
            <a:lvl4pPr>
              <a:defRPr>
                <a:solidFill>
                  <a:schemeClr val="bg1"/>
                </a:solidFill>
                <a:latin typeface="Real Text Pro" charset="0"/>
                <a:ea typeface="Real Text Pro" charset="0"/>
                <a:cs typeface="Real Text Pro" charset="0"/>
              </a:defRPr>
            </a:lvl4pPr>
            <a:lvl5pPr>
              <a:defRPr>
                <a:solidFill>
                  <a:schemeClr val="bg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p:cNvPicPr>
            <a:picLocks noChangeAspect="1"/>
          </p:cNvPicPr>
          <p:nvPr userDrawn="1"/>
        </p:nvPicPr>
        <p:blipFill>
          <a:blip r:embed="rId2"/>
          <a:stretch>
            <a:fillRect/>
          </a:stretch>
        </p:blipFill>
        <p:spPr>
          <a:xfrm>
            <a:off x="10604771" y="5559425"/>
            <a:ext cx="1079500" cy="830792"/>
          </a:xfrm>
          <a:prstGeom prst="rect">
            <a:avLst/>
          </a:prstGeom>
        </p:spPr>
      </p:pic>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9" name="Rectangle 8"/>
          <p:cNvSpPr/>
          <p:nvPr userDrawn="1"/>
        </p:nvSpPr>
        <p:spPr>
          <a:xfrm>
            <a:off x="4974771" y="0"/>
            <a:ext cx="7217229"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83188" y="987425"/>
            <a:ext cx="6172200" cy="4873625"/>
          </a:xfrm>
        </p:spPr>
        <p:txBody>
          <a:bodyPr/>
          <a:lstStyle>
            <a:lvl1pPr>
              <a:defRPr sz="3200">
                <a:solidFill>
                  <a:schemeClr val="bg1"/>
                </a:solidFill>
                <a:latin typeface="Real Text Pro" charset="0"/>
                <a:ea typeface="Real Text Pro" charset="0"/>
                <a:cs typeface="Real Text Pro" charset="0"/>
              </a:defRPr>
            </a:lvl1pPr>
            <a:lvl2pPr>
              <a:defRPr sz="2800">
                <a:solidFill>
                  <a:schemeClr val="bg1"/>
                </a:solidFill>
                <a:latin typeface="Real Text Pro" charset="0"/>
                <a:ea typeface="Real Text Pro" charset="0"/>
                <a:cs typeface="Real Text Pro" charset="0"/>
              </a:defRPr>
            </a:lvl2pPr>
            <a:lvl3pPr>
              <a:defRPr sz="2400">
                <a:solidFill>
                  <a:schemeClr val="bg1"/>
                </a:solidFill>
                <a:latin typeface="Real Text Pro" charset="0"/>
                <a:ea typeface="Real Text Pro" charset="0"/>
                <a:cs typeface="Real Text Pro" charset="0"/>
              </a:defRPr>
            </a:lvl3pPr>
            <a:lvl4pPr>
              <a:defRPr sz="2000">
                <a:solidFill>
                  <a:schemeClr val="bg1"/>
                </a:solidFill>
                <a:latin typeface="Real Text Pro" charset="0"/>
                <a:ea typeface="Real Text Pro" charset="0"/>
                <a:cs typeface="Real Text Pro" charset="0"/>
              </a:defRPr>
            </a:lvl4pPr>
            <a:lvl5pPr>
              <a:defRPr sz="2000">
                <a:solidFill>
                  <a:schemeClr val="bg1"/>
                </a:solidFill>
                <a:latin typeface="Real Text Pro" charset="0"/>
                <a:ea typeface="Real Text Pro" charset="0"/>
                <a:cs typeface="Real Text Pro"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Real Text Pro" charset="0"/>
                <a:ea typeface="Real Text Pro" charset="0"/>
                <a:cs typeface="Real Text Pro"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Title 1"/>
          <p:cNvSpPr>
            <a:spLocks noGrp="1"/>
          </p:cNvSpPr>
          <p:nvPr>
            <p:ph type="title"/>
          </p:nvPr>
        </p:nvSpPr>
        <p:spPr>
          <a:xfrm>
            <a:off x="839788" y="457200"/>
            <a:ext cx="3932237" cy="1379768"/>
          </a:xfrm>
        </p:spPr>
        <p:txBody>
          <a:bodyPr anchor="b"/>
          <a:lstStyle>
            <a:lvl1pPr>
              <a:defRPr sz="3200">
                <a:solidFill>
                  <a:schemeClr val="tx1"/>
                </a:solidFill>
                <a:latin typeface="Real Text Pro" charset="0"/>
                <a:ea typeface="Real Text Pro" charset="0"/>
                <a:cs typeface="Real Text Pro" charset="0"/>
              </a:defRPr>
            </a:lvl1pPr>
          </a:lstStyle>
          <a:p>
            <a:r>
              <a:rPr lang="en-US"/>
              <a:t>Click to edit Master title style</a:t>
            </a:r>
            <a:endParaRPr lang="en-US" dirty="0"/>
          </a:p>
        </p:txBody>
      </p:sp>
      <p:cxnSp>
        <p:nvCxnSpPr>
          <p:cNvPr id="10" name="Straight Connector 9"/>
          <p:cNvCxnSpPr/>
          <p:nvPr userDrawn="1"/>
        </p:nvCxnSpPr>
        <p:spPr>
          <a:xfrm>
            <a:off x="838200" y="1841630"/>
            <a:ext cx="3933825"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a:stretch>
            <a:fillRect/>
          </a:stretch>
        </p:blipFill>
        <p:spPr>
          <a:xfrm>
            <a:off x="10604771" y="5559425"/>
            <a:ext cx="1079500" cy="830792"/>
          </a:xfrm>
          <a:prstGeom prst="rect">
            <a:avLst/>
          </a:prstGeom>
        </p:spPr>
      </p:pic>
    </p:spTree>
    <p:extLst>
      <p:ext uri="{BB962C8B-B14F-4D97-AF65-F5344CB8AC3E}">
        <p14:creationId xmlns:p14="http://schemas.microsoft.com/office/powerpoint/2010/main" val="317258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9" name="Rectangle 8"/>
          <p:cNvSpPr/>
          <p:nvPr userDrawn="1"/>
        </p:nvSpPr>
        <p:spPr>
          <a:xfrm>
            <a:off x="1" y="0"/>
            <a:ext cx="4963886"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9788" y="457200"/>
            <a:ext cx="3932237" cy="1379768"/>
          </a:xfrm>
        </p:spPr>
        <p:txBody>
          <a:bodyPr anchor="b"/>
          <a:lstStyle>
            <a:lvl1pPr>
              <a:defRPr sz="3200">
                <a:solidFill>
                  <a:schemeClr val="bg1"/>
                </a:solidFill>
                <a:latin typeface="Real Text Pro" charset="0"/>
                <a:ea typeface="Real Text Pro" charset="0"/>
                <a:cs typeface="Real Text Pro" charset="0"/>
              </a:defRPr>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solidFill>
                  <a:schemeClr val="tx1"/>
                </a:solidFill>
                <a:latin typeface="Real Text Pro" charset="0"/>
                <a:ea typeface="Real Text Pro" charset="0"/>
                <a:cs typeface="Real Text Pro" charset="0"/>
              </a:defRPr>
            </a:lvl1pPr>
            <a:lvl2pPr>
              <a:defRPr sz="2800">
                <a:solidFill>
                  <a:schemeClr val="tx1"/>
                </a:solidFill>
                <a:latin typeface="Real Text Pro" charset="0"/>
                <a:ea typeface="Real Text Pro" charset="0"/>
                <a:cs typeface="Real Text Pro" charset="0"/>
              </a:defRPr>
            </a:lvl2pPr>
            <a:lvl3pPr>
              <a:defRPr sz="2400">
                <a:solidFill>
                  <a:schemeClr val="tx1"/>
                </a:solidFill>
                <a:latin typeface="Real Text Pro" charset="0"/>
                <a:ea typeface="Real Text Pro" charset="0"/>
                <a:cs typeface="Real Text Pro" charset="0"/>
              </a:defRPr>
            </a:lvl3pPr>
            <a:lvl4pPr>
              <a:defRPr sz="2000">
                <a:solidFill>
                  <a:schemeClr val="tx1"/>
                </a:solidFill>
                <a:latin typeface="Real Text Pro" charset="0"/>
                <a:ea typeface="Real Text Pro" charset="0"/>
                <a:cs typeface="Real Text Pro" charset="0"/>
              </a:defRPr>
            </a:lvl4pPr>
            <a:lvl5pPr>
              <a:defRPr sz="2000">
                <a:solidFill>
                  <a:schemeClr val="tx1"/>
                </a:solidFill>
                <a:latin typeface="Real Text Pro" charset="0"/>
                <a:ea typeface="Real Text Pro" charset="0"/>
                <a:cs typeface="Real Text Pro"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latin typeface="Real Text Pro" charset="0"/>
                <a:ea typeface="Real Text Pro" charset="0"/>
                <a:cs typeface="Real Text Pro"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cxnSp>
        <p:nvCxnSpPr>
          <p:cNvPr id="8" name="Straight Connector 7"/>
          <p:cNvCxnSpPr/>
          <p:nvPr userDrawn="1"/>
        </p:nvCxnSpPr>
        <p:spPr>
          <a:xfrm>
            <a:off x="838200" y="1841630"/>
            <a:ext cx="3933825"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10604771" y="5559425"/>
            <a:ext cx="1079500" cy="830792"/>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9" name="Rectangle 8"/>
          <p:cNvSpPr/>
          <p:nvPr userDrawn="1"/>
        </p:nvSpPr>
        <p:spPr>
          <a:xfrm>
            <a:off x="4974771" y="0"/>
            <a:ext cx="7217229"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Real Text Pro" charset="0"/>
                <a:ea typeface="Real Text Pro" charset="0"/>
                <a:cs typeface="Real Text Pro"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Title 1"/>
          <p:cNvSpPr>
            <a:spLocks noGrp="1"/>
          </p:cNvSpPr>
          <p:nvPr>
            <p:ph type="title"/>
          </p:nvPr>
        </p:nvSpPr>
        <p:spPr>
          <a:xfrm>
            <a:off x="839788" y="457200"/>
            <a:ext cx="3932237" cy="1379768"/>
          </a:xfrm>
        </p:spPr>
        <p:txBody>
          <a:bodyPr anchor="b"/>
          <a:lstStyle>
            <a:lvl1pPr>
              <a:defRPr sz="3200">
                <a:solidFill>
                  <a:schemeClr val="tx1"/>
                </a:solidFill>
                <a:latin typeface="Real Text Pro" charset="0"/>
                <a:ea typeface="Real Text Pro" charset="0"/>
                <a:cs typeface="Real Text Pro" charset="0"/>
              </a:defRPr>
            </a:lvl1pPr>
          </a:lstStyle>
          <a:p>
            <a:r>
              <a:rPr lang="en-US"/>
              <a:t>Click to edit Master title style</a:t>
            </a:r>
            <a:endParaRPr lang="en-US" dirty="0"/>
          </a:p>
        </p:txBody>
      </p:sp>
      <p:cxnSp>
        <p:nvCxnSpPr>
          <p:cNvPr id="10" name="Straight Connector 9"/>
          <p:cNvCxnSpPr/>
          <p:nvPr userDrawn="1"/>
        </p:nvCxnSpPr>
        <p:spPr>
          <a:xfrm>
            <a:off x="838200" y="1841630"/>
            <a:ext cx="3933825"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10604771" y="5559425"/>
            <a:ext cx="1079500" cy="830792"/>
          </a:xfrm>
          <a:prstGeom prst="rect">
            <a:avLst/>
          </a:prstGeom>
        </p:spPr>
      </p:pic>
    </p:spTree>
    <p:extLst>
      <p:ext uri="{BB962C8B-B14F-4D97-AF65-F5344CB8AC3E}">
        <p14:creationId xmlns:p14="http://schemas.microsoft.com/office/powerpoint/2010/main" val="21092648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6" name="Rectangle 5"/>
          <p:cNvSpPr/>
          <p:nvPr userDrawn="1"/>
        </p:nvSpPr>
        <p:spPr>
          <a:xfrm>
            <a:off x="1" y="0"/>
            <a:ext cx="4963886"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latin typeface="Real Text Pro" charset="0"/>
                <a:ea typeface="Real Text Pro" charset="0"/>
                <a:cs typeface="Real Text Pro"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Title 1"/>
          <p:cNvSpPr>
            <a:spLocks noGrp="1"/>
          </p:cNvSpPr>
          <p:nvPr>
            <p:ph type="title"/>
          </p:nvPr>
        </p:nvSpPr>
        <p:spPr>
          <a:xfrm>
            <a:off x="839788" y="457200"/>
            <a:ext cx="3932237" cy="1379768"/>
          </a:xfrm>
        </p:spPr>
        <p:txBody>
          <a:bodyPr anchor="b"/>
          <a:lstStyle>
            <a:lvl1pPr>
              <a:defRPr sz="3200">
                <a:solidFill>
                  <a:schemeClr val="bg1"/>
                </a:solidFill>
                <a:latin typeface="Real Text Pro" charset="0"/>
                <a:ea typeface="Real Text Pro" charset="0"/>
                <a:cs typeface="Real Text Pro" charset="0"/>
              </a:defRPr>
            </a:lvl1pPr>
          </a:lstStyle>
          <a:p>
            <a:r>
              <a:rPr lang="en-US"/>
              <a:t>Click to edit Master title style</a:t>
            </a:r>
            <a:endParaRPr lang="en-US" dirty="0"/>
          </a:p>
        </p:txBody>
      </p:sp>
      <p:cxnSp>
        <p:nvCxnSpPr>
          <p:cNvPr id="9" name="Straight Connector 8"/>
          <p:cNvCxnSpPr/>
          <p:nvPr userDrawn="1"/>
        </p:nvCxnSpPr>
        <p:spPr>
          <a:xfrm>
            <a:off x="838200" y="1841630"/>
            <a:ext cx="3933825"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stretch>
            <a:fillRect/>
          </a:stretch>
        </p:blipFill>
        <p:spPr>
          <a:xfrm>
            <a:off x="10604771" y="5559425"/>
            <a:ext cx="1079500" cy="830792"/>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End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43089" y="1206500"/>
            <a:ext cx="5839012" cy="1524000"/>
          </a:xfrm>
        </p:spPr>
        <p:txBody>
          <a:bodyPr>
            <a:normAutofit/>
          </a:bodyPr>
          <a:lstStyle>
            <a:lvl1pPr algn="ctr">
              <a:defRPr sz="6000" b="1" i="0">
                <a:latin typeface="Real Text Pro Demibold" charset="0"/>
                <a:ea typeface="Real Text Pro Demibold" charset="0"/>
                <a:cs typeface="Real Text Pro Demibold" charset="0"/>
              </a:defRPr>
            </a:lvl1pPr>
          </a:lstStyle>
          <a:p>
            <a:r>
              <a:rPr lang="en-US" dirty="0"/>
              <a:t>Thank You!</a:t>
            </a:r>
          </a:p>
        </p:txBody>
      </p:sp>
      <p:pic>
        <p:nvPicPr>
          <p:cNvPr id="4" name="Picture 3"/>
          <p:cNvPicPr>
            <a:picLocks noChangeAspect="1"/>
          </p:cNvPicPr>
          <p:nvPr userDrawn="1"/>
        </p:nvPicPr>
        <p:blipFill>
          <a:blip r:embed="rId2">
            <a:biLevel thresh="50000"/>
          </a:blip>
          <a:stretch>
            <a:fillRect/>
          </a:stretch>
        </p:blipFill>
        <p:spPr>
          <a:xfrm>
            <a:off x="3343089" y="3747891"/>
            <a:ext cx="5839012" cy="1842071"/>
          </a:xfrm>
          <a:prstGeom prst="rect">
            <a:avLst/>
          </a:prstGeom>
        </p:spPr>
      </p:pic>
      <p:cxnSp>
        <p:nvCxnSpPr>
          <p:cNvPr id="5" name="Straight Connector 4"/>
          <p:cNvCxnSpPr/>
          <p:nvPr userDrawn="1"/>
        </p:nvCxnSpPr>
        <p:spPr>
          <a:xfrm>
            <a:off x="2514600" y="2997200"/>
            <a:ext cx="7370442"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0170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EndSlide">
    <p:bg>
      <p:bgRef idx="1001">
        <a:schemeClr val="bg1"/>
      </p:bgRef>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3343089" y="1206500"/>
            <a:ext cx="5839012" cy="1524000"/>
          </a:xfrm>
        </p:spPr>
        <p:txBody>
          <a:bodyPr>
            <a:normAutofit/>
          </a:bodyPr>
          <a:lstStyle>
            <a:lvl1pPr algn="ctr">
              <a:defRPr sz="6000" b="1" i="0">
                <a:latin typeface="Real Text Pro Demibold" charset="0"/>
                <a:ea typeface="Real Text Pro Demibold" charset="0"/>
                <a:cs typeface="Real Text Pro Demibold" charset="0"/>
              </a:defRPr>
            </a:lvl1pPr>
          </a:lstStyle>
          <a:p>
            <a:r>
              <a:rPr lang="en-US" dirty="0"/>
              <a:t>Thank You!</a:t>
            </a:r>
          </a:p>
        </p:txBody>
      </p:sp>
      <p:cxnSp>
        <p:nvCxnSpPr>
          <p:cNvPr id="10" name="Straight Connector 9"/>
          <p:cNvCxnSpPr/>
          <p:nvPr userDrawn="1"/>
        </p:nvCxnSpPr>
        <p:spPr>
          <a:xfrm>
            <a:off x="2514600" y="2997200"/>
            <a:ext cx="7370442"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2">
            <a:biLevel thresh="25000"/>
          </a:blip>
          <a:stretch>
            <a:fillRect/>
          </a:stretch>
        </p:blipFill>
        <p:spPr>
          <a:xfrm>
            <a:off x="3343089" y="3747891"/>
            <a:ext cx="5839012" cy="1842071"/>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End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43089" y="1206500"/>
            <a:ext cx="5839012" cy="1524000"/>
          </a:xfrm>
        </p:spPr>
        <p:txBody>
          <a:bodyPr>
            <a:normAutofit/>
          </a:bodyPr>
          <a:lstStyle>
            <a:lvl1pPr algn="ctr">
              <a:defRPr sz="6000" b="1" i="0">
                <a:latin typeface="Real Text Pro Demibold" charset="0"/>
                <a:ea typeface="Real Text Pro Demibold" charset="0"/>
                <a:cs typeface="Real Text Pro Demibold" charset="0"/>
              </a:defRPr>
            </a:lvl1pPr>
          </a:lstStyle>
          <a:p>
            <a:r>
              <a:rPr lang="en-US" dirty="0"/>
              <a:t>Thank You!</a:t>
            </a:r>
          </a:p>
        </p:txBody>
      </p:sp>
      <p:cxnSp>
        <p:nvCxnSpPr>
          <p:cNvPr id="5" name="Straight Connector 4"/>
          <p:cNvCxnSpPr/>
          <p:nvPr userDrawn="1"/>
        </p:nvCxnSpPr>
        <p:spPr>
          <a:xfrm>
            <a:off x="2514600" y="2997200"/>
            <a:ext cx="7370442"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4509994" y="3528577"/>
            <a:ext cx="3505201" cy="2336801"/>
          </a:xfrm>
          <a:prstGeom prst="rect">
            <a:avLst/>
          </a:prstGeom>
        </p:spPr>
      </p:pic>
    </p:spTree>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EndSlide">
    <p:bg>
      <p:bgRef idx="1001">
        <a:schemeClr val="bg1"/>
      </p:bgRef>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3343089" y="1206500"/>
            <a:ext cx="5839012" cy="1524000"/>
          </a:xfrm>
        </p:spPr>
        <p:txBody>
          <a:bodyPr>
            <a:normAutofit/>
          </a:bodyPr>
          <a:lstStyle>
            <a:lvl1pPr algn="ctr">
              <a:defRPr sz="6000" b="1" i="0">
                <a:latin typeface="Real Text Pro Demibold" charset="0"/>
                <a:ea typeface="Real Text Pro Demibold" charset="0"/>
                <a:cs typeface="Real Text Pro Demibold" charset="0"/>
              </a:defRPr>
            </a:lvl1pPr>
          </a:lstStyle>
          <a:p>
            <a:r>
              <a:rPr lang="en-US" dirty="0"/>
              <a:t>Thank You!</a:t>
            </a:r>
          </a:p>
        </p:txBody>
      </p:sp>
      <p:cxnSp>
        <p:nvCxnSpPr>
          <p:cNvPr id="10" name="Straight Connector 9"/>
          <p:cNvCxnSpPr/>
          <p:nvPr userDrawn="1"/>
        </p:nvCxnSpPr>
        <p:spPr>
          <a:xfrm>
            <a:off x="2514600" y="2997200"/>
            <a:ext cx="7370442"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2"/>
          <a:stretch>
            <a:fillRect/>
          </a:stretch>
        </p:blipFill>
        <p:spPr>
          <a:xfrm>
            <a:off x="4509994" y="3528576"/>
            <a:ext cx="3505202" cy="2336801"/>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797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5032995"/>
      </p:ext>
    </p:extLst>
  </p:cSld>
  <p:clrMap bg1="lt1" tx1="dk1" bg2="lt2" tx2="dk2" accent1="accent1" accent2="accent2" accent3="accent3" accent4="accent4" accent5="accent5" accent6="accent6" hlink="hlink" folHlink="folHlink"/>
  <p:sldLayoutIdLst>
    <p:sldLayoutId id="2147483662" r:id="rId1"/>
    <p:sldLayoutId id="2147483661" r:id="rId2"/>
    <p:sldLayoutId id="2147483663" r:id="rId3"/>
    <p:sldLayoutId id="2147483672" r:id="rId4"/>
    <p:sldLayoutId id="2147483650" r:id="rId5"/>
    <p:sldLayoutId id="2147483667" r:id="rId6"/>
    <p:sldLayoutId id="2147483651" r:id="rId7"/>
    <p:sldLayoutId id="2147483652" r:id="rId8"/>
    <p:sldLayoutId id="2147483668" r:id="rId9"/>
    <p:sldLayoutId id="2147483692" r:id="rId10"/>
    <p:sldLayoutId id="2147483691" r:id="rId11"/>
    <p:sldLayoutId id="2147483683" r:id="rId12"/>
    <p:sldLayoutId id="2147483655" r:id="rId13"/>
    <p:sldLayoutId id="2147483680" r:id="rId14"/>
    <p:sldLayoutId id="2147483656" r:id="rId15"/>
    <p:sldLayoutId id="2147483671" r:id="rId16"/>
    <p:sldLayoutId id="2147483657" r:id="rId17"/>
    <p:sldLayoutId id="2147483675" r:id="rId18"/>
    <p:sldLayoutId id="2147483688" r:id="rId19"/>
    <p:sldLayoutId id="2147483689" r:id="rId20"/>
    <p:sldLayoutId id="2147483693" r:id="rId21"/>
    <p:sldLayoutId id="2147483694" r:id="rId22"/>
    <p:sldLayoutId id="2147483690" r:id="rId23"/>
  </p:sldLayoutIdLst>
  <p:txStyles>
    <p:titleStyle>
      <a:lvl1pPr algn="l" defTabSz="914400" rtl="0" eaLnBrk="1" latinLnBrk="0" hangingPunct="1">
        <a:lnSpc>
          <a:spcPct val="90000"/>
        </a:lnSpc>
        <a:spcBef>
          <a:spcPct val="0"/>
        </a:spcBef>
        <a:buNone/>
        <a:defRPr sz="4400" kern="1200">
          <a:solidFill>
            <a:schemeClr val="tx1"/>
          </a:solidFill>
          <a:latin typeface="Real Head Pro" charset="0"/>
          <a:ea typeface="Real Head Pro" charset="0"/>
          <a:cs typeface="Real Head Pro"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Real Text Pro" charset="0"/>
          <a:ea typeface="Real Text Pro" charset="0"/>
          <a:cs typeface="Real Text Pro"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Real Text Pro" charset="0"/>
          <a:ea typeface="Real Text Pro" charset="0"/>
          <a:cs typeface="Real Text Pro"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Real Text Pro" charset="0"/>
          <a:ea typeface="Real Text Pro" charset="0"/>
          <a:cs typeface="Real Text Pro"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4.pn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tags" Target="../tags/tag3.xml"/><Relationship Id="rId16" Type="http://schemas.openxmlformats.org/officeDocument/2006/relationships/image" Target="../media/image21.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16.png"/><Relationship Id="rId5" Type="http://schemas.openxmlformats.org/officeDocument/2006/relationships/tags" Target="../tags/tag6.xml"/><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tags" Target="../tags/tag5.xml"/><Relationship Id="rId9" Type="http://schemas.openxmlformats.org/officeDocument/2006/relationships/slideLayout" Target="../slideLayouts/slideLayout23.xml"/><Relationship Id="rId1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image" Target="../media/image27.png"/><Relationship Id="rId18" Type="http://schemas.openxmlformats.org/officeDocument/2006/relationships/image" Target="../media/image32.png"/><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image" Target="../media/image26.png"/><Relationship Id="rId17" Type="http://schemas.openxmlformats.org/officeDocument/2006/relationships/image" Target="../media/image31.png"/><Relationship Id="rId2" Type="http://schemas.openxmlformats.org/officeDocument/2006/relationships/tags" Target="../tags/tag11.xml"/><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image" Target="../media/image25.png"/><Relationship Id="rId5" Type="http://schemas.openxmlformats.org/officeDocument/2006/relationships/tags" Target="../tags/tag14.xml"/><Relationship Id="rId15" Type="http://schemas.openxmlformats.org/officeDocument/2006/relationships/image" Target="../media/image29.png"/><Relationship Id="rId10" Type="http://schemas.openxmlformats.org/officeDocument/2006/relationships/image" Target="../media/image24.png"/><Relationship Id="rId19" Type="http://schemas.openxmlformats.org/officeDocument/2006/relationships/image" Target="../media/image33.png"/><Relationship Id="rId4" Type="http://schemas.openxmlformats.org/officeDocument/2006/relationships/tags" Target="../tags/tag13.xml"/><Relationship Id="rId9" Type="http://schemas.openxmlformats.org/officeDocument/2006/relationships/slideLayout" Target="../slideLayouts/slideLayout23.xml"/><Relationship Id="rId1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image" Target="../media/image27.png"/><Relationship Id="rId18" Type="http://schemas.openxmlformats.org/officeDocument/2006/relationships/image" Target="../media/image38.png"/><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image" Target="../media/image35.png"/><Relationship Id="rId17" Type="http://schemas.openxmlformats.org/officeDocument/2006/relationships/image" Target="../media/image29.png"/><Relationship Id="rId2" Type="http://schemas.openxmlformats.org/officeDocument/2006/relationships/tags" Target="../tags/tag19.xml"/><Relationship Id="rId16" Type="http://schemas.openxmlformats.org/officeDocument/2006/relationships/image" Target="../media/image37.png"/><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image" Target="../media/image25.png"/><Relationship Id="rId5" Type="http://schemas.openxmlformats.org/officeDocument/2006/relationships/tags" Target="../tags/tag22.xml"/><Relationship Id="rId15" Type="http://schemas.openxmlformats.org/officeDocument/2006/relationships/image" Target="../media/image36.png"/><Relationship Id="rId10" Type="http://schemas.openxmlformats.org/officeDocument/2006/relationships/image" Target="../media/image24.png"/><Relationship Id="rId19" Type="http://schemas.openxmlformats.org/officeDocument/2006/relationships/image" Target="../media/image39.png"/><Relationship Id="rId4" Type="http://schemas.openxmlformats.org/officeDocument/2006/relationships/tags" Target="../tags/tag21.xml"/><Relationship Id="rId9" Type="http://schemas.openxmlformats.org/officeDocument/2006/relationships/slideLayout" Target="../slideLayouts/slideLayout23.xml"/><Relationship Id="rId14"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tags" Target="../tags/tag33.xml"/><Relationship Id="rId13" Type="http://schemas.openxmlformats.org/officeDocument/2006/relationships/image" Target="../media/image40.png"/><Relationship Id="rId18" Type="http://schemas.openxmlformats.org/officeDocument/2006/relationships/image" Target="../media/image36.png"/><Relationship Id="rId3" Type="http://schemas.openxmlformats.org/officeDocument/2006/relationships/tags" Target="../tags/tag28.xml"/><Relationship Id="rId21" Type="http://schemas.openxmlformats.org/officeDocument/2006/relationships/image" Target="../media/image41.png"/><Relationship Id="rId7" Type="http://schemas.openxmlformats.org/officeDocument/2006/relationships/tags" Target="../tags/tag32.xml"/><Relationship Id="rId12" Type="http://schemas.openxmlformats.org/officeDocument/2006/relationships/image" Target="../media/image26.png"/><Relationship Id="rId17" Type="http://schemas.openxmlformats.org/officeDocument/2006/relationships/image" Target="../media/image39.png"/><Relationship Id="rId2" Type="http://schemas.openxmlformats.org/officeDocument/2006/relationships/tags" Target="../tags/tag27.xml"/><Relationship Id="rId16" Type="http://schemas.openxmlformats.org/officeDocument/2006/relationships/image" Target="../media/image38.png"/><Relationship Id="rId20" Type="http://schemas.openxmlformats.org/officeDocument/2006/relationships/image" Target="../media/image28.png"/><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image" Target="../media/image25.png"/><Relationship Id="rId5" Type="http://schemas.openxmlformats.org/officeDocument/2006/relationships/tags" Target="../tags/tag30.xml"/><Relationship Id="rId15" Type="http://schemas.openxmlformats.org/officeDocument/2006/relationships/image" Target="../media/image29.png"/><Relationship Id="rId10" Type="http://schemas.openxmlformats.org/officeDocument/2006/relationships/image" Target="../media/image24.png"/><Relationship Id="rId19" Type="http://schemas.openxmlformats.org/officeDocument/2006/relationships/image" Target="../media/image37.png"/><Relationship Id="rId4" Type="http://schemas.openxmlformats.org/officeDocument/2006/relationships/tags" Target="../tags/tag29.xml"/><Relationship Id="rId9" Type="http://schemas.openxmlformats.org/officeDocument/2006/relationships/slideLayout" Target="../slideLayouts/slideLayout23.xml"/><Relationship Id="rId1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image" Target="../media/image38.png"/><Relationship Id="rId18" Type="http://schemas.openxmlformats.org/officeDocument/2006/relationships/image" Target="../media/image44.png"/><Relationship Id="rId3" Type="http://schemas.openxmlformats.org/officeDocument/2006/relationships/tags" Target="../tags/tag36.xml"/><Relationship Id="rId21" Type="http://schemas.openxmlformats.org/officeDocument/2006/relationships/image" Target="../media/image45.png"/><Relationship Id="rId7" Type="http://schemas.openxmlformats.org/officeDocument/2006/relationships/tags" Target="../tags/tag40.xml"/><Relationship Id="rId12" Type="http://schemas.openxmlformats.org/officeDocument/2006/relationships/image" Target="../media/image42.png"/><Relationship Id="rId17" Type="http://schemas.openxmlformats.org/officeDocument/2006/relationships/image" Target="../media/image43.png"/><Relationship Id="rId2" Type="http://schemas.openxmlformats.org/officeDocument/2006/relationships/tags" Target="../tags/tag35.xml"/><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slideLayout" Target="../slideLayouts/slideLayout23.xml"/><Relationship Id="rId5" Type="http://schemas.openxmlformats.org/officeDocument/2006/relationships/tags" Target="../tags/tag38.xml"/><Relationship Id="rId15" Type="http://schemas.openxmlformats.org/officeDocument/2006/relationships/image" Target="../media/image36.png"/><Relationship Id="rId10" Type="http://schemas.openxmlformats.org/officeDocument/2006/relationships/tags" Target="../tags/tag43.xml"/><Relationship Id="rId19" Type="http://schemas.openxmlformats.org/officeDocument/2006/relationships/image" Target="../media/image35.png"/><Relationship Id="rId4" Type="http://schemas.openxmlformats.org/officeDocument/2006/relationships/tags" Target="../tags/tag37.xml"/><Relationship Id="rId9" Type="http://schemas.openxmlformats.org/officeDocument/2006/relationships/tags" Target="../tags/tag42.xml"/><Relationship Id="rId14" Type="http://schemas.openxmlformats.org/officeDocument/2006/relationships/image" Target="../media/image39.png"/><Relationship Id="rId22" Type="http://schemas.openxmlformats.org/officeDocument/2006/relationships/image" Target="../media/image46.png"/></Relationships>
</file>

<file path=ppt/slides/_rels/slide9.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image" Target="../media/image47.png"/><Relationship Id="rId18" Type="http://schemas.openxmlformats.org/officeDocument/2006/relationships/image" Target="../media/image37.png"/><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image" Target="../media/image41.png"/><Relationship Id="rId17" Type="http://schemas.openxmlformats.org/officeDocument/2006/relationships/image" Target="../media/image36.png"/><Relationship Id="rId2" Type="http://schemas.openxmlformats.org/officeDocument/2006/relationships/tags" Target="../tags/tag45.xml"/><Relationship Id="rId16" Type="http://schemas.openxmlformats.org/officeDocument/2006/relationships/image" Target="../media/image39.png"/><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image" Target="../media/image35.png"/><Relationship Id="rId5" Type="http://schemas.openxmlformats.org/officeDocument/2006/relationships/tags" Target="../tags/tag48.xml"/><Relationship Id="rId15" Type="http://schemas.openxmlformats.org/officeDocument/2006/relationships/image" Target="../media/image38.png"/><Relationship Id="rId10" Type="http://schemas.openxmlformats.org/officeDocument/2006/relationships/image" Target="../media/image24.png"/><Relationship Id="rId4" Type="http://schemas.openxmlformats.org/officeDocument/2006/relationships/tags" Target="../tags/tag47.xml"/><Relationship Id="rId9" Type="http://schemas.openxmlformats.org/officeDocument/2006/relationships/slideLayout" Target="../slideLayouts/slideLayout23.xml"/><Relationship Id="rId14"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image" Target="../media/image27.png"/><Relationship Id="rId18" Type="http://schemas.openxmlformats.org/officeDocument/2006/relationships/image" Target="../media/image48.png"/><Relationship Id="rId3" Type="http://schemas.openxmlformats.org/officeDocument/2006/relationships/tags" Target="../tags/tag54.xml"/><Relationship Id="rId21" Type="http://schemas.openxmlformats.org/officeDocument/2006/relationships/image" Target="../media/image36.png"/><Relationship Id="rId7" Type="http://schemas.openxmlformats.org/officeDocument/2006/relationships/tags" Target="../tags/tag58.xml"/><Relationship Id="rId12" Type="http://schemas.openxmlformats.org/officeDocument/2006/relationships/image" Target="../media/image40.png"/><Relationship Id="rId17" Type="http://schemas.openxmlformats.org/officeDocument/2006/relationships/image" Target="../media/image31.png"/><Relationship Id="rId2" Type="http://schemas.openxmlformats.org/officeDocument/2006/relationships/tags" Target="../tags/tag53.xml"/><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slideLayout" Target="../slideLayouts/slideLayout23.xml"/><Relationship Id="rId5" Type="http://schemas.openxmlformats.org/officeDocument/2006/relationships/tags" Target="../tags/tag56.xml"/><Relationship Id="rId15" Type="http://schemas.openxmlformats.org/officeDocument/2006/relationships/image" Target="../media/image29.png"/><Relationship Id="rId10" Type="http://schemas.openxmlformats.org/officeDocument/2006/relationships/tags" Target="../tags/tag61.xml"/><Relationship Id="rId19" Type="http://schemas.openxmlformats.org/officeDocument/2006/relationships/image" Target="../media/image49.png"/><Relationship Id="rId4" Type="http://schemas.openxmlformats.org/officeDocument/2006/relationships/tags" Target="../tags/tag55.xml"/><Relationship Id="rId9" Type="http://schemas.openxmlformats.org/officeDocument/2006/relationships/tags" Target="../tags/tag60.xml"/><Relationship Id="rId14" Type="http://schemas.openxmlformats.org/officeDocument/2006/relationships/image" Target="../media/image28.png"/><Relationship Id="rId22"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slideLayout" Target="../slideLayouts/slideLayout23.xml"/><Relationship Id="rId18" Type="http://schemas.openxmlformats.org/officeDocument/2006/relationships/image" Target="../media/image28.png"/><Relationship Id="rId3" Type="http://schemas.openxmlformats.org/officeDocument/2006/relationships/tags" Target="../tags/tag64.xml"/><Relationship Id="rId21" Type="http://schemas.openxmlformats.org/officeDocument/2006/relationships/image" Target="../media/image39.png"/><Relationship Id="rId7" Type="http://schemas.openxmlformats.org/officeDocument/2006/relationships/tags" Target="../tags/tag68.xml"/><Relationship Id="rId12" Type="http://schemas.openxmlformats.org/officeDocument/2006/relationships/tags" Target="../tags/tag73.xml"/><Relationship Id="rId17" Type="http://schemas.openxmlformats.org/officeDocument/2006/relationships/image" Target="../media/image35.png"/><Relationship Id="rId25" Type="http://schemas.openxmlformats.org/officeDocument/2006/relationships/image" Target="../media/image57.png"/><Relationship Id="rId2" Type="http://schemas.openxmlformats.org/officeDocument/2006/relationships/tags" Target="../tags/tag63.xml"/><Relationship Id="rId16" Type="http://schemas.openxmlformats.org/officeDocument/2006/relationships/image" Target="../media/image52.png"/><Relationship Id="rId20" Type="http://schemas.openxmlformats.org/officeDocument/2006/relationships/image" Target="../media/image53.png"/><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tags" Target="../tags/tag72.xml"/><Relationship Id="rId24" Type="http://schemas.openxmlformats.org/officeDocument/2006/relationships/image" Target="../media/image56.png"/><Relationship Id="rId5" Type="http://schemas.openxmlformats.org/officeDocument/2006/relationships/tags" Target="../tags/tag66.xml"/><Relationship Id="rId15" Type="http://schemas.openxmlformats.org/officeDocument/2006/relationships/image" Target="../media/image51.png"/><Relationship Id="rId23" Type="http://schemas.openxmlformats.org/officeDocument/2006/relationships/image" Target="../media/image55.png"/><Relationship Id="rId10" Type="http://schemas.openxmlformats.org/officeDocument/2006/relationships/tags" Target="../tags/tag71.xml"/><Relationship Id="rId19" Type="http://schemas.openxmlformats.org/officeDocument/2006/relationships/image" Target="../media/image29.png"/><Relationship Id="rId4" Type="http://schemas.openxmlformats.org/officeDocument/2006/relationships/tags" Target="../tags/tag65.xml"/><Relationship Id="rId9" Type="http://schemas.openxmlformats.org/officeDocument/2006/relationships/tags" Target="../tags/tag70.xml"/><Relationship Id="rId14" Type="http://schemas.openxmlformats.org/officeDocument/2006/relationships/image" Target="../media/image50.png"/><Relationship Id="rId22" Type="http://schemas.openxmlformats.org/officeDocument/2006/relationships/image" Target="../media/image54.png"/></Relationships>
</file>

<file path=ppt/slides/_rels/slide1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tags" Target="../tags/tag76.xml"/><Relationship Id="rId7" Type="http://schemas.openxmlformats.org/officeDocument/2006/relationships/image" Target="../media/image59.png"/><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slideLayout" Target="../slideLayouts/slideLayout23.xml"/><Relationship Id="rId10" Type="http://schemas.openxmlformats.org/officeDocument/2006/relationships/image" Target="../media/image62.png"/><Relationship Id="rId4" Type="http://schemas.openxmlformats.org/officeDocument/2006/relationships/tags" Target="../tags/tag77.xml"/><Relationship Id="rId9" Type="http://schemas.openxmlformats.org/officeDocument/2006/relationships/image" Target="../media/image61.png"/></Relationships>
</file>

<file path=ppt/slides/_rels/slide1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67.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66.png"/><Relationship Id="rId5" Type="http://schemas.openxmlformats.org/officeDocument/2006/relationships/image" Target="../media/image40.png"/><Relationship Id="rId4" Type="http://schemas.openxmlformats.org/officeDocument/2006/relationships/image" Target="../media/image65.png"/></Relationships>
</file>

<file path=ppt/slides/_rels/slide1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tags" Target="../tags/tag82.xml"/><Relationship Id="rId7" Type="http://schemas.openxmlformats.org/officeDocument/2006/relationships/image" Target="../media/image68.png"/><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Layout" Target="../slideLayouts/slideLayout23.xml"/><Relationship Id="rId11" Type="http://schemas.openxmlformats.org/officeDocument/2006/relationships/image" Target="../media/image72.png"/><Relationship Id="rId5" Type="http://schemas.openxmlformats.org/officeDocument/2006/relationships/tags" Target="../tags/tag84.xml"/><Relationship Id="rId10" Type="http://schemas.openxmlformats.org/officeDocument/2006/relationships/image" Target="../media/image71.png"/><Relationship Id="rId4" Type="http://schemas.openxmlformats.org/officeDocument/2006/relationships/tags" Target="../tags/tag83.xml"/><Relationship Id="rId9" Type="http://schemas.openxmlformats.org/officeDocument/2006/relationships/image" Target="../media/image70.png"/></Relationships>
</file>

<file path=ppt/slides/_rels/slide16.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1.png"/><Relationship Id="rId3" Type="http://schemas.openxmlformats.org/officeDocument/2006/relationships/tags" Target="../tags/tag87.xml"/><Relationship Id="rId7" Type="http://schemas.openxmlformats.org/officeDocument/2006/relationships/slideLayout" Target="../slideLayouts/slideLayout23.xml"/><Relationship Id="rId12" Type="http://schemas.openxmlformats.org/officeDocument/2006/relationships/image" Target="../media/image73.png"/><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image" Target="../media/image72.png"/><Relationship Id="rId5" Type="http://schemas.openxmlformats.org/officeDocument/2006/relationships/tags" Target="../tags/tag89.xml"/><Relationship Id="rId10" Type="http://schemas.openxmlformats.org/officeDocument/2006/relationships/image" Target="../media/image70.png"/><Relationship Id="rId4" Type="http://schemas.openxmlformats.org/officeDocument/2006/relationships/tags" Target="../tags/tag88.xml"/><Relationship Id="rId9" Type="http://schemas.openxmlformats.org/officeDocument/2006/relationships/image" Target="../media/image69.png"/></Relationships>
</file>

<file path=ppt/slides/_rels/slide1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tags" Target="../tags/tag93.xml"/><Relationship Id="rId7" Type="http://schemas.openxmlformats.org/officeDocument/2006/relationships/image" Target="../media/image69.png"/><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image" Target="../media/image74.png"/><Relationship Id="rId5" Type="http://schemas.openxmlformats.org/officeDocument/2006/relationships/slideLayout" Target="../slideLayouts/slideLayout23.xml"/><Relationship Id="rId4" Type="http://schemas.openxmlformats.org/officeDocument/2006/relationships/tags" Target="../tags/tag94.xml"/><Relationship Id="rId9" Type="http://schemas.openxmlformats.org/officeDocument/2006/relationships/image" Target="../media/image75.png"/></Relationships>
</file>

<file path=ppt/slides/_rels/slide1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tags" Target="../tags/tag97.xml"/><Relationship Id="rId7" Type="http://schemas.openxmlformats.org/officeDocument/2006/relationships/image" Target="../media/image74.png"/><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slideLayout" Target="../slideLayouts/slideLayout23.xml"/><Relationship Id="rId11" Type="http://schemas.openxmlformats.org/officeDocument/2006/relationships/image" Target="../media/image76.png"/><Relationship Id="rId5" Type="http://schemas.openxmlformats.org/officeDocument/2006/relationships/tags" Target="../tags/tag99.xml"/><Relationship Id="rId10" Type="http://schemas.openxmlformats.org/officeDocument/2006/relationships/image" Target="../media/image75.png"/><Relationship Id="rId4" Type="http://schemas.openxmlformats.org/officeDocument/2006/relationships/tags" Target="../tags/tag98.xml"/><Relationship Id="rId9" Type="http://schemas.openxmlformats.org/officeDocument/2006/relationships/image" Target="../media/image70.png"/></Relationships>
</file>

<file path=ppt/slides/_rels/slide19.xml.rels><?xml version="1.0" encoding="UTF-8" standalone="yes"?>
<Relationships xmlns="http://schemas.openxmlformats.org/package/2006/relationships"><Relationship Id="rId8" Type="http://schemas.openxmlformats.org/officeDocument/2006/relationships/tags" Target="../tags/tag107.xml"/><Relationship Id="rId13" Type="http://schemas.openxmlformats.org/officeDocument/2006/relationships/image" Target="../media/image76.png"/><Relationship Id="rId3" Type="http://schemas.openxmlformats.org/officeDocument/2006/relationships/tags" Target="../tags/tag102.xml"/><Relationship Id="rId7" Type="http://schemas.openxmlformats.org/officeDocument/2006/relationships/tags" Target="../tags/tag106.xml"/><Relationship Id="rId12" Type="http://schemas.openxmlformats.org/officeDocument/2006/relationships/image" Target="../media/image68.png"/><Relationship Id="rId17" Type="http://schemas.openxmlformats.org/officeDocument/2006/relationships/image" Target="../media/image80.png"/><Relationship Id="rId2" Type="http://schemas.openxmlformats.org/officeDocument/2006/relationships/tags" Target="../tags/tag101.xml"/><Relationship Id="rId16" Type="http://schemas.openxmlformats.org/officeDocument/2006/relationships/image" Target="../media/image79.png"/><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image" Target="../media/image73.png"/><Relationship Id="rId5" Type="http://schemas.openxmlformats.org/officeDocument/2006/relationships/tags" Target="../tags/tag104.xml"/><Relationship Id="rId15" Type="http://schemas.openxmlformats.org/officeDocument/2006/relationships/image" Target="../media/image78.png"/><Relationship Id="rId10" Type="http://schemas.openxmlformats.org/officeDocument/2006/relationships/image" Target="../media/image74.png"/><Relationship Id="rId4" Type="http://schemas.openxmlformats.org/officeDocument/2006/relationships/tags" Target="../tags/tag103.xml"/><Relationship Id="rId9" Type="http://schemas.openxmlformats.org/officeDocument/2006/relationships/slideLayout" Target="../slideLayouts/slideLayout23.xml"/><Relationship Id="rId14" Type="http://schemas.openxmlformats.org/officeDocument/2006/relationships/image" Target="../media/image77.png"/></Relationships>
</file>

<file path=ppt/slides/_rels/slide20.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3" Type="http://schemas.openxmlformats.org/officeDocument/2006/relationships/tags" Target="../tags/tag110.xml"/><Relationship Id="rId7" Type="http://schemas.openxmlformats.org/officeDocument/2006/relationships/slideLayout" Target="../slideLayouts/slideLayout23.xml"/><Relationship Id="rId12" Type="http://schemas.openxmlformats.org/officeDocument/2006/relationships/image" Target="../media/image85.pn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11" Type="http://schemas.openxmlformats.org/officeDocument/2006/relationships/image" Target="../media/image84.png"/><Relationship Id="rId5" Type="http://schemas.openxmlformats.org/officeDocument/2006/relationships/tags" Target="../tags/tag112.xml"/><Relationship Id="rId10" Type="http://schemas.openxmlformats.org/officeDocument/2006/relationships/image" Target="../media/image83.png"/><Relationship Id="rId4" Type="http://schemas.openxmlformats.org/officeDocument/2006/relationships/tags" Target="../tags/tag111.xml"/><Relationship Id="rId9" Type="http://schemas.openxmlformats.org/officeDocument/2006/relationships/image" Target="../media/image82.png"/></Relationships>
</file>

<file path=ppt/slides/_rels/slide21.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image" Target="../media/image88.png"/><Relationship Id="rId18" Type="http://schemas.openxmlformats.org/officeDocument/2006/relationships/image" Target="../media/image93.png"/><Relationship Id="rId3" Type="http://schemas.openxmlformats.org/officeDocument/2006/relationships/tags" Target="../tags/tag116.xml"/><Relationship Id="rId21" Type="http://schemas.openxmlformats.org/officeDocument/2006/relationships/image" Target="../media/image96.png"/><Relationship Id="rId7" Type="http://schemas.openxmlformats.org/officeDocument/2006/relationships/tags" Target="../tags/tag120.xml"/><Relationship Id="rId12" Type="http://schemas.openxmlformats.org/officeDocument/2006/relationships/image" Target="../media/image87.png"/><Relationship Id="rId17" Type="http://schemas.openxmlformats.org/officeDocument/2006/relationships/image" Target="../media/image92.png"/><Relationship Id="rId2" Type="http://schemas.openxmlformats.org/officeDocument/2006/relationships/tags" Target="../tags/tag115.xml"/><Relationship Id="rId16" Type="http://schemas.openxmlformats.org/officeDocument/2006/relationships/image" Target="../media/image91.png"/><Relationship Id="rId20" Type="http://schemas.openxmlformats.org/officeDocument/2006/relationships/image" Target="../media/image95.png"/><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image" Target="../media/image40.png"/><Relationship Id="rId5" Type="http://schemas.openxmlformats.org/officeDocument/2006/relationships/tags" Target="../tags/tag118.xml"/><Relationship Id="rId15" Type="http://schemas.openxmlformats.org/officeDocument/2006/relationships/image" Target="../media/image90.png"/><Relationship Id="rId10" Type="http://schemas.openxmlformats.org/officeDocument/2006/relationships/slideLayout" Target="../slideLayouts/slideLayout23.xml"/><Relationship Id="rId19" Type="http://schemas.openxmlformats.org/officeDocument/2006/relationships/image" Target="../media/image94.png"/><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image" Target="../media/image89.pn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101.png"/><Relationship Id="rId18" Type="http://schemas.openxmlformats.org/officeDocument/2006/relationships/image" Target="../media/image106.png"/><Relationship Id="rId3" Type="http://schemas.openxmlformats.org/officeDocument/2006/relationships/tags" Target="../tags/tag125.xml"/><Relationship Id="rId7" Type="http://schemas.openxmlformats.org/officeDocument/2006/relationships/tags" Target="../tags/tag129.xml"/><Relationship Id="rId12" Type="http://schemas.openxmlformats.org/officeDocument/2006/relationships/image" Target="../media/image100.png"/><Relationship Id="rId17" Type="http://schemas.openxmlformats.org/officeDocument/2006/relationships/image" Target="../media/image105.png"/><Relationship Id="rId2" Type="http://schemas.openxmlformats.org/officeDocument/2006/relationships/tags" Target="../tags/tag124.xml"/><Relationship Id="rId16" Type="http://schemas.openxmlformats.org/officeDocument/2006/relationships/image" Target="../media/image104.png"/><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image" Target="../media/image99.png"/><Relationship Id="rId5" Type="http://schemas.openxmlformats.org/officeDocument/2006/relationships/tags" Target="../tags/tag127.xml"/><Relationship Id="rId15" Type="http://schemas.openxmlformats.org/officeDocument/2006/relationships/image" Target="../media/image103.png"/><Relationship Id="rId10" Type="http://schemas.openxmlformats.org/officeDocument/2006/relationships/image" Target="../media/image98.png"/><Relationship Id="rId19" Type="http://schemas.openxmlformats.org/officeDocument/2006/relationships/image" Target="../media/image107.png"/><Relationship Id="rId4" Type="http://schemas.openxmlformats.org/officeDocument/2006/relationships/tags" Target="../tags/tag126.xml"/><Relationship Id="rId9" Type="http://schemas.openxmlformats.org/officeDocument/2006/relationships/image" Target="../media/image97.png"/><Relationship Id="rId14" Type="http://schemas.openxmlformats.org/officeDocument/2006/relationships/image" Target="../media/image102.png"/></Relationships>
</file>

<file path=ppt/slides/_rels/slide2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8" Type="http://schemas.openxmlformats.org/officeDocument/2006/relationships/tags" Target="../tags/tag137.xml"/><Relationship Id="rId13" Type="http://schemas.openxmlformats.org/officeDocument/2006/relationships/image" Target="../media/image113.png"/><Relationship Id="rId3" Type="http://schemas.openxmlformats.org/officeDocument/2006/relationships/tags" Target="../tags/tag132.xml"/><Relationship Id="rId7" Type="http://schemas.openxmlformats.org/officeDocument/2006/relationships/tags" Target="../tags/tag136.xml"/><Relationship Id="rId12" Type="http://schemas.openxmlformats.org/officeDocument/2006/relationships/image" Target="../media/image112.png"/><Relationship Id="rId17" Type="http://schemas.openxmlformats.org/officeDocument/2006/relationships/image" Target="../media/image117.png"/><Relationship Id="rId2" Type="http://schemas.openxmlformats.org/officeDocument/2006/relationships/tags" Target="../tags/tag131.xml"/><Relationship Id="rId16" Type="http://schemas.openxmlformats.org/officeDocument/2006/relationships/image" Target="../media/image116.png"/><Relationship Id="rId1" Type="http://schemas.openxmlformats.org/officeDocument/2006/relationships/tags" Target="../tags/tag130.xml"/><Relationship Id="rId6" Type="http://schemas.openxmlformats.org/officeDocument/2006/relationships/tags" Target="../tags/tag135.xml"/><Relationship Id="rId11" Type="http://schemas.openxmlformats.org/officeDocument/2006/relationships/image" Target="../media/image111.png"/><Relationship Id="rId5" Type="http://schemas.openxmlformats.org/officeDocument/2006/relationships/tags" Target="../tags/tag134.xml"/><Relationship Id="rId15" Type="http://schemas.openxmlformats.org/officeDocument/2006/relationships/image" Target="../media/image115.png"/><Relationship Id="rId10" Type="http://schemas.openxmlformats.org/officeDocument/2006/relationships/image" Target="../media/image110.png"/><Relationship Id="rId4" Type="http://schemas.openxmlformats.org/officeDocument/2006/relationships/tags" Target="../tags/tag133.xml"/><Relationship Id="rId9" Type="http://schemas.openxmlformats.org/officeDocument/2006/relationships/slideLayout" Target="../slideLayouts/slideLayout23.xml"/><Relationship Id="rId14" Type="http://schemas.openxmlformats.org/officeDocument/2006/relationships/image" Target="../media/image114.png"/></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122.png"/><Relationship Id="rId3" Type="http://schemas.openxmlformats.org/officeDocument/2006/relationships/tags" Target="../tags/tag140.xml"/><Relationship Id="rId7" Type="http://schemas.openxmlformats.org/officeDocument/2006/relationships/tags" Target="../tags/tag144.xml"/><Relationship Id="rId12" Type="http://schemas.openxmlformats.org/officeDocument/2006/relationships/image" Target="../media/image121.png"/><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tags" Target="../tags/tag143.xml"/><Relationship Id="rId11" Type="http://schemas.openxmlformats.org/officeDocument/2006/relationships/image" Target="../media/image120.png"/><Relationship Id="rId5" Type="http://schemas.openxmlformats.org/officeDocument/2006/relationships/tags" Target="../tags/tag142.xml"/><Relationship Id="rId15" Type="http://schemas.openxmlformats.org/officeDocument/2006/relationships/image" Target="../media/image124.png"/><Relationship Id="rId10" Type="http://schemas.openxmlformats.org/officeDocument/2006/relationships/image" Target="../media/image119.png"/><Relationship Id="rId4" Type="http://schemas.openxmlformats.org/officeDocument/2006/relationships/tags" Target="../tags/tag141.xml"/><Relationship Id="rId9" Type="http://schemas.openxmlformats.org/officeDocument/2006/relationships/image" Target="../media/image118.png"/><Relationship Id="rId14" Type="http://schemas.openxmlformats.org/officeDocument/2006/relationships/image" Target="../media/image123.png"/></Relationships>
</file>

<file path=ppt/slides/_rels/slide26.xml.rels><?xml version="1.0" encoding="UTF-8" standalone="yes"?>
<Relationships xmlns="http://schemas.openxmlformats.org/package/2006/relationships"><Relationship Id="rId8" Type="http://schemas.openxmlformats.org/officeDocument/2006/relationships/tags" Target="../tags/tag152.xml"/><Relationship Id="rId13" Type="http://schemas.openxmlformats.org/officeDocument/2006/relationships/slideLayout" Target="../slideLayouts/slideLayout23.xml"/><Relationship Id="rId18" Type="http://schemas.openxmlformats.org/officeDocument/2006/relationships/image" Target="../media/image129.png"/><Relationship Id="rId26" Type="http://schemas.openxmlformats.org/officeDocument/2006/relationships/image" Target="../media/image136.png"/><Relationship Id="rId3" Type="http://schemas.openxmlformats.org/officeDocument/2006/relationships/tags" Target="../tags/tag147.xml"/><Relationship Id="rId21" Type="http://schemas.openxmlformats.org/officeDocument/2006/relationships/image" Target="../media/image132.png"/><Relationship Id="rId7" Type="http://schemas.openxmlformats.org/officeDocument/2006/relationships/tags" Target="../tags/tag151.xml"/><Relationship Id="rId12" Type="http://schemas.openxmlformats.org/officeDocument/2006/relationships/tags" Target="../tags/tag156.xml"/><Relationship Id="rId17" Type="http://schemas.openxmlformats.org/officeDocument/2006/relationships/image" Target="../media/image128.png"/><Relationship Id="rId25" Type="http://schemas.openxmlformats.org/officeDocument/2006/relationships/image" Target="../media/image135.png"/><Relationship Id="rId2" Type="http://schemas.openxmlformats.org/officeDocument/2006/relationships/tags" Target="../tags/tag146.xml"/><Relationship Id="rId16" Type="http://schemas.openxmlformats.org/officeDocument/2006/relationships/image" Target="../media/image127.png"/><Relationship Id="rId20" Type="http://schemas.openxmlformats.org/officeDocument/2006/relationships/image" Target="../media/image131.png"/><Relationship Id="rId1" Type="http://schemas.openxmlformats.org/officeDocument/2006/relationships/tags" Target="../tags/tag145.xml"/><Relationship Id="rId6" Type="http://schemas.openxmlformats.org/officeDocument/2006/relationships/tags" Target="../tags/tag150.xml"/><Relationship Id="rId11" Type="http://schemas.openxmlformats.org/officeDocument/2006/relationships/tags" Target="../tags/tag155.xml"/><Relationship Id="rId24" Type="http://schemas.openxmlformats.org/officeDocument/2006/relationships/image" Target="../media/image134.png"/><Relationship Id="rId5" Type="http://schemas.openxmlformats.org/officeDocument/2006/relationships/tags" Target="../tags/tag149.xml"/><Relationship Id="rId15" Type="http://schemas.openxmlformats.org/officeDocument/2006/relationships/image" Target="../media/image126.png"/><Relationship Id="rId23" Type="http://schemas.openxmlformats.org/officeDocument/2006/relationships/image" Target="../media/image67.png"/><Relationship Id="rId10" Type="http://schemas.openxmlformats.org/officeDocument/2006/relationships/tags" Target="../tags/tag154.xml"/><Relationship Id="rId19" Type="http://schemas.openxmlformats.org/officeDocument/2006/relationships/image" Target="../media/image130.png"/><Relationship Id="rId4" Type="http://schemas.openxmlformats.org/officeDocument/2006/relationships/tags" Target="../tags/tag148.xml"/><Relationship Id="rId9" Type="http://schemas.openxmlformats.org/officeDocument/2006/relationships/tags" Target="../tags/tag153.xml"/><Relationship Id="rId14" Type="http://schemas.openxmlformats.org/officeDocument/2006/relationships/image" Target="../media/image125.png"/><Relationship Id="rId22" Type="http://schemas.openxmlformats.org/officeDocument/2006/relationships/image" Target="../media/image133.png"/></Relationships>
</file>

<file path=ppt/slides/_rels/slide27.xml.rels><?xml version="1.0" encoding="UTF-8" standalone="yes"?>
<Relationships xmlns="http://schemas.openxmlformats.org/package/2006/relationships"><Relationship Id="rId8" Type="http://schemas.openxmlformats.org/officeDocument/2006/relationships/image" Target="../media/image143.png"/><Relationship Id="rId13" Type="http://schemas.openxmlformats.org/officeDocument/2006/relationships/image" Target="../media/image148.png"/><Relationship Id="rId3" Type="http://schemas.openxmlformats.org/officeDocument/2006/relationships/image" Target="../media/image138.png"/><Relationship Id="rId7" Type="http://schemas.openxmlformats.org/officeDocument/2006/relationships/image" Target="../media/image142.png"/><Relationship Id="rId12" Type="http://schemas.openxmlformats.org/officeDocument/2006/relationships/image" Target="../media/image147.tiff"/><Relationship Id="rId2" Type="http://schemas.openxmlformats.org/officeDocument/2006/relationships/image" Target="../media/image137.png"/><Relationship Id="rId16" Type="http://schemas.openxmlformats.org/officeDocument/2006/relationships/image" Target="../media/image151.png"/><Relationship Id="rId1" Type="http://schemas.openxmlformats.org/officeDocument/2006/relationships/slideLayout" Target="../slideLayouts/slideLayout23.xml"/><Relationship Id="rId6" Type="http://schemas.openxmlformats.org/officeDocument/2006/relationships/image" Target="../media/image141.png"/><Relationship Id="rId11" Type="http://schemas.openxmlformats.org/officeDocument/2006/relationships/image" Target="../media/image146.tiff"/><Relationship Id="rId5" Type="http://schemas.openxmlformats.org/officeDocument/2006/relationships/image" Target="../media/image140.png"/><Relationship Id="rId15" Type="http://schemas.openxmlformats.org/officeDocument/2006/relationships/image" Target="../media/image150.tiff"/><Relationship Id="rId10" Type="http://schemas.openxmlformats.org/officeDocument/2006/relationships/image" Target="../media/image145.tiff"/><Relationship Id="rId4" Type="http://schemas.openxmlformats.org/officeDocument/2006/relationships/image" Target="../media/image139.png"/><Relationship Id="rId9" Type="http://schemas.openxmlformats.org/officeDocument/2006/relationships/image" Target="../media/image144.png"/><Relationship Id="rId14" Type="http://schemas.openxmlformats.org/officeDocument/2006/relationships/image" Target="../media/image1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347E804-6DEF-6643-9C9A-BEF2F9A14E80}"/>
              </a:ext>
            </a:extLst>
          </p:cNvPr>
          <p:cNvSpPr txBox="1">
            <a:spLocks noChangeArrowheads="1"/>
          </p:cNvSpPr>
          <p:nvPr/>
        </p:nvSpPr>
        <p:spPr>
          <a:xfrm>
            <a:off x="218836" y="153909"/>
            <a:ext cx="11790283" cy="1120031"/>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Real Head Pro" charset="0"/>
                <a:ea typeface="Real Head Pro" charset="0"/>
                <a:cs typeface="Real Head Pro" charset="0"/>
              </a:defRPr>
            </a:lvl1pPr>
          </a:lstStyle>
          <a:p>
            <a:pPr algn="ctr"/>
            <a:r>
              <a:rPr lang="en-US" altLang="en-US" sz="4800" dirty="0"/>
              <a:t>CAGI slide pack guidelines</a:t>
            </a:r>
            <a:br>
              <a:rPr lang="en-US" altLang="en-US" sz="5333" dirty="0"/>
            </a:br>
            <a:r>
              <a:rPr lang="en-US" altLang="en-US" sz="2133" dirty="0"/>
              <a:t>I agree to my slides being used according to the following terms: </a:t>
            </a:r>
            <a:br>
              <a:rPr lang="en-US" altLang="en-US" sz="2133" dirty="0"/>
            </a:br>
            <a:r>
              <a:rPr lang="en-US" altLang="en-US" sz="2133" i="1" dirty="0"/>
              <a:t>_______</a:t>
            </a:r>
            <a:r>
              <a:rPr lang="en-US" altLang="en-US" sz="2133" i="1" dirty="0">
                <a:solidFill>
                  <a:srgbClr val="FF0000"/>
                </a:solidFill>
              </a:rPr>
              <a:t>Predrag Radivojac</a:t>
            </a:r>
            <a:r>
              <a:rPr lang="en-US" altLang="en-US" sz="2133" i="1" dirty="0"/>
              <a:t>_______</a:t>
            </a:r>
          </a:p>
        </p:txBody>
      </p:sp>
      <p:sp>
        <p:nvSpPr>
          <p:cNvPr id="3" name="Rectangle 5">
            <a:extLst>
              <a:ext uri="{FF2B5EF4-FFF2-40B4-BE49-F238E27FC236}">
                <a16:creationId xmlns:a16="http://schemas.microsoft.com/office/drawing/2014/main" id="{F4DFA1F6-B69F-6B47-8BE6-63918AB14533}"/>
              </a:ext>
            </a:extLst>
          </p:cNvPr>
          <p:cNvSpPr txBox="1">
            <a:spLocks noChangeArrowheads="1"/>
          </p:cNvSpPr>
          <p:nvPr/>
        </p:nvSpPr>
        <p:spPr>
          <a:xfrm>
            <a:off x="218835" y="1532061"/>
            <a:ext cx="11790284" cy="503714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Real Text Pro" charset="0"/>
                <a:ea typeface="Real Text Pro" charset="0"/>
                <a:cs typeface="Real Text Pro"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Real Text Pro" charset="0"/>
                <a:ea typeface="Real Text Pro" charset="0"/>
                <a:cs typeface="Real Text Pro"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Real Text Pro" charset="0"/>
                <a:ea typeface="Real Text Pro" charset="0"/>
                <a:cs typeface="Real Text Pro"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80000"/>
              </a:lnSpc>
            </a:pPr>
            <a:r>
              <a:rPr lang="en-US" altLang="en-US" sz="1467" dirty="0">
                <a:latin typeface="+mn-lt"/>
              </a:rPr>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67" dirty="0">
              <a:latin typeface="+mn-lt"/>
            </a:endParaRPr>
          </a:p>
          <a:p>
            <a:pPr>
              <a:lnSpc>
                <a:spcPct val="80000"/>
              </a:lnSpc>
            </a:pPr>
            <a:r>
              <a:rPr lang="en-US" altLang="en-US" sz="1467" dirty="0">
                <a:latin typeface="+mn-lt"/>
              </a:rPr>
              <a:t>To disseminate the CAGI results, I encourage all CAGI participants to remix these CAGI slides for inclusion in their oral and poster presentations</a:t>
            </a:r>
          </a:p>
          <a:p>
            <a:pPr>
              <a:lnSpc>
                <a:spcPct val="80000"/>
              </a:lnSpc>
            </a:pPr>
            <a:r>
              <a:rPr lang="en-US" altLang="en-US" sz="1467" dirty="0">
                <a:latin typeface="+mn-lt"/>
              </a:rPr>
              <a:t>CAGI participants may use or publish any content of these slides only in compliance with the CAGI Data Use Agreement</a:t>
            </a:r>
          </a:p>
          <a:p>
            <a:pPr>
              <a:lnSpc>
                <a:spcPct val="80000"/>
              </a:lnSpc>
            </a:pPr>
            <a:r>
              <a:rPr lang="en-US" altLang="en-US" sz="1467" dirty="0">
                <a:latin typeface="+mn-lt"/>
              </a:rPr>
              <a:t>CAGI participants may not cite or publish any content of these slides except with the written permission of the originating author or in the primary CAGI publications</a:t>
            </a:r>
          </a:p>
          <a:p>
            <a:pPr>
              <a:lnSpc>
                <a:spcPct val="80000"/>
              </a:lnSpc>
            </a:pPr>
            <a:r>
              <a:rPr lang="en-US" altLang="en-US" sz="1467" dirty="0">
                <a:latin typeface="+mn-lt"/>
              </a:rPr>
              <a:t>CAGI participants must acknowledge the original authors of these slides and CAGI*.  Include the acknowledgement banner across the bottom</a:t>
            </a:r>
          </a:p>
          <a:p>
            <a:pPr>
              <a:lnSpc>
                <a:spcPct val="80000"/>
              </a:lnSpc>
            </a:pPr>
            <a:r>
              <a:rPr lang="en-US" altLang="en-US" sz="1467" dirty="0">
                <a:latin typeface="+mn-lt"/>
              </a:rPr>
              <a:t>CAGI participants must include the CAGI credits slide in their presentations</a:t>
            </a:r>
          </a:p>
          <a:p>
            <a:pPr>
              <a:lnSpc>
                <a:spcPct val="80000"/>
              </a:lnSpc>
            </a:pPr>
            <a:r>
              <a:rPr lang="en-US" altLang="en-US" sz="1467" dirty="0">
                <a:latin typeface="+mn-lt"/>
              </a:rPr>
              <a:t>Slides with a red slash (no remix) may not be included in a presentation unless all attendees are registered CAGI participants who signed the data use agreement</a:t>
            </a:r>
          </a:p>
          <a:p>
            <a:pPr>
              <a:lnSpc>
                <a:spcPct val="80000"/>
              </a:lnSpc>
            </a:pPr>
            <a:r>
              <a:rPr lang="en-US" altLang="en-US" sz="1467" dirty="0">
                <a:latin typeface="+mn-lt"/>
              </a:rPr>
              <a:t>Slides with a red X over the entire slide may not be  used in any circumstances</a:t>
            </a:r>
          </a:p>
          <a:p>
            <a:pPr>
              <a:lnSpc>
                <a:spcPct val="80000"/>
              </a:lnSpc>
            </a:pPr>
            <a:r>
              <a:rPr lang="en-US" altLang="en-US" sz="1467" dirty="0">
                <a:latin typeface="+mn-lt"/>
              </a:rPr>
              <a:t>Slides with a blue slash (embargoed) may not be used unless the embargo is explicitly lifted</a:t>
            </a:r>
          </a:p>
          <a:p>
            <a:pPr>
              <a:lnSpc>
                <a:spcPct val="80000"/>
              </a:lnSpc>
            </a:pPr>
            <a:r>
              <a:rPr lang="en-US" altLang="en-US" sz="1467" dirty="0">
                <a:latin typeface="+mn-lt"/>
                <a:cs typeface="Arial" panose="020B0604020202020204" pitchFamily="34" charset="0"/>
              </a:rPr>
              <a:t>Slides without slash or X may be tweeted unless flagged with the “No tweet” icon.</a:t>
            </a:r>
            <a:endParaRPr lang="en-US" altLang="en-US" sz="1467" dirty="0">
              <a:latin typeface="+mn-lt"/>
            </a:endParaRPr>
          </a:p>
          <a:p>
            <a:pPr>
              <a:lnSpc>
                <a:spcPct val="80000"/>
              </a:lnSpc>
            </a:pPr>
            <a:r>
              <a:rPr lang="en-US" altLang="en-US" sz="1467" dirty="0">
                <a:latin typeface="+mn-lt"/>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67" dirty="0">
              <a:latin typeface="+mn-lt"/>
            </a:endParaRPr>
          </a:p>
          <a:p>
            <a:pPr>
              <a:lnSpc>
                <a:spcPct val="80000"/>
              </a:lnSpc>
            </a:pPr>
            <a:r>
              <a:rPr lang="en-US" altLang="en-US" sz="1467" dirty="0">
                <a:latin typeface="+mn-lt"/>
              </a:rPr>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4" name="Group 3">
            <a:extLst>
              <a:ext uri="{FF2B5EF4-FFF2-40B4-BE49-F238E27FC236}">
                <a16:creationId xmlns:a16="http://schemas.microsoft.com/office/drawing/2014/main" id="{C5EAED3D-7913-8B41-94DF-19A0A126A450}"/>
              </a:ext>
            </a:extLst>
          </p:cNvPr>
          <p:cNvGrpSpPr>
            <a:grpSpLocks/>
          </p:cNvGrpSpPr>
          <p:nvPr/>
        </p:nvGrpSpPr>
        <p:grpSpPr bwMode="auto">
          <a:xfrm>
            <a:off x="11353046" y="4304251"/>
            <a:ext cx="461695" cy="439739"/>
            <a:chOff x="5373" y="3933"/>
            <a:chExt cx="387" cy="387"/>
          </a:xfrm>
        </p:grpSpPr>
        <p:sp>
          <p:nvSpPr>
            <p:cNvPr id="5" name="Oval 4">
              <a:extLst>
                <a:ext uri="{FF2B5EF4-FFF2-40B4-BE49-F238E27FC236}">
                  <a16:creationId xmlns:a16="http://schemas.microsoft.com/office/drawing/2014/main" id="{9CC1A89C-A74A-6F45-846C-1A348EBA3B95}"/>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sz="2400">
                <a:ea typeface="MS PGothic" pitchFamily="34" charset="-128"/>
                <a:cs typeface="Arial" panose="020B0604020202020204" pitchFamily="34" charset="0"/>
              </a:endParaRPr>
            </a:p>
          </p:txBody>
        </p:sp>
        <p:pic>
          <p:nvPicPr>
            <p:cNvPr id="6" name="Picture 5">
              <a:extLst>
                <a:ext uri="{FF2B5EF4-FFF2-40B4-BE49-F238E27FC236}">
                  <a16:creationId xmlns:a16="http://schemas.microsoft.com/office/drawing/2014/main" id="{4A33C7A0-5B08-714D-A93E-4AAF8E8F3BBA}"/>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7" name="Line 6">
              <a:extLst>
                <a:ext uri="{FF2B5EF4-FFF2-40B4-BE49-F238E27FC236}">
                  <a16:creationId xmlns:a16="http://schemas.microsoft.com/office/drawing/2014/main" id="{E80EA0BA-70A2-3A4F-B15E-73079420C9B0}"/>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xmlns="">
                  <a:noFill/>
                </a14:hiddenFill>
              </a:ext>
            </a:extLst>
          </p:spPr>
          <p:txBody>
            <a:bodyPr/>
            <a:lstStyle/>
            <a:p>
              <a:endParaRPr lang="en-US" sz="240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916494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Overcoming (many) challenges in evaluating the accuracy of variant interpretation</a:t>
            </a:r>
          </a:p>
        </p:txBody>
      </p:sp>
      <p:sp>
        <p:nvSpPr>
          <p:cNvPr id="3" name="Text Placeholder 2"/>
          <p:cNvSpPr>
            <a:spLocks noGrp="1"/>
          </p:cNvSpPr>
          <p:nvPr>
            <p:ph type="body" idx="1"/>
          </p:nvPr>
        </p:nvSpPr>
        <p:spPr/>
        <p:txBody>
          <a:bodyPr>
            <a:normAutofit/>
          </a:bodyPr>
          <a:lstStyle/>
          <a:p>
            <a:r>
              <a:rPr lang="en-US" dirty="0"/>
              <a:t>Predrag Radivojac</a:t>
            </a:r>
          </a:p>
          <a:p>
            <a:r>
              <a:rPr lang="en-US" dirty="0"/>
              <a:t>Khoury College of Computer Sciences</a:t>
            </a:r>
          </a:p>
          <a:p>
            <a:r>
              <a:rPr lang="en-US" dirty="0"/>
              <a:t>Northeastern University </a:t>
            </a:r>
          </a:p>
        </p:txBody>
      </p:sp>
      <p:pic>
        <p:nvPicPr>
          <p:cNvPr id="5" name="Picture 4">
            <a:extLst>
              <a:ext uri="{FF2B5EF4-FFF2-40B4-BE49-F238E27FC236}">
                <a16:creationId xmlns:a16="http://schemas.microsoft.com/office/drawing/2014/main" id="{1E8411C4-4DB5-2945-A7BE-FDBA0B879001}"/>
              </a:ext>
            </a:extLst>
          </p:cNvPr>
          <p:cNvPicPr>
            <a:picLocks noChangeAspect="1"/>
          </p:cNvPicPr>
          <p:nvPr/>
        </p:nvPicPr>
        <p:blipFill>
          <a:blip r:embed="rId3"/>
          <a:stretch>
            <a:fillRect/>
          </a:stretch>
        </p:blipFill>
        <p:spPr>
          <a:xfrm>
            <a:off x="831849" y="554317"/>
            <a:ext cx="1588621" cy="1588621"/>
          </a:xfrm>
          <a:prstGeom prst="rect">
            <a:avLst/>
          </a:prstGeom>
        </p:spPr>
      </p:pic>
      <p:pic>
        <p:nvPicPr>
          <p:cNvPr id="14" name="Picture 13">
            <a:extLst>
              <a:ext uri="{FF2B5EF4-FFF2-40B4-BE49-F238E27FC236}">
                <a16:creationId xmlns:a16="http://schemas.microsoft.com/office/drawing/2014/main" id="{A94918DA-832B-4ADF-962D-EAD6DC25F377}"/>
              </a:ext>
            </a:extLst>
          </p:cNvPr>
          <p:cNvPicPr>
            <a:picLocks noChangeAspect="1"/>
          </p:cNvPicPr>
          <p:nvPr>
            <p:custDataLst>
              <p:tags r:id="rId1"/>
            </p:custDataLst>
          </p:nvPr>
        </p:nvPicPr>
        <p:blipFill>
          <a:blip r:embed="rId4"/>
          <a:stretch>
            <a:fillRect/>
          </a:stretch>
        </p:blipFill>
        <p:spPr>
          <a:xfrm>
            <a:off x="4581087" y="6663088"/>
            <a:ext cx="2996266" cy="178134"/>
          </a:xfrm>
          <a:prstGeom prst="rect">
            <a:avLst/>
          </a:prstGeom>
        </p:spPr>
      </p:pic>
    </p:spTree>
    <p:extLst>
      <p:ext uri="{BB962C8B-B14F-4D97-AF65-F5344CB8AC3E}">
        <p14:creationId xmlns:p14="http://schemas.microsoft.com/office/powerpoint/2010/main" val="1793568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D171379-C327-5047-993C-6C7920164F3E}"/>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Why is Evaluation Complex?</a:t>
            </a:r>
          </a:p>
        </p:txBody>
      </p:sp>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CDE0212D-B07E-3A48-A3DC-EE5385370B3C}"/>
                  </a:ext>
                </a:extLst>
              </p:cNvPr>
              <p:cNvSpPr txBox="1">
                <a:spLocks/>
              </p:cNvSpPr>
              <p:nvPr/>
            </p:nvSpPr>
            <p:spPr>
              <a:xfrm>
                <a:off x="683393" y="1282270"/>
                <a:ext cx="8196431" cy="5581993"/>
              </a:xfrm>
              <a:prstGeom prst="rect">
                <a:avLst/>
              </a:prstGeom>
            </p:spPr>
            <p:txBody>
              <a:bodyPr lIns="0" tIns="0" rIns="0" bIns="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Real Text Pro" charset="0"/>
                    <a:ea typeface="Real Text Pro" charset="0"/>
                    <a:cs typeface="Real Text Pro"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Real Text Pro" charset="0"/>
                    <a:ea typeface="Real Text Pro" charset="0"/>
                    <a:cs typeface="Real Text Pro"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Real Text Pro" charset="0"/>
                    <a:ea typeface="Real Text Pro" charset="0"/>
                    <a:cs typeface="Real Text Pro"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457200">
                  <a:lnSpc>
                    <a:spcPct val="120000"/>
                  </a:lnSpc>
                  <a:spcBef>
                    <a:spcPts val="0"/>
                  </a:spcBef>
                  <a:buFont typeface="Arial"/>
                  <a:buNone/>
                </a:pPr>
                <a:r>
                  <a:rPr lang="en-US" b="1" dirty="0"/>
                  <a:t>Concepts</a:t>
                </a:r>
                <a:r>
                  <a:rPr lang="en-US" dirty="0"/>
                  <a:t>:</a:t>
                </a:r>
              </a:p>
              <a:p>
                <a:pPr marL="0" indent="320040">
                  <a:lnSpc>
                    <a:spcPct val="120000"/>
                  </a:lnSpc>
                  <a:spcBef>
                    <a:spcPts val="0"/>
                  </a:spcBef>
                  <a:buNone/>
                </a:pPr>
                <a14:m>
                  <m:oMath xmlns:m="http://schemas.openxmlformats.org/officeDocument/2006/math">
                    <m:r>
                      <a:rPr lang="en-US" sz="2000" i="1" smtClean="0">
                        <a:latin typeface="Cambria Math" panose="02040503050406030204" pitchFamily="18" charset="0"/>
                        <a:ea typeface="Cambria Math" panose="02040503050406030204" pitchFamily="18" charset="0"/>
                      </a:rPr>
                      <m:t>∘</m:t>
                    </m:r>
                  </m:oMath>
                </a14:m>
                <a:r>
                  <a:rPr lang="en-US" sz="2000" dirty="0"/>
                  <a:t> Pathogenic, disease-causing, disease-associated, functional, neutral (binary)</a:t>
                </a:r>
              </a:p>
              <a:p>
                <a:pPr marL="0" indent="320040">
                  <a:lnSpc>
                    <a:spcPct val="120000"/>
                  </a:lnSpc>
                  <a:spcBef>
                    <a:spcPts val="0"/>
                  </a:spcBef>
                  <a:buNone/>
                </a:pP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 Penetrance, expressivity (real-valued)</a:t>
                </a:r>
              </a:p>
              <a:p>
                <a:pPr marL="0" indent="0">
                  <a:lnSpc>
                    <a:spcPct val="120000"/>
                  </a:lnSpc>
                  <a:spcBef>
                    <a:spcPts val="600"/>
                  </a:spcBef>
                  <a:buFont typeface="Arial"/>
                  <a:buNone/>
                </a:pPr>
                <a:r>
                  <a:rPr lang="en-US" b="1" dirty="0"/>
                  <a:t>Open world setting:</a:t>
                </a:r>
              </a:p>
              <a:p>
                <a:pPr marL="0" indent="320040">
                  <a:lnSpc>
                    <a:spcPct val="120000"/>
                  </a:lnSpc>
                  <a:spcBef>
                    <a:spcPts val="0"/>
                  </a:spcBef>
                  <a:buNone/>
                </a:pP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 Can prove a “positive” with reasonable accuracy</a:t>
                </a:r>
              </a:p>
              <a:p>
                <a:pPr marL="0" indent="320040">
                  <a:lnSpc>
                    <a:spcPct val="120000"/>
                  </a:lnSpc>
                  <a:spcBef>
                    <a:spcPts val="0"/>
                  </a:spcBef>
                  <a:buNone/>
                </a:pP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 Great difficulty proving a “negative”</a:t>
                </a:r>
              </a:p>
              <a:p>
                <a:pPr marL="0" indent="0">
                  <a:lnSpc>
                    <a:spcPct val="120000"/>
                  </a:lnSpc>
                  <a:spcBef>
                    <a:spcPts val="600"/>
                  </a:spcBef>
                  <a:buNone/>
                </a:pPr>
                <a:r>
                  <a:rPr lang="en-US" b="1" dirty="0"/>
                  <a:t>Data:</a:t>
                </a:r>
              </a:p>
              <a:p>
                <a:pPr marL="0" indent="320040">
                  <a:lnSpc>
                    <a:spcPct val="120000"/>
                  </a:lnSpc>
                  <a:spcBef>
                    <a:spcPts val="0"/>
                  </a:spcBef>
                  <a:buNone/>
                </a:pP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 Errors (measurement, biological settings, environment)</a:t>
                </a:r>
              </a:p>
              <a:p>
                <a:pPr marL="0" indent="320040">
                  <a:lnSpc>
                    <a:spcPct val="120000"/>
                  </a:lnSpc>
                  <a:spcBef>
                    <a:spcPts val="0"/>
                  </a:spcBef>
                  <a:buNone/>
                </a:pP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 Sampling bias</a:t>
                </a:r>
              </a:p>
              <a:p>
                <a:pPr marL="0" indent="0">
                  <a:lnSpc>
                    <a:spcPct val="120000"/>
                  </a:lnSpc>
                  <a:spcBef>
                    <a:spcPts val="600"/>
                  </a:spcBef>
                  <a:buNone/>
                </a:pPr>
                <a:r>
                  <a:rPr lang="en-US" b="1" dirty="0"/>
                  <a:t>Machine learning theory &amp; practice:</a:t>
                </a:r>
              </a:p>
              <a:p>
                <a:pPr marL="0" indent="320040">
                  <a:lnSpc>
                    <a:spcPct val="120000"/>
                  </a:lnSpc>
                  <a:spcBef>
                    <a:spcPts val="0"/>
                  </a:spcBef>
                  <a:buNone/>
                </a:pP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 Overfitting and independent evaluation</a:t>
                </a:r>
              </a:p>
              <a:p>
                <a:pPr marL="0" indent="320040">
                  <a:lnSpc>
                    <a:spcPct val="120000"/>
                  </a:lnSpc>
                  <a:spcBef>
                    <a:spcPts val="0"/>
                  </a:spcBef>
                  <a:buNone/>
                </a:pP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 Performance measures </a:t>
                </a:r>
              </a:p>
              <a:p>
                <a:pPr marL="0" indent="320040">
                  <a:lnSpc>
                    <a:spcPct val="120000"/>
                  </a:lnSpc>
                  <a:spcBef>
                    <a:spcPts val="0"/>
                  </a:spcBef>
                  <a:buNone/>
                </a:pP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 Inductive vs. </a:t>
                </a:r>
                <a:r>
                  <a:rPr lang="en-US" sz="2000" dirty="0" err="1"/>
                  <a:t>transductive</a:t>
                </a:r>
                <a:r>
                  <a:rPr lang="en-US" sz="2000" dirty="0"/>
                  <a:t> approach</a:t>
                </a:r>
              </a:p>
              <a:p>
                <a:pPr marL="0" indent="320040">
                  <a:lnSpc>
                    <a:spcPct val="120000"/>
                  </a:lnSpc>
                  <a:spcBef>
                    <a:spcPts val="0"/>
                  </a:spcBef>
                  <a:buNone/>
                </a:pP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 Identifiability problems</a:t>
                </a:r>
              </a:p>
              <a:p>
                <a:pPr marL="0" indent="320040">
                  <a:lnSpc>
                    <a:spcPct val="120000"/>
                  </a:lnSpc>
                  <a:spcBef>
                    <a:spcPts val="0"/>
                  </a:spcBef>
                  <a:buNone/>
                </a:pP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 Correction strategies in evaluation</a:t>
                </a:r>
              </a:p>
            </p:txBody>
          </p:sp>
        </mc:Choice>
        <mc:Fallback xmlns="">
          <p:sp>
            <p:nvSpPr>
              <p:cNvPr id="4" name="Content Placeholder 2">
                <a:extLst>
                  <a:ext uri="{FF2B5EF4-FFF2-40B4-BE49-F238E27FC236}">
                    <a16:creationId xmlns:a16="http://schemas.microsoft.com/office/drawing/2014/main" id="{CDE0212D-B07E-3A48-A3DC-EE5385370B3C}"/>
                  </a:ext>
                </a:extLst>
              </p:cNvPr>
              <p:cNvSpPr txBox="1">
                <a:spLocks noRot="1" noChangeAspect="1" noMove="1" noResize="1" noEditPoints="1" noAdjustHandles="1" noChangeArrowheads="1" noChangeShapeType="1" noTextEdit="1"/>
              </p:cNvSpPr>
              <p:nvPr/>
            </p:nvSpPr>
            <p:spPr>
              <a:xfrm>
                <a:off x="683393" y="1282270"/>
                <a:ext cx="8196431" cy="5581993"/>
              </a:xfrm>
              <a:prstGeom prst="rect">
                <a:avLst/>
              </a:prstGeom>
              <a:blipFill>
                <a:blip r:embed="rId2"/>
                <a:stretch>
                  <a:fillRect l="-2477" t="-1136" b="-455"/>
                </a:stretch>
              </a:blipFill>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246D5206-7A04-6544-93FD-C703A4F26AA7}"/>
              </a:ext>
            </a:extLst>
          </p:cNvPr>
          <p:cNvGrpSpPr/>
          <p:nvPr/>
        </p:nvGrpSpPr>
        <p:grpSpPr>
          <a:xfrm>
            <a:off x="7670799" y="3463387"/>
            <a:ext cx="4621195" cy="2970858"/>
            <a:chOff x="7670799" y="3328220"/>
            <a:chExt cx="4621195" cy="2970858"/>
          </a:xfrm>
        </p:grpSpPr>
        <p:grpSp>
          <p:nvGrpSpPr>
            <p:cNvPr id="15" name="Group 14">
              <a:extLst>
                <a:ext uri="{FF2B5EF4-FFF2-40B4-BE49-F238E27FC236}">
                  <a16:creationId xmlns:a16="http://schemas.microsoft.com/office/drawing/2014/main" id="{144CAECE-27DD-4F48-8EF0-D5B925B2CA27}"/>
                </a:ext>
              </a:extLst>
            </p:cNvPr>
            <p:cNvGrpSpPr/>
            <p:nvPr/>
          </p:nvGrpSpPr>
          <p:grpSpPr>
            <a:xfrm>
              <a:off x="8695624" y="4232639"/>
              <a:ext cx="2681437" cy="1922935"/>
              <a:chOff x="8676374" y="4011257"/>
              <a:chExt cx="2681437" cy="1922935"/>
            </a:xfrm>
          </p:grpSpPr>
          <p:pic>
            <p:nvPicPr>
              <p:cNvPr id="2" name="Picture 1">
                <a:extLst>
                  <a:ext uri="{FF2B5EF4-FFF2-40B4-BE49-F238E27FC236}">
                    <a16:creationId xmlns:a16="http://schemas.microsoft.com/office/drawing/2014/main" id="{82BF2402-F614-FD4D-B317-630C929AB552}"/>
                  </a:ext>
                </a:extLst>
              </p:cNvPr>
              <p:cNvPicPr>
                <a:picLocks noChangeAspect="1"/>
              </p:cNvPicPr>
              <p:nvPr/>
            </p:nvPicPr>
            <p:blipFill>
              <a:blip r:embed="rId3"/>
              <a:stretch>
                <a:fillRect/>
              </a:stretch>
            </p:blipFill>
            <p:spPr>
              <a:xfrm>
                <a:off x="9069631" y="4011257"/>
                <a:ext cx="1894921" cy="1894921"/>
              </a:xfrm>
              <a:prstGeom prst="rect">
                <a:avLst/>
              </a:prstGeom>
            </p:spPr>
          </p:pic>
          <p:sp>
            <p:nvSpPr>
              <p:cNvPr id="14" name="Rectangle 13">
                <a:extLst>
                  <a:ext uri="{FF2B5EF4-FFF2-40B4-BE49-F238E27FC236}">
                    <a16:creationId xmlns:a16="http://schemas.microsoft.com/office/drawing/2014/main" id="{EF06A9FA-ECE6-DB43-8D5A-64FC768DF1AF}"/>
                  </a:ext>
                </a:extLst>
              </p:cNvPr>
              <p:cNvSpPr/>
              <p:nvPr/>
            </p:nvSpPr>
            <p:spPr>
              <a:xfrm>
                <a:off x="8676374" y="5693560"/>
                <a:ext cx="2681437" cy="240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81CE7D27-C10C-B545-A1F2-B8FA58986EBB}"/>
                </a:ext>
              </a:extLst>
            </p:cNvPr>
            <p:cNvGrpSpPr/>
            <p:nvPr/>
          </p:nvGrpSpPr>
          <p:grpSpPr>
            <a:xfrm>
              <a:off x="7670799" y="3328220"/>
              <a:ext cx="4621195" cy="770022"/>
              <a:chOff x="7439793" y="2423447"/>
              <a:chExt cx="4621195" cy="770022"/>
            </a:xfrm>
          </p:grpSpPr>
          <p:sp>
            <p:nvSpPr>
              <p:cNvPr id="7" name="Oval Callout 6">
                <a:extLst>
                  <a:ext uri="{FF2B5EF4-FFF2-40B4-BE49-F238E27FC236}">
                    <a16:creationId xmlns:a16="http://schemas.microsoft.com/office/drawing/2014/main" id="{D74E5712-0539-904D-9675-18912507D090}"/>
                  </a:ext>
                </a:extLst>
              </p:cNvPr>
              <p:cNvSpPr/>
              <p:nvPr/>
            </p:nvSpPr>
            <p:spPr>
              <a:xfrm>
                <a:off x="10125776" y="2423447"/>
                <a:ext cx="1791369" cy="770021"/>
              </a:xfrm>
              <a:prstGeom prst="wedgeEllipse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Callout 7">
                <a:extLst>
                  <a:ext uri="{FF2B5EF4-FFF2-40B4-BE49-F238E27FC236}">
                    <a16:creationId xmlns:a16="http://schemas.microsoft.com/office/drawing/2014/main" id="{BB94975F-1653-9F4A-B736-3363E1B17328}"/>
                  </a:ext>
                </a:extLst>
              </p:cNvPr>
              <p:cNvSpPr/>
              <p:nvPr/>
            </p:nvSpPr>
            <p:spPr>
              <a:xfrm flipH="1">
                <a:off x="7517332" y="2423448"/>
                <a:ext cx="1894572" cy="770021"/>
              </a:xfrm>
              <a:prstGeom prst="wedgeEllipseCallou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97FD472-7C8F-5245-8A8A-0726D58B55BA}"/>
                  </a:ext>
                </a:extLst>
              </p:cNvPr>
              <p:cNvSpPr txBox="1"/>
              <p:nvPr/>
            </p:nvSpPr>
            <p:spPr>
              <a:xfrm>
                <a:off x="7439793" y="2547137"/>
                <a:ext cx="2079057" cy="584775"/>
              </a:xfrm>
              <a:prstGeom prst="rect">
                <a:avLst/>
              </a:prstGeom>
              <a:noFill/>
            </p:spPr>
            <p:txBody>
              <a:bodyPr wrap="square" rtlCol="0">
                <a:spAutoFit/>
              </a:bodyPr>
              <a:lstStyle/>
              <a:p>
                <a:pPr algn="ctr"/>
                <a:r>
                  <a:rPr lang="en-US" sz="1600" dirty="0"/>
                  <a:t>We don’t know how</a:t>
                </a:r>
                <a:br>
                  <a:rPr lang="en-US" sz="1600" dirty="0"/>
                </a:br>
                <a:r>
                  <a:rPr lang="en-US" sz="1600" dirty="0"/>
                  <a:t>to evaluate!</a:t>
                </a:r>
              </a:p>
            </p:txBody>
          </p:sp>
          <p:sp>
            <p:nvSpPr>
              <p:cNvPr id="10" name="TextBox 9">
                <a:extLst>
                  <a:ext uri="{FF2B5EF4-FFF2-40B4-BE49-F238E27FC236}">
                    <a16:creationId xmlns:a16="http://schemas.microsoft.com/office/drawing/2014/main" id="{2BDABCFC-74E5-D646-ACAF-437DA86DE86D}"/>
                  </a:ext>
                </a:extLst>
              </p:cNvPr>
              <p:cNvSpPr txBox="1"/>
              <p:nvPr/>
            </p:nvSpPr>
            <p:spPr>
              <a:xfrm>
                <a:off x="9981931" y="2553029"/>
                <a:ext cx="2079057" cy="584775"/>
              </a:xfrm>
              <a:prstGeom prst="rect">
                <a:avLst/>
              </a:prstGeom>
              <a:noFill/>
            </p:spPr>
            <p:txBody>
              <a:bodyPr wrap="square" rtlCol="0">
                <a:spAutoFit/>
              </a:bodyPr>
              <a:lstStyle/>
              <a:p>
                <a:pPr algn="ctr"/>
                <a:r>
                  <a:rPr lang="en-US" sz="1600" dirty="0"/>
                  <a:t>We know how</a:t>
                </a:r>
                <a:br>
                  <a:rPr lang="en-US" sz="1600" dirty="0"/>
                </a:br>
                <a:r>
                  <a:rPr lang="en-US" sz="1600" dirty="0"/>
                  <a:t>to evaluate!</a:t>
                </a:r>
              </a:p>
            </p:txBody>
          </p:sp>
        </p:grpSp>
        <p:sp>
          <p:nvSpPr>
            <p:cNvPr id="12" name="TextBox 11">
              <a:extLst>
                <a:ext uri="{FF2B5EF4-FFF2-40B4-BE49-F238E27FC236}">
                  <a16:creationId xmlns:a16="http://schemas.microsoft.com/office/drawing/2014/main" id="{6628E491-07D8-3F4B-BC10-E3334299D4DE}"/>
                </a:ext>
              </a:extLst>
            </p:cNvPr>
            <p:cNvSpPr txBox="1"/>
            <p:nvPr/>
          </p:nvSpPr>
          <p:spPr>
            <a:xfrm>
              <a:off x="9167910" y="5960524"/>
              <a:ext cx="873381" cy="338554"/>
            </a:xfrm>
            <a:prstGeom prst="rect">
              <a:avLst/>
            </a:prstGeom>
            <a:noFill/>
          </p:spPr>
          <p:txBody>
            <a:bodyPr wrap="none" rtlCol="0">
              <a:spAutoFit/>
            </a:bodyPr>
            <a:lstStyle/>
            <a:p>
              <a:r>
                <a:rPr lang="en-US" sz="1600" dirty="0">
                  <a:solidFill>
                    <a:schemeClr val="bg1">
                      <a:lumMod val="50000"/>
                    </a:schemeClr>
                  </a:solidFill>
                </a:rPr>
                <a:t>Stephen</a:t>
              </a:r>
            </a:p>
          </p:txBody>
        </p:sp>
        <p:sp>
          <p:nvSpPr>
            <p:cNvPr id="13" name="TextBox 12">
              <a:extLst>
                <a:ext uri="{FF2B5EF4-FFF2-40B4-BE49-F238E27FC236}">
                  <a16:creationId xmlns:a16="http://schemas.microsoft.com/office/drawing/2014/main" id="{B984AB62-34F1-4D46-AA58-C782EB259DFF}"/>
                </a:ext>
              </a:extLst>
            </p:cNvPr>
            <p:cNvSpPr txBox="1"/>
            <p:nvPr/>
          </p:nvSpPr>
          <p:spPr>
            <a:xfrm>
              <a:off x="10250347" y="5955711"/>
              <a:ext cx="674159" cy="338554"/>
            </a:xfrm>
            <a:prstGeom prst="rect">
              <a:avLst/>
            </a:prstGeom>
            <a:noFill/>
          </p:spPr>
          <p:txBody>
            <a:bodyPr wrap="none" rtlCol="0">
              <a:spAutoFit/>
            </a:bodyPr>
            <a:lstStyle/>
            <a:p>
              <a:pPr algn="ctr"/>
              <a:r>
                <a:rPr lang="en-US" sz="1600" dirty="0">
                  <a:solidFill>
                    <a:schemeClr val="bg1">
                      <a:lumMod val="50000"/>
                    </a:schemeClr>
                  </a:solidFill>
                </a:rPr>
                <a:t>Pedro</a:t>
              </a:r>
            </a:p>
          </p:txBody>
        </p:sp>
      </p:grpSp>
    </p:spTree>
    <p:extLst>
      <p:ext uri="{BB962C8B-B14F-4D97-AF65-F5344CB8AC3E}">
        <p14:creationId xmlns:p14="http://schemas.microsoft.com/office/powerpoint/2010/main" val="924181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C7D359-C9B2-D946-8CC1-D1427B28EDF7}"/>
              </a:ext>
            </a:extLst>
          </p:cNvPr>
          <p:cNvPicPr>
            <a:picLocks noChangeAspect="1"/>
          </p:cNvPicPr>
          <p:nvPr>
            <p:custDataLst>
              <p:tags r:id="rId1"/>
            </p:custDataLst>
          </p:nvPr>
        </p:nvPicPr>
        <p:blipFill>
          <a:blip r:embed="rId10" cstate="print">
            <a:extLst>
              <a:ext uri="{28A0092B-C50C-407E-A947-70E740481C1C}">
                <a14:useLocalDpi xmlns:a14="http://schemas.microsoft.com/office/drawing/2010/main" val="0"/>
              </a:ext>
            </a:extLst>
          </a:blip>
          <a:stretch>
            <a:fillRect/>
          </a:stretch>
        </p:blipFill>
        <p:spPr>
          <a:xfrm>
            <a:off x="457200" y="1576249"/>
            <a:ext cx="955548" cy="214884"/>
          </a:xfrm>
          <a:prstGeom prst="rect">
            <a:avLst/>
          </a:prstGeom>
        </p:spPr>
      </p:pic>
      <p:pic>
        <p:nvPicPr>
          <p:cNvPr id="4" name="Picture 3">
            <a:extLst>
              <a:ext uri="{FF2B5EF4-FFF2-40B4-BE49-F238E27FC236}">
                <a16:creationId xmlns:a16="http://schemas.microsoft.com/office/drawing/2014/main" id="{3908AEA4-8FC5-D649-9952-3F8A4B3AC09F}"/>
              </a:ext>
            </a:extLst>
          </p:cNvPr>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a:xfrm>
            <a:off x="9495528" y="5668129"/>
            <a:ext cx="626745" cy="184785"/>
          </a:xfrm>
          <a:prstGeom prst="rect">
            <a:avLst/>
          </a:prstGeom>
        </p:spPr>
      </p:pic>
      <p:pic>
        <p:nvPicPr>
          <p:cNvPr id="17" name="Picture 16">
            <a:extLst>
              <a:ext uri="{FF2B5EF4-FFF2-40B4-BE49-F238E27FC236}">
                <a16:creationId xmlns:a16="http://schemas.microsoft.com/office/drawing/2014/main" id="{3A2657CF-BBF4-4868-9600-B8B596503A17}"/>
              </a:ext>
            </a:extLst>
          </p:cNvPr>
          <p:cNvPicPr>
            <a:picLocks noChangeAspect="1"/>
          </p:cNvPicPr>
          <p:nvPr>
            <p:custDataLst>
              <p:tags r:id="rId3"/>
            </p:custDataLst>
          </p:nvPr>
        </p:nvPicPr>
        <p:blipFill>
          <a:blip r:embed="rId12"/>
          <a:stretch>
            <a:fillRect/>
          </a:stretch>
        </p:blipFill>
        <p:spPr>
          <a:xfrm>
            <a:off x="8649558" y="2164262"/>
            <a:ext cx="2296381" cy="178286"/>
          </a:xfrm>
          <a:prstGeom prst="rect">
            <a:avLst/>
          </a:prstGeom>
        </p:spPr>
      </p:pic>
      <p:pic>
        <p:nvPicPr>
          <p:cNvPr id="9" name="Picture 8">
            <a:extLst>
              <a:ext uri="{FF2B5EF4-FFF2-40B4-BE49-F238E27FC236}">
                <a16:creationId xmlns:a16="http://schemas.microsoft.com/office/drawing/2014/main" id="{DB2140CC-1F64-7A4C-9B22-EA7DBA68D8F3}"/>
              </a:ext>
            </a:extLst>
          </p:cNvPr>
          <p:cNvPicPr>
            <a:picLocks noChangeAspect="1"/>
          </p:cNvPicPr>
          <p:nvPr>
            <p:custDataLst>
              <p:tags r:id="rId4"/>
            </p:custDataLst>
          </p:nvPr>
        </p:nvPicPr>
        <p:blipFill>
          <a:blip r:embed="rId13" cstate="print">
            <a:extLst>
              <a:ext uri="{28A0092B-C50C-407E-A947-70E740481C1C}">
                <a14:useLocalDpi xmlns:a14="http://schemas.microsoft.com/office/drawing/2010/main" val="0"/>
              </a:ext>
            </a:extLst>
          </a:blip>
          <a:stretch>
            <a:fillRect/>
          </a:stretch>
        </p:blipFill>
        <p:spPr>
          <a:xfrm>
            <a:off x="9495528" y="6014840"/>
            <a:ext cx="2661285" cy="253365"/>
          </a:xfrm>
          <a:prstGeom prst="rect">
            <a:avLst/>
          </a:prstGeom>
        </p:spPr>
      </p:pic>
      <p:pic>
        <p:nvPicPr>
          <p:cNvPr id="19" name="Picture 18">
            <a:extLst>
              <a:ext uri="{FF2B5EF4-FFF2-40B4-BE49-F238E27FC236}">
                <a16:creationId xmlns:a16="http://schemas.microsoft.com/office/drawing/2014/main" id="{2CD7C793-DE71-49F1-B5F8-C159B46966A1}"/>
              </a:ext>
            </a:extLst>
          </p:cNvPr>
          <p:cNvPicPr>
            <a:picLocks noChangeAspect="1"/>
          </p:cNvPicPr>
          <p:nvPr>
            <p:custDataLst>
              <p:tags r:id="rId5"/>
            </p:custDataLst>
          </p:nvPr>
        </p:nvPicPr>
        <p:blipFill>
          <a:blip r:embed="rId14"/>
          <a:stretch>
            <a:fillRect/>
          </a:stretch>
        </p:blipFill>
        <p:spPr>
          <a:xfrm>
            <a:off x="8153401" y="1572768"/>
            <a:ext cx="769829" cy="215772"/>
          </a:xfrm>
          <a:prstGeom prst="rect">
            <a:avLst/>
          </a:prstGeom>
        </p:spPr>
      </p:pic>
      <p:pic>
        <p:nvPicPr>
          <p:cNvPr id="11" name="Picture 10" descr="myfig.png">
            <a:extLst>
              <a:ext uri="{FF2B5EF4-FFF2-40B4-BE49-F238E27FC236}">
                <a16:creationId xmlns:a16="http://schemas.microsoft.com/office/drawing/2014/main" id="{962F9673-B339-8E49-A9E3-EC81BD9F9E0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122202" y="3023233"/>
            <a:ext cx="7315200" cy="3657600"/>
          </a:xfrm>
          <a:prstGeom prst="rect">
            <a:avLst/>
          </a:prstGeom>
        </p:spPr>
      </p:pic>
      <p:sp>
        <p:nvSpPr>
          <p:cNvPr id="12" name="Title 1">
            <a:extLst>
              <a:ext uri="{FF2B5EF4-FFF2-40B4-BE49-F238E27FC236}">
                <a16:creationId xmlns:a16="http://schemas.microsoft.com/office/drawing/2014/main" id="{6623BD54-A646-264F-B48A-F2CAC55E3CE0}"/>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Supervised Learning</a:t>
            </a:r>
          </a:p>
        </p:txBody>
      </p:sp>
      <p:grpSp>
        <p:nvGrpSpPr>
          <p:cNvPr id="13" name="Group 12">
            <a:extLst>
              <a:ext uri="{FF2B5EF4-FFF2-40B4-BE49-F238E27FC236}">
                <a16:creationId xmlns:a16="http://schemas.microsoft.com/office/drawing/2014/main" id="{90F124D0-91A1-4765-BA59-4441D6A145F7}"/>
              </a:ext>
            </a:extLst>
          </p:cNvPr>
          <p:cNvGrpSpPr/>
          <p:nvPr/>
        </p:nvGrpSpPr>
        <p:grpSpPr>
          <a:xfrm>
            <a:off x="914401" y="2164263"/>
            <a:ext cx="4933187" cy="636270"/>
            <a:chOff x="762001" y="2011863"/>
            <a:chExt cx="4933187" cy="636270"/>
          </a:xfrm>
        </p:grpSpPr>
        <p:pic>
          <p:nvPicPr>
            <p:cNvPr id="14" name="Picture 13">
              <a:extLst>
                <a:ext uri="{FF2B5EF4-FFF2-40B4-BE49-F238E27FC236}">
                  <a16:creationId xmlns:a16="http://schemas.microsoft.com/office/drawing/2014/main" id="{3755AF31-489E-4EFA-83DE-4284B3DCDBE9}"/>
                </a:ext>
              </a:extLst>
            </p:cNvPr>
            <p:cNvPicPr>
              <a:picLocks noChangeAspect="1"/>
            </p:cNvPicPr>
            <p:nvPr>
              <p:custDataLst>
                <p:tags r:id="rId6"/>
              </p:custDataLst>
            </p:nvPr>
          </p:nvPicPr>
          <p:blipFill>
            <a:blip r:embed="rId16">
              <a:extLst>
                <a:ext uri="{28A0092B-C50C-407E-A947-70E740481C1C}">
                  <a14:useLocalDpi xmlns:a14="http://schemas.microsoft.com/office/drawing/2010/main" val="0"/>
                </a:ext>
              </a:extLst>
            </a:blip>
            <a:stretch>
              <a:fillRect/>
            </a:stretch>
          </p:blipFill>
          <p:spPr>
            <a:xfrm>
              <a:off x="762002" y="2011863"/>
              <a:ext cx="535305" cy="213360"/>
            </a:xfrm>
            <a:prstGeom prst="rect">
              <a:avLst/>
            </a:prstGeom>
          </p:spPr>
        </p:pic>
        <p:pic>
          <p:nvPicPr>
            <p:cNvPr id="15" name="Picture 14">
              <a:extLst>
                <a:ext uri="{FF2B5EF4-FFF2-40B4-BE49-F238E27FC236}">
                  <a16:creationId xmlns:a16="http://schemas.microsoft.com/office/drawing/2014/main" id="{1A124599-1346-401B-9D08-A4DADB4128BE}"/>
                </a:ext>
              </a:extLst>
            </p:cNvPr>
            <p:cNvPicPr>
              <a:picLocks noChangeAspect="1"/>
            </p:cNvPicPr>
            <p:nvPr>
              <p:custDataLst>
                <p:tags r:id="rId7"/>
              </p:custDataLst>
            </p:nvPr>
          </p:nvPicPr>
          <p:blipFill>
            <a:blip r:embed="rId17">
              <a:extLst>
                <a:ext uri="{28A0092B-C50C-407E-A947-70E740481C1C}">
                  <a14:useLocalDpi xmlns:a14="http://schemas.microsoft.com/office/drawing/2010/main" val="0"/>
                </a:ext>
              </a:extLst>
            </a:blip>
            <a:stretch>
              <a:fillRect/>
            </a:stretch>
          </p:blipFill>
          <p:spPr>
            <a:xfrm>
              <a:off x="762001" y="2392863"/>
              <a:ext cx="4806315" cy="255270"/>
            </a:xfrm>
            <a:prstGeom prst="rect">
              <a:avLst/>
            </a:prstGeom>
          </p:spPr>
        </p:pic>
        <p:pic>
          <p:nvPicPr>
            <p:cNvPr id="16" name="Picture 15">
              <a:extLst>
                <a:ext uri="{FF2B5EF4-FFF2-40B4-BE49-F238E27FC236}">
                  <a16:creationId xmlns:a16="http://schemas.microsoft.com/office/drawing/2014/main" id="{C39E7A74-CBEB-45FC-9878-34EA691FB38F}"/>
                </a:ext>
              </a:extLst>
            </p:cNvPr>
            <p:cNvPicPr>
              <a:picLocks noChangeAspect="1"/>
            </p:cNvPicPr>
            <p:nvPr>
              <p:custDataLst>
                <p:tags r:id="rId8"/>
              </p:custDataLst>
            </p:nvPr>
          </p:nvPicPr>
          <p:blipFill>
            <a:blip r:embed="rId18" cstate="print">
              <a:extLst>
                <a:ext uri="{28A0092B-C50C-407E-A947-70E740481C1C}">
                  <a14:useLocalDpi xmlns:a14="http://schemas.microsoft.com/office/drawing/2010/main" val="0"/>
                </a:ext>
              </a:extLst>
            </a:blip>
            <a:stretch>
              <a:fillRect/>
            </a:stretch>
          </p:blipFill>
          <p:spPr>
            <a:xfrm>
              <a:off x="1527048" y="2011863"/>
              <a:ext cx="4168140" cy="255270"/>
            </a:xfrm>
            <a:prstGeom prst="rect">
              <a:avLst/>
            </a:prstGeom>
          </p:spPr>
        </p:pic>
      </p:grpSp>
    </p:spTree>
    <p:extLst>
      <p:ext uri="{BB962C8B-B14F-4D97-AF65-F5344CB8AC3E}">
        <p14:creationId xmlns:p14="http://schemas.microsoft.com/office/powerpoint/2010/main" val="408041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1" descr="C:\Users\pedja\Documents\Presentations\2015\UCSD\basic_f0dotf1dot.png">
            <a:extLst>
              <a:ext uri="{FF2B5EF4-FFF2-40B4-BE49-F238E27FC236}">
                <a16:creationId xmlns:a16="http://schemas.microsoft.com/office/drawing/2014/main" id="{3727D1EA-2B66-6943-AFD3-E7763357327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59736" y="2657475"/>
            <a:ext cx="7315200" cy="32918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2" descr="C:\Users\pedja\Documents\Presentations\2015\UCSD\basic.png">
            <a:extLst>
              <a:ext uri="{FF2B5EF4-FFF2-40B4-BE49-F238E27FC236}">
                <a16:creationId xmlns:a16="http://schemas.microsoft.com/office/drawing/2014/main" id="{4854C6F6-AA3B-9F40-B952-2BE0266F97C8}"/>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459736" y="2657475"/>
            <a:ext cx="7315200" cy="32918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1" descr="C:\Users\pedja\Documents\Presentations\2015\UCSD\basic_f0f1.png">
            <a:extLst>
              <a:ext uri="{FF2B5EF4-FFF2-40B4-BE49-F238E27FC236}">
                <a16:creationId xmlns:a16="http://schemas.microsoft.com/office/drawing/2014/main" id="{597DF6BC-4F0E-0C41-93AF-EB2067FC27E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038350" y="2466975"/>
            <a:ext cx="81280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1F72C551-F997-AB45-9359-AD2D98850F83}"/>
              </a:ext>
            </a:extLst>
          </p:cNvPr>
          <p:cNvPicPr>
            <a:picLocks noChangeAspect="1"/>
          </p:cNvPicPr>
          <p:nvPr>
            <p:custDataLst>
              <p:tags r:id="rId1"/>
            </p:custDataLst>
          </p:nvPr>
        </p:nvPicPr>
        <p:blipFill>
          <a:blip r:embed="rId13">
            <a:extLst>
              <a:ext uri="{28A0092B-C50C-407E-A947-70E740481C1C}">
                <a14:useLocalDpi xmlns:a14="http://schemas.microsoft.com/office/drawing/2010/main" val="0"/>
              </a:ext>
            </a:extLst>
          </a:blip>
          <a:stretch>
            <a:fillRect/>
          </a:stretch>
        </p:blipFill>
        <p:spPr>
          <a:xfrm>
            <a:off x="411481" y="1653540"/>
            <a:ext cx="2672715" cy="255270"/>
          </a:xfrm>
          <a:prstGeom prst="rect">
            <a:avLst/>
          </a:prstGeom>
        </p:spPr>
      </p:pic>
      <p:pic>
        <p:nvPicPr>
          <p:cNvPr id="17" name="Picture 16">
            <a:extLst>
              <a:ext uri="{FF2B5EF4-FFF2-40B4-BE49-F238E27FC236}">
                <a16:creationId xmlns:a16="http://schemas.microsoft.com/office/drawing/2014/main" id="{6AA07608-A7A2-E84B-93E7-AE80901B5AC7}"/>
              </a:ext>
            </a:extLst>
          </p:cNvPr>
          <p:cNvPicPr>
            <a:picLocks noChangeAspect="1"/>
          </p:cNvPicPr>
          <p:nvPr>
            <p:custDataLst>
              <p:tags r:id="rId2"/>
            </p:custDataLst>
          </p:nvPr>
        </p:nvPicPr>
        <p:blipFill>
          <a:blip r:embed="rId14">
            <a:extLst>
              <a:ext uri="{28A0092B-C50C-407E-A947-70E740481C1C}">
                <a14:useLocalDpi xmlns:a14="http://schemas.microsoft.com/office/drawing/2010/main" val="0"/>
              </a:ext>
            </a:extLst>
          </a:blip>
          <a:stretch>
            <a:fillRect/>
          </a:stretch>
        </p:blipFill>
        <p:spPr>
          <a:xfrm>
            <a:off x="411481" y="2076450"/>
            <a:ext cx="2672715" cy="255270"/>
          </a:xfrm>
          <a:prstGeom prst="rect">
            <a:avLst/>
          </a:prstGeom>
        </p:spPr>
      </p:pic>
      <p:pic>
        <p:nvPicPr>
          <p:cNvPr id="18" name="Picture 17">
            <a:extLst>
              <a:ext uri="{FF2B5EF4-FFF2-40B4-BE49-F238E27FC236}">
                <a16:creationId xmlns:a16="http://schemas.microsoft.com/office/drawing/2014/main" id="{FEF2736A-8848-D749-91BC-104597493754}"/>
              </a:ext>
            </a:extLst>
          </p:cNvPr>
          <p:cNvPicPr>
            <a:picLocks noChangeAspect="1"/>
          </p:cNvPicPr>
          <p:nvPr>
            <p:custDataLst>
              <p:tags r:id="rId3"/>
            </p:custDataLst>
          </p:nvPr>
        </p:nvPicPr>
        <p:blipFill>
          <a:blip r:embed="rId15" cstate="print">
            <a:extLst>
              <a:ext uri="{28A0092B-C50C-407E-A947-70E740481C1C}">
                <a14:useLocalDpi xmlns:a14="http://schemas.microsoft.com/office/drawing/2010/main" val="0"/>
              </a:ext>
            </a:extLst>
          </a:blip>
          <a:stretch>
            <a:fillRect/>
          </a:stretch>
        </p:blipFill>
        <p:spPr>
          <a:xfrm>
            <a:off x="9229725" y="5810250"/>
            <a:ext cx="127635" cy="114300"/>
          </a:xfrm>
          <a:prstGeom prst="rect">
            <a:avLst/>
          </a:prstGeom>
        </p:spPr>
      </p:pic>
      <p:pic>
        <p:nvPicPr>
          <p:cNvPr id="5" name="Picture 4 2">
            <a:extLst>
              <a:ext uri="{FF2B5EF4-FFF2-40B4-BE49-F238E27FC236}">
                <a16:creationId xmlns:a16="http://schemas.microsoft.com/office/drawing/2014/main" id="{7AEBEC5B-A831-4312-94AE-5C39797D8D19}"/>
              </a:ext>
            </a:extLst>
          </p:cNvPr>
          <p:cNvPicPr>
            <a:picLocks noChangeAspect="1"/>
          </p:cNvPicPr>
          <p:nvPr>
            <p:custDataLst>
              <p:tags r:id="rId4"/>
            </p:custDataLst>
          </p:nvPr>
        </p:nvPicPr>
        <p:blipFill>
          <a:blip r:embed="rId16"/>
          <a:stretch>
            <a:fillRect/>
          </a:stretch>
        </p:blipFill>
        <p:spPr>
          <a:xfrm>
            <a:off x="4146708" y="3207200"/>
            <a:ext cx="1898058" cy="229029"/>
          </a:xfrm>
          <a:prstGeom prst="rect">
            <a:avLst/>
          </a:prstGeom>
        </p:spPr>
      </p:pic>
      <p:pic>
        <p:nvPicPr>
          <p:cNvPr id="7" name="Picture 6">
            <a:extLst>
              <a:ext uri="{FF2B5EF4-FFF2-40B4-BE49-F238E27FC236}">
                <a16:creationId xmlns:a16="http://schemas.microsoft.com/office/drawing/2014/main" id="{445E25AC-1008-4B8A-9547-DF67FE20D81C}"/>
              </a:ext>
            </a:extLst>
          </p:cNvPr>
          <p:cNvPicPr>
            <a:picLocks noChangeAspect="1"/>
          </p:cNvPicPr>
          <p:nvPr>
            <p:custDataLst>
              <p:tags r:id="rId5"/>
            </p:custDataLst>
          </p:nvPr>
        </p:nvPicPr>
        <p:blipFill>
          <a:blip r:embed="rId17"/>
          <a:stretch>
            <a:fillRect/>
          </a:stretch>
        </p:blipFill>
        <p:spPr>
          <a:xfrm>
            <a:off x="7267576" y="3802343"/>
            <a:ext cx="1898059" cy="229029"/>
          </a:xfrm>
          <a:prstGeom prst="rect">
            <a:avLst/>
          </a:prstGeom>
        </p:spPr>
      </p:pic>
      <p:sp>
        <p:nvSpPr>
          <p:cNvPr id="21" name="TextBox 3">
            <a:extLst>
              <a:ext uri="{FF2B5EF4-FFF2-40B4-BE49-F238E27FC236}">
                <a16:creationId xmlns:a16="http://schemas.microsoft.com/office/drawing/2014/main" id="{FCB86968-6058-C947-88EA-EB948CC5A1F2}"/>
              </a:ext>
            </a:extLst>
          </p:cNvPr>
          <p:cNvSpPr txBox="1">
            <a:spLocks noChangeArrowheads="1"/>
          </p:cNvSpPr>
          <p:nvPr/>
        </p:nvSpPr>
        <p:spPr bwMode="auto">
          <a:xfrm>
            <a:off x="1371598" y="6616030"/>
            <a:ext cx="10820401"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arXiv:1601.01944 (2016);     Jain et al. NIPS 2016.</a:t>
            </a:r>
          </a:p>
        </p:txBody>
      </p:sp>
      <p:sp>
        <p:nvSpPr>
          <p:cNvPr id="22" name="Title 1">
            <a:extLst>
              <a:ext uri="{FF2B5EF4-FFF2-40B4-BE49-F238E27FC236}">
                <a16:creationId xmlns:a16="http://schemas.microsoft.com/office/drawing/2014/main" id="{48787F3A-E413-D14D-8607-FC754B48AF28}"/>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Supervised Learning</a:t>
            </a:r>
          </a:p>
        </p:txBody>
      </p:sp>
      <p:pic>
        <p:nvPicPr>
          <p:cNvPr id="11" name="Picture 10">
            <a:extLst>
              <a:ext uri="{FF2B5EF4-FFF2-40B4-BE49-F238E27FC236}">
                <a16:creationId xmlns:a16="http://schemas.microsoft.com/office/drawing/2014/main" id="{96AFDCF2-64EE-4004-9BEC-63645F4E6657}"/>
              </a:ext>
            </a:extLst>
          </p:cNvPr>
          <p:cNvPicPr>
            <a:picLocks noChangeAspect="1"/>
          </p:cNvPicPr>
          <p:nvPr>
            <p:custDataLst>
              <p:tags r:id="rId6"/>
            </p:custDataLst>
          </p:nvPr>
        </p:nvPicPr>
        <p:blipFill>
          <a:blip r:embed="rId18"/>
          <a:stretch>
            <a:fillRect/>
          </a:stretch>
        </p:blipFill>
        <p:spPr>
          <a:xfrm>
            <a:off x="3633455" y="6310653"/>
            <a:ext cx="4926177" cy="229029"/>
          </a:xfrm>
          <a:prstGeom prst="rect">
            <a:avLst/>
          </a:prstGeom>
        </p:spPr>
      </p:pic>
      <p:sp>
        <p:nvSpPr>
          <p:cNvPr id="4" name="Rectangle 3">
            <a:extLst>
              <a:ext uri="{FF2B5EF4-FFF2-40B4-BE49-F238E27FC236}">
                <a16:creationId xmlns:a16="http://schemas.microsoft.com/office/drawing/2014/main" id="{4FD85B1B-B35F-4743-9D82-BD618D120354}"/>
              </a:ext>
            </a:extLst>
          </p:cNvPr>
          <p:cNvSpPr/>
          <p:nvPr/>
        </p:nvSpPr>
        <p:spPr>
          <a:xfrm>
            <a:off x="7200225" y="1338071"/>
            <a:ext cx="4617720" cy="1766353"/>
          </a:xfrm>
          <a:prstGeom prst="rect">
            <a:avLst/>
          </a:prstGeom>
          <a:solidFill>
            <a:schemeClr val="bg1"/>
          </a:solidFill>
          <a:ln w="190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4EA2380-B613-4A2A-98F8-3F87ADED56B3}"/>
              </a:ext>
            </a:extLst>
          </p:cNvPr>
          <p:cNvPicPr>
            <a:picLocks noChangeAspect="1"/>
          </p:cNvPicPr>
          <p:nvPr>
            <p:custDataLst>
              <p:tags r:id="rId7"/>
            </p:custDataLst>
          </p:nvPr>
        </p:nvPicPr>
        <p:blipFill>
          <a:blip r:embed="rId19"/>
          <a:stretch>
            <a:fillRect/>
          </a:stretch>
        </p:blipFill>
        <p:spPr>
          <a:xfrm>
            <a:off x="7538035" y="1998762"/>
            <a:ext cx="3779044" cy="598857"/>
          </a:xfrm>
          <a:prstGeom prst="rect">
            <a:avLst/>
          </a:prstGeom>
        </p:spPr>
      </p:pic>
      <p:grpSp>
        <p:nvGrpSpPr>
          <p:cNvPr id="9" name="Group 8">
            <a:extLst>
              <a:ext uri="{FF2B5EF4-FFF2-40B4-BE49-F238E27FC236}">
                <a16:creationId xmlns:a16="http://schemas.microsoft.com/office/drawing/2014/main" id="{97763DB2-654E-433B-B4C2-BF70AFF399A3}"/>
              </a:ext>
            </a:extLst>
          </p:cNvPr>
          <p:cNvGrpSpPr/>
          <p:nvPr/>
        </p:nvGrpSpPr>
        <p:grpSpPr>
          <a:xfrm>
            <a:off x="10191914" y="1561516"/>
            <a:ext cx="1373896" cy="956131"/>
            <a:chOff x="10191914" y="1561516"/>
            <a:chExt cx="1373896" cy="956131"/>
          </a:xfrm>
        </p:grpSpPr>
        <p:sp>
          <p:nvSpPr>
            <p:cNvPr id="20" name="Oval 19">
              <a:extLst>
                <a:ext uri="{FF2B5EF4-FFF2-40B4-BE49-F238E27FC236}">
                  <a16:creationId xmlns:a16="http://schemas.microsoft.com/office/drawing/2014/main" id="{4A313125-08A3-404F-A2A1-1FEE79351E34}"/>
                </a:ext>
              </a:extLst>
            </p:cNvPr>
            <p:cNvSpPr/>
            <p:nvPr/>
          </p:nvSpPr>
          <p:spPr>
            <a:xfrm>
              <a:off x="10191914" y="1742947"/>
              <a:ext cx="1373896" cy="774700"/>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3AF3AA63-20C9-9042-AB7A-6621A5D86648}"/>
                </a:ext>
              </a:extLst>
            </p:cNvPr>
            <p:cNvPicPr>
              <a:picLocks noChangeAspect="1"/>
            </p:cNvPicPr>
            <p:nvPr>
              <p:custDataLst>
                <p:tags r:id="rId8"/>
              </p:custDataLst>
            </p:nvPr>
          </p:nvPicPr>
          <p:blipFill>
            <a:blip r:embed="rId20">
              <a:extLst>
                <a:ext uri="{28A0092B-C50C-407E-A947-70E740481C1C}">
                  <a14:useLocalDpi xmlns:a14="http://schemas.microsoft.com/office/drawing/2010/main" val="0"/>
                </a:ext>
              </a:extLst>
            </a:blip>
            <a:stretch>
              <a:fillRect/>
            </a:stretch>
          </p:blipFill>
          <p:spPr>
            <a:xfrm>
              <a:off x="11394360" y="1561516"/>
              <a:ext cx="171450" cy="137160"/>
            </a:xfrm>
            <a:prstGeom prst="rect">
              <a:avLst/>
            </a:prstGeom>
          </p:spPr>
        </p:pic>
      </p:grpSp>
    </p:spTree>
    <p:extLst>
      <p:ext uri="{BB962C8B-B14F-4D97-AF65-F5344CB8AC3E}">
        <p14:creationId xmlns:p14="http://schemas.microsoft.com/office/powerpoint/2010/main" val="357268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10" presetClass="entr" presetSubtype="0" fill="hold" nodeType="afterEffect">
                                  <p:stCondLst>
                                    <p:cond delay="50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pedja\Documents\Presentations\2015\UCSD\basic_f0dotf1dot.png">
            <a:extLst>
              <a:ext uri="{FF2B5EF4-FFF2-40B4-BE49-F238E27FC236}">
                <a16:creationId xmlns:a16="http://schemas.microsoft.com/office/drawing/2014/main" id="{54DA829B-E782-4645-AA6D-B5B8905541D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59736" y="2657475"/>
            <a:ext cx="7315200" cy="32918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pedja\Documents\Presentations\2015\UCSD\basic.png">
            <a:extLst>
              <a:ext uri="{FF2B5EF4-FFF2-40B4-BE49-F238E27FC236}">
                <a16:creationId xmlns:a16="http://schemas.microsoft.com/office/drawing/2014/main" id="{67234A10-05BF-064C-BBDC-48797DC6DE4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039112" y="2468880"/>
            <a:ext cx="81280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0D99FDA-1305-7C4D-BE01-2D255C82B738}"/>
              </a:ext>
            </a:extLst>
          </p:cNvPr>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513080" y="2482064"/>
            <a:ext cx="2453640" cy="255270"/>
          </a:xfrm>
          <a:prstGeom prst="rect">
            <a:avLst/>
          </a:prstGeom>
        </p:spPr>
      </p:pic>
      <p:pic>
        <p:nvPicPr>
          <p:cNvPr id="5" name="Picture 4">
            <a:extLst>
              <a:ext uri="{FF2B5EF4-FFF2-40B4-BE49-F238E27FC236}">
                <a16:creationId xmlns:a16="http://schemas.microsoft.com/office/drawing/2014/main" id="{7F44A004-042A-5C49-8194-3C925FF93257}"/>
              </a:ext>
            </a:extLst>
          </p:cNvPr>
          <p:cNvPicPr>
            <a:picLocks noChangeAspect="1"/>
          </p:cNvPicPr>
          <p:nvPr>
            <p:custDataLst>
              <p:tags r:id="rId2"/>
            </p:custDataLst>
          </p:nvPr>
        </p:nvPicPr>
        <p:blipFill>
          <a:blip r:embed="rId13">
            <a:extLst>
              <a:ext uri="{28A0092B-C50C-407E-A947-70E740481C1C}">
                <a14:useLocalDpi xmlns:a14="http://schemas.microsoft.com/office/drawing/2010/main" val="0"/>
              </a:ext>
            </a:extLst>
          </a:blip>
          <a:stretch>
            <a:fillRect/>
          </a:stretch>
        </p:blipFill>
        <p:spPr>
          <a:xfrm>
            <a:off x="411481" y="1653540"/>
            <a:ext cx="2672715" cy="255270"/>
          </a:xfrm>
          <a:prstGeom prst="rect">
            <a:avLst/>
          </a:prstGeom>
        </p:spPr>
      </p:pic>
      <p:pic>
        <p:nvPicPr>
          <p:cNvPr id="6" name="Picture 5">
            <a:extLst>
              <a:ext uri="{FF2B5EF4-FFF2-40B4-BE49-F238E27FC236}">
                <a16:creationId xmlns:a16="http://schemas.microsoft.com/office/drawing/2014/main" id="{2247572B-04C7-F940-9216-FFA85D3E7493}"/>
              </a:ext>
            </a:extLst>
          </p:cNvPr>
          <p:cNvPicPr>
            <a:picLocks noChangeAspect="1"/>
          </p:cNvPicPr>
          <p:nvPr>
            <p:custDataLst>
              <p:tags r:id="rId3"/>
            </p:custDataLst>
          </p:nvPr>
        </p:nvPicPr>
        <p:blipFill>
          <a:blip r:embed="rId14">
            <a:extLst>
              <a:ext uri="{28A0092B-C50C-407E-A947-70E740481C1C}">
                <a14:useLocalDpi xmlns:a14="http://schemas.microsoft.com/office/drawing/2010/main" val="0"/>
              </a:ext>
            </a:extLst>
          </a:blip>
          <a:stretch>
            <a:fillRect/>
          </a:stretch>
        </p:blipFill>
        <p:spPr>
          <a:xfrm>
            <a:off x="411481" y="2076450"/>
            <a:ext cx="2672715" cy="255270"/>
          </a:xfrm>
          <a:prstGeom prst="rect">
            <a:avLst/>
          </a:prstGeom>
        </p:spPr>
      </p:pic>
      <p:pic>
        <p:nvPicPr>
          <p:cNvPr id="7" name="Picture 6">
            <a:extLst>
              <a:ext uri="{FF2B5EF4-FFF2-40B4-BE49-F238E27FC236}">
                <a16:creationId xmlns:a16="http://schemas.microsoft.com/office/drawing/2014/main" id="{57368C65-194F-8B4A-B331-27A148F85AB7}"/>
              </a:ext>
            </a:extLst>
          </p:cNvPr>
          <p:cNvPicPr>
            <a:picLocks noChangeAspect="1"/>
          </p:cNvPicPr>
          <p:nvPr>
            <p:custDataLst>
              <p:tags r:id="rId4"/>
            </p:custDataLst>
          </p:nvPr>
        </p:nvPicPr>
        <p:blipFill>
          <a:blip r:embed="rId15">
            <a:extLst>
              <a:ext uri="{28A0092B-C50C-407E-A947-70E740481C1C}">
                <a14:useLocalDpi xmlns:a14="http://schemas.microsoft.com/office/drawing/2010/main" val="0"/>
              </a:ext>
            </a:extLst>
          </a:blip>
          <a:stretch>
            <a:fillRect/>
          </a:stretch>
        </p:blipFill>
        <p:spPr>
          <a:xfrm>
            <a:off x="204025" y="4155337"/>
            <a:ext cx="3231833" cy="229743"/>
          </a:xfrm>
          <a:prstGeom prst="rect">
            <a:avLst/>
          </a:prstGeom>
        </p:spPr>
      </p:pic>
      <p:pic>
        <p:nvPicPr>
          <p:cNvPr id="8" name="Picture 7">
            <a:extLst>
              <a:ext uri="{FF2B5EF4-FFF2-40B4-BE49-F238E27FC236}">
                <a16:creationId xmlns:a16="http://schemas.microsoft.com/office/drawing/2014/main" id="{0178D118-DBBA-EB4F-B671-E0D3683869EA}"/>
              </a:ext>
            </a:extLst>
          </p:cNvPr>
          <p:cNvPicPr>
            <a:picLocks noChangeAspect="1"/>
          </p:cNvPicPr>
          <p:nvPr>
            <p:custDataLst>
              <p:tags r:id="rId5"/>
            </p:custDataLst>
          </p:nvPr>
        </p:nvPicPr>
        <p:blipFill>
          <a:blip r:embed="rId16">
            <a:extLst>
              <a:ext uri="{28A0092B-C50C-407E-A947-70E740481C1C}">
                <a14:useLocalDpi xmlns:a14="http://schemas.microsoft.com/office/drawing/2010/main" val="0"/>
              </a:ext>
            </a:extLst>
          </a:blip>
          <a:stretch>
            <a:fillRect/>
          </a:stretch>
        </p:blipFill>
        <p:spPr>
          <a:xfrm>
            <a:off x="59436" y="5939790"/>
            <a:ext cx="2400300" cy="229743"/>
          </a:xfrm>
          <a:prstGeom prst="rect">
            <a:avLst/>
          </a:prstGeom>
        </p:spPr>
      </p:pic>
      <p:cxnSp>
        <p:nvCxnSpPr>
          <p:cNvPr id="9" name="Straight Arrow Connector 8">
            <a:extLst>
              <a:ext uri="{FF2B5EF4-FFF2-40B4-BE49-F238E27FC236}">
                <a16:creationId xmlns:a16="http://schemas.microsoft.com/office/drawing/2014/main" id="{D3E3B346-128E-BE4C-AD15-8A2DBF80B80B}"/>
              </a:ext>
            </a:extLst>
          </p:cNvPr>
          <p:cNvCxnSpPr/>
          <p:nvPr/>
        </p:nvCxnSpPr>
        <p:spPr>
          <a:xfrm>
            <a:off x="2552700" y="4638675"/>
            <a:ext cx="914400" cy="923925"/>
          </a:xfrm>
          <a:prstGeom prst="straightConnector1">
            <a:avLst/>
          </a:prstGeom>
          <a:ln>
            <a:solidFill>
              <a:srgbClr val="FFC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3">
            <a:extLst>
              <a:ext uri="{FF2B5EF4-FFF2-40B4-BE49-F238E27FC236}">
                <a16:creationId xmlns:a16="http://schemas.microsoft.com/office/drawing/2014/main" id="{2E9D226A-0B92-B94E-B9D9-69EAF5A2112A}"/>
              </a:ext>
            </a:extLst>
          </p:cNvPr>
          <p:cNvSpPr txBox="1">
            <a:spLocks noChangeArrowheads="1"/>
          </p:cNvSpPr>
          <p:nvPr/>
        </p:nvSpPr>
        <p:spPr bwMode="auto">
          <a:xfrm>
            <a:off x="1371598" y="6616034"/>
            <a:ext cx="10820401"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arXiv:1601.01944 (2016);     Jain et al. NIPS 2016.</a:t>
            </a:r>
          </a:p>
        </p:txBody>
      </p:sp>
      <p:pic>
        <p:nvPicPr>
          <p:cNvPr id="11" name="Picture 10">
            <a:extLst>
              <a:ext uri="{FF2B5EF4-FFF2-40B4-BE49-F238E27FC236}">
                <a16:creationId xmlns:a16="http://schemas.microsoft.com/office/drawing/2014/main" id="{D679933F-25AA-6347-A4A4-F77724CD27F9}"/>
              </a:ext>
            </a:extLst>
          </p:cNvPr>
          <p:cNvPicPr>
            <a:picLocks noChangeAspect="1"/>
          </p:cNvPicPr>
          <p:nvPr>
            <p:custDataLst>
              <p:tags r:id="rId6"/>
            </p:custDataLst>
          </p:nvPr>
        </p:nvPicPr>
        <p:blipFill>
          <a:blip r:embed="rId17" cstate="print">
            <a:extLst>
              <a:ext uri="{28A0092B-C50C-407E-A947-70E740481C1C}">
                <a14:useLocalDpi xmlns:a14="http://schemas.microsoft.com/office/drawing/2010/main" val="0"/>
              </a:ext>
            </a:extLst>
          </a:blip>
          <a:stretch>
            <a:fillRect/>
          </a:stretch>
        </p:blipFill>
        <p:spPr>
          <a:xfrm>
            <a:off x="9229725" y="5810250"/>
            <a:ext cx="127635" cy="114300"/>
          </a:xfrm>
          <a:prstGeom prst="rect">
            <a:avLst/>
          </a:prstGeom>
        </p:spPr>
      </p:pic>
      <p:pic>
        <p:nvPicPr>
          <p:cNvPr id="12" name="Picture 11">
            <a:extLst>
              <a:ext uri="{FF2B5EF4-FFF2-40B4-BE49-F238E27FC236}">
                <a16:creationId xmlns:a16="http://schemas.microsoft.com/office/drawing/2014/main" id="{16CFA3CF-6220-F14B-A219-386DC05E4F91}"/>
              </a:ext>
            </a:extLst>
          </p:cNvPr>
          <p:cNvPicPr>
            <a:picLocks noChangeAspect="1"/>
          </p:cNvPicPr>
          <p:nvPr>
            <p:custDataLst>
              <p:tags r:id="rId7"/>
            </p:custDataLst>
          </p:nvPr>
        </p:nvPicPr>
        <p:blipFill>
          <a:blip r:embed="rId18">
            <a:extLst>
              <a:ext uri="{28A0092B-C50C-407E-A947-70E740481C1C}">
                <a14:useLocalDpi xmlns:a14="http://schemas.microsoft.com/office/drawing/2010/main" val="0"/>
              </a:ext>
            </a:extLst>
          </a:blip>
          <a:stretch>
            <a:fillRect/>
          </a:stretch>
        </p:blipFill>
        <p:spPr>
          <a:xfrm>
            <a:off x="4146708" y="3207198"/>
            <a:ext cx="512636" cy="229743"/>
          </a:xfrm>
          <a:prstGeom prst="rect">
            <a:avLst/>
          </a:prstGeom>
        </p:spPr>
      </p:pic>
      <p:pic>
        <p:nvPicPr>
          <p:cNvPr id="13" name="Picture 12">
            <a:extLst>
              <a:ext uri="{FF2B5EF4-FFF2-40B4-BE49-F238E27FC236}">
                <a16:creationId xmlns:a16="http://schemas.microsoft.com/office/drawing/2014/main" id="{D3023F08-1EB8-0740-B5C9-238697F83DCC}"/>
              </a:ext>
            </a:extLst>
          </p:cNvPr>
          <p:cNvPicPr>
            <a:picLocks noChangeAspect="1"/>
          </p:cNvPicPr>
          <p:nvPr>
            <p:custDataLst>
              <p:tags r:id="rId8"/>
            </p:custDataLst>
          </p:nvPr>
        </p:nvPicPr>
        <p:blipFill>
          <a:blip r:embed="rId19">
            <a:extLst>
              <a:ext uri="{28A0092B-C50C-407E-A947-70E740481C1C}">
                <a14:useLocalDpi xmlns:a14="http://schemas.microsoft.com/office/drawing/2010/main" val="0"/>
              </a:ext>
            </a:extLst>
          </a:blip>
          <a:stretch>
            <a:fillRect/>
          </a:stretch>
        </p:blipFill>
        <p:spPr>
          <a:xfrm>
            <a:off x="7267575" y="3802342"/>
            <a:ext cx="512636" cy="229743"/>
          </a:xfrm>
          <a:prstGeom prst="rect">
            <a:avLst/>
          </a:prstGeom>
        </p:spPr>
      </p:pic>
      <p:sp>
        <p:nvSpPr>
          <p:cNvPr id="14" name="Title 1">
            <a:extLst>
              <a:ext uri="{FF2B5EF4-FFF2-40B4-BE49-F238E27FC236}">
                <a16:creationId xmlns:a16="http://schemas.microsoft.com/office/drawing/2014/main" id="{7C3F0D00-3AB3-D542-9C4E-C9CF88AF694E}"/>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Semi-Supervised Learning</a:t>
            </a:r>
          </a:p>
        </p:txBody>
      </p:sp>
    </p:spTree>
    <p:extLst>
      <p:ext uri="{BB962C8B-B14F-4D97-AF65-F5344CB8AC3E}">
        <p14:creationId xmlns:p14="http://schemas.microsoft.com/office/powerpoint/2010/main" val="340382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30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3000"/>
                                        <p:tgtEl>
                                          <p:spTgt spid="8"/>
                                        </p:tgtEl>
                                      </p:cBhvr>
                                    </p:animEffect>
                                  </p:childTnLst>
                                </p:cTn>
                              </p:par>
                              <p:par>
                                <p:cTn id="11" presetID="9"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1" descr="C:\Users\pedja\Documents\Presentations\2015\UCSD\basic_f0dotf1dot.png">
            <a:extLst>
              <a:ext uri="{FF2B5EF4-FFF2-40B4-BE49-F238E27FC236}">
                <a16:creationId xmlns:a16="http://schemas.microsoft.com/office/drawing/2014/main" id="{9BF66E1D-5713-3246-BDBD-70B55DDE7A4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59736" y="2657475"/>
            <a:ext cx="7315200" cy="32918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2" descr="C:\Users\pedja\Documents\Presentations\2015\UCSD\basic.png">
            <a:extLst>
              <a:ext uri="{FF2B5EF4-FFF2-40B4-BE49-F238E27FC236}">
                <a16:creationId xmlns:a16="http://schemas.microsoft.com/office/drawing/2014/main" id="{584D5C0A-BCBF-774F-8917-BD49D2B427D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459736" y="2657475"/>
            <a:ext cx="7315200" cy="32918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Users\pedja\Documents\Presentations\2015\UCSD\basic_f0f1.png">
            <a:extLst>
              <a:ext uri="{FF2B5EF4-FFF2-40B4-BE49-F238E27FC236}">
                <a16:creationId xmlns:a16="http://schemas.microsoft.com/office/drawing/2014/main" id="{BA4900B0-63F8-6649-B2B3-E4F12871E53B}"/>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57450" y="2657475"/>
            <a:ext cx="7315200" cy="32918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pedja\Documents\Presentations\2015\UCSD\basic_f0dot.png">
            <a:extLst>
              <a:ext uri="{FF2B5EF4-FFF2-40B4-BE49-F238E27FC236}">
                <a16:creationId xmlns:a16="http://schemas.microsoft.com/office/drawing/2014/main" id="{90177CA7-BD93-0B4F-9A9A-15C4B7F7600F}"/>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039112" y="2468880"/>
            <a:ext cx="81280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6B47347-E208-6348-BB74-86D19A3C6536}"/>
              </a:ext>
            </a:extLst>
          </p:cNvPr>
          <p:cNvPicPr>
            <a:picLocks noChangeAspect="1"/>
          </p:cNvPicPr>
          <p:nvPr>
            <p:custDataLst>
              <p:tags r:id="rId1"/>
            </p:custDataLst>
          </p:nvPr>
        </p:nvPicPr>
        <p:blipFill>
          <a:blip r:embed="rId14">
            <a:extLst>
              <a:ext uri="{28A0092B-C50C-407E-A947-70E740481C1C}">
                <a14:useLocalDpi xmlns:a14="http://schemas.microsoft.com/office/drawing/2010/main" val="0"/>
              </a:ext>
            </a:extLst>
          </a:blip>
          <a:stretch>
            <a:fillRect/>
          </a:stretch>
        </p:blipFill>
        <p:spPr>
          <a:xfrm>
            <a:off x="513080" y="2482064"/>
            <a:ext cx="2453640" cy="255270"/>
          </a:xfrm>
          <a:prstGeom prst="rect">
            <a:avLst/>
          </a:prstGeom>
        </p:spPr>
      </p:pic>
      <p:pic>
        <p:nvPicPr>
          <p:cNvPr id="7" name="Picture 6">
            <a:extLst>
              <a:ext uri="{FF2B5EF4-FFF2-40B4-BE49-F238E27FC236}">
                <a16:creationId xmlns:a16="http://schemas.microsoft.com/office/drawing/2014/main" id="{CE497E2B-9BA3-0449-8D73-C99F6C03287D}"/>
              </a:ext>
            </a:extLst>
          </p:cNvPr>
          <p:cNvPicPr>
            <a:picLocks noChangeAspect="1"/>
          </p:cNvPicPr>
          <p:nvPr>
            <p:custDataLst>
              <p:tags r:id="rId2"/>
            </p:custDataLst>
          </p:nvPr>
        </p:nvPicPr>
        <p:blipFill>
          <a:blip r:embed="rId15" cstate="print">
            <a:extLst>
              <a:ext uri="{28A0092B-C50C-407E-A947-70E740481C1C}">
                <a14:useLocalDpi xmlns:a14="http://schemas.microsoft.com/office/drawing/2010/main" val="0"/>
              </a:ext>
            </a:extLst>
          </a:blip>
          <a:stretch>
            <a:fillRect/>
          </a:stretch>
        </p:blipFill>
        <p:spPr>
          <a:xfrm>
            <a:off x="9229725" y="5810250"/>
            <a:ext cx="127635" cy="114300"/>
          </a:xfrm>
          <a:prstGeom prst="rect">
            <a:avLst/>
          </a:prstGeom>
        </p:spPr>
      </p:pic>
      <p:pic>
        <p:nvPicPr>
          <p:cNvPr id="8" name="Picture 7">
            <a:extLst>
              <a:ext uri="{FF2B5EF4-FFF2-40B4-BE49-F238E27FC236}">
                <a16:creationId xmlns:a16="http://schemas.microsoft.com/office/drawing/2014/main" id="{7ED7D8DD-7B30-D445-8D70-1F07C18D090A}"/>
              </a:ext>
            </a:extLst>
          </p:cNvPr>
          <p:cNvPicPr>
            <a:picLocks noChangeAspect="1"/>
          </p:cNvPicPr>
          <p:nvPr>
            <p:custDataLst>
              <p:tags r:id="rId3"/>
            </p:custDataLst>
          </p:nvPr>
        </p:nvPicPr>
        <p:blipFill>
          <a:blip r:embed="rId16">
            <a:extLst>
              <a:ext uri="{28A0092B-C50C-407E-A947-70E740481C1C}">
                <a14:useLocalDpi xmlns:a14="http://schemas.microsoft.com/office/drawing/2010/main" val="0"/>
              </a:ext>
            </a:extLst>
          </a:blip>
          <a:stretch>
            <a:fillRect/>
          </a:stretch>
        </p:blipFill>
        <p:spPr>
          <a:xfrm>
            <a:off x="4146708" y="3207198"/>
            <a:ext cx="512636" cy="229743"/>
          </a:xfrm>
          <a:prstGeom prst="rect">
            <a:avLst/>
          </a:prstGeom>
        </p:spPr>
      </p:pic>
      <p:pic>
        <p:nvPicPr>
          <p:cNvPr id="9" name="Picture 8">
            <a:extLst>
              <a:ext uri="{FF2B5EF4-FFF2-40B4-BE49-F238E27FC236}">
                <a16:creationId xmlns:a16="http://schemas.microsoft.com/office/drawing/2014/main" id="{5B23EDF9-7CE5-5A4D-97B4-0960A55669F5}"/>
              </a:ext>
            </a:extLst>
          </p:cNvPr>
          <p:cNvPicPr>
            <a:picLocks noChangeAspect="1"/>
          </p:cNvPicPr>
          <p:nvPr>
            <p:custDataLst>
              <p:tags r:id="rId4"/>
            </p:custDataLst>
          </p:nvPr>
        </p:nvPicPr>
        <p:blipFill>
          <a:blip r:embed="rId17">
            <a:extLst>
              <a:ext uri="{28A0092B-C50C-407E-A947-70E740481C1C}">
                <a14:useLocalDpi xmlns:a14="http://schemas.microsoft.com/office/drawing/2010/main" val="0"/>
              </a:ext>
            </a:extLst>
          </a:blip>
          <a:stretch>
            <a:fillRect/>
          </a:stretch>
        </p:blipFill>
        <p:spPr>
          <a:xfrm>
            <a:off x="7267575" y="3802342"/>
            <a:ext cx="512636" cy="229743"/>
          </a:xfrm>
          <a:prstGeom prst="rect">
            <a:avLst/>
          </a:prstGeom>
        </p:spPr>
      </p:pic>
      <p:pic>
        <p:nvPicPr>
          <p:cNvPr id="10" name="Picture 9">
            <a:extLst>
              <a:ext uri="{FF2B5EF4-FFF2-40B4-BE49-F238E27FC236}">
                <a16:creationId xmlns:a16="http://schemas.microsoft.com/office/drawing/2014/main" id="{7A914087-C703-6748-ABFB-D258D9FEA02D}"/>
              </a:ext>
            </a:extLst>
          </p:cNvPr>
          <p:cNvPicPr>
            <a:picLocks noChangeAspect="1"/>
          </p:cNvPicPr>
          <p:nvPr>
            <p:custDataLst>
              <p:tags r:id="rId5"/>
            </p:custDataLst>
          </p:nvPr>
        </p:nvPicPr>
        <p:blipFill>
          <a:blip r:embed="rId18">
            <a:extLst>
              <a:ext uri="{28A0092B-C50C-407E-A947-70E740481C1C}">
                <a14:useLocalDpi xmlns:a14="http://schemas.microsoft.com/office/drawing/2010/main" val="0"/>
              </a:ext>
            </a:extLst>
          </a:blip>
          <a:stretch>
            <a:fillRect/>
          </a:stretch>
        </p:blipFill>
        <p:spPr>
          <a:xfrm>
            <a:off x="204025" y="4155337"/>
            <a:ext cx="3231833" cy="229743"/>
          </a:xfrm>
          <a:prstGeom prst="rect">
            <a:avLst/>
          </a:prstGeom>
        </p:spPr>
      </p:pic>
      <p:pic>
        <p:nvPicPr>
          <p:cNvPr id="11" name="Picture 10">
            <a:extLst>
              <a:ext uri="{FF2B5EF4-FFF2-40B4-BE49-F238E27FC236}">
                <a16:creationId xmlns:a16="http://schemas.microsoft.com/office/drawing/2014/main" id="{528F7737-EC98-3C4C-A0A4-0768361A473B}"/>
              </a:ext>
            </a:extLst>
          </p:cNvPr>
          <p:cNvPicPr>
            <a:picLocks noChangeAspect="1"/>
          </p:cNvPicPr>
          <p:nvPr>
            <p:custDataLst>
              <p:tags r:id="rId6"/>
            </p:custDataLst>
          </p:nvPr>
        </p:nvPicPr>
        <p:blipFill>
          <a:blip r:embed="rId19">
            <a:extLst>
              <a:ext uri="{28A0092B-C50C-407E-A947-70E740481C1C}">
                <a14:useLocalDpi xmlns:a14="http://schemas.microsoft.com/office/drawing/2010/main" val="0"/>
              </a:ext>
            </a:extLst>
          </a:blip>
          <a:stretch>
            <a:fillRect/>
          </a:stretch>
        </p:blipFill>
        <p:spPr>
          <a:xfrm>
            <a:off x="59436" y="5939790"/>
            <a:ext cx="2400300" cy="229743"/>
          </a:xfrm>
          <a:prstGeom prst="rect">
            <a:avLst/>
          </a:prstGeom>
        </p:spPr>
      </p:pic>
      <p:cxnSp>
        <p:nvCxnSpPr>
          <p:cNvPr id="12" name="Straight Arrow Connector 11">
            <a:extLst>
              <a:ext uri="{FF2B5EF4-FFF2-40B4-BE49-F238E27FC236}">
                <a16:creationId xmlns:a16="http://schemas.microsoft.com/office/drawing/2014/main" id="{260DB40B-B11B-C743-B549-843EAB808E01}"/>
              </a:ext>
            </a:extLst>
          </p:cNvPr>
          <p:cNvCxnSpPr/>
          <p:nvPr/>
        </p:nvCxnSpPr>
        <p:spPr>
          <a:xfrm>
            <a:off x="2552700" y="4638675"/>
            <a:ext cx="914400" cy="923925"/>
          </a:xfrm>
          <a:prstGeom prst="straightConnector1">
            <a:avLst/>
          </a:prstGeom>
          <a:ln>
            <a:solidFill>
              <a:srgbClr val="FFC000"/>
            </a:solidFill>
            <a:tailEnd type="arrow"/>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AFBF42FB-E5C1-A945-9FD5-1EED1F48554C}"/>
              </a:ext>
            </a:extLst>
          </p:cNvPr>
          <p:cNvPicPr>
            <a:picLocks noChangeAspect="1"/>
          </p:cNvPicPr>
          <p:nvPr>
            <p:custDataLst>
              <p:tags r:id="rId7"/>
            </p:custDataLst>
          </p:nvPr>
        </p:nvPicPr>
        <p:blipFill>
          <a:blip r:embed="rId20">
            <a:extLst>
              <a:ext uri="{28A0092B-C50C-407E-A947-70E740481C1C}">
                <a14:useLocalDpi xmlns:a14="http://schemas.microsoft.com/office/drawing/2010/main" val="0"/>
              </a:ext>
            </a:extLst>
          </a:blip>
          <a:stretch>
            <a:fillRect/>
          </a:stretch>
        </p:blipFill>
        <p:spPr>
          <a:xfrm>
            <a:off x="411481" y="2076450"/>
            <a:ext cx="2672715" cy="255270"/>
          </a:xfrm>
          <a:prstGeom prst="rect">
            <a:avLst/>
          </a:prstGeom>
        </p:spPr>
      </p:pic>
      <p:pic>
        <p:nvPicPr>
          <p:cNvPr id="14" name="Picture 13">
            <a:extLst>
              <a:ext uri="{FF2B5EF4-FFF2-40B4-BE49-F238E27FC236}">
                <a16:creationId xmlns:a16="http://schemas.microsoft.com/office/drawing/2014/main" id="{0CB2D33C-7E87-4D4E-936D-16B3BA34BDEC}"/>
              </a:ext>
            </a:extLst>
          </p:cNvPr>
          <p:cNvPicPr>
            <a:picLocks noChangeAspect="1"/>
          </p:cNvPicPr>
          <p:nvPr>
            <p:custDataLst>
              <p:tags r:id="rId8"/>
            </p:custDataLst>
          </p:nvPr>
        </p:nvPicPr>
        <p:blipFill>
          <a:blip r:embed="rId21">
            <a:extLst>
              <a:ext uri="{28A0092B-C50C-407E-A947-70E740481C1C}">
                <a14:useLocalDpi xmlns:a14="http://schemas.microsoft.com/office/drawing/2010/main" val="0"/>
              </a:ext>
            </a:extLst>
          </a:blip>
          <a:stretch>
            <a:fillRect/>
          </a:stretch>
        </p:blipFill>
        <p:spPr>
          <a:xfrm>
            <a:off x="411482" y="1653540"/>
            <a:ext cx="2672715" cy="255270"/>
          </a:xfrm>
          <a:prstGeom prst="rect">
            <a:avLst/>
          </a:prstGeom>
        </p:spPr>
      </p:pic>
      <p:sp>
        <p:nvSpPr>
          <p:cNvPr id="15" name="TextBox 3">
            <a:extLst>
              <a:ext uri="{FF2B5EF4-FFF2-40B4-BE49-F238E27FC236}">
                <a16:creationId xmlns:a16="http://schemas.microsoft.com/office/drawing/2014/main" id="{C9DF05FC-0612-6A4B-9988-1162C204C9CA}"/>
              </a:ext>
            </a:extLst>
          </p:cNvPr>
          <p:cNvSpPr txBox="1">
            <a:spLocks noChangeArrowheads="1"/>
          </p:cNvSpPr>
          <p:nvPr/>
        </p:nvSpPr>
        <p:spPr bwMode="auto">
          <a:xfrm>
            <a:off x="1371598" y="6616034"/>
            <a:ext cx="10820401"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arXiv:1601.01944 (2016);     Jain et al. NIPS 2016.</a:t>
            </a:r>
          </a:p>
        </p:txBody>
      </p:sp>
      <p:sp>
        <p:nvSpPr>
          <p:cNvPr id="16" name="Title 1">
            <a:extLst>
              <a:ext uri="{FF2B5EF4-FFF2-40B4-BE49-F238E27FC236}">
                <a16:creationId xmlns:a16="http://schemas.microsoft.com/office/drawing/2014/main" id="{7D6D90B4-0D56-6D4C-95DD-40ABD29224C9}"/>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Positive-Unlabeled Learning</a:t>
            </a:r>
          </a:p>
        </p:txBody>
      </p:sp>
    </p:spTree>
    <p:extLst>
      <p:ext uri="{BB962C8B-B14F-4D97-AF65-F5344CB8AC3E}">
        <p14:creationId xmlns:p14="http://schemas.microsoft.com/office/powerpoint/2010/main" val="818521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unoise.png">
            <a:extLst>
              <a:ext uri="{FF2B5EF4-FFF2-40B4-BE49-F238E27FC236}">
                <a16:creationId xmlns:a16="http://schemas.microsoft.com/office/drawing/2014/main" id="{396BD202-D197-D249-8676-20FB18D31347}"/>
              </a:ext>
            </a:extLst>
          </p:cNvPr>
          <p:cNvPicPr>
            <a:picLocks/>
          </p:cNvPicPr>
          <p:nvPr/>
        </p:nvPicPr>
        <p:blipFill>
          <a:blip r:embed="rId12" cstate="print">
            <a:extLst>
              <a:ext uri="{28A0092B-C50C-407E-A947-70E740481C1C}">
                <a14:useLocalDpi xmlns:a14="http://schemas.microsoft.com/office/drawing/2010/main" val="0"/>
              </a:ext>
            </a:extLst>
          </a:blip>
          <a:stretch>
            <a:fillRect/>
          </a:stretch>
        </p:blipFill>
        <p:spPr>
          <a:xfrm>
            <a:off x="2039112" y="2468880"/>
            <a:ext cx="8129016" cy="3657600"/>
          </a:xfrm>
          <a:prstGeom prst="rect">
            <a:avLst/>
          </a:prstGeom>
        </p:spPr>
      </p:pic>
      <p:pic>
        <p:nvPicPr>
          <p:cNvPr id="3" name="Picture 2">
            <a:extLst>
              <a:ext uri="{FF2B5EF4-FFF2-40B4-BE49-F238E27FC236}">
                <a16:creationId xmlns:a16="http://schemas.microsoft.com/office/drawing/2014/main" id="{548B990B-0994-554A-9A04-2E895B79BD8F}"/>
              </a:ext>
            </a:extLst>
          </p:cNvPr>
          <p:cNvPicPr>
            <a:picLocks noChangeAspect="1"/>
          </p:cNvPicPr>
          <p:nvPr>
            <p:custDataLst>
              <p:tags r:id="rId1"/>
            </p:custDataLst>
          </p:nvPr>
        </p:nvPicPr>
        <p:blipFill>
          <a:blip r:embed="rId13">
            <a:extLst>
              <a:ext uri="{28A0092B-C50C-407E-A947-70E740481C1C}">
                <a14:useLocalDpi xmlns:a14="http://schemas.microsoft.com/office/drawing/2010/main" val="0"/>
              </a:ext>
            </a:extLst>
          </a:blip>
          <a:stretch>
            <a:fillRect/>
          </a:stretch>
        </p:blipFill>
        <p:spPr>
          <a:xfrm>
            <a:off x="4146708" y="3207198"/>
            <a:ext cx="512636" cy="229743"/>
          </a:xfrm>
          <a:prstGeom prst="rect">
            <a:avLst/>
          </a:prstGeom>
        </p:spPr>
      </p:pic>
      <p:pic>
        <p:nvPicPr>
          <p:cNvPr id="4" name="Picture 3">
            <a:extLst>
              <a:ext uri="{FF2B5EF4-FFF2-40B4-BE49-F238E27FC236}">
                <a16:creationId xmlns:a16="http://schemas.microsoft.com/office/drawing/2014/main" id="{3E41FC6E-4FAE-EC4C-A2B7-5EC874412C52}"/>
              </a:ext>
            </a:extLst>
          </p:cNvPr>
          <p:cNvPicPr>
            <a:picLocks noChangeAspect="1"/>
          </p:cNvPicPr>
          <p:nvPr>
            <p:custDataLst>
              <p:tags r:id="rId2"/>
            </p:custDataLst>
          </p:nvPr>
        </p:nvPicPr>
        <p:blipFill>
          <a:blip r:embed="rId14">
            <a:extLst>
              <a:ext uri="{28A0092B-C50C-407E-A947-70E740481C1C}">
                <a14:useLocalDpi xmlns:a14="http://schemas.microsoft.com/office/drawing/2010/main" val="0"/>
              </a:ext>
            </a:extLst>
          </a:blip>
          <a:stretch>
            <a:fillRect/>
          </a:stretch>
        </p:blipFill>
        <p:spPr>
          <a:xfrm>
            <a:off x="7267575" y="3802342"/>
            <a:ext cx="512636" cy="229743"/>
          </a:xfrm>
          <a:prstGeom prst="rect">
            <a:avLst/>
          </a:prstGeom>
        </p:spPr>
      </p:pic>
      <p:sp>
        <p:nvSpPr>
          <p:cNvPr id="5" name="Title 1">
            <a:extLst>
              <a:ext uri="{FF2B5EF4-FFF2-40B4-BE49-F238E27FC236}">
                <a16:creationId xmlns:a16="http://schemas.microsoft.com/office/drawing/2014/main" id="{9CE51EAF-F807-FC48-AB3F-0D62F88ED913}"/>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Noisy Positive-Unlabeled Learning</a:t>
            </a:r>
          </a:p>
        </p:txBody>
      </p:sp>
      <p:pic>
        <p:nvPicPr>
          <p:cNvPr id="6" name="Picture 5">
            <a:extLst>
              <a:ext uri="{FF2B5EF4-FFF2-40B4-BE49-F238E27FC236}">
                <a16:creationId xmlns:a16="http://schemas.microsoft.com/office/drawing/2014/main" id="{9CE88E1B-A93C-844C-B3DA-39F51BCD625A}"/>
              </a:ext>
            </a:extLst>
          </p:cNvPr>
          <p:cNvPicPr>
            <a:picLocks noChangeAspect="1"/>
          </p:cNvPicPr>
          <p:nvPr>
            <p:custDataLst>
              <p:tags r:id="rId3"/>
            </p:custDataLst>
          </p:nvPr>
        </p:nvPicPr>
        <p:blipFill>
          <a:blip r:embed="rId15">
            <a:extLst>
              <a:ext uri="{28A0092B-C50C-407E-A947-70E740481C1C}">
                <a14:useLocalDpi xmlns:a14="http://schemas.microsoft.com/office/drawing/2010/main" val="0"/>
              </a:ext>
            </a:extLst>
          </a:blip>
          <a:stretch>
            <a:fillRect/>
          </a:stretch>
        </p:blipFill>
        <p:spPr>
          <a:xfrm>
            <a:off x="204025" y="4155337"/>
            <a:ext cx="3231833" cy="229743"/>
          </a:xfrm>
          <a:prstGeom prst="rect">
            <a:avLst/>
          </a:prstGeom>
        </p:spPr>
      </p:pic>
      <p:pic>
        <p:nvPicPr>
          <p:cNvPr id="7" name="Picture 6">
            <a:extLst>
              <a:ext uri="{FF2B5EF4-FFF2-40B4-BE49-F238E27FC236}">
                <a16:creationId xmlns:a16="http://schemas.microsoft.com/office/drawing/2014/main" id="{D137B7E5-65A6-BC49-BF1C-2A9305B0BE18}"/>
              </a:ext>
            </a:extLst>
          </p:cNvPr>
          <p:cNvPicPr>
            <a:picLocks noChangeAspect="1"/>
          </p:cNvPicPr>
          <p:nvPr>
            <p:custDataLst>
              <p:tags r:id="rId4"/>
            </p:custDataLst>
          </p:nvPr>
        </p:nvPicPr>
        <p:blipFill>
          <a:blip r:embed="rId16">
            <a:extLst>
              <a:ext uri="{28A0092B-C50C-407E-A947-70E740481C1C}">
                <a14:useLocalDpi xmlns:a14="http://schemas.microsoft.com/office/drawing/2010/main" val="0"/>
              </a:ext>
            </a:extLst>
          </a:blip>
          <a:stretch>
            <a:fillRect/>
          </a:stretch>
        </p:blipFill>
        <p:spPr>
          <a:xfrm>
            <a:off x="59436" y="5939790"/>
            <a:ext cx="2400300" cy="229743"/>
          </a:xfrm>
          <a:prstGeom prst="rect">
            <a:avLst/>
          </a:prstGeom>
        </p:spPr>
      </p:pic>
      <p:cxnSp>
        <p:nvCxnSpPr>
          <p:cNvPr id="8" name="Straight Arrow Connector 7">
            <a:extLst>
              <a:ext uri="{FF2B5EF4-FFF2-40B4-BE49-F238E27FC236}">
                <a16:creationId xmlns:a16="http://schemas.microsoft.com/office/drawing/2014/main" id="{303EF357-43AC-0B44-8C20-1F5A4A7F0A97}"/>
              </a:ext>
            </a:extLst>
          </p:cNvPr>
          <p:cNvCxnSpPr/>
          <p:nvPr/>
        </p:nvCxnSpPr>
        <p:spPr>
          <a:xfrm>
            <a:off x="2552700" y="4638675"/>
            <a:ext cx="914400" cy="923925"/>
          </a:xfrm>
          <a:prstGeom prst="straightConnector1">
            <a:avLst/>
          </a:prstGeom>
          <a:ln>
            <a:solidFill>
              <a:srgbClr val="FFC000"/>
            </a:solidFill>
            <a:tailEnd type="arrow"/>
          </a:ln>
        </p:spPr>
        <p:style>
          <a:lnRef idx="2">
            <a:schemeClr val="accent1"/>
          </a:lnRef>
          <a:fillRef idx="0">
            <a:schemeClr val="accent1"/>
          </a:fillRef>
          <a:effectRef idx="1">
            <a:schemeClr val="accent1"/>
          </a:effectRef>
          <a:fontRef idx="minor">
            <a:schemeClr val="tx1"/>
          </a:fontRef>
        </p:style>
      </p:cxnSp>
      <p:pic>
        <p:nvPicPr>
          <p:cNvPr id="16" name="Picture 15">
            <a:extLst>
              <a:ext uri="{FF2B5EF4-FFF2-40B4-BE49-F238E27FC236}">
                <a16:creationId xmlns:a16="http://schemas.microsoft.com/office/drawing/2014/main" id="{27FEE86F-571D-4353-9B08-D97C8F1BF2FF}"/>
              </a:ext>
            </a:extLst>
          </p:cNvPr>
          <p:cNvPicPr>
            <a:picLocks noChangeAspect="1"/>
          </p:cNvPicPr>
          <p:nvPr>
            <p:custDataLst>
              <p:tags r:id="rId5"/>
            </p:custDataLst>
          </p:nvPr>
        </p:nvPicPr>
        <p:blipFill>
          <a:blip r:embed="rId17"/>
          <a:stretch>
            <a:fillRect/>
          </a:stretch>
        </p:blipFill>
        <p:spPr>
          <a:xfrm>
            <a:off x="8763572" y="4155337"/>
            <a:ext cx="3195429" cy="229029"/>
          </a:xfrm>
          <a:prstGeom prst="rect">
            <a:avLst/>
          </a:prstGeom>
        </p:spPr>
      </p:pic>
      <p:pic>
        <p:nvPicPr>
          <p:cNvPr id="15" name="Picture 14">
            <a:extLst>
              <a:ext uri="{FF2B5EF4-FFF2-40B4-BE49-F238E27FC236}">
                <a16:creationId xmlns:a16="http://schemas.microsoft.com/office/drawing/2014/main" id="{E98E895B-AC1B-4815-B104-8964EDA05FC5}"/>
              </a:ext>
            </a:extLst>
          </p:cNvPr>
          <p:cNvPicPr>
            <a:picLocks noChangeAspect="1"/>
          </p:cNvPicPr>
          <p:nvPr>
            <p:custDataLst>
              <p:tags r:id="rId6"/>
            </p:custDataLst>
          </p:nvPr>
        </p:nvPicPr>
        <p:blipFill>
          <a:blip r:embed="rId18"/>
          <a:stretch>
            <a:fillRect/>
          </a:stretch>
        </p:blipFill>
        <p:spPr>
          <a:xfrm>
            <a:off x="9747504" y="5710047"/>
            <a:ext cx="2401372" cy="229029"/>
          </a:xfrm>
          <a:prstGeom prst="rect">
            <a:avLst/>
          </a:prstGeom>
        </p:spPr>
      </p:pic>
      <p:cxnSp>
        <p:nvCxnSpPr>
          <p:cNvPr id="11" name="Straight Arrow Connector 10">
            <a:extLst>
              <a:ext uri="{FF2B5EF4-FFF2-40B4-BE49-F238E27FC236}">
                <a16:creationId xmlns:a16="http://schemas.microsoft.com/office/drawing/2014/main" id="{CEF07D87-815D-CB46-9565-908D457DDE94}"/>
              </a:ext>
            </a:extLst>
          </p:cNvPr>
          <p:cNvCxnSpPr>
            <a:cxnSpLocks/>
          </p:cNvCxnSpPr>
          <p:nvPr/>
        </p:nvCxnSpPr>
        <p:spPr>
          <a:xfrm flipH="1">
            <a:off x="9182102" y="4638675"/>
            <a:ext cx="818748" cy="923924"/>
          </a:xfrm>
          <a:prstGeom prst="straightConnector1">
            <a:avLst/>
          </a:prstGeom>
          <a:ln>
            <a:solidFill>
              <a:srgbClr val="7030A0"/>
            </a:solidFill>
            <a:tailEnd type="arrow"/>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9DF2E282-7612-7444-9AD3-90F1F3F4E964}"/>
              </a:ext>
            </a:extLst>
          </p:cNvPr>
          <p:cNvPicPr>
            <a:picLocks noChangeAspect="1"/>
          </p:cNvPicPr>
          <p:nvPr>
            <p:custDataLst>
              <p:tags r:id="rId7"/>
            </p:custDataLst>
          </p:nvPr>
        </p:nvPicPr>
        <p:blipFill>
          <a:blip r:embed="rId19">
            <a:extLst>
              <a:ext uri="{28A0092B-C50C-407E-A947-70E740481C1C}">
                <a14:useLocalDpi xmlns:a14="http://schemas.microsoft.com/office/drawing/2010/main" val="0"/>
              </a:ext>
            </a:extLst>
          </a:blip>
          <a:stretch>
            <a:fillRect/>
          </a:stretch>
        </p:blipFill>
        <p:spPr>
          <a:xfrm>
            <a:off x="513080" y="2482064"/>
            <a:ext cx="2453640" cy="255270"/>
          </a:xfrm>
          <a:prstGeom prst="rect">
            <a:avLst/>
          </a:prstGeom>
        </p:spPr>
      </p:pic>
      <p:pic>
        <p:nvPicPr>
          <p:cNvPr id="14" name="Picture 13">
            <a:extLst>
              <a:ext uri="{FF2B5EF4-FFF2-40B4-BE49-F238E27FC236}">
                <a16:creationId xmlns:a16="http://schemas.microsoft.com/office/drawing/2014/main" id="{47E83DC3-A07A-EB48-8BCA-118A0721668C}"/>
              </a:ext>
            </a:extLst>
          </p:cNvPr>
          <p:cNvPicPr>
            <a:picLocks noChangeAspect="1"/>
          </p:cNvPicPr>
          <p:nvPr>
            <p:custDataLst>
              <p:tags r:id="rId8"/>
            </p:custDataLst>
          </p:nvPr>
        </p:nvPicPr>
        <p:blipFill>
          <a:blip r:embed="rId20">
            <a:extLst>
              <a:ext uri="{28A0092B-C50C-407E-A947-70E740481C1C}">
                <a14:useLocalDpi xmlns:a14="http://schemas.microsoft.com/office/drawing/2010/main" val="0"/>
              </a:ext>
            </a:extLst>
          </a:blip>
          <a:stretch>
            <a:fillRect/>
          </a:stretch>
        </p:blipFill>
        <p:spPr>
          <a:xfrm>
            <a:off x="411482" y="1653540"/>
            <a:ext cx="2672715" cy="255270"/>
          </a:xfrm>
          <a:prstGeom prst="rect">
            <a:avLst/>
          </a:prstGeom>
        </p:spPr>
      </p:pic>
      <p:pic>
        <p:nvPicPr>
          <p:cNvPr id="21" name="Picture 20">
            <a:extLst>
              <a:ext uri="{FF2B5EF4-FFF2-40B4-BE49-F238E27FC236}">
                <a16:creationId xmlns:a16="http://schemas.microsoft.com/office/drawing/2014/main" id="{E005521F-607B-4610-921F-77EF891B51BA}"/>
              </a:ext>
            </a:extLst>
          </p:cNvPr>
          <p:cNvPicPr>
            <a:picLocks noChangeAspect="1"/>
          </p:cNvPicPr>
          <p:nvPr>
            <p:custDataLst>
              <p:tags r:id="rId9"/>
            </p:custDataLst>
          </p:nvPr>
        </p:nvPicPr>
        <p:blipFill>
          <a:blip r:embed="rId21"/>
          <a:stretch>
            <a:fillRect/>
          </a:stretch>
        </p:blipFill>
        <p:spPr>
          <a:xfrm>
            <a:off x="411482" y="2075688"/>
            <a:ext cx="2669714" cy="254476"/>
          </a:xfrm>
          <a:prstGeom prst="rect">
            <a:avLst/>
          </a:prstGeom>
        </p:spPr>
      </p:pic>
      <p:pic>
        <p:nvPicPr>
          <p:cNvPr id="25" name="Picture 24">
            <a:extLst>
              <a:ext uri="{FF2B5EF4-FFF2-40B4-BE49-F238E27FC236}">
                <a16:creationId xmlns:a16="http://schemas.microsoft.com/office/drawing/2014/main" id="{FB4BE81D-6B16-4867-854A-CE7DB9305840}"/>
              </a:ext>
            </a:extLst>
          </p:cNvPr>
          <p:cNvPicPr>
            <a:picLocks noChangeAspect="1"/>
          </p:cNvPicPr>
          <p:nvPr>
            <p:custDataLst>
              <p:tags r:id="rId10"/>
            </p:custDataLst>
          </p:nvPr>
        </p:nvPicPr>
        <p:blipFill>
          <a:blip r:embed="rId22"/>
          <a:stretch>
            <a:fillRect/>
          </a:stretch>
        </p:blipFill>
        <p:spPr>
          <a:xfrm>
            <a:off x="513080" y="2889734"/>
            <a:ext cx="2413714" cy="254476"/>
          </a:xfrm>
          <a:prstGeom prst="rect">
            <a:avLst/>
          </a:prstGeom>
        </p:spPr>
      </p:pic>
      <p:sp>
        <p:nvSpPr>
          <p:cNvPr id="17" name="TextBox 3">
            <a:extLst>
              <a:ext uri="{FF2B5EF4-FFF2-40B4-BE49-F238E27FC236}">
                <a16:creationId xmlns:a16="http://schemas.microsoft.com/office/drawing/2014/main" id="{88C41893-4220-B04D-B686-8582743BF73D}"/>
              </a:ext>
            </a:extLst>
          </p:cNvPr>
          <p:cNvSpPr txBox="1">
            <a:spLocks noChangeArrowheads="1"/>
          </p:cNvSpPr>
          <p:nvPr/>
        </p:nvSpPr>
        <p:spPr bwMode="auto">
          <a:xfrm>
            <a:off x="1371598" y="6616034"/>
            <a:ext cx="10820401"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arXiv:1601.01944 (2016);     Jain et al. NIPS 2016.</a:t>
            </a:r>
          </a:p>
        </p:txBody>
      </p:sp>
    </p:spTree>
    <p:extLst>
      <p:ext uri="{BB962C8B-B14F-4D97-AF65-F5344CB8AC3E}">
        <p14:creationId xmlns:p14="http://schemas.microsoft.com/office/powerpoint/2010/main" val="2439816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pedja\Documents\Presentations\2015\UCSD\basic_f0dotf1dot.png">
            <a:extLst>
              <a:ext uri="{FF2B5EF4-FFF2-40B4-BE49-F238E27FC236}">
                <a16:creationId xmlns:a16="http://schemas.microsoft.com/office/drawing/2014/main" id="{82128BBC-F6AB-0A4F-9F07-44B65B40B24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039112" y="2468880"/>
            <a:ext cx="81280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24C530F-A0F1-D14F-9DD0-662CBD917948}"/>
              </a:ext>
            </a:extLst>
          </p:cNvPr>
          <p:cNvPicPr>
            <a:picLocks noChangeAspect="1"/>
          </p:cNvPicPr>
          <p:nvPr>
            <p:custDataLst>
              <p:tags r:id="rId1"/>
            </p:custDataLst>
          </p:nvPr>
        </p:nvPicPr>
        <p:blipFill>
          <a:blip r:embed="rId11">
            <a:extLst>
              <a:ext uri="{28A0092B-C50C-407E-A947-70E740481C1C}">
                <a14:useLocalDpi xmlns:a14="http://schemas.microsoft.com/office/drawing/2010/main" val="0"/>
              </a:ext>
            </a:extLst>
          </a:blip>
          <a:stretch>
            <a:fillRect/>
          </a:stretch>
        </p:blipFill>
        <p:spPr>
          <a:xfrm>
            <a:off x="513080" y="2482064"/>
            <a:ext cx="2453640" cy="255270"/>
          </a:xfrm>
          <a:prstGeom prst="rect">
            <a:avLst/>
          </a:prstGeom>
        </p:spPr>
      </p:pic>
      <p:pic>
        <p:nvPicPr>
          <p:cNvPr id="4" name="Picture 3">
            <a:extLst>
              <a:ext uri="{FF2B5EF4-FFF2-40B4-BE49-F238E27FC236}">
                <a16:creationId xmlns:a16="http://schemas.microsoft.com/office/drawing/2014/main" id="{DAAAEE04-10EB-F946-ACDB-6323E221572B}"/>
              </a:ext>
            </a:extLst>
          </p:cNvPr>
          <p:cNvPicPr>
            <a:picLocks noChangeAspect="1"/>
          </p:cNvPicPr>
          <p:nvPr>
            <p:custDataLst>
              <p:tags r:id="rId2"/>
            </p:custDataLst>
          </p:nvPr>
        </p:nvPicPr>
        <p:blipFill>
          <a:blip r:embed="rId12">
            <a:extLst>
              <a:ext uri="{28A0092B-C50C-407E-A947-70E740481C1C}">
                <a14:useLocalDpi xmlns:a14="http://schemas.microsoft.com/office/drawing/2010/main" val="0"/>
              </a:ext>
            </a:extLst>
          </a:blip>
          <a:stretch>
            <a:fillRect/>
          </a:stretch>
        </p:blipFill>
        <p:spPr>
          <a:xfrm>
            <a:off x="411482" y="1653540"/>
            <a:ext cx="2672715" cy="255270"/>
          </a:xfrm>
          <a:prstGeom prst="rect">
            <a:avLst/>
          </a:prstGeom>
        </p:spPr>
      </p:pic>
      <p:pic>
        <p:nvPicPr>
          <p:cNvPr id="5" name="Picture 4">
            <a:extLst>
              <a:ext uri="{FF2B5EF4-FFF2-40B4-BE49-F238E27FC236}">
                <a16:creationId xmlns:a16="http://schemas.microsoft.com/office/drawing/2014/main" id="{0E0486D4-A2C1-4E4B-A511-DEED3E4DD01B}"/>
              </a:ext>
            </a:extLst>
          </p:cNvPr>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a:xfrm>
            <a:off x="411482" y="2076450"/>
            <a:ext cx="2672715" cy="255270"/>
          </a:xfrm>
          <a:prstGeom prst="rect">
            <a:avLst/>
          </a:prstGeom>
        </p:spPr>
      </p:pic>
      <p:pic>
        <p:nvPicPr>
          <p:cNvPr id="6" name="Picture 5">
            <a:extLst>
              <a:ext uri="{FF2B5EF4-FFF2-40B4-BE49-F238E27FC236}">
                <a16:creationId xmlns:a16="http://schemas.microsoft.com/office/drawing/2014/main" id="{6E98FB31-F5AF-1C43-B857-BBD374413969}"/>
              </a:ext>
            </a:extLst>
          </p:cNvPr>
          <p:cNvPicPr>
            <a:picLocks noChangeAspect="1"/>
          </p:cNvPicPr>
          <p:nvPr>
            <p:custDataLst>
              <p:tags r:id="rId4"/>
            </p:custDataLst>
          </p:nvPr>
        </p:nvPicPr>
        <p:blipFill>
          <a:blip r:embed="rId14" cstate="print">
            <a:extLst>
              <a:ext uri="{28A0092B-C50C-407E-A947-70E740481C1C}">
                <a14:useLocalDpi xmlns:a14="http://schemas.microsoft.com/office/drawing/2010/main" val="0"/>
              </a:ext>
            </a:extLst>
          </a:blip>
          <a:stretch>
            <a:fillRect/>
          </a:stretch>
        </p:blipFill>
        <p:spPr>
          <a:xfrm>
            <a:off x="9229725" y="5810250"/>
            <a:ext cx="127635" cy="114300"/>
          </a:xfrm>
          <a:prstGeom prst="rect">
            <a:avLst/>
          </a:prstGeom>
        </p:spPr>
      </p:pic>
      <p:pic>
        <p:nvPicPr>
          <p:cNvPr id="7" name="Picture 6">
            <a:extLst>
              <a:ext uri="{FF2B5EF4-FFF2-40B4-BE49-F238E27FC236}">
                <a16:creationId xmlns:a16="http://schemas.microsoft.com/office/drawing/2014/main" id="{9043870B-380D-D14B-95D5-26E02A291824}"/>
              </a:ext>
            </a:extLst>
          </p:cNvPr>
          <p:cNvPicPr>
            <a:picLocks noChangeAspect="1"/>
          </p:cNvPicPr>
          <p:nvPr>
            <p:custDataLst>
              <p:tags r:id="rId5"/>
            </p:custDataLst>
          </p:nvPr>
        </p:nvPicPr>
        <p:blipFill>
          <a:blip r:embed="rId15">
            <a:extLst>
              <a:ext uri="{28A0092B-C50C-407E-A947-70E740481C1C}">
                <a14:useLocalDpi xmlns:a14="http://schemas.microsoft.com/office/drawing/2010/main" val="0"/>
              </a:ext>
            </a:extLst>
          </a:blip>
          <a:stretch>
            <a:fillRect/>
          </a:stretch>
        </p:blipFill>
        <p:spPr>
          <a:xfrm>
            <a:off x="4146708" y="3207198"/>
            <a:ext cx="512636" cy="229743"/>
          </a:xfrm>
          <a:prstGeom prst="rect">
            <a:avLst/>
          </a:prstGeom>
        </p:spPr>
      </p:pic>
      <p:pic>
        <p:nvPicPr>
          <p:cNvPr id="8" name="Picture 7">
            <a:extLst>
              <a:ext uri="{FF2B5EF4-FFF2-40B4-BE49-F238E27FC236}">
                <a16:creationId xmlns:a16="http://schemas.microsoft.com/office/drawing/2014/main" id="{0D4ACCF8-0AB1-8B4F-9BF9-23F53ED03C4C}"/>
              </a:ext>
            </a:extLst>
          </p:cNvPr>
          <p:cNvPicPr>
            <a:picLocks noChangeAspect="1"/>
          </p:cNvPicPr>
          <p:nvPr>
            <p:custDataLst>
              <p:tags r:id="rId6"/>
            </p:custDataLst>
          </p:nvPr>
        </p:nvPicPr>
        <p:blipFill>
          <a:blip r:embed="rId16">
            <a:extLst>
              <a:ext uri="{28A0092B-C50C-407E-A947-70E740481C1C}">
                <a14:useLocalDpi xmlns:a14="http://schemas.microsoft.com/office/drawing/2010/main" val="0"/>
              </a:ext>
            </a:extLst>
          </a:blip>
          <a:stretch>
            <a:fillRect/>
          </a:stretch>
        </p:blipFill>
        <p:spPr>
          <a:xfrm>
            <a:off x="7267575" y="3802342"/>
            <a:ext cx="512636" cy="229743"/>
          </a:xfrm>
          <a:prstGeom prst="rect">
            <a:avLst/>
          </a:prstGeom>
        </p:spPr>
      </p:pic>
      <p:pic>
        <p:nvPicPr>
          <p:cNvPr id="9" name="Picture 8">
            <a:extLst>
              <a:ext uri="{FF2B5EF4-FFF2-40B4-BE49-F238E27FC236}">
                <a16:creationId xmlns:a16="http://schemas.microsoft.com/office/drawing/2014/main" id="{AEE4D392-99F8-AC44-85A1-51C5D2431083}"/>
              </a:ext>
            </a:extLst>
          </p:cNvPr>
          <p:cNvPicPr>
            <a:picLocks noChangeAspect="1"/>
          </p:cNvPicPr>
          <p:nvPr>
            <p:custDataLst>
              <p:tags r:id="rId7"/>
            </p:custDataLst>
          </p:nvPr>
        </p:nvPicPr>
        <p:blipFill>
          <a:blip r:embed="rId17">
            <a:extLst>
              <a:ext uri="{28A0092B-C50C-407E-A947-70E740481C1C}">
                <a14:useLocalDpi xmlns:a14="http://schemas.microsoft.com/office/drawing/2010/main" val="0"/>
              </a:ext>
            </a:extLst>
          </a:blip>
          <a:stretch>
            <a:fillRect/>
          </a:stretch>
        </p:blipFill>
        <p:spPr>
          <a:xfrm>
            <a:off x="204025" y="4155337"/>
            <a:ext cx="3231833" cy="229743"/>
          </a:xfrm>
          <a:prstGeom prst="rect">
            <a:avLst/>
          </a:prstGeom>
        </p:spPr>
      </p:pic>
      <p:pic>
        <p:nvPicPr>
          <p:cNvPr id="10" name="Picture 9">
            <a:extLst>
              <a:ext uri="{FF2B5EF4-FFF2-40B4-BE49-F238E27FC236}">
                <a16:creationId xmlns:a16="http://schemas.microsoft.com/office/drawing/2014/main" id="{7799937C-775B-A04B-AB8F-B12B97F3CC4B}"/>
              </a:ext>
            </a:extLst>
          </p:cNvPr>
          <p:cNvPicPr>
            <a:picLocks noChangeAspect="1"/>
          </p:cNvPicPr>
          <p:nvPr>
            <p:custDataLst>
              <p:tags r:id="rId8"/>
            </p:custDataLst>
          </p:nvPr>
        </p:nvPicPr>
        <p:blipFill>
          <a:blip r:embed="rId18">
            <a:extLst>
              <a:ext uri="{28A0092B-C50C-407E-A947-70E740481C1C}">
                <a14:useLocalDpi xmlns:a14="http://schemas.microsoft.com/office/drawing/2010/main" val="0"/>
              </a:ext>
            </a:extLst>
          </a:blip>
          <a:stretch>
            <a:fillRect/>
          </a:stretch>
        </p:blipFill>
        <p:spPr>
          <a:xfrm>
            <a:off x="59436" y="5939790"/>
            <a:ext cx="2400300" cy="229743"/>
          </a:xfrm>
          <a:prstGeom prst="rect">
            <a:avLst/>
          </a:prstGeom>
        </p:spPr>
      </p:pic>
      <p:cxnSp>
        <p:nvCxnSpPr>
          <p:cNvPr id="11" name="Straight Arrow Connector 10">
            <a:extLst>
              <a:ext uri="{FF2B5EF4-FFF2-40B4-BE49-F238E27FC236}">
                <a16:creationId xmlns:a16="http://schemas.microsoft.com/office/drawing/2014/main" id="{2D6AEDC5-DC64-1940-B6A2-BEA7996F4626}"/>
              </a:ext>
            </a:extLst>
          </p:cNvPr>
          <p:cNvCxnSpPr/>
          <p:nvPr/>
        </p:nvCxnSpPr>
        <p:spPr>
          <a:xfrm>
            <a:off x="2552700" y="4638675"/>
            <a:ext cx="914400" cy="923925"/>
          </a:xfrm>
          <a:prstGeom prst="straightConnector1">
            <a:avLst/>
          </a:prstGeom>
          <a:ln>
            <a:solidFill>
              <a:srgbClr val="FFC000"/>
            </a:solidFill>
            <a:tailEnd type="arrow"/>
          </a:ln>
        </p:spPr>
        <p:style>
          <a:lnRef idx="2">
            <a:schemeClr val="accent1"/>
          </a:lnRef>
          <a:fillRef idx="0">
            <a:schemeClr val="accent1"/>
          </a:fillRef>
          <a:effectRef idx="1">
            <a:schemeClr val="accent1"/>
          </a:effectRef>
          <a:fontRef idx="minor">
            <a:schemeClr val="tx1"/>
          </a:fontRef>
        </p:style>
      </p:cxnSp>
      <p:sp>
        <p:nvSpPr>
          <p:cNvPr id="12" name="TextBox 3">
            <a:extLst>
              <a:ext uri="{FF2B5EF4-FFF2-40B4-BE49-F238E27FC236}">
                <a16:creationId xmlns:a16="http://schemas.microsoft.com/office/drawing/2014/main" id="{4C8EC344-9E02-D640-981C-DC6D55661F77}"/>
              </a:ext>
            </a:extLst>
          </p:cNvPr>
          <p:cNvSpPr txBox="1">
            <a:spLocks noChangeArrowheads="1"/>
          </p:cNvSpPr>
          <p:nvPr/>
        </p:nvSpPr>
        <p:spPr bwMode="auto">
          <a:xfrm>
            <a:off x="1371598" y="6616034"/>
            <a:ext cx="10820401"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arXiv:1601.01944 (2016);     Jain et al. NIPS 2016.</a:t>
            </a:r>
          </a:p>
        </p:txBody>
      </p:sp>
      <p:sp>
        <p:nvSpPr>
          <p:cNvPr id="13" name="Title 1">
            <a:extLst>
              <a:ext uri="{FF2B5EF4-FFF2-40B4-BE49-F238E27FC236}">
                <a16:creationId xmlns:a16="http://schemas.microsoft.com/office/drawing/2014/main" id="{B5BB31D3-2484-FE4F-A5A1-32BA0556EC55}"/>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Unsupervised Learning</a:t>
            </a:r>
          </a:p>
        </p:txBody>
      </p:sp>
    </p:spTree>
    <p:extLst>
      <p:ext uri="{BB962C8B-B14F-4D97-AF65-F5344CB8AC3E}">
        <p14:creationId xmlns:p14="http://schemas.microsoft.com/office/powerpoint/2010/main" val="3248295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3" descr="C:\Users\pedja\Documents\Presentations\2015\UCSD\basic_f0dot.png">
            <a:extLst>
              <a:ext uri="{FF2B5EF4-FFF2-40B4-BE49-F238E27FC236}">
                <a16:creationId xmlns:a16="http://schemas.microsoft.com/office/drawing/2014/main" id="{23D7F265-3FB1-48B5-BDAB-F24F06E4A3E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039112" y="2468880"/>
            <a:ext cx="81280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1F72C551-F997-AB45-9359-AD2D98850F83}"/>
              </a:ext>
            </a:extLst>
          </p:cNvPr>
          <p:cNvPicPr>
            <a:picLocks noChangeAspect="1"/>
          </p:cNvPicPr>
          <p:nvPr>
            <p:custDataLst>
              <p:tags r:id="rId1"/>
            </p:custDataLst>
          </p:nvPr>
        </p:nvPicPr>
        <p:blipFill>
          <a:blip r:embed="rId13">
            <a:extLst>
              <a:ext uri="{28A0092B-C50C-407E-A947-70E740481C1C}">
                <a14:useLocalDpi xmlns:a14="http://schemas.microsoft.com/office/drawing/2010/main" val="0"/>
              </a:ext>
            </a:extLst>
          </a:blip>
          <a:stretch>
            <a:fillRect/>
          </a:stretch>
        </p:blipFill>
        <p:spPr>
          <a:xfrm>
            <a:off x="411481" y="1653540"/>
            <a:ext cx="2672715" cy="255270"/>
          </a:xfrm>
          <a:prstGeom prst="rect">
            <a:avLst/>
          </a:prstGeom>
        </p:spPr>
      </p:pic>
      <p:pic>
        <p:nvPicPr>
          <p:cNvPr id="17" name="Picture 16">
            <a:extLst>
              <a:ext uri="{FF2B5EF4-FFF2-40B4-BE49-F238E27FC236}">
                <a16:creationId xmlns:a16="http://schemas.microsoft.com/office/drawing/2014/main" id="{6AA07608-A7A2-E84B-93E7-AE80901B5AC7}"/>
              </a:ext>
            </a:extLst>
          </p:cNvPr>
          <p:cNvPicPr>
            <a:picLocks noChangeAspect="1"/>
          </p:cNvPicPr>
          <p:nvPr>
            <p:custDataLst>
              <p:tags r:id="rId2"/>
            </p:custDataLst>
          </p:nvPr>
        </p:nvPicPr>
        <p:blipFill>
          <a:blip r:embed="rId14">
            <a:extLst>
              <a:ext uri="{28A0092B-C50C-407E-A947-70E740481C1C}">
                <a14:useLocalDpi xmlns:a14="http://schemas.microsoft.com/office/drawing/2010/main" val="0"/>
              </a:ext>
            </a:extLst>
          </a:blip>
          <a:stretch>
            <a:fillRect/>
          </a:stretch>
        </p:blipFill>
        <p:spPr>
          <a:xfrm>
            <a:off x="411481" y="2076450"/>
            <a:ext cx="2672715" cy="255270"/>
          </a:xfrm>
          <a:prstGeom prst="rect">
            <a:avLst/>
          </a:prstGeom>
        </p:spPr>
      </p:pic>
      <p:pic>
        <p:nvPicPr>
          <p:cNvPr id="18" name="Picture 17">
            <a:extLst>
              <a:ext uri="{FF2B5EF4-FFF2-40B4-BE49-F238E27FC236}">
                <a16:creationId xmlns:a16="http://schemas.microsoft.com/office/drawing/2014/main" id="{FEF2736A-8848-D749-91BC-104597493754}"/>
              </a:ext>
            </a:extLst>
          </p:cNvPr>
          <p:cNvPicPr>
            <a:picLocks noChangeAspect="1"/>
          </p:cNvPicPr>
          <p:nvPr>
            <p:custDataLst>
              <p:tags r:id="rId3"/>
            </p:custDataLst>
          </p:nvPr>
        </p:nvPicPr>
        <p:blipFill>
          <a:blip r:embed="rId15" cstate="print">
            <a:extLst>
              <a:ext uri="{28A0092B-C50C-407E-A947-70E740481C1C}">
                <a14:useLocalDpi xmlns:a14="http://schemas.microsoft.com/office/drawing/2010/main" val="0"/>
              </a:ext>
            </a:extLst>
          </a:blip>
          <a:stretch>
            <a:fillRect/>
          </a:stretch>
        </p:blipFill>
        <p:spPr>
          <a:xfrm>
            <a:off x="9229725" y="5810250"/>
            <a:ext cx="127635" cy="114300"/>
          </a:xfrm>
          <a:prstGeom prst="rect">
            <a:avLst/>
          </a:prstGeom>
        </p:spPr>
      </p:pic>
      <p:pic>
        <p:nvPicPr>
          <p:cNvPr id="5" name="Picture 4 2">
            <a:extLst>
              <a:ext uri="{FF2B5EF4-FFF2-40B4-BE49-F238E27FC236}">
                <a16:creationId xmlns:a16="http://schemas.microsoft.com/office/drawing/2014/main" id="{7AEBEC5B-A831-4312-94AE-5C39797D8D19}"/>
              </a:ext>
            </a:extLst>
          </p:cNvPr>
          <p:cNvPicPr>
            <a:picLocks noChangeAspect="1"/>
          </p:cNvPicPr>
          <p:nvPr>
            <p:custDataLst>
              <p:tags r:id="rId4"/>
            </p:custDataLst>
          </p:nvPr>
        </p:nvPicPr>
        <p:blipFill>
          <a:blip r:embed="rId16"/>
          <a:stretch>
            <a:fillRect/>
          </a:stretch>
        </p:blipFill>
        <p:spPr>
          <a:xfrm>
            <a:off x="4146708" y="3207200"/>
            <a:ext cx="1898058" cy="229029"/>
          </a:xfrm>
          <a:prstGeom prst="rect">
            <a:avLst/>
          </a:prstGeom>
        </p:spPr>
      </p:pic>
      <p:pic>
        <p:nvPicPr>
          <p:cNvPr id="7" name="Picture 6">
            <a:extLst>
              <a:ext uri="{FF2B5EF4-FFF2-40B4-BE49-F238E27FC236}">
                <a16:creationId xmlns:a16="http://schemas.microsoft.com/office/drawing/2014/main" id="{445E25AC-1008-4B8A-9547-DF67FE20D81C}"/>
              </a:ext>
            </a:extLst>
          </p:cNvPr>
          <p:cNvPicPr>
            <a:picLocks noChangeAspect="1"/>
          </p:cNvPicPr>
          <p:nvPr>
            <p:custDataLst>
              <p:tags r:id="rId5"/>
            </p:custDataLst>
          </p:nvPr>
        </p:nvPicPr>
        <p:blipFill>
          <a:blip r:embed="rId17"/>
          <a:stretch>
            <a:fillRect/>
          </a:stretch>
        </p:blipFill>
        <p:spPr>
          <a:xfrm>
            <a:off x="7267576" y="3802343"/>
            <a:ext cx="1898059" cy="229029"/>
          </a:xfrm>
          <a:prstGeom prst="rect">
            <a:avLst/>
          </a:prstGeom>
        </p:spPr>
      </p:pic>
      <p:sp>
        <p:nvSpPr>
          <p:cNvPr id="21" name="TextBox 3">
            <a:extLst>
              <a:ext uri="{FF2B5EF4-FFF2-40B4-BE49-F238E27FC236}">
                <a16:creationId xmlns:a16="http://schemas.microsoft.com/office/drawing/2014/main" id="{FCB86968-6058-C947-88EA-EB948CC5A1F2}"/>
              </a:ext>
            </a:extLst>
          </p:cNvPr>
          <p:cNvSpPr txBox="1">
            <a:spLocks noChangeArrowheads="1"/>
          </p:cNvSpPr>
          <p:nvPr/>
        </p:nvSpPr>
        <p:spPr bwMode="auto">
          <a:xfrm>
            <a:off x="1371598" y="6616030"/>
            <a:ext cx="10820401"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arXiv:1601.01944 (2016);     Jain et al. NIPS 2016.</a:t>
            </a:r>
          </a:p>
        </p:txBody>
      </p:sp>
      <p:sp>
        <p:nvSpPr>
          <p:cNvPr id="22" name="Title 1">
            <a:extLst>
              <a:ext uri="{FF2B5EF4-FFF2-40B4-BE49-F238E27FC236}">
                <a16:creationId xmlns:a16="http://schemas.microsoft.com/office/drawing/2014/main" id="{48787F3A-E413-D14D-8607-FC754B48AF28}"/>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Prediction is Based on Posteriors</a:t>
            </a:r>
          </a:p>
        </p:txBody>
      </p:sp>
      <p:pic>
        <p:nvPicPr>
          <p:cNvPr id="8" name="Picture 7">
            <a:extLst>
              <a:ext uri="{FF2B5EF4-FFF2-40B4-BE49-F238E27FC236}">
                <a16:creationId xmlns:a16="http://schemas.microsoft.com/office/drawing/2014/main" id="{F3BC2811-4BD8-4C8C-A5C1-D7902BC923DA}"/>
              </a:ext>
            </a:extLst>
          </p:cNvPr>
          <p:cNvPicPr>
            <a:picLocks noChangeAspect="1"/>
          </p:cNvPicPr>
          <p:nvPr>
            <p:custDataLst>
              <p:tags r:id="rId6"/>
            </p:custDataLst>
          </p:nvPr>
        </p:nvPicPr>
        <p:blipFill>
          <a:blip r:embed="rId18"/>
          <a:stretch>
            <a:fillRect/>
          </a:stretch>
        </p:blipFill>
        <p:spPr>
          <a:xfrm>
            <a:off x="3602901" y="6310654"/>
            <a:ext cx="4935777" cy="229029"/>
          </a:xfrm>
          <a:prstGeom prst="rect">
            <a:avLst/>
          </a:prstGeom>
        </p:spPr>
      </p:pic>
      <p:grpSp>
        <p:nvGrpSpPr>
          <p:cNvPr id="2" name="Group 1">
            <a:extLst>
              <a:ext uri="{FF2B5EF4-FFF2-40B4-BE49-F238E27FC236}">
                <a16:creationId xmlns:a16="http://schemas.microsoft.com/office/drawing/2014/main" id="{A7C78731-2587-430D-9325-B5BCCC05E587}"/>
              </a:ext>
            </a:extLst>
          </p:cNvPr>
          <p:cNvGrpSpPr/>
          <p:nvPr/>
        </p:nvGrpSpPr>
        <p:grpSpPr>
          <a:xfrm>
            <a:off x="7200225" y="1338071"/>
            <a:ext cx="4617720" cy="1766353"/>
            <a:chOff x="7200225" y="1338071"/>
            <a:chExt cx="4617720" cy="1766353"/>
          </a:xfrm>
        </p:grpSpPr>
        <p:sp>
          <p:nvSpPr>
            <p:cNvPr id="14" name="Rectangle 13">
              <a:extLst>
                <a:ext uri="{FF2B5EF4-FFF2-40B4-BE49-F238E27FC236}">
                  <a16:creationId xmlns:a16="http://schemas.microsoft.com/office/drawing/2014/main" id="{22DCCF40-B69E-4566-9C06-A60361AE8E1E}"/>
                </a:ext>
              </a:extLst>
            </p:cNvPr>
            <p:cNvSpPr/>
            <p:nvPr/>
          </p:nvSpPr>
          <p:spPr>
            <a:xfrm>
              <a:off x="7200225" y="1338071"/>
              <a:ext cx="4617720" cy="1766353"/>
            </a:xfrm>
            <a:prstGeom prst="rect">
              <a:avLst/>
            </a:prstGeom>
            <a:solidFill>
              <a:schemeClr val="bg1"/>
            </a:solidFill>
            <a:ln w="190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F4102BE-9EE4-4B96-B7D6-3D2BBBB750DB}"/>
                </a:ext>
              </a:extLst>
            </p:cNvPr>
            <p:cNvPicPr>
              <a:picLocks noChangeAspect="1"/>
            </p:cNvPicPr>
            <p:nvPr>
              <p:custDataLst>
                <p:tags r:id="rId10"/>
              </p:custDataLst>
            </p:nvPr>
          </p:nvPicPr>
          <p:blipFill>
            <a:blip r:embed="rId19"/>
            <a:stretch>
              <a:fillRect/>
            </a:stretch>
          </p:blipFill>
          <p:spPr>
            <a:xfrm>
              <a:off x="7645207" y="1949995"/>
              <a:ext cx="3779045" cy="598857"/>
            </a:xfrm>
            <a:prstGeom prst="rect">
              <a:avLst/>
            </a:prstGeom>
          </p:spPr>
        </p:pic>
      </p:grpSp>
      <p:grpSp>
        <p:nvGrpSpPr>
          <p:cNvPr id="4" name="Group 3">
            <a:extLst>
              <a:ext uri="{FF2B5EF4-FFF2-40B4-BE49-F238E27FC236}">
                <a16:creationId xmlns:a16="http://schemas.microsoft.com/office/drawing/2014/main" id="{7964812F-6E7A-417F-81A0-34B2403302DA}"/>
              </a:ext>
            </a:extLst>
          </p:cNvPr>
          <p:cNvGrpSpPr/>
          <p:nvPr/>
        </p:nvGrpSpPr>
        <p:grpSpPr>
          <a:xfrm>
            <a:off x="10299086" y="1512749"/>
            <a:ext cx="1373896" cy="956131"/>
            <a:chOff x="10299086" y="1512749"/>
            <a:chExt cx="1373896" cy="956131"/>
          </a:xfrm>
        </p:grpSpPr>
        <p:sp>
          <p:nvSpPr>
            <p:cNvPr id="12" name="Oval 11">
              <a:extLst>
                <a:ext uri="{FF2B5EF4-FFF2-40B4-BE49-F238E27FC236}">
                  <a16:creationId xmlns:a16="http://schemas.microsoft.com/office/drawing/2014/main" id="{E9D5C869-723B-444F-BA4A-A2A9CA0805E3}"/>
                </a:ext>
              </a:extLst>
            </p:cNvPr>
            <p:cNvSpPr/>
            <p:nvPr/>
          </p:nvSpPr>
          <p:spPr>
            <a:xfrm>
              <a:off x="10299086" y="1694180"/>
              <a:ext cx="1373896" cy="774700"/>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A54A9E7D-375D-2A4C-A683-05230E84E76E}"/>
                </a:ext>
              </a:extLst>
            </p:cNvPr>
            <p:cNvPicPr>
              <a:picLocks noChangeAspect="1"/>
            </p:cNvPicPr>
            <p:nvPr>
              <p:custDataLst>
                <p:tags r:id="rId9"/>
              </p:custDataLst>
            </p:nvPr>
          </p:nvPicPr>
          <p:blipFill>
            <a:blip r:embed="rId20">
              <a:extLst>
                <a:ext uri="{28A0092B-C50C-407E-A947-70E740481C1C}">
                  <a14:useLocalDpi xmlns:a14="http://schemas.microsoft.com/office/drawing/2010/main" val="0"/>
                </a:ext>
              </a:extLst>
            </a:blip>
            <a:stretch>
              <a:fillRect/>
            </a:stretch>
          </p:blipFill>
          <p:spPr>
            <a:xfrm>
              <a:off x="11501532" y="1512749"/>
              <a:ext cx="171450" cy="137160"/>
            </a:xfrm>
            <a:prstGeom prst="rect">
              <a:avLst/>
            </a:prstGeom>
          </p:spPr>
        </p:pic>
      </p:grpSp>
      <p:pic>
        <p:nvPicPr>
          <p:cNvPr id="20" name="Picture 19">
            <a:extLst>
              <a:ext uri="{FF2B5EF4-FFF2-40B4-BE49-F238E27FC236}">
                <a16:creationId xmlns:a16="http://schemas.microsoft.com/office/drawing/2014/main" id="{44D77CA4-AEBC-4B95-BEC6-20EA5AC7DE04}"/>
              </a:ext>
            </a:extLst>
          </p:cNvPr>
          <p:cNvPicPr>
            <a:picLocks noChangeAspect="1"/>
          </p:cNvPicPr>
          <p:nvPr>
            <p:custDataLst>
              <p:tags r:id="rId7"/>
            </p:custDataLst>
          </p:nvPr>
        </p:nvPicPr>
        <p:blipFill>
          <a:blip r:embed="rId21">
            <a:extLst>
              <a:ext uri="{28A0092B-C50C-407E-A947-70E740481C1C}">
                <a14:useLocalDpi xmlns:a14="http://schemas.microsoft.com/office/drawing/2010/main" val="0"/>
              </a:ext>
            </a:extLst>
          </a:blip>
          <a:stretch>
            <a:fillRect/>
          </a:stretch>
        </p:blipFill>
        <p:spPr>
          <a:xfrm>
            <a:off x="204025" y="4155337"/>
            <a:ext cx="3231833" cy="229743"/>
          </a:xfrm>
          <a:prstGeom prst="rect">
            <a:avLst/>
          </a:prstGeom>
        </p:spPr>
      </p:pic>
      <p:pic>
        <p:nvPicPr>
          <p:cNvPr id="24" name="Picture 23">
            <a:extLst>
              <a:ext uri="{FF2B5EF4-FFF2-40B4-BE49-F238E27FC236}">
                <a16:creationId xmlns:a16="http://schemas.microsoft.com/office/drawing/2014/main" id="{AB1EA7D0-CB16-4733-AF3B-62B43949182A}"/>
              </a:ext>
            </a:extLst>
          </p:cNvPr>
          <p:cNvPicPr>
            <a:picLocks noChangeAspect="1"/>
          </p:cNvPicPr>
          <p:nvPr>
            <p:custDataLst>
              <p:tags r:id="rId8"/>
            </p:custDataLst>
          </p:nvPr>
        </p:nvPicPr>
        <p:blipFill>
          <a:blip r:embed="rId22">
            <a:extLst>
              <a:ext uri="{28A0092B-C50C-407E-A947-70E740481C1C}">
                <a14:useLocalDpi xmlns:a14="http://schemas.microsoft.com/office/drawing/2010/main" val="0"/>
              </a:ext>
            </a:extLst>
          </a:blip>
          <a:stretch>
            <a:fillRect/>
          </a:stretch>
        </p:blipFill>
        <p:spPr>
          <a:xfrm>
            <a:off x="59436" y="5939790"/>
            <a:ext cx="2400300" cy="229743"/>
          </a:xfrm>
          <a:prstGeom prst="rect">
            <a:avLst/>
          </a:prstGeom>
        </p:spPr>
      </p:pic>
      <p:cxnSp>
        <p:nvCxnSpPr>
          <p:cNvPr id="25" name="Straight Arrow Connector 24">
            <a:extLst>
              <a:ext uri="{FF2B5EF4-FFF2-40B4-BE49-F238E27FC236}">
                <a16:creationId xmlns:a16="http://schemas.microsoft.com/office/drawing/2014/main" id="{6C2446EA-0359-4A37-B099-48425C73EDFF}"/>
              </a:ext>
            </a:extLst>
          </p:cNvPr>
          <p:cNvCxnSpPr/>
          <p:nvPr/>
        </p:nvCxnSpPr>
        <p:spPr>
          <a:xfrm>
            <a:off x="2552700" y="4638675"/>
            <a:ext cx="914400" cy="923925"/>
          </a:xfrm>
          <a:prstGeom prst="straightConnector1">
            <a:avLst/>
          </a:prstGeom>
          <a:ln>
            <a:solidFill>
              <a:srgbClr val="FFC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63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10" presetClass="entr" presetSubtype="0" fill="hold" nodeType="afterEffect">
                                  <p:stCondLst>
                                    <p:cond delay="5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s_unlabeled_identifiability_2.png">
            <a:extLst>
              <a:ext uri="{FF2B5EF4-FFF2-40B4-BE49-F238E27FC236}">
                <a16:creationId xmlns:a16="http://schemas.microsoft.com/office/drawing/2014/main" id="{515BD480-8BF8-DE40-8317-0CE8F02B3FFC}"/>
              </a:ext>
            </a:extLst>
          </p:cNvPr>
          <p:cNvPicPr>
            <a:picLocks/>
          </p:cNvPicPr>
          <p:nvPr/>
        </p:nvPicPr>
        <p:blipFill>
          <a:blip r:embed="rId14" cstate="print">
            <a:extLst>
              <a:ext uri="{28A0092B-C50C-407E-A947-70E740481C1C}">
                <a14:useLocalDpi xmlns:a14="http://schemas.microsoft.com/office/drawing/2010/main" val="0"/>
              </a:ext>
            </a:extLst>
          </a:blip>
          <a:stretch>
            <a:fillRect/>
          </a:stretch>
        </p:blipFill>
        <p:spPr>
          <a:xfrm>
            <a:off x="3282158" y="4384256"/>
            <a:ext cx="6185597" cy="2057400"/>
          </a:xfrm>
          <a:prstGeom prst="rect">
            <a:avLst/>
          </a:prstGeom>
        </p:spPr>
      </p:pic>
      <p:pic>
        <p:nvPicPr>
          <p:cNvPr id="3" name="Picture 2" descr="pos_unlabeled_identifiability_1.png">
            <a:extLst>
              <a:ext uri="{FF2B5EF4-FFF2-40B4-BE49-F238E27FC236}">
                <a16:creationId xmlns:a16="http://schemas.microsoft.com/office/drawing/2014/main" id="{01CD2CC9-C4C7-9A46-85E9-0B2CFB2B778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282159" y="2337479"/>
            <a:ext cx="6133109" cy="2057400"/>
          </a:xfrm>
          <a:prstGeom prst="rect">
            <a:avLst/>
          </a:prstGeom>
        </p:spPr>
      </p:pic>
      <p:pic>
        <p:nvPicPr>
          <p:cNvPr id="4" name="Picture 3">
            <a:extLst>
              <a:ext uri="{FF2B5EF4-FFF2-40B4-BE49-F238E27FC236}">
                <a16:creationId xmlns:a16="http://schemas.microsoft.com/office/drawing/2014/main" id="{0FD4AADC-5488-6748-80B6-03D6D96B63BD}"/>
              </a:ext>
            </a:extLst>
          </p:cNvPr>
          <p:cNvPicPr>
            <a:picLocks noChangeAspect="1"/>
          </p:cNvPicPr>
          <p:nvPr>
            <p:custDataLst>
              <p:tags r:id="rId1"/>
            </p:custDataLst>
          </p:nvPr>
        </p:nvPicPr>
        <p:blipFill>
          <a:blip r:embed="rId16">
            <a:extLst>
              <a:ext uri="{28A0092B-C50C-407E-A947-70E740481C1C}">
                <a14:useLocalDpi xmlns:a14="http://schemas.microsoft.com/office/drawing/2010/main" val="0"/>
              </a:ext>
            </a:extLst>
          </a:blip>
          <a:stretch>
            <a:fillRect/>
          </a:stretch>
        </p:blipFill>
        <p:spPr>
          <a:xfrm>
            <a:off x="305625" y="3714028"/>
            <a:ext cx="3276410" cy="462915"/>
          </a:xfrm>
          <a:prstGeom prst="rect">
            <a:avLst/>
          </a:prstGeom>
        </p:spPr>
      </p:pic>
      <p:pic>
        <p:nvPicPr>
          <p:cNvPr id="5" name="Picture 4">
            <a:extLst>
              <a:ext uri="{FF2B5EF4-FFF2-40B4-BE49-F238E27FC236}">
                <a16:creationId xmlns:a16="http://schemas.microsoft.com/office/drawing/2014/main" id="{34CA213E-7FF6-0744-9B56-F5DF6FE0E7CB}"/>
              </a:ext>
            </a:extLst>
          </p:cNvPr>
          <p:cNvPicPr>
            <a:picLocks noChangeAspect="1"/>
          </p:cNvPicPr>
          <p:nvPr>
            <p:custDataLst>
              <p:tags r:id="rId2"/>
            </p:custDataLst>
          </p:nvPr>
        </p:nvPicPr>
        <p:blipFill>
          <a:blip r:embed="rId17">
            <a:extLst>
              <a:ext uri="{28A0092B-C50C-407E-A947-70E740481C1C}">
                <a14:useLocalDpi xmlns:a14="http://schemas.microsoft.com/office/drawing/2010/main" val="0"/>
              </a:ext>
            </a:extLst>
          </a:blip>
          <a:stretch>
            <a:fillRect/>
          </a:stretch>
        </p:blipFill>
        <p:spPr>
          <a:xfrm>
            <a:off x="614680" y="2222984"/>
            <a:ext cx="2453640" cy="255270"/>
          </a:xfrm>
          <a:prstGeom prst="rect">
            <a:avLst/>
          </a:prstGeom>
        </p:spPr>
      </p:pic>
      <p:pic>
        <p:nvPicPr>
          <p:cNvPr id="6" name="Picture 5">
            <a:extLst>
              <a:ext uri="{FF2B5EF4-FFF2-40B4-BE49-F238E27FC236}">
                <a16:creationId xmlns:a16="http://schemas.microsoft.com/office/drawing/2014/main" id="{1D283712-653C-F143-B27D-8DACD7BA8E1F}"/>
              </a:ext>
            </a:extLst>
          </p:cNvPr>
          <p:cNvPicPr>
            <a:picLocks noChangeAspect="1"/>
          </p:cNvPicPr>
          <p:nvPr>
            <p:custDataLst>
              <p:tags r:id="rId3"/>
            </p:custDataLst>
          </p:nvPr>
        </p:nvPicPr>
        <p:blipFill>
          <a:blip r:embed="rId18">
            <a:extLst>
              <a:ext uri="{28A0092B-C50C-407E-A947-70E740481C1C}">
                <a14:useLocalDpi xmlns:a14="http://schemas.microsoft.com/office/drawing/2010/main" val="0"/>
              </a:ext>
            </a:extLst>
          </a:blip>
          <a:stretch>
            <a:fillRect/>
          </a:stretch>
        </p:blipFill>
        <p:spPr>
          <a:xfrm>
            <a:off x="513082" y="1775460"/>
            <a:ext cx="2672715" cy="255270"/>
          </a:xfrm>
          <a:prstGeom prst="rect">
            <a:avLst/>
          </a:prstGeom>
        </p:spPr>
      </p:pic>
      <p:pic>
        <p:nvPicPr>
          <p:cNvPr id="7" name="Picture 6">
            <a:extLst>
              <a:ext uri="{FF2B5EF4-FFF2-40B4-BE49-F238E27FC236}">
                <a16:creationId xmlns:a16="http://schemas.microsoft.com/office/drawing/2014/main" id="{95B8D8F1-EBAA-4448-8D14-3D5F0E0E223F}"/>
              </a:ext>
            </a:extLst>
          </p:cNvPr>
          <p:cNvPicPr>
            <a:picLocks noChangeAspect="1"/>
          </p:cNvPicPr>
          <p:nvPr>
            <p:custDataLst>
              <p:tags r:id="rId4"/>
            </p:custDataLst>
          </p:nvPr>
        </p:nvPicPr>
        <p:blipFill>
          <a:blip r:embed="rId19" cstate="print">
            <a:extLst>
              <a:ext uri="{28A0092B-C50C-407E-A947-70E740481C1C}">
                <a14:useLocalDpi xmlns:a14="http://schemas.microsoft.com/office/drawing/2010/main" val="0"/>
              </a:ext>
            </a:extLst>
          </a:blip>
          <a:stretch>
            <a:fillRect/>
          </a:stretch>
        </p:blipFill>
        <p:spPr>
          <a:xfrm>
            <a:off x="8756109" y="6390735"/>
            <a:ext cx="127635" cy="114300"/>
          </a:xfrm>
          <a:prstGeom prst="rect">
            <a:avLst/>
          </a:prstGeom>
        </p:spPr>
      </p:pic>
      <p:pic>
        <p:nvPicPr>
          <p:cNvPr id="8" name="Picture 7">
            <a:extLst>
              <a:ext uri="{FF2B5EF4-FFF2-40B4-BE49-F238E27FC236}">
                <a16:creationId xmlns:a16="http://schemas.microsoft.com/office/drawing/2014/main" id="{5DB99506-0AE5-BE49-AEC4-9D15E56C09CA}"/>
              </a:ext>
            </a:extLst>
          </p:cNvPr>
          <p:cNvPicPr>
            <a:picLocks noChangeAspect="1"/>
          </p:cNvPicPr>
          <p:nvPr>
            <p:custDataLst>
              <p:tags r:id="rId5"/>
            </p:custDataLst>
          </p:nvPr>
        </p:nvPicPr>
        <p:blipFill>
          <a:blip r:embed="rId20">
            <a:extLst>
              <a:ext uri="{28A0092B-C50C-407E-A947-70E740481C1C}">
                <a14:useLocalDpi xmlns:a14="http://schemas.microsoft.com/office/drawing/2010/main" val="0"/>
              </a:ext>
            </a:extLst>
          </a:blip>
          <a:stretch>
            <a:fillRect/>
          </a:stretch>
        </p:blipFill>
        <p:spPr>
          <a:xfrm>
            <a:off x="4590351" y="2669367"/>
            <a:ext cx="512636" cy="241745"/>
          </a:xfrm>
          <a:prstGeom prst="rect">
            <a:avLst/>
          </a:prstGeom>
        </p:spPr>
      </p:pic>
      <p:pic>
        <p:nvPicPr>
          <p:cNvPr id="9" name="Picture 8">
            <a:extLst>
              <a:ext uri="{FF2B5EF4-FFF2-40B4-BE49-F238E27FC236}">
                <a16:creationId xmlns:a16="http://schemas.microsoft.com/office/drawing/2014/main" id="{0F27055A-8885-1449-96AB-2A6339A45ECD}"/>
              </a:ext>
            </a:extLst>
          </p:cNvPr>
          <p:cNvPicPr>
            <a:picLocks noChangeAspect="1"/>
          </p:cNvPicPr>
          <p:nvPr>
            <p:custDataLst>
              <p:tags r:id="rId6"/>
            </p:custDataLst>
          </p:nvPr>
        </p:nvPicPr>
        <p:blipFill>
          <a:blip r:embed="rId21">
            <a:extLst>
              <a:ext uri="{28A0092B-C50C-407E-A947-70E740481C1C}">
                <a14:useLocalDpi xmlns:a14="http://schemas.microsoft.com/office/drawing/2010/main" val="0"/>
              </a:ext>
            </a:extLst>
          </a:blip>
          <a:stretch>
            <a:fillRect/>
          </a:stretch>
        </p:blipFill>
        <p:spPr>
          <a:xfrm>
            <a:off x="7293832" y="2669367"/>
            <a:ext cx="512636" cy="229743"/>
          </a:xfrm>
          <a:prstGeom prst="rect">
            <a:avLst/>
          </a:prstGeom>
        </p:spPr>
      </p:pic>
      <p:pic>
        <p:nvPicPr>
          <p:cNvPr id="10" name="Picture 9">
            <a:extLst>
              <a:ext uri="{FF2B5EF4-FFF2-40B4-BE49-F238E27FC236}">
                <a16:creationId xmlns:a16="http://schemas.microsoft.com/office/drawing/2014/main" id="{47336AAB-F5FC-8249-8106-2D9979614BF2}"/>
              </a:ext>
            </a:extLst>
          </p:cNvPr>
          <p:cNvPicPr>
            <a:picLocks noChangeAspect="1"/>
          </p:cNvPicPr>
          <p:nvPr>
            <p:custDataLst>
              <p:tags r:id="rId7"/>
            </p:custDataLst>
          </p:nvPr>
        </p:nvPicPr>
        <p:blipFill>
          <a:blip r:embed="rId19" cstate="print">
            <a:extLst>
              <a:ext uri="{28A0092B-C50C-407E-A947-70E740481C1C}">
                <a14:useLocalDpi xmlns:a14="http://schemas.microsoft.com/office/drawing/2010/main" val="0"/>
              </a:ext>
            </a:extLst>
          </a:blip>
          <a:stretch>
            <a:fillRect/>
          </a:stretch>
        </p:blipFill>
        <p:spPr>
          <a:xfrm>
            <a:off x="8695242" y="4357097"/>
            <a:ext cx="127635" cy="114300"/>
          </a:xfrm>
          <a:prstGeom prst="rect">
            <a:avLst/>
          </a:prstGeom>
        </p:spPr>
      </p:pic>
      <p:pic>
        <p:nvPicPr>
          <p:cNvPr id="11" name="Picture 10">
            <a:extLst>
              <a:ext uri="{FF2B5EF4-FFF2-40B4-BE49-F238E27FC236}">
                <a16:creationId xmlns:a16="http://schemas.microsoft.com/office/drawing/2014/main" id="{A05E0CC7-C4F7-684D-AE65-1C93514E0570}"/>
              </a:ext>
            </a:extLst>
          </p:cNvPr>
          <p:cNvPicPr>
            <a:picLocks noChangeAspect="1"/>
          </p:cNvPicPr>
          <p:nvPr>
            <p:custDataLst>
              <p:tags r:id="rId8"/>
            </p:custDataLst>
          </p:nvPr>
        </p:nvPicPr>
        <p:blipFill>
          <a:blip r:embed="rId21">
            <a:extLst>
              <a:ext uri="{28A0092B-C50C-407E-A947-70E740481C1C}">
                <a14:useLocalDpi xmlns:a14="http://schemas.microsoft.com/office/drawing/2010/main" val="0"/>
              </a:ext>
            </a:extLst>
          </a:blip>
          <a:stretch>
            <a:fillRect/>
          </a:stretch>
        </p:blipFill>
        <p:spPr>
          <a:xfrm>
            <a:off x="7293832" y="4711211"/>
            <a:ext cx="512636" cy="229743"/>
          </a:xfrm>
          <a:prstGeom prst="rect">
            <a:avLst/>
          </a:prstGeom>
        </p:spPr>
      </p:pic>
      <p:pic>
        <p:nvPicPr>
          <p:cNvPr id="12" name="Picture 11">
            <a:extLst>
              <a:ext uri="{FF2B5EF4-FFF2-40B4-BE49-F238E27FC236}">
                <a16:creationId xmlns:a16="http://schemas.microsoft.com/office/drawing/2014/main" id="{E14B47F5-624B-BA45-BE0B-FDACA5082285}"/>
              </a:ext>
            </a:extLst>
          </p:cNvPr>
          <p:cNvPicPr>
            <a:picLocks noChangeAspect="1"/>
          </p:cNvPicPr>
          <p:nvPr>
            <p:custDataLst>
              <p:tags r:id="rId9"/>
            </p:custDataLst>
          </p:nvPr>
        </p:nvPicPr>
        <p:blipFill>
          <a:blip r:embed="rId22">
            <a:extLst>
              <a:ext uri="{28A0092B-C50C-407E-A947-70E740481C1C}">
                <a14:useLocalDpi xmlns:a14="http://schemas.microsoft.com/office/drawing/2010/main" val="0"/>
              </a:ext>
            </a:extLst>
          </a:blip>
          <a:stretch>
            <a:fillRect/>
          </a:stretch>
        </p:blipFill>
        <p:spPr>
          <a:xfrm>
            <a:off x="4590351" y="5044585"/>
            <a:ext cx="526352" cy="241745"/>
          </a:xfrm>
          <a:prstGeom prst="rect">
            <a:avLst/>
          </a:prstGeom>
        </p:spPr>
      </p:pic>
      <p:pic>
        <p:nvPicPr>
          <p:cNvPr id="13" name="Picture 12">
            <a:extLst>
              <a:ext uri="{FF2B5EF4-FFF2-40B4-BE49-F238E27FC236}">
                <a16:creationId xmlns:a16="http://schemas.microsoft.com/office/drawing/2014/main" id="{D2B06911-01D9-EB43-AF68-29292969296D}"/>
              </a:ext>
            </a:extLst>
          </p:cNvPr>
          <p:cNvPicPr>
            <a:picLocks noChangeAspect="1"/>
          </p:cNvPicPr>
          <p:nvPr>
            <p:custDataLst>
              <p:tags r:id="rId10"/>
            </p:custDataLst>
          </p:nvPr>
        </p:nvPicPr>
        <p:blipFill>
          <a:blip r:embed="rId23">
            <a:extLst>
              <a:ext uri="{28A0092B-C50C-407E-A947-70E740481C1C}">
                <a14:useLocalDpi xmlns:a14="http://schemas.microsoft.com/office/drawing/2010/main" val="0"/>
              </a:ext>
            </a:extLst>
          </a:blip>
          <a:stretch>
            <a:fillRect/>
          </a:stretch>
        </p:blipFill>
        <p:spPr>
          <a:xfrm>
            <a:off x="305625" y="5749203"/>
            <a:ext cx="3290126" cy="464630"/>
          </a:xfrm>
          <a:prstGeom prst="rect">
            <a:avLst/>
          </a:prstGeom>
        </p:spPr>
      </p:pic>
      <p:pic>
        <p:nvPicPr>
          <p:cNvPr id="14" name="Picture 13">
            <a:extLst>
              <a:ext uri="{FF2B5EF4-FFF2-40B4-BE49-F238E27FC236}">
                <a16:creationId xmlns:a16="http://schemas.microsoft.com/office/drawing/2014/main" id="{66268AAC-2D8F-8348-B2ED-3B3BF2FDADEA}"/>
              </a:ext>
            </a:extLst>
          </p:cNvPr>
          <p:cNvPicPr>
            <a:picLocks noChangeAspect="1"/>
          </p:cNvPicPr>
          <p:nvPr>
            <p:custDataLst>
              <p:tags r:id="rId11"/>
            </p:custDataLst>
          </p:nvPr>
        </p:nvPicPr>
        <p:blipFill>
          <a:blip r:embed="rId24">
            <a:extLst>
              <a:ext uri="{28A0092B-C50C-407E-A947-70E740481C1C}">
                <a14:useLocalDpi xmlns:a14="http://schemas.microsoft.com/office/drawing/2010/main" val="0"/>
              </a:ext>
            </a:extLst>
          </a:blip>
          <a:stretch>
            <a:fillRect/>
          </a:stretch>
        </p:blipFill>
        <p:spPr>
          <a:xfrm>
            <a:off x="9931401" y="3134721"/>
            <a:ext cx="648081" cy="462915"/>
          </a:xfrm>
          <a:prstGeom prst="rect">
            <a:avLst/>
          </a:prstGeom>
        </p:spPr>
      </p:pic>
      <p:pic>
        <p:nvPicPr>
          <p:cNvPr id="15" name="Picture 14">
            <a:extLst>
              <a:ext uri="{FF2B5EF4-FFF2-40B4-BE49-F238E27FC236}">
                <a16:creationId xmlns:a16="http://schemas.microsoft.com/office/drawing/2014/main" id="{A16321BA-484C-3646-A676-3114C02ADA4B}"/>
              </a:ext>
            </a:extLst>
          </p:cNvPr>
          <p:cNvPicPr>
            <a:picLocks noChangeAspect="1"/>
          </p:cNvPicPr>
          <p:nvPr>
            <p:custDataLst>
              <p:tags r:id="rId12"/>
            </p:custDataLst>
          </p:nvPr>
        </p:nvPicPr>
        <p:blipFill>
          <a:blip r:embed="rId25">
            <a:extLst>
              <a:ext uri="{28A0092B-C50C-407E-A947-70E740481C1C}">
                <a14:useLocalDpi xmlns:a14="http://schemas.microsoft.com/office/drawing/2010/main" val="0"/>
              </a:ext>
            </a:extLst>
          </a:blip>
          <a:stretch>
            <a:fillRect/>
          </a:stretch>
        </p:blipFill>
        <p:spPr>
          <a:xfrm>
            <a:off x="9931401" y="5286288"/>
            <a:ext cx="699516" cy="464630"/>
          </a:xfrm>
          <a:prstGeom prst="rect">
            <a:avLst/>
          </a:prstGeom>
        </p:spPr>
      </p:pic>
      <p:sp>
        <p:nvSpPr>
          <p:cNvPr id="16" name="TextBox 3">
            <a:extLst>
              <a:ext uri="{FF2B5EF4-FFF2-40B4-BE49-F238E27FC236}">
                <a16:creationId xmlns:a16="http://schemas.microsoft.com/office/drawing/2014/main" id="{6366F570-664B-2D48-96CE-E9D50019B230}"/>
              </a:ext>
            </a:extLst>
          </p:cNvPr>
          <p:cNvSpPr txBox="1">
            <a:spLocks noChangeArrowheads="1"/>
          </p:cNvSpPr>
          <p:nvPr/>
        </p:nvSpPr>
        <p:spPr bwMode="auto">
          <a:xfrm>
            <a:off x="1371598" y="6616034"/>
            <a:ext cx="10820401"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arXiv:1601.01944 (2016);     Jain et al. NIPS 2016.</a:t>
            </a:r>
          </a:p>
        </p:txBody>
      </p:sp>
      <p:sp>
        <p:nvSpPr>
          <p:cNvPr id="17" name="Title 1">
            <a:extLst>
              <a:ext uri="{FF2B5EF4-FFF2-40B4-BE49-F238E27FC236}">
                <a16:creationId xmlns:a16="http://schemas.microsoft.com/office/drawing/2014/main" id="{53F8B75A-8B70-8843-8BBC-01BD0293387E}"/>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Identifiability</a:t>
            </a:r>
          </a:p>
        </p:txBody>
      </p:sp>
    </p:spTree>
    <p:extLst>
      <p:ext uri="{BB962C8B-B14F-4D97-AF65-F5344CB8AC3E}">
        <p14:creationId xmlns:p14="http://schemas.microsoft.com/office/powerpoint/2010/main" val="1771800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1" descr="C:\Users\pedja\Desktop\alpha.png">
            <a:extLst>
              <a:ext uri="{FF2B5EF4-FFF2-40B4-BE49-F238E27FC236}">
                <a16:creationId xmlns:a16="http://schemas.microsoft.com/office/drawing/2014/main" id="{FA0862A5-0681-A441-AF17-05BD4201C08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54343" y="3508336"/>
            <a:ext cx="6744272" cy="309456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2">
            <a:extLst>
              <a:ext uri="{FF2B5EF4-FFF2-40B4-BE49-F238E27FC236}">
                <a16:creationId xmlns:a16="http://schemas.microsoft.com/office/drawing/2014/main" id="{578B5CAE-6587-BC48-BC0B-D50DEC59787A}"/>
              </a:ext>
            </a:extLst>
          </p:cNvPr>
          <p:cNvPicPr>
            <a:picLocks noChangeAspect="1"/>
          </p:cNvPicPr>
          <p:nvPr/>
        </p:nvPicPr>
        <p:blipFill>
          <a:blip r:embed="rId7"/>
          <a:stretch>
            <a:fillRect/>
          </a:stretch>
        </p:blipFill>
        <p:spPr>
          <a:xfrm>
            <a:off x="10078160" y="1518413"/>
            <a:ext cx="1341679" cy="1468595"/>
          </a:xfrm>
          <a:prstGeom prst="rect">
            <a:avLst/>
          </a:prstGeom>
        </p:spPr>
      </p:pic>
      <p:sp>
        <p:nvSpPr>
          <p:cNvPr id="4" name="TextBox 3 1">
            <a:extLst>
              <a:ext uri="{FF2B5EF4-FFF2-40B4-BE49-F238E27FC236}">
                <a16:creationId xmlns:a16="http://schemas.microsoft.com/office/drawing/2014/main" id="{A5EE4959-3F24-324C-8C48-A6DFCFF65711}"/>
              </a:ext>
            </a:extLst>
          </p:cNvPr>
          <p:cNvSpPr txBox="1"/>
          <p:nvPr/>
        </p:nvSpPr>
        <p:spPr>
          <a:xfrm>
            <a:off x="9899617" y="3050822"/>
            <a:ext cx="1712964" cy="276999"/>
          </a:xfrm>
          <a:prstGeom prst="rect">
            <a:avLst/>
          </a:prstGeom>
          <a:noFill/>
        </p:spPr>
        <p:txBody>
          <a:bodyPr wrap="square" rtlCol="0">
            <a:spAutoFit/>
          </a:bodyPr>
          <a:lstStyle/>
          <a:p>
            <a:pPr algn="ctr"/>
            <a:r>
              <a:rPr lang="en-US" sz="1200" dirty="0"/>
              <a:t>Shantanu Jain</a:t>
            </a:r>
          </a:p>
        </p:txBody>
      </p:sp>
      <p:sp>
        <p:nvSpPr>
          <p:cNvPr id="5" name="Title 1">
            <a:extLst>
              <a:ext uri="{FF2B5EF4-FFF2-40B4-BE49-F238E27FC236}">
                <a16:creationId xmlns:a16="http://schemas.microsoft.com/office/drawing/2014/main" id="{9B24B609-0D1E-0943-8257-CDE37A8C0B67}"/>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The </a:t>
            </a:r>
            <a:r>
              <a:rPr lang="en-US" sz="3600" b="0" cap="small" dirty="0" err="1">
                <a:latin typeface="Calibri" panose="020F0502020204030204" pitchFamily="34" charset="0"/>
              </a:rPr>
              <a:t>AlphaMax</a:t>
            </a:r>
            <a:r>
              <a:rPr lang="en-US" sz="3600" b="0" cap="small" dirty="0">
                <a:latin typeface="Calibri" panose="020F0502020204030204" pitchFamily="34" charset="0"/>
              </a:rPr>
              <a:t> Algorithm</a:t>
            </a:r>
          </a:p>
        </p:txBody>
      </p:sp>
      <p:pic>
        <p:nvPicPr>
          <p:cNvPr id="14" name="Picture 13">
            <a:extLst>
              <a:ext uri="{FF2B5EF4-FFF2-40B4-BE49-F238E27FC236}">
                <a16:creationId xmlns:a16="http://schemas.microsoft.com/office/drawing/2014/main" id="{A7B3582A-79E1-4F69-999B-42AD5215D967}"/>
              </a:ext>
            </a:extLst>
          </p:cNvPr>
          <p:cNvPicPr>
            <a:picLocks noChangeAspect="1"/>
          </p:cNvPicPr>
          <p:nvPr>
            <p:custDataLst>
              <p:tags r:id="rId1"/>
            </p:custDataLst>
          </p:nvPr>
        </p:nvPicPr>
        <p:blipFill>
          <a:blip r:embed="rId8"/>
          <a:stretch>
            <a:fillRect/>
          </a:stretch>
        </p:blipFill>
        <p:spPr>
          <a:xfrm>
            <a:off x="740541" y="1782855"/>
            <a:ext cx="2447238" cy="254476"/>
          </a:xfrm>
          <a:prstGeom prst="rect">
            <a:avLst/>
          </a:prstGeom>
        </p:spPr>
      </p:pic>
      <p:pic>
        <p:nvPicPr>
          <p:cNvPr id="12" name="Picture 11">
            <a:extLst>
              <a:ext uri="{FF2B5EF4-FFF2-40B4-BE49-F238E27FC236}">
                <a16:creationId xmlns:a16="http://schemas.microsoft.com/office/drawing/2014/main" id="{D5062B77-814B-4901-B7B6-83524E9C4082}"/>
              </a:ext>
            </a:extLst>
          </p:cNvPr>
          <p:cNvPicPr>
            <a:picLocks noChangeAspect="1"/>
          </p:cNvPicPr>
          <p:nvPr>
            <p:custDataLst>
              <p:tags r:id="rId2"/>
            </p:custDataLst>
          </p:nvPr>
        </p:nvPicPr>
        <p:blipFill>
          <a:blip r:embed="rId9"/>
          <a:stretch>
            <a:fillRect/>
          </a:stretch>
        </p:blipFill>
        <p:spPr>
          <a:xfrm>
            <a:off x="420502" y="1315823"/>
            <a:ext cx="1645714" cy="176762"/>
          </a:xfrm>
          <a:prstGeom prst="rect">
            <a:avLst/>
          </a:prstGeom>
        </p:spPr>
      </p:pic>
      <p:pic>
        <p:nvPicPr>
          <p:cNvPr id="18" name="Picture 17">
            <a:extLst>
              <a:ext uri="{FF2B5EF4-FFF2-40B4-BE49-F238E27FC236}">
                <a16:creationId xmlns:a16="http://schemas.microsoft.com/office/drawing/2014/main" id="{341F9706-678F-4A96-8CA7-D400BAC1D1E8}"/>
              </a:ext>
            </a:extLst>
          </p:cNvPr>
          <p:cNvPicPr>
            <a:picLocks noChangeAspect="1"/>
          </p:cNvPicPr>
          <p:nvPr>
            <p:custDataLst>
              <p:tags r:id="rId3"/>
            </p:custDataLst>
          </p:nvPr>
        </p:nvPicPr>
        <p:blipFill>
          <a:blip r:embed="rId10"/>
          <a:stretch>
            <a:fillRect/>
          </a:stretch>
        </p:blipFill>
        <p:spPr>
          <a:xfrm>
            <a:off x="740544" y="2327601"/>
            <a:ext cx="4793905" cy="254476"/>
          </a:xfrm>
          <a:prstGeom prst="rect">
            <a:avLst/>
          </a:prstGeom>
        </p:spPr>
      </p:pic>
      <p:pic>
        <p:nvPicPr>
          <p:cNvPr id="7" name="Picture 6">
            <a:extLst>
              <a:ext uri="{FF2B5EF4-FFF2-40B4-BE49-F238E27FC236}">
                <a16:creationId xmlns:a16="http://schemas.microsoft.com/office/drawing/2014/main" id="{592E6811-23A0-4B45-9287-4F29C7602F4C}"/>
              </a:ext>
            </a:extLst>
          </p:cNvPr>
          <p:cNvPicPr>
            <a:picLocks noChangeAspect="1"/>
          </p:cNvPicPr>
          <p:nvPr>
            <p:custDataLst>
              <p:tags r:id="rId4"/>
            </p:custDataLst>
          </p:nvPr>
        </p:nvPicPr>
        <p:blipFill>
          <a:blip r:embed="rId11"/>
          <a:stretch>
            <a:fillRect/>
          </a:stretch>
        </p:blipFill>
        <p:spPr>
          <a:xfrm>
            <a:off x="740542" y="2868133"/>
            <a:ext cx="3580953" cy="254476"/>
          </a:xfrm>
          <a:prstGeom prst="rect">
            <a:avLst/>
          </a:prstGeom>
        </p:spPr>
      </p:pic>
      <p:sp>
        <p:nvSpPr>
          <p:cNvPr id="24" name="TextBox 3 2">
            <a:extLst>
              <a:ext uri="{FF2B5EF4-FFF2-40B4-BE49-F238E27FC236}">
                <a16:creationId xmlns:a16="http://schemas.microsoft.com/office/drawing/2014/main" id="{905F2352-27FD-49ED-82C8-6E3192F24BBA}"/>
              </a:ext>
            </a:extLst>
          </p:cNvPr>
          <p:cNvSpPr txBox="1">
            <a:spLocks noChangeArrowheads="1"/>
          </p:cNvSpPr>
          <p:nvPr/>
        </p:nvSpPr>
        <p:spPr bwMode="auto">
          <a:xfrm>
            <a:off x="1371598" y="6616034"/>
            <a:ext cx="10820401"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 Blanchard et al. J Mach Learn Res (2010).     Jain et al. arXiv:1601.01944 (2016)</a:t>
            </a:r>
          </a:p>
        </p:txBody>
      </p:sp>
    </p:spTree>
    <p:extLst>
      <p:ext uri="{BB962C8B-B14F-4D97-AF65-F5344CB8AC3E}">
        <p14:creationId xmlns:p14="http://schemas.microsoft.com/office/powerpoint/2010/main" val="2419727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pedja\Desktop\first-rasterized.png">
            <a:extLst>
              <a:ext uri="{FF2B5EF4-FFF2-40B4-BE49-F238E27FC236}">
                <a16:creationId xmlns:a16="http://schemas.microsoft.com/office/drawing/2014/main" id="{97D2953A-5859-ED4C-ABC2-58712F0D5E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3174" y="1481652"/>
            <a:ext cx="9511603" cy="467427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3">
            <a:extLst>
              <a:ext uri="{FF2B5EF4-FFF2-40B4-BE49-F238E27FC236}">
                <a16:creationId xmlns:a16="http://schemas.microsoft.com/office/drawing/2014/main" id="{C53F60AE-E5E1-B143-BA77-B6FE8FA72EA2}"/>
              </a:ext>
            </a:extLst>
          </p:cNvPr>
          <p:cNvSpPr txBox="1">
            <a:spLocks noChangeArrowheads="1"/>
          </p:cNvSpPr>
          <p:nvPr/>
        </p:nvSpPr>
        <p:spPr bwMode="auto">
          <a:xfrm>
            <a:off x="1371598" y="6616034"/>
            <a:ext cx="10820401"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arXiv:1601.01944 (2016).</a:t>
            </a:r>
          </a:p>
        </p:txBody>
      </p:sp>
      <p:sp>
        <p:nvSpPr>
          <p:cNvPr id="4" name="Title 1">
            <a:extLst>
              <a:ext uri="{FF2B5EF4-FFF2-40B4-BE49-F238E27FC236}">
                <a16:creationId xmlns:a16="http://schemas.microsoft.com/office/drawing/2014/main" id="{97496D62-AA25-C741-824B-9F7F8FADD721}"/>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The </a:t>
            </a:r>
            <a:r>
              <a:rPr lang="en-US" sz="3600" b="0" cap="small" dirty="0" err="1">
                <a:latin typeface="Calibri" panose="020F0502020204030204" pitchFamily="34" charset="0"/>
              </a:rPr>
              <a:t>AlphaMax</a:t>
            </a:r>
            <a:r>
              <a:rPr lang="en-US" sz="3600" b="0" cap="small" dirty="0">
                <a:latin typeface="Calibri" panose="020F0502020204030204" pitchFamily="34" charset="0"/>
              </a:rPr>
              <a:t> Algorithm</a:t>
            </a:r>
          </a:p>
        </p:txBody>
      </p:sp>
    </p:spTree>
    <p:extLst>
      <p:ext uri="{BB962C8B-B14F-4D97-AF65-F5344CB8AC3E}">
        <p14:creationId xmlns:p14="http://schemas.microsoft.com/office/powerpoint/2010/main" val="2503364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pedja\Documents\MATLAB\myfig.png">
            <a:extLst>
              <a:ext uri="{FF2B5EF4-FFF2-40B4-BE49-F238E27FC236}">
                <a16:creationId xmlns:a16="http://schemas.microsoft.com/office/drawing/2014/main" id="{5DB49F44-44FB-2641-8BF6-D3112960CF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2156786"/>
            <a:ext cx="6607382" cy="4404921"/>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a:extLst>
              <a:ext uri="{FF2B5EF4-FFF2-40B4-BE49-F238E27FC236}">
                <a16:creationId xmlns:a16="http://schemas.microsoft.com/office/drawing/2014/main" id="{5203C8E4-4431-C54F-BDBA-7549B7D64EEA}"/>
              </a:ext>
            </a:extLst>
          </p:cNvPr>
          <p:cNvCxnSpPr/>
          <p:nvPr/>
        </p:nvCxnSpPr>
        <p:spPr>
          <a:xfrm>
            <a:off x="5706344" y="1674186"/>
            <a:ext cx="0" cy="6858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 name="Picture 3" descr="C:\Users\pedja\Documents\Presentations\2015\UCSD\basic_f0dot.png">
            <a:extLst>
              <a:ext uri="{FF2B5EF4-FFF2-40B4-BE49-F238E27FC236}">
                <a16:creationId xmlns:a16="http://schemas.microsoft.com/office/drawing/2014/main" id="{85832AC7-0404-D648-85C1-10A48BCA2F1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112849"/>
            <a:ext cx="4846304" cy="218083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F04E72F5-7C79-144D-861D-74EF9D78AE64}"/>
              </a:ext>
            </a:extLst>
          </p:cNvPr>
          <p:cNvSpPr txBox="1">
            <a:spLocks/>
          </p:cNvSpPr>
          <p:nvPr/>
        </p:nvSpPr>
        <p:spPr>
          <a:xfrm>
            <a:off x="6028616" y="1594500"/>
            <a:ext cx="4125950" cy="765486"/>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Real Text Pro" charset="0"/>
                <a:ea typeface="Real Text Pro" charset="0"/>
                <a:cs typeface="Real Text Pro"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Real Text Pro" charset="0"/>
                <a:ea typeface="Real Text Pro" charset="0"/>
                <a:cs typeface="Real Text Pro"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Real Text Pro" charset="0"/>
                <a:ea typeface="Real Text Pro" charset="0"/>
                <a:cs typeface="Real Text Pro"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Aft>
                <a:spcPts val="1200"/>
              </a:spcAft>
              <a:buFont typeface="Arial"/>
              <a:buNone/>
            </a:pPr>
            <a:r>
              <a:rPr lang="en-US" sz="1800"/>
              <a:t>1.5% missense variants pathogenic in</a:t>
            </a:r>
            <a:br>
              <a:rPr lang="en-US" sz="1800"/>
            </a:br>
            <a:r>
              <a:rPr lang="en-US" sz="1800"/>
              <a:t>         an individual’s exome</a:t>
            </a:r>
            <a:endParaRPr lang="en-US" sz="1800" dirty="0"/>
          </a:p>
        </p:txBody>
      </p:sp>
      <p:pic>
        <p:nvPicPr>
          <p:cNvPr id="6" name="Picture 5">
            <a:extLst>
              <a:ext uri="{FF2B5EF4-FFF2-40B4-BE49-F238E27FC236}">
                <a16:creationId xmlns:a16="http://schemas.microsoft.com/office/drawing/2014/main" id="{340C55DF-3043-5741-867F-4B610C214425}"/>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609600" y="4590829"/>
            <a:ext cx="424942" cy="238252"/>
          </a:xfrm>
          <a:prstGeom prst="rect">
            <a:avLst/>
          </a:prstGeom>
        </p:spPr>
      </p:pic>
      <p:pic>
        <p:nvPicPr>
          <p:cNvPr id="11" name="Picture 10">
            <a:extLst>
              <a:ext uri="{FF2B5EF4-FFF2-40B4-BE49-F238E27FC236}">
                <a16:creationId xmlns:a16="http://schemas.microsoft.com/office/drawing/2014/main" id="{2212DF35-0211-458A-8E2B-69476A68A6F5}"/>
              </a:ext>
            </a:extLst>
          </p:cNvPr>
          <p:cNvPicPr>
            <a:picLocks noChangeAspect="1"/>
          </p:cNvPicPr>
          <p:nvPr>
            <p:custDataLst>
              <p:tags r:id="rId2"/>
            </p:custDataLst>
          </p:nvPr>
        </p:nvPicPr>
        <p:blipFill>
          <a:blip r:embed="rId7"/>
          <a:stretch>
            <a:fillRect/>
          </a:stretch>
        </p:blipFill>
        <p:spPr>
          <a:xfrm>
            <a:off x="3167403" y="3896360"/>
            <a:ext cx="1071086" cy="229029"/>
          </a:xfrm>
          <a:prstGeom prst="rect">
            <a:avLst/>
          </a:prstGeom>
        </p:spPr>
      </p:pic>
      <p:sp>
        <p:nvSpPr>
          <p:cNvPr id="8" name="TextBox 3">
            <a:extLst>
              <a:ext uri="{FF2B5EF4-FFF2-40B4-BE49-F238E27FC236}">
                <a16:creationId xmlns:a16="http://schemas.microsoft.com/office/drawing/2014/main" id="{5D8EA5BD-9533-0A42-83D7-CC5D44C62961}"/>
              </a:ext>
            </a:extLst>
          </p:cNvPr>
          <p:cNvSpPr txBox="1">
            <a:spLocks noChangeArrowheads="1"/>
          </p:cNvSpPr>
          <p:nvPr/>
        </p:nvSpPr>
        <p:spPr bwMode="auto">
          <a:xfrm>
            <a:off x="1371598" y="6616035"/>
            <a:ext cx="10820401"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Pejaver et al. </a:t>
            </a:r>
            <a:r>
              <a:rPr lang="en-US" sz="1000" dirty="0" err="1">
                <a:solidFill>
                  <a:schemeClr val="bg1">
                    <a:lumMod val="50000"/>
                  </a:schemeClr>
                </a:solidFill>
              </a:rPr>
              <a:t>bioRxiv</a:t>
            </a:r>
            <a:r>
              <a:rPr lang="en-US" sz="1000" dirty="0">
                <a:solidFill>
                  <a:schemeClr val="bg1">
                    <a:lumMod val="50000"/>
                  </a:schemeClr>
                </a:solidFill>
              </a:rPr>
              <a:t>: 134981 (2017).</a:t>
            </a:r>
          </a:p>
        </p:txBody>
      </p:sp>
      <p:sp>
        <p:nvSpPr>
          <p:cNvPr id="9" name="Title 1">
            <a:extLst>
              <a:ext uri="{FF2B5EF4-FFF2-40B4-BE49-F238E27FC236}">
                <a16:creationId xmlns:a16="http://schemas.microsoft.com/office/drawing/2014/main" id="{4730449D-7649-E14F-BE15-31754D3A6BB1}"/>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Fraction of Pathogenic Missense Variants</a:t>
            </a:r>
          </a:p>
        </p:txBody>
      </p:sp>
    </p:spTree>
    <p:extLst>
      <p:ext uri="{BB962C8B-B14F-4D97-AF65-F5344CB8AC3E}">
        <p14:creationId xmlns:p14="http://schemas.microsoft.com/office/powerpoint/2010/main" val="1705643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BBB50-5ACA-9F4B-BD0F-672F6B3A450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Impact on Area Under the ROC Curve</a:t>
            </a:r>
          </a:p>
        </p:txBody>
      </p:sp>
      <p:pic>
        <p:nvPicPr>
          <p:cNvPr id="37" name="Picture 36">
            <a:extLst>
              <a:ext uri="{FF2B5EF4-FFF2-40B4-BE49-F238E27FC236}">
                <a16:creationId xmlns:a16="http://schemas.microsoft.com/office/drawing/2014/main" id="{BA10ACE1-4994-443F-9DA6-8E45F1690881}"/>
              </a:ext>
            </a:extLst>
          </p:cNvPr>
          <p:cNvPicPr>
            <a:picLocks noChangeAspect="1"/>
          </p:cNvPicPr>
          <p:nvPr>
            <p:custDataLst>
              <p:tags r:id="rId1"/>
            </p:custDataLst>
          </p:nvPr>
        </p:nvPicPr>
        <p:blipFill>
          <a:blip r:embed="rId7"/>
          <a:stretch>
            <a:fillRect/>
          </a:stretch>
        </p:blipFill>
        <p:spPr>
          <a:xfrm>
            <a:off x="1885382" y="2482266"/>
            <a:ext cx="3343238" cy="2884571"/>
          </a:xfrm>
          <a:prstGeom prst="rect">
            <a:avLst/>
          </a:prstGeom>
        </p:spPr>
      </p:pic>
      <p:pic>
        <p:nvPicPr>
          <p:cNvPr id="4" name="Picture 3">
            <a:extLst>
              <a:ext uri="{FF2B5EF4-FFF2-40B4-BE49-F238E27FC236}">
                <a16:creationId xmlns:a16="http://schemas.microsoft.com/office/drawing/2014/main" id="{4E8025F0-FE1A-3A43-8465-9F70871A5199}"/>
              </a:ext>
            </a:extLst>
          </p:cNvPr>
          <p:cNvPicPr>
            <a:picLocks noChangeAspect="1"/>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5923984" y="2482266"/>
            <a:ext cx="251460" cy="114300"/>
          </a:xfrm>
          <a:prstGeom prst="rect">
            <a:avLst/>
          </a:prstGeom>
        </p:spPr>
      </p:pic>
      <p:pic>
        <p:nvPicPr>
          <p:cNvPr id="5" name="Picture 4">
            <a:extLst>
              <a:ext uri="{FF2B5EF4-FFF2-40B4-BE49-F238E27FC236}">
                <a16:creationId xmlns:a16="http://schemas.microsoft.com/office/drawing/2014/main" id="{1C832239-74C7-8C41-845D-976E77A0D8B3}"/>
              </a:ext>
            </a:extLst>
          </p:cNvPr>
          <p:cNvPicPr>
            <a:picLocks noChangeAspect="1"/>
          </p:cNvPicPr>
          <p:nvPr>
            <p:custDataLst>
              <p:tags r:id="rId3"/>
            </p:custDataLst>
          </p:nvPr>
        </p:nvPicPr>
        <p:blipFill>
          <a:blip r:embed="rId9" cstate="print">
            <a:extLst>
              <a:ext uri="{28A0092B-C50C-407E-A947-70E740481C1C}">
                <a14:useLocalDpi xmlns:a14="http://schemas.microsoft.com/office/drawing/2010/main" val="0"/>
              </a:ext>
            </a:extLst>
          </a:blip>
          <a:stretch>
            <a:fillRect/>
          </a:stretch>
        </p:blipFill>
        <p:spPr>
          <a:xfrm>
            <a:off x="9124384" y="5606466"/>
            <a:ext cx="659130" cy="219075"/>
          </a:xfrm>
          <a:prstGeom prst="rect">
            <a:avLst/>
          </a:prstGeom>
        </p:spPr>
      </p:pic>
      <p:sp>
        <p:nvSpPr>
          <p:cNvPr id="6" name="Rectangle 5">
            <a:extLst>
              <a:ext uri="{FF2B5EF4-FFF2-40B4-BE49-F238E27FC236}">
                <a16:creationId xmlns:a16="http://schemas.microsoft.com/office/drawing/2014/main" id="{E8FE8F8F-13BD-9C4A-AF71-52B1D4443221}"/>
              </a:ext>
            </a:extLst>
          </p:cNvPr>
          <p:cNvSpPr/>
          <p:nvPr/>
        </p:nvSpPr>
        <p:spPr>
          <a:xfrm>
            <a:off x="6381184" y="4463466"/>
            <a:ext cx="609600" cy="83820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49B85B5-6A2B-B141-A19B-6929C5B384E9}"/>
              </a:ext>
            </a:extLst>
          </p:cNvPr>
          <p:cNvSpPr/>
          <p:nvPr/>
        </p:nvSpPr>
        <p:spPr>
          <a:xfrm>
            <a:off x="6990784" y="4463466"/>
            <a:ext cx="609600" cy="838200"/>
          </a:xfrm>
          <a:prstGeom prst="rect">
            <a:avLst/>
          </a:prstGeom>
          <a:noFill/>
          <a:ln w="19050">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4C22C88-F8C3-E744-8A58-80A09FFDCE24}"/>
              </a:ext>
            </a:extLst>
          </p:cNvPr>
          <p:cNvSpPr/>
          <p:nvPr/>
        </p:nvSpPr>
        <p:spPr>
          <a:xfrm>
            <a:off x="7600384" y="4463466"/>
            <a:ext cx="609600" cy="838200"/>
          </a:xfrm>
          <a:prstGeom prst="rect">
            <a:avLst/>
          </a:prstGeom>
          <a:noFill/>
          <a:ln w="63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DA2F3BD-AD5E-E846-95FE-A9BC028E47BA}"/>
              </a:ext>
            </a:extLst>
          </p:cNvPr>
          <p:cNvSpPr/>
          <p:nvPr/>
        </p:nvSpPr>
        <p:spPr>
          <a:xfrm>
            <a:off x="8209984" y="4463466"/>
            <a:ext cx="609600" cy="838200"/>
          </a:xfrm>
          <a:prstGeom prst="rect">
            <a:avLst/>
          </a:prstGeom>
          <a:noFill/>
          <a:ln w="19050">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BAD576E-D055-7F44-A15D-D9047C803888}"/>
              </a:ext>
            </a:extLst>
          </p:cNvPr>
          <p:cNvSpPr/>
          <p:nvPr/>
        </p:nvSpPr>
        <p:spPr>
          <a:xfrm>
            <a:off x="8819584" y="4463466"/>
            <a:ext cx="609600" cy="83820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032B1E-DB84-AA4F-BC43-350505E70B83}"/>
              </a:ext>
            </a:extLst>
          </p:cNvPr>
          <p:cNvSpPr/>
          <p:nvPr/>
        </p:nvSpPr>
        <p:spPr>
          <a:xfrm>
            <a:off x="6381184" y="3625266"/>
            <a:ext cx="609600" cy="83820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3161C3-5DD9-2146-AC4C-3BDB062B5152}"/>
              </a:ext>
            </a:extLst>
          </p:cNvPr>
          <p:cNvSpPr/>
          <p:nvPr/>
        </p:nvSpPr>
        <p:spPr>
          <a:xfrm>
            <a:off x="6990784" y="3625266"/>
            <a:ext cx="609600" cy="83820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30535E8-EBF2-224D-8253-0D2B2C220FC0}"/>
              </a:ext>
            </a:extLst>
          </p:cNvPr>
          <p:cNvSpPr/>
          <p:nvPr/>
        </p:nvSpPr>
        <p:spPr>
          <a:xfrm>
            <a:off x="7600384" y="3625266"/>
            <a:ext cx="609600" cy="838200"/>
          </a:xfrm>
          <a:prstGeom prst="rect">
            <a:avLst/>
          </a:prstGeom>
          <a:noFill/>
          <a:ln w="19050">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22E42A-2D72-904D-BCAB-54B741266E7E}"/>
              </a:ext>
            </a:extLst>
          </p:cNvPr>
          <p:cNvSpPr/>
          <p:nvPr/>
        </p:nvSpPr>
        <p:spPr>
          <a:xfrm>
            <a:off x="8209984" y="3625266"/>
            <a:ext cx="609600" cy="83820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AD1F6CB-335D-7840-AF61-2F40C26857A3}"/>
              </a:ext>
            </a:extLst>
          </p:cNvPr>
          <p:cNvSpPr/>
          <p:nvPr/>
        </p:nvSpPr>
        <p:spPr>
          <a:xfrm>
            <a:off x="8819584" y="3625266"/>
            <a:ext cx="609600" cy="83820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E8A7A70-7956-DC4E-98EB-AB25C326F644}"/>
              </a:ext>
            </a:extLst>
          </p:cNvPr>
          <p:cNvSpPr/>
          <p:nvPr/>
        </p:nvSpPr>
        <p:spPr>
          <a:xfrm>
            <a:off x="6381184" y="2787066"/>
            <a:ext cx="609600" cy="83820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078EB27-D99B-D843-8DC4-5A6BBA155C16}"/>
              </a:ext>
            </a:extLst>
          </p:cNvPr>
          <p:cNvSpPr/>
          <p:nvPr/>
        </p:nvSpPr>
        <p:spPr>
          <a:xfrm>
            <a:off x="6990784" y="2787066"/>
            <a:ext cx="609600" cy="838200"/>
          </a:xfrm>
          <a:prstGeom prst="rect">
            <a:avLst/>
          </a:prstGeom>
          <a:noFill/>
          <a:ln w="19050" cmpd="sng">
            <a:solidFill>
              <a:srgbClr val="95B3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83BC729-CF1A-3B4E-9C14-E1FE68F20A01}"/>
              </a:ext>
            </a:extLst>
          </p:cNvPr>
          <p:cNvSpPr/>
          <p:nvPr/>
        </p:nvSpPr>
        <p:spPr>
          <a:xfrm>
            <a:off x="7600384" y="2787066"/>
            <a:ext cx="609600" cy="83820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A74608D-1C61-FA4F-A136-34A5729D7F04}"/>
              </a:ext>
            </a:extLst>
          </p:cNvPr>
          <p:cNvSpPr/>
          <p:nvPr/>
        </p:nvSpPr>
        <p:spPr>
          <a:xfrm>
            <a:off x="8209984" y="2787066"/>
            <a:ext cx="609600" cy="83820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B2D9C56-EB80-E245-9F0B-2A0777EB46F4}"/>
              </a:ext>
            </a:extLst>
          </p:cNvPr>
          <p:cNvSpPr/>
          <p:nvPr/>
        </p:nvSpPr>
        <p:spPr>
          <a:xfrm>
            <a:off x="8819584" y="2787066"/>
            <a:ext cx="609600" cy="83820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CD823CA-8CDA-254D-BC76-601A0CE50DB2}"/>
              </a:ext>
            </a:extLst>
          </p:cNvPr>
          <p:cNvSpPr/>
          <p:nvPr/>
        </p:nvSpPr>
        <p:spPr>
          <a:xfrm>
            <a:off x="7524184" y="271086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A47C1181-DCB6-4A47-B9F6-4026082B1CF8}"/>
              </a:ext>
            </a:extLst>
          </p:cNvPr>
          <p:cNvSpPr/>
          <p:nvPr/>
        </p:nvSpPr>
        <p:spPr>
          <a:xfrm>
            <a:off x="7524184" y="354906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C1ECF85-A651-F948-BE78-C1AF897B92F6}"/>
              </a:ext>
            </a:extLst>
          </p:cNvPr>
          <p:cNvSpPr/>
          <p:nvPr/>
        </p:nvSpPr>
        <p:spPr>
          <a:xfrm>
            <a:off x="6914584" y="354906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09D34354-8C1E-BF4C-BEE5-9F11FD522872}"/>
              </a:ext>
            </a:extLst>
          </p:cNvPr>
          <p:cNvSpPr/>
          <p:nvPr/>
        </p:nvSpPr>
        <p:spPr>
          <a:xfrm>
            <a:off x="6914584" y="438726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5422E91-C29E-9D47-A326-49975E3047A7}"/>
              </a:ext>
            </a:extLst>
          </p:cNvPr>
          <p:cNvSpPr/>
          <p:nvPr/>
        </p:nvSpPr>
        <p:spPr>
          <a:xfrm>
            <a:off x="9352984" y="271086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73C0710A-A567-114A-9042-C1AF28C4CA8F}"/>
              </a:ext>
            </a:extLst>
          </p:cNvPr>
          <p:cNvCxnSpPr/>
          <p:nvPr/>
        </p:nvCxnSpPr>
        <p:spPr>
          <a:xfrm flipV="1">
            <a:off x="6381184" y="2482266"/>
            <a:ext cx="0" cy="2819400"/>
          </a:xfrm>
          <a:prstGeom prst="straightConnector1">
            <a:avLst/>
          </a:prstGeom>
          <a:ln w="38100">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13961E34-62C5-5E4A-B2FA-FA6F6551124D}"/>
              </a:ext>
            </a:extLst>
          </p:cNvPr>
          <p:cNvCxnSpPr/>
          <p:nvPr/>
        </p:nvCxnSpPr>
        <p:spPr>
          <a:xfrm>
            <a:off x="6381184" y="5301666"/>
            <a:ext cx="3429000" cy="0"/>
          </a:xfrm>
          <a:prstGeom prst="straightConnector1">
            <a:avLst/>
          </a:prstGeom>
          <a:ln w="38100">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28" name="Oval 27">
            <a:extLst>
              <a:ext uri="{FF2B5EF4-FFF2-40B4-BE49-F238E27FC236}">
                <a16:creationId xmlns:a16="http://schemas.microsoft.com/office/drawing/2014/main" id="{18FC7B41-877B-0A4E-A266-C8799FF12440}"/>
              </a:ext>
            </a:extLst>
          </p:cNvPr>
          <p:cNvSpPr/>
          <p:nvPr/>
        </p:nvSpPr>
        <p:spPr>
          <a:xfrm>
            <a:off x="6324522" y="439158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927CCFE6-D40E-4B47-8254-39D42F20746C}"/>
              </a:ext>
            </a:extLst>
          </p:cNvPr>
          <p:cNvSpPr/>
          <p:nvPr/>
        </p:nvSpPr>
        <p:spPr>
          <a:xfrm>
            <a:off x="6323973" y="521358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3B1768CC-3B5D-49AA-A339-BE2B9D7AEC5B}"/>
              </a:ext>
            </a:extLst>
          </p:cNvPr>
          <p:cNvPicPr>
            <a:picLocks noChangeAspect="1"/>
          </p:cNvPicPr>
          <p:nvPr>
            <p:custDataLst>
              <p:tags r:id="rId4"/>
            </p:custDataLst>
          </p:nvPr>
        </p:nvPicPr>
        <p:blipFill>
          <a:blip r:embed="rId10"/>
          <a:stretch>
            <a:fillRect/>
          </a:stretch>
        </p:blipFill>
        <p:spPr>
          <a:xfrm>
            <a:off x="228601" y="1631493"/>
            <a:ext cx="6877714" cy="229029"/>
          </a:xfrm>
          <a:prstGeom prst="rect">
            <a:avLst/>
          </a:prstGeom>
        </p:spPr>
      </p:pic>
      <p:pic>
        <p:nvPicPr>
          <p:cNvPr id="31" name="Picture 30">
            <a:extLst>
              <a:ext uri="{FF2B5EF4-FFF2-40B4-BE49-F238E27FC236}">
                <a16:creationId xmlns:a16="http://schemas.microsoft.com/office/drawing/2014/main" id="{5D884E4F-DD1F-1948-B3AA-91F76E2CC3D1}"/>
              </a:ext>
            </a:extLst>
          </p:cNvPr>
          <p:cNvPicPr>
            <a:picLocks noChangeAspect="1"/>
          </p:cNvPicPr>
          <p:nvPr>
            <p:custDataLst>
              <p:tags r:id="rId5"/>
            </p:custDataLst>
          </p:nvPr>
        </p:nvPicPr>
        <p:blipFill>
          <a:blip r:embed="rId11" cstate="print">
            <a:extLst>
              <a:ext uri="{28A0092B-C50C-407E-A947-70E740481C1C}">
                <a14:useLocalDpi xmlns:a14="http://schemas.microsoft.com/office/drawing/2010/main" val="0"/>
              </a:ext>
            </a:extLst>
          </a:blip>
          <a:stretch>
            <a:fillRect/>
          </a:stretch>
        </p:blipFill>
        <p:spPr>
          <a:xfrm>
            <a:off x="9657784" y="2013636"/>
            <a:ext cx="996125" cy="217361"/>
          </a:xfrm>
          <a:prstGeom prst="rect">
            <a:avLst/>
          </a:prstGeom>
        </p:spPr>
      </p:pic>
      <p:cxnSp>
        <p:nvCxnSpPr>
          <p:cNvPr id="32" name="Curved Connector 31">
            <a:extLst>
              <a:ext uri="{FF2B5EF4-FFF2-40B4-BE49-F238E27FC236}">
                <a16:creationId xmlns:a16="http://schemas.microsoft.com/office/drawing/2014/main" id="{0583C0CD-0498-6A45-9BA1-73358DE7F8ED}"/>
              </a:ext>
            </a:extLst>
          </p:cNvPr>
          <p:cNvCxnSpPr/>
          <p:nvPr/>
        </p:nvCxnSpPr>
        <p:spPr>
          <a:xfrm rot="5400000">
            <a:off x="9048184" y="2166036"/>
            <a:ext cx="533400" cy="533400"/>
          </a:xfrm>
          <a:prstGeom prst="curvedConnector3">
            <a:avLst/>
          </a:prstGeom>
          <a:ln w="19050">
            <a:tailEnd type="arrow"/>
          </a:ln>
        </p:spPr>
        <p:style>
          <a:lnRef idx="2">
            <a:schemeClr val="accent1"/>
          </a:lnRef>
          <a:fillRef idx="0">
            <a:schemeClr val="accent1"/>
          </a:fillRef>
          <a:effectRef idx="1">
            <a:schemeClr val="accent1"/>
          </a:effectRef>
          <a:fontRef idx="minor">
            <a:schemeClr val="tx1"/>
          </a:fontRef>
        </p:style>
      </p:cxnSp>
      <p:sp>
        <p:nvSpPr>
          <p:cNvPr id="33" name="TextBox 3">
            <a:extLst>
              <a:ext uri="{FF2B5EF4-FFF2-40B4-BE49-F238E27FC236}">
                <a16:creationId xmlns:a16="http://schemas.microsoft.com/office/drawing/2014/main" id="{773FEF22-207F-8B49-883C-EE465A9FFA58}"/>
              </a:ext>
            </a:extLst>
          </p:cNvPr>
          <p:cNvSpPr txBox="1">
            <a:spLocks noChangeArrowheads="1"/>
          </p:cNvSpPr>
          <p:nvPr/>
        </p:nvSpPr>
        <p:spPr bwMode="auto">
          <a:xfrm>
            <a:off x="0" y="6615518"/>
            <a:ext cx="12191999"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AAAI 2017</a:t>
            </a:r>
          </a:p>
        </p:txBody>
      </p:sp>
    </p:spTree>
    <p:extLst>
      <p:ext uri="{BB962C8B-B14F-4D97-AF65-F5344CB8AC3E}">
        <p14:creationId xmlns:p14="http://schemas.microsoft.com/office/powerpoint/2010/main" val="789095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BBB50-5ACA-9F4B-BD0F-672F6B3A450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Impact on Area Under the ROC Curve</a:t>
            </a:r>
          </a:p>
        </p:txBody>
      </p:sp>
      <p:pic>
        <p:nvPicPr>
          <p:cNvPr id="38" name="Picture 37">
            <a:extLst>
              <a:ext uri="{FF2B5EF4-FFF2-40B4-BE49-F238E27FC236}">
                <a16:creationId xmlns:a16="http://schemas.microsoft.com/office/drawing/2014/main" id="{FA7C7FC1-4282-45AF-8285-C8298E672459}"/>
              </a:ext>
            </a:extLst>
          </p:cNvPr>
          <p:cNvPicPr>
            <a:picLocks noChangeAspect="1"/>
          </p:cNvPicPr>
          <p:nvPr>
            <p:custDataLst>
              <p:tags r:id="rId1"/>
            </p:custDataLst>
          </p:nvPr>
        </p:nvPicPr>
        <p:blipFill>
          <a:blip r:embed="rId8"/>
          <a:stretch>
            <a:fillRect/>
          </a:stretch>
        </p:blipFill>
        <p:spPr>
          <a:xfrm>
            <a:off x="1885383" y="2482266"/>
            <a:ext cx="3343238" cy="2884571"/>
          </a:xfrm>
          <a:prstGeom prst="rect">
            <a:avLst/>
          </a:prstGeom>
        </p:spPr>
      </p:pic>
      <p:pic>
        <p:nvPicPr>
          <p:cNvPr id="4" name="Picture 3">
            <a:extLst>
              <a:ext uri="{FF2B5EF4-FFF2-40B4-BE49-F238E27FC236}">
                <a16:creationId xmlns:a16="http://schemas.microsoft.com/office/drawing/2014/main" id="{16F8D759-3C68-9348-BCBE-4081BCB71587}"/>
              </a:ext>
            </a:extLst>
          </p:cNvPr>
          <p:cNvPicPr>
            <a:picLocks noChangeAspect="1"/>
          </p:cNvPicPr>
          <p:nvPr>
            <p:custDataLst>
              <p:tags r:id="rId2"/>
            </p:custDataLst>
          </p:nvPr>
        </p:nvPicPr>
        <p:blipFill>
          <a:blip r:embed="rId9" cstate="print">
            <a:extLst>
              <a:ext uri="{28A0092B-C50C-407E-A947-70E740481C1C}">
                <a14:useLocalDpi xmlns:a14="http://schemas.microsoft.com/office/drawing/2010/main" val="0"/>
              </a:ext>
            </a:extLst>
          </a:blip>
          <a:stretch>
            <a:fillRect/>
          </a:stretch>
        </p:blipFill>
        <p:spPr>
          <a:xfrm>
            <a:off x="5923984" y="2482266"/>
            <a:ext cx="251460" cy="114300"/>
          </a:xfrm>
          <a:prstGeom prst="rect">
            <a:avLst/>
          </a:prstGeom>
        </p:spPr>
      </p:pic>
      <p:pic>
        <p:nvPicPr>
          <p:cNvPr id="5" name="Picture 4">
            <a:extLst>
              <a:ext uri="{FF2B5EF4-FFF2-40B4-BE49-F238E27FC236}">
                <a16:creationId xmlns:a16="http://schemas.microsoft.com/office/drawing/2014/main" id="{A5A7A353-EE63-654B-826D-61AC58016DF6}"/>
              </a:ext>
            </a:extLst>
          </p:cNvPr>
          <p:cNvPicPr>
            <a:picLocks noChangeAspect="1"/>
          </p:cNvPicPr>
          <p:nvPr>
            <p:custDataLst>
              <p:tags r:id="rId3"/>
            </p:custDataLst>
          </p:nvPr>
        </p:nvPicPr>
        <p:blipFill>
          <a:blip r:embed="rId10" cstate="print">
            <a:extLst>
              <a:ext uri="{28A0092B-C50C-407E-A947-70E740481C1C}">
                <a14:useLocalDpi xmlns:a14="http://schemas.microsoft.com/office/drawing/2010/main" val="0"/>
              </a:ext>
            </a:extLst>
          </a:blip>
          <a:stretch>
            <a:fillRect/>
          </a:stretch>
        </p:blipFill>
        <p:spPr>
          <a:xfrm>
            <a:off x="9124384" y="5606466"/>
            <a:ext cx="659130" cy="219075"/>
          </a:xfrm>
          <a:prstGeom prst="rect">
            <a:avLst/>
          </a:prstGeom>
        </p:spPr>
      </p:pic>
      <p:sp>
        <p:nvSpPr>
          <p:cNvPr id="6" name="Rectangle 5">
            <a:extLst>
              <a:ext uri="{FF2B5EF4-FFF2-40B4-BE49-F238E27FC236}">
                <a16:creationId xmlns:a16="http://schemas.microsoft.com/office/drawing/2014/main" id="{02EC64E3-4B3C-6F4D-8DCF-9BBC673E2EEC}"/>
              </a:ext>
            </a:extLst>
          </p:cNvPr>
          <p:cNvSpPr/>
          <p:nvPr/>
        </p:nvSpPr>
        <p:spPr>
          <a:xfrm>
            <a:off x="6381184" y="4463466"/>
            <a:ext cx="609600" cy="83820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1D46475-8B53-1C42-B02F-521FF9DE059B}"/>
              </a:ext>
            </a:extLst>
          </p:cNvPr>
          <p:cNvSpPr/>
          <p:nvPr/>
        </p:nvSpPr>
        <p:spPr>
          <a:xfrm>
            <a:off x="6990784" y="4463466"/>
            <a:ext cx="609600" cy="838200"/>
          </a:xfrm>
          <a:prstGeom prst="rect">
            <a:avLst/>
          </a:prstGeom>
          <a:solidFill>
            <a:schemeClr val="accent1">
              <a:lumMod val="40000"/>
              <a:lumOff val="60000"/>
            </a:schemeClr>
          </a:solidFill>
          <a:ln w="19050">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DC63E16-63C8-C744-9CA7-D06ACBAD6644}"/>
              </a:ext>
            </a:extLst>
          </p:cNvPr>
          <p:cNvSpPr/>
          <p:nvPr/>
        </p:nvSpPr>
        <p:spPr>
          <a:xfrm>
            <a:off x="7600384" y="4463466"/>
            <a:ext cx="609600" cy="83820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5D4DB98-84E1-9D49-A4E8-2FD1C9389069}"/>
              </a:ext>
            </a:extLst>
          </p:cNvPr>
          <p:cNvSpPr/>
          <p:nvPr/>
        </p:nvSpPr>
        <p:spPr>
          <a:xfrm>
            <a:off x="8209984" y="4463466"/>
            <a:ext cx="609600" cy="838200"/>
          </a:xfrm>
          <a:prstGeom prst="rect">
            <a:avLst/>
          </a:prstGeom>
          <a:solidFill>
            <a:schemeClr val="accent1">
              <a:lumMod val="40000"/>
              <a:lumOff val="60000"/>
            </a:schemeClr>
          </a:solidFill>
          <a:ln w="19050">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45A7B3-73BB-DF46-87E1-A6943A811818}"/>
              </a:ext>
            </a:extLst>
          </p:cNvPr>
          <p:cNvSpPr/>
          <p:nvPr/>
        </p:nvSpPr>
        <p:spPr>
          <a:xfrm>
            <a:off x="8819584" y="4463466"/>
            <a:ext cx="609600" cy="83820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A9BF2D-3B76-8C49-AA4F-A2F2197623D4}"/>
              </a:ext>
            </a:extLst>
          </p:cNvPr>
          <p:cNvSpPr/>
          <p:nvPr/>
        </p:nvSpPr>
        <p:spPr>
          <a:xfrm>
            <a:off x="6381184" y="3625266"/>
            <a:ext cx="609600" cy="83820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832C3E0-2014-1648-9DF6-DC6E0663A950}"/>
              </a:ext>
            </a:extLst>
          </p:cNvPr>
          <p:cNvSpPr/>
          <p:nvPr/>
        </p:nvSpPr>
        <p:spPr>
          <a:xfrm>
            <a:off x="6990784" y="3625266"/>
            <a:ext cx="609600" cy="83820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D3A21B4-F7A1-2843-B805-D7B14FE881E2}"/>
              </a:ext>
            </a:extLst>
          </p:cNvPr>
          <p:cNvSpPr/>
          <p:nvPr/>
        </p:nvSpPr>
        <p:spPr>
          <a:xfrm>
            <a:off x="7600384" y="3625266"/>
            <a:ext cx="609600" cy="838200"/>
          </a:xfrm>
          <a:prstGeom prst="rect">
            <a:avLst/>
          </a:prstGeom>
          <a:solidFill>
            <a:schemeClr val="accent1">
              <a:lumMod val="40000"/>
              <a:lumOff val="60000"/>
            </a:schemeClr>
          </a:solidFill>
          <a:ln w="19050">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DB67D33-BA24-B245-A3A6-40C6A6D8DB3F}"/>
              </a:ext>
            </a:extLst>
          </p:cNvPr>
          <p:cNvSpPr/>
          <p:nvPr/>
        </p:nvSpPr>
        <p:spPr>
          <a:xfrm>
            <a:off x="8209984" y="3625266"/>
            <a:ext cx="609600" cy="83820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C129579-B3A2-C442-8D4D-0A4C94E42175}"/>
              </a:ext>
            </a:extLst>
          </p:cNvPr>
          <p:cNvSpPr/>
          <p:nvPr/>
        </p:nvSpPr>
        <p:spPr>
          <a:xfrm>
            <a:off x="8819584" y="3625266"/>
            <a:ext cx="609600" cy="83820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9542A5C-5030-774C-ACE2-F1745F064973}"/>
              </a:ext>
            </a:extLst>
          </p:cNvPr>
          <p:cNvSpPr/>
          <p:nvPr/>
        </p:nvSpPr>
        <p:spPr>
          <a:xfrm>
            <a:off x="6381184" y="2787066"/>
            <a:ext cx="609600" cy="83820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67C6EF8-1AF7-FF42-A799-BD4A1FA5E9BE}"/>
              </a:ext>
            </a:extLst>
          </p:cNvPr>
          <p:cNvSpPr/>
          <p:nvPr/>
        </p:nvSpPr>
        <p:spPr>
          <a:xfrm>
            <a:off x="6990784" y="2787066"/>
            <a:ext cx="609600" cy="838200"/>
          </a:xfrm>
          <a:prstGeom prst="rect">
            <a:avLst/>
          </a:prstGeom>
          <a:noFill/>
          <a:ln w="19050" cmpd="sng">
            <a:solidFill>
              <a:srgbClr val="95B3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AA22C9D-1ED6-724E-8CF5-1EDFB91C2071}"/>
              </a:ext>
            </a:extLst>
          </p:cNvPr>
          <p:cNvSpPr/>
          <p:nvPr/>
        </p:nvSpPr>
        <p:spPr>
          <a:xfrm>
            <a:off x="7600384" y="2787066"/>
            <a:ext cx="609600" cy="83820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4830F3C-3DA6-474F-813A-4E4FA250F007}"/>
              </a:ext>
            </a:extLst>
          </p:cNvPr>
          <p:cNvSpPr/>
          <p:nvPr/>
        </p:nvSpPr>
        <p:spPr>
          <a:xfrm>
            <a:off x="8209984" y="2787066"/>
            <a:ext cx="609600" cy="83820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46C4EFE-65FF-9D47-A109-370E6B45666A}"/>
              </a:ext>
            </a:extLst>
          </p:cNvPr>
          <p:cNvSpPr/>
          <p:nvPr/>
        </p:nvSpPr>
        <p:spPr>
          <a:xfrm>
            <a:off x="8819584" y="2787066"/>
            <a:ext cx="609600" cy="83820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DD62BB4-0DCD-244D-804F-ABBEB039F028}"/>
              </a:ext>
            </a:extLst>
          </p:cNvPr>
          <p:cNvSpPr/>
          <p:nvPr/>
        </p:nvSpPr>
        <p:spPr>
          <a:xfrm>
            <a:off x="7524184" y="271086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58E50DF7-2526-3C47-82B3-3A977E62141D}"/>
              </a:ext>
            </a:extLst>
          </p:cNvPr>
          <p:cNvSpPr/>
          <p:nvPr/>
        </p:nvSpPr>
        <p:spPr>
          <a:xfrm>
            <a:off x="7524184" y="354906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2E9891C-6D72-B440-B4EE-ADF846B7E864}"/>
              </a:ext>
            </a:extLst>
          </p:cNvPr>
          <p:cNvSpPr/>
          <p:nvPr/>
        </p:nvSpPr>
        <p:spPr>
          <a:xfrm>
            <a:off x="6914584" y="354906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2866807-DA64-4A4C-9562-AF0EA0DBC192}"/>
              </a:ext>
            </a:extLst>
          </p:cNvPr>
          <p:cNvSpPr/>
          <p:nvPr/>
        </p:nvSpPr>
        <p:spPr>
          <a:xfrm>
            <a:off x="6914584" y="438726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E918AB7F-5D03-0546-B963-52E7EA4C3F03}"/>
              </a:ext>
            </a:extLst>
          </p:cNvPr>
          <p:cNvSpPr/>
          <p:nvPr/>
        </p:nvSpPr>
        <p:spPr>
          <a:xfrm>
            <a:off x="9352984" y="271086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7E92300D-38ED-A04D-9030-47332AA9DE19}"/>
              </a:ext>
            </a:extLst>
          </p:cNvPr>
          <p:cNvSpPr/>
          <p:nvPr/>
        </p:nvSpPr>
        <p:spPr>
          <a:xfrm>
            <a:off x="4397060" y="3080005"/>
            <a:ext cx="685069" cy="484635"/>
          </a:xfrm>
          <a:prstGeom prst="ellipse">
            <a:avLst/>
          </a:prstGeom>
          <a:noFill/>
          <a:ln w="38100" cmpd="sng">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8E5D8ED8-1DAF-F543-8736-1E7E7D18276C}"/>
              </a:ext>
            </a:extLst>
          </p:cNvPr>
          <p:cNvCxnSpPr/>
          <p:nvPr/>
        </p:nvCxnSpPr>
        <p:spPr>
          <a:xfrm flipV="1">
            <a:off x="6381184" y="2482266"/>
            <a:ext cx="0" cy="2819400"/>
          </a:xfrm>
          <a:prstGeom prst="straightConnector1">
            <a:avLst/>
          </a:prstGeom>
          <a:ln w="38100">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08DC356B-D6AB-FB48-8B61-17D7D644345B}"/>
              </a:ext>
            </a:extLst>
          </p:cNvPr>
          <p:cNvCxnSpPr/>
          <p:nvPr/>
        </p:nvCxnSpPr>
        <p:spPr>
          <a:xfrm>
            <a:off x="6381184" y="5301666"/>
            <a:ext cx="3429000" cy="0"/>
          </a:xfrm>
          <a:prstGeom prst="straightConnector1">
            <a:avLst/>
          </a:prstGeom>
          <a:ln w="38100">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29" name="Oval 28">
            <a:extLst>
              <a:ext uri="{FF2B5EF4-FFF2-40B4-BE49-F238E27FC236}">
                <a16:creationId xmlns:a16="http://schemas.microsoft.com/office/drawing/2014/main" id="{45DF964D-64EA-8A47-A4C6-1E8536704052}"/>
              </a:ext>
            </a:extLst>
          </p:cNvPr>
          <p:cNvSpPr/>
          <p:nvPr/>
        </p:nvSpPr>
        <p:spPr>
          <a:xfrm>
            <a:off x="6324522" y="439158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FBC718F6-2CA7-6B48-8665-5E19B37A5E19}"/>
              </a:ext>
            </a:extLst>
          </p:cNvPr>
          <p:cNvSpPr/>
          <p:nvPr/>
        </p:nvSpPr>
        <p:spPr>
          <a:xfrm>
            <a:off x="6323973" y="521358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3DAC87EC-6D1C-9B40-B0B1-2AB6C35AA31E}"/>
              </a:ext>
            </a:extLst>
          </p:cNvPr>
          <p:cNvPicPr>
            <a:picLocks noChangeAspect="1"/>
          </p:cNvPicPr>
          <p:nvPr>
            <p:custDataLst>
              <p:tags r:id="rId4"/>
            </p:custDataLst>
          </p:nvPr>
        </p:nvPicPr>
        <p:blipFill>
          <a:blip r:embed="rId11" cstate="print">
            <a:extLst>
              <a:ext uri="{28A0092B-C50C-407E-A947-70E740481C1C}">
                <a14:useLocalDpi xmlns:a14="http://schemas.microsoft.com/office/drawing/2010/main" val="0"/>
              </a:ext>
            </a:extLst>
          </a:blip>
          <a:stretch>
            <a:fillRect/>
          </a:stretch>
        </p:blipFill>
        <p:spPr>
          <a:xfrm>
            <a:off x="9657784" y="2013636"/>
            <a:ext cx="996125" cy="217361"/>
          </a:xfrm>
          <a:prstGeom prst="rect">
            <a:avLst/>
          </a:prstGeom>
        </p:spPr>
      </p:pic>
      <p:pic>
        <p:nvPicPr>
          <p:cNvPr id="39" name="Picture 38">
            <a:extLst>
              <a:ext uri="{FF2B5EF4-FFF2-40B4-BE49-F238E27FC236}">
                <a16:creationId xmlns:a16="http://schemas.microsoft.com/office/drawing/2014/main" id="{0A94DA8D-259C-4B94-B313-5F7AE12BA963}"/>
              </a:ext>
            </a:extLst>
          </p:cNvPr>
          <p:cNvPicPr>
            <a:picLocks noChangeAspect="1"/>
          </p:cNvPicPr>
          <p:nvPr>
            <p:custDataLst>
              <p:tags r:id="rId5"/>
            </p:custDataLst>
          </p:nvPr>
        </p:nvPicPr>
        <p:blipFill>
          <a:blip r:embed="rId12"/>
          <a:stretch>
            <a:fillRect/>
          </a:stretch>
        </p:blipFill>
        <p:spPr>
          <a:xfrm>
            <a:off x="4271653" y="5883712"/>
            <a:ext cx="3678476" cy="519619"/>
          </a:xfrm>
          <a:prstGeom prst="rect">
            <a:avLst/>
          </a:prstGeom>
        </p:spPr>
      </p:pic>
      <p:sp>
        <p:nvSpPr>
          <p:cNvPr id="35" name="TextBox 3">
            <a:extLst>
              <a:ext uri="{FF2B5EF4-FFF2-40B4-BE49-F238E27FC236}">
                <a16:creationId xmlns:a16="http://schemas.microsoft.com/office/drawing/2014/main" id="{320EC8B5-23FD-D84B-ABA8-DD96EE32A2A0}"/>
              </a:ext>
            </a:extLst>
          </p:cNvPr>
          <p:cNvSpPr txBox="1">
            <a:spLocks noChangeArrowheads="1"/>
          </p:cNvSpPr>
          <p:nvPr/>
        </p:nvSpPr>
        <p:spPr bwMode="auto">
          <a:xfrm>
            <a:off x="0" y="6615518"/>
            <a:ext cx="12191999"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AAAI 2017</a:t>
            </a:r>
          </a:p>
        </p:txBody>
      </p:sp>
      <p:cxnSp>
        <p:nvCxnSpPr>
          <p:cNvPr id="36" name="Curved Connector 35">
            <a:extLst>
              <a:ext uri="{FF2B5EF4-FFF2-40B4-BE49-F238E27FC236}">
                <a16:creationId xmlns:a16="http://schemas.microsoft.com/office/drawing/2014/main" id="{77AC31CB-E280-9E4D-A0DE-180ABCD148C1}"/>
              </a:ext>
            </a:extLst>
          </p:cNvPr>
          <p:cNvCxnSpPr/>
          <p:nvPr/>
        </p:nvCxnSpPr>
        <p:spPr>
          <a:xfrm rot="5400000">
            <a:off x="9048184" y="2166036"/>
            <a:ext cx="533400" cy="533400"/>
          </a:xfrm>
          <a:prstGeom prst="curvedConnector3">
            <a:avLst/>
          </a:prstGeom>
          <a:ln w="19050">
            <a:tailEnd type="arrow"/>
          </a:ln>
        </p:spPr>
        <p:style>
          <a:lnRef idx="2">
            <a:schemeClr val="accent1"/>
          </a:lnRef>
          <a:fillRef idx="0">
            <a:schemeClr val="accent1"/>
          </a:fillRef>
          <a:effectRef idx="1">
            <a:schemeClr val="accent1"/>
          </a:effectRef>
          <a:fontRef idx="minor">
            <a:schemeClr val="tx1"/>
          </a:fontRef>
        </p:style>
      </p:cxnSp>
      <p:pic>
        <p:nvPicPr>
          <p:cNvPr id="40" name="Picture 39">
            <a:extLst>
              <a:ext uri="{FF2B5EF4-FFF2-40B4-BE49-F238E27FC236}">
                <a16:creationId xmlns:a16="http://schemas.microsoft.com/office/drawing/2014/main" id="{9A89D0DD-2AF5-4A2D-A287-CFBB8438DA4A}"/>
              </a:ext>
            </a:extLst>
          </p:cNvPr>
          <p:cNvPicPr>
            <a:picLocks noChangeAspect="1"/>
          </p:cNvPicPr>
          <p:nvPr>
            <p:custDataLst>
              <p:tags r:id="rId6"/>
            </p:custDataLst>
          </p:nvPr>
        </p:nvPicPr>
        <p:blipFill>
          <a:blip r:embed="rId13"/>
          <a:stretch>
            <a:fillRect/>
          </a:stretch>
        </p:blipFill>
        <p:spPr>
          <a:xfrm>
            <a:off x="228601" y="1631493"/>
            <a:ext cx="6877714" cy="229029"/>
          </a:xfrm>
          <a:prstGeom prst="rect">
            <a:avLst/>
          </a:prstGeom>
        </p:spPr>
      </p:pic>
    </p:spTree>
    <p:extLst>
      <p:ext uri="{BB962C8B-B14F-4D97-AF65-F5344CB8AC3E}">
        <p14:creationId xmlns:p14="http://schemas.microsoft.com/office/powerpoint/2010/main" val="261445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BBB50-5ACA-9F4B-BD0F-672F6B3A450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Impact on Area Under the ROC Curve</a:t>
            </a:r>
          </a:p>
        </p:txBody>
      </p:sp>
      <p:pic>
        <p:nvPicPr>
          <p:cNvPr id="34" name="Picture 33">
            <a:extLst>
              <a:ext uri="{FF2B5EF4-FFF2-40B4-BE49-F238E27FC236}">
                <a16:creationId xmlns:a16="http://schemas.microsoft.com/office/drawing/2014/main" id="{D3A62D32-9A8B-4D2D-881E-C34D98F79CC8}"/>
              </a:ext>
            </a:extLst>
          </p:cNvPr>
          <p:cNvPicPr>
            <a:picLocks noChangeAspect="1"/>
          </p:cNvPicPr>
          <p:nvPr>
            <p:custDataLst>
              <p:tags r:id="rId1"/>
            </p:custDataLst>
          </p:nvPr>
        </p:nvPicPr>
        <p:blipFill>
          <a:blip r:embed="rId6"/>
          <a:stretch>
            <a:fillRect/>
          </a:stretch>
        </p:blipFill>
        <p:spPr>
          <a:xfrm>
            <a:off x="1883663" y="2482267"/>
            <a:ext cx="3343238" cy="2884571"/>
          </a:xfrm>
          <a:prstGeom prst="rect">
            <a:avLst/>
          </a:prstGeom>
        </p:spPr>
      </p:pic>
      <p:pic>
        <p:nvPicPr>
          <p:cNvPr id="4" name="Picture 3">
            <a:extLst>
              <a:ext uri="{FF2B5EF4-FFF2-40B4-BE49-F238E27FC236}">
                <a16:creationId xmlns:a16="http://schemas.microsoft.com/office/drawing/2014/main" id="{38770722-2C1D-BC49-8C25-B1DE8B0EB2B7}"/>
              </a:ext>
            </a:extLst>
          </p:cNvPr>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5922264" y="2482266"/>
            <a:ext cx="251460" cy="114300"/>
          </a:xfrm>
          <a:prstGeom prst="rect">
            <a:avLst/>
          </a:prstGeom>
        </p:spPr>
      </p:pic>
      <p:pic>
        <p:nvPicPr>
          <p:cNvPr id="5" name="Picture 4">
            <a:extLst>
              <a:ext uri="{FF2B5EF4-FFF2-40B4-BE49-F238E27FC236}">
                <a16:creationId xmlns:a16="http://schemas.microsoft.com/office/drawing/2014/main" id="{331AE839-5A5A-CD4D-A9B2-3CFC13C481E5}"/>
              </a:ext>
            </a:extLst>
          </p:cNvPr>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a:off x="9122664" y="5606466"/>
            <a:ext cx="659130" cy="219075"/>
          </a:xfrm>
          <a:prstGeom prst="rect">
            <a:avLst/>
          </a:prstGeom>
        </p:spPr>
      </p:pic>
      <p:sp>
        <p:nvSpPr>
          <p:cNvPr id="6" name="Rectangle 5">
            <a:extLst>
              <a:ext uri="{FF2B5EF4-FFF2-40B4-BE49-F238E27FC236}">
                <a16:creationId xmlns:a16="http://schemas.microsoft.com/office/drawing/2014/main" id="{735D7B9E-239A-C64A-9C2B-70DF547D8D7F}"/>
              </a:ext>
            </a:extLst>
          </p:cNvPr>
          <p:cNvSpPr/>
          <p:nvPr/>
        </p:nvSpPr>
        <p:spPr>
          <a:xfrm>
            <a:off x="6379464" y="4650156"/>
            <a:ext cx="640080" cy="647370"/>
          </a:xfrm>
          <a:prstGeom prst="rect">
            <a:avLst/>
          </a:prstGeom>
          <a:noFill/>
          <a:ln w="63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8D859A9-66DA-2C47-AB63-647F8C4FA35A}"/>
              </a:ext>
            </a:extLst>
          </p:cNvPr>
          <p:cNvSpPr/>
          <p:nvPr/>
        </p:nvSpPr>
        <p:spPr>
          <a:xfrm>
            <a:off x="4395340" y="3080005"/>
            <a:ext cx="685069" cy="484635"/>
          </a:xfrm>
          <a:prstGeom prst="ellipse">
            <a:avLst/>
          </a:prstGeom>
          <a:noFill/>
          <a:ln w="38100" cmpd="sng">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CEF1E47-2689-D34E-A7EE-1FEC668FB8AC}"/>
              </a:ext>
            </a:extLst>
          </p:cNvPr>
          <p:cNvSpPr/>
          <p:nvPr/>
        </p:nvSpPr>
        <p:spPr>
          <a:xfrm>
            <a:off x="6379464" y="4008321"/>
            <a:ext cx="640080" cy="644883"/>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A852D62-FA3C-C64D-A9B7-F659AF49BE75}"/>
              </a:ext>
            </a:extLst>
          </p:cNvPr>
          <p:cNvSpPr/>
          <p:nvPr/>
        </p:nvSpPr>
        <p:spPr>
          <a:xfrm>
            <a:off x="6382512" y="2729916"/>
            <a:ext cx="623265" cy="64008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862432-DD03-D849-8F03-A6885BDA61DB}"/>
              </a:ext>
            </a:extLst>
          </p:cNvPr>
          <p:cNvSpPr/>
          <p:nvPr/>
        </p:nvSpPr>
        <p:spPr>
          <a:xfrm>
            <a:off x="6382512" y="3372381"/>
            <a:ext cx="631125" cy="633555"/>
          </a:xfrm>
          <a:prstGeom prst="rect">
            <a:avLst/>
          </a:prstGeom>
          <a:noFill/>
          <a:ln w="63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65A8CFD-0383-BD4C-AE42-F0567319CE28}"/>
              </a:ext>
            </a:extLst>
          </p:cNvPr>
          <p:cNvSpPr/>
          <p:nvPr/>
        </p:nvSpPr>
        <p:spPr>
          <a:xfrm>
            <a:off x="7013448" y="4653204"/>
            <a:ext cx="640080" cy="644322"/>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9CADA54-9777-B140-8524-6A2687A73590}"/>
              </a:ext>
            </a:extLst>
          </p:cNvPr>
          <p:cNvSpPr/>
          <p:nvPr/>
        </p:nvSpPr>
        <p:spPr>
          <a:xfrm>
            <a:off x="7013448" y="4010076"/>
            <a:ext cx="640080" cy="640080"/>
          </a:xfrm>
          <a:prstGeom prst="rect">
            <a:avLst/>
          </a:prstGeom>
          <a:noFill/>
          <a:ln w="63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809DF83-03F8-3C4D-B5BE-D696F8D8C425}"/>
              </a:ext>
            </a:extLst>
          </p:cNvPr>
          <p:cNvSpPr/>
          <p:nvPr/>
        </p:nvSpPr>
        <p:spPr>
          <a:xfrm>
            <a:off x="7005777" y="2729916"/>
            <a:ext cx="648248" cy="64008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1E06FCE-8AD4-1B42-B4D5-9CF94DAD47EC}"/>
              </a:ext>
            </a:extLst>
          </p:cNvPr>
          <p:cNvSpPr/>
          <p:nvPr/>
        </p:nvSpPr>
        <p:spPr>
          <a:xfrm>
            <a:off x="7015689" y="3369996"/>
            <a:ext cx="639891" cy="64008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FC90E6B-78A6-A04B-A389-33D52E61555F}"/>
              </a:ext>
            </a:extLst>
          </p:cNvPr>
          <p:cNvSpPr/>
          <p:nvPr/>
        </p:nvSpPr>
        <p:spPr>
          <a:xfrm>
            <a:off x="7651285" y="4648727"/>
            <a:ext cx="640080" cy="657080"/>
          </a:xfrm>
          <a:prstGeom prst="rect">
            <a:avLst/>
          </a:prstGeom>
          <a:noFill/>
          <a:ln w="63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DEF737C-A8BF-5648-81AF-3CC4CD6395A2}"/>
              </a:ext>
            </a:extLst>
          </p:cNvPr>
          <p:cNvSpPr/>
          <p:nvPr/>
        </p:nvSpPr>
        <p:spPr>
          <a:xfrm>
            <a:off x="7651284" y="4008322"/>
            <a:ext cx="631933" cy="644546"/>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8D93EBA-60BD-CC4C-BE2F-0F17A2618CC1}"/>
              </a:ext>
            </a:extLst>
          </p:cNvPr>
          <p:cNvSpPr/>
          <p:nvPr/>
        </p:nvSpPr>
        <p:spPr>
          <a:xfrm>
            <a:off x="7654333" y="2729579"/>
            <a:ext cx="626637" cy="641373"/>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928C7E6-ADB5-DB4D-AB41-199101298249}"/>
              </a:ext>
            </a:extLst>
          </p:cNvPr>
          <p:cNvSpPr/>
          <p:nvPr/>
        </p:nvSpPr>
        <p:spPr>
          <a:xfrm>
            <a:off x="7654333" y="3370952"/>
            <a:ext cx="626832" cy="637369"/>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54542EB-8F75-A240-A3C2-38FC94AA885E}"/>
              </a:ext>
            </a:extLst>
          </p:cNvPr>
          <p:cNvSpPr/>
          <p:nvPr/>
        </p:nvSpPr>
        <p:spPr>
          <a:xfrm>
            <a:off x="8285269" y="4648727"/>
            <a:ext cx="637837" cy="65708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DE3730C-9D88-9748-83A5-23AA4E7AA804}"/>
              </a:ext>
            </a:extLst>
          </p:cNvPr>
          <p:cNvSpPr/>
          <p:nvPr/>
        </p:nvSpPr>
        <p:spPr>
          <a:xfrm>
            <a:off x="8280970" y="4005936"/>
            <a:ext cx="648231" cy="642791"/>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EB5EFE1-D4FC-D846-A782-702FCCE3A9C6}"/>
              </a:ext>
            </a:extLst>
          </p:cNvPr>
          <p:cNvSpPr/>
          <p:nvPr/>
        </p:nvSpPr>
        <p:spPr>
          <a:xfrm>
            <a:off x="8283714" y="2729579"/>
            <a:ext cx="642132" cy="641373"/>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097D736-C251-F24F-B6D7-31F72E03A6B1}"/>
              </a:ext>
            </a:extLst>
          </p:cNvPr>
          <p:cNvSpPr/>
          <p:nvPr/>
        </p:nvSpPr>
        <p:spPr>
          <a:xfrm>
            <a:off x="8283217" y="3371907"/>
            <a:ext cx="644184" cy="632275"/>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44211DFE-B46B-6641-8043-64BA6D0651CD}"/>
              </a:ext>
            </a:extLst>
          </p:cNvPr>
          <p:cNvCxnSpPr/>
          <p:nvPr/>
        </p:nvCxnSpPr>
        <p:spPr>
          <a:xfrm flipV="1">
            <a:off x="6379464" y="2482266"/>
            <a:ext cx="0" cy="2819400"/>
          </a:xfrm>
          <a:prstGeom prst="straightConnector1">
            <a:avLst/>
          </a:prstGeom>
          <a:ln w="38100">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74DD510D-B6BF-B440-B123-66659BF6A2E7}"/>
              </a:ext>
            </a:extLst>
          </p:cNvPr>
          <p:cNvCxnSpPr/>
          <p:nvPr/>
        </p:nvCxnSpPr>
        <p:spPr>
          <a:xfrm>
            <a:off x="6379464" y="5301666"/>
            <a:ext cx="3429000" cy="0"/>
          </a:xfrm>
          <a:prstGeom prst="straightConnector1">
            <a:avLst/>
          </a:prstGeom>
          <a:ln w="38100">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25" name="Oval 24">
            <a:extLst>
              <a:ext uri="{FF2B5EF4-FFF2-40B4-BE49-F238E27FC236}">
                <a16:creationId xmlns:a16="http://schemas.microsoft.com/office/drawing/2014/main" id="{D6B3D00B-7493-8841-99DF-27625B0797FA}"/>
              </a:ext>
            </a:extLst>
          </p:cNvPr>
          <p:cNvSpPr/>
          <p:nvPr/>
        </p:nvSpPr>
        <p:spPr>
          <a:xfrm>
            <a:off x="6322253" y="521358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02EA4DAA-339E-BE4C-BD5C-122A0304E765}"/>
              </a:ext>
            </a:extLst>
          </p:cNvPr>
          <p:cNvSpPr/>
          <p:nvPr/>
        </p:nvSpPr>
        <p:spPr>
          <a:xfrm>
            <a:off x="6951758" y="2664511"/>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1F66E58-63FF-E64B-99D6-C61658CC2A4B}"/>
              </a:ext>
            </a:extLst>
          </p:cNvPr>
          <p:cNvSpPr/>
          <p:nvPr/>
        </p:nvSpPr>
        <p:spPr>
          <a:xfrm>
            <a:off x="8855964" y="2665304"/>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BD738169-BF7A-9A47-AE3B-B07334B844BC}"/>
              </a:ext>
            </a:extLst>
          </p:cNvPr>
          <p:cNvSpPr/>
          <p:nvPr/>
        </p:nvSpPr>
        <p:spPr>
          <a:xfrm>
            <a:off x="6951758" y="330903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ADA3906C-7AC2-294C-A560-2B1A13560A9D}"/>
              </a:ext>
            </a:extLst>
          </p:cNvPr>
          <p:cNvSpPr/>
          <p:nvPr/>
        </p:nvSpPr>
        <p:spPr>
          <a:xfrm>
            <a:off x="6316758" y="3305861"/>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2A91B69C-5524-5E45-BAFC-AF209D5AA8E6}"/>
              </a:ext>
            </a:extLst>
          </p:cNvPr>
          <p:cNvPicPr>
            <a:picLocks noChangeAspect="1"/>
          </p:cNvPicPr>
          <p:nvPr>
            <p:custDataLst>
              <p:tags r:id="rId4"/>
            </p:custDataLst>
          </p:nvPr>
        </p:nvPicPr>
        <p:blipFill>
          <a:blip r:embed="rId9" cstate="print">
            <a:extLst>
              <a:ext uri="{28A0092B-C50C-407E-A947-70E740481C1C}">
                <a14:useLocalDpi xmlns:a14="http://schemas.microsoft.com/office/drawing/2010/main" val="0"/>
              </a:ext>
            </a:extLst>
          </a:blip>
          <a:stretch>
            <a:fillRect/>
          </a:stretch>
        </p:blipFill>
        <p:spPr>
          <a:xfrm>
            <a:off x="9732264" y="2242236"/>
            <a:ext cx="996125" cy="214694"/>
          </a:xfrm>
          <a:prstGeom prst="rect">
            <a:avLst/>
          </a:prstGeom>
        </p:spPr>
      </p:pic>
      <p:cxnSp>
        <p:nvCxnSpPr>
          <p:cNvPr id="31" name="Curved Connector 30">
            <a:extLst>
              <a:ext uri="{FF2B5EF4-FFF2-40B4-BE49-F238E27FC236}">
                <a16:creationId xmlns:a16="http://schemas.microsoft.com/office/drawing/2014/main" id="{B2EFFB6E-9C6D-A442-BEFB-6A1E21BC865D}"/>
              </a:ext>
            </a:extLst>
          </p:cNvPr>
          <p:cNvCxnSpPr/>
          <p:nvPr/>
        </p:nvCxnSpPr>
        <p:spPr>
          <a:xfrm rot="10800000" flipV="1">
            <a:off x="9046464" y="2470836"/>
            <a:ext cx="685800" cy="609600"/>
          </a:xfrm>
          <a:prstGeom prst="curvedConnector3">
            <a:avLst/>
          </a:prstGeom>
          <a:ln w="19050">
            <a:tailEnd type="arrow"/>
          </a:ln>
        </p:spPr>
        <p:style>
          <a:lnRef idx="2">
            <a:schemeClr val="accent1"/>
          </a:lnRef>
          <a:fillRef idx="0">
            <a:schemeClr val="accent1"/>
          </a:fillRef>
          <a:effectRef idx="1">
            <a:schemeClr val="accent1"/>
          </a:effectRef>
          <a:fontRef idx="minor">
            <a:schemeClr val="tx1"/>
          </a:fontRef>
        </p:style>
      </p:cxnSp>
      <p:sp>
        <p:nvSpPr>
          <p:cNvPr id="32" name="TextBox 3">
            <a:extLst>
              <a:ext uri="{FF2B5EF4-FFF2-40B4-BE49-F238E27FC236}">
                <a16:creationId xmlns:a16="http://schemas.microsoft.com/office/drawing/2014/main" id="{8A9FF4F2-1BEE-DC40-BCAF-C7F791A9C53A}"/>
              </a:ext>
            </a:extLst>
          </p:cNvPr>
          <p:cNvSpPr txBox="1">
            <a:spLocks noChangeArrowheads="1"/>
          </p:cNvSpPr>
          <p:nvPr/>
        </p:nvSpPr>
        <p:spPr bwMode="auto">
          <a:xfrm>
            <a:off x="0" y="6615518"/>
            <a:ext cx="12191999"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AAAI 2017</a:t>
            </a:r>
          </a:p>
        </p:txBody>
      </p:sp>
    </p:spTree>
    <p:extLst>
      <p:ext uri="{BB962C8B-B14F-4D97-AF65-F5344CB8AC3E}">
        <p14:creationId xmlns:p14="http://schemas.microsoft.com/office/powerpoint/2010/main" val="4159779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BBB50-5ACA-9F4B-BD0F-672F6B3A450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Impact on Area Under the ROC Curve</a:t>
            </a:r>
          </a:p>
        </p:txBody>
      </p:sp>
      <p:pic>
        <p:nvPicPr>
          <p:cNvPr id="35" name="Picture 34">
            <a:extLst>
              <a:ext uri="{FF2B5EF4-FFF2-40B4-BE49-F238E27FC236}">
                <a16:creationId xmlns:a16="http://schemas.microsoft.com/office/drawing/2014/main" id="{284AF8BB-C251-4D48-AB2D-8BA975F50B0B}"/>
              </a:ext>
            </a:extLst>
          </p:cNvPr>
          <p:cNvPicPr>
            <a:picLocks noChangeAspect="1"/>
          </p:cNvPicPr>
          <p:nvPr>
            <p:custDataLst>
              <p:tags r:id="rId1"/>
            </p:custDataLst>
          </p:nvPr>
        </p:nvPicPr>
        <p:blipFill>
          <a:blip r:embed="rId7"/>
          <a:stretch>
            <a:fillRect/>
          </a:stretch>
        </p:blipFill>
        <p:spPr>
          <a:xfrm>
            <a:off x="1883663" y="2482267"/>
            <a:ext cx="3343238" cy="2884571"/>
          </a:xfrm>
          <a:prstGeom prst="rect">
            <a:avLst/>
          </a:prstGeom>
        </p:spPr>
      </p:pic>
      <p:pic>
        <p:nvPicPr>
          <p:cNvPr id="4" name="Picture 3">
            <a:extLst>
              <a:ext uri="{FF2B5EF4-FFF2-40B4-BE49-F238E27FC236}">
                <a16:creationId xmlns:a16="http://schemas.microsoft.com/office/drawing/2014/main" id="{5D0DF8E5-948B-4040-B610-6B183841ACFB}"/>
              </a:ext>
            </a:extLst>
          </p:cNvPr>
          <p:cNvPicPr>
            <a:picLocks noChangeAspect="1"/>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5922264" y="2482266"/>
            <a:ext cx="251460" cy="114300"/>
          </a:xfrm>
          <a:prstGeom prst="rect">
            <a:avLst/>
          </a:prstGeom>
        </p:spPr>
      </p:pic>
      <p:pic>
        <p:nvPicPr>
          <p:cNvPr id="5" name="Picture 4">
            <a:extLst>
              <a:ext uri="{FF2B5EF4-FFF2-40B4-BE49-F238E27FC236}">
                <a16:creationId xmlns:a16="http://schemas.microsoft.com/office/drawing/2014/main" id="{4CAFC56D-C2D5-4D4F-AD58-4DE797658F76}"/>
              </a:ext>
            </a:extLst>
          </p:cNvPr>
          <p:cNvPicPr>
            <a:picLocks noChangeAspect="1"/>
          </p:cNvPicPr>
          <p:nvPr>
            <p:custDataLst>
              <p:tags r:id="rId3"/>
            </p:custDataLst>
          </p:nvPr>
        </p:nvPicPr>
        <p:blipFill>
          <a:blip r:embed="rId9" cstate="print">
            <a:extLst>
              <a:ext uri="{28A0092B-C50C-407E-A947-70E740481C1C}">
                <a14:useLocalDpi xmlns:a14="http://schemas.microsoft.com/office/drawing/2010/main" val="0"/>
              </a:ext>
            </a:extLst>
          </a:blip>
          <a:stretch>
            <a:fillRect/>
          </a:stretch>
        </p:blipFill>
        <p:spPr>
          <a:xfrm>
            <a:off x="9122664" y="5606466"/>
            <a:ext cx="659130" cy="219075"/>
          </a:xfrm>
          <a:prstGeom prst="rect">
            <a:avLst/>
          </a:prstGeom>
        </p:spPr>
      </p:pic>
      <p:sp>
        <p:nvSpPr>
          <p:cNvPr id="6" name="Rectangle 5">
            <a:extLst>
              <a:ext uri="{FF2B5EF4-FFF2-40B4-BE49-F238E27FC236}">
                <a16:creationId xmlns:a16="http://schemas.microsoft.com/office/drawing/2014/main" id="{83068927-063E-034E-BAF5-F3DEED502968}"/>
              </a:ext>
            </a:extLst>
          </p:cNvPr>
          <p:cNvSpPr/>
          <p:nvPr/>
        </p:nvSpPr>
        <p:spPr>
          <a:xfrm>
            <a:off x="6379464" y="4650156"/>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F23615D-61FE-C94C-A218-B3676999E727}"/>
              </a:ext>
            </a:extLst>
          </p:cNvPr>
          <p:cNvSpPr/>
          <p:nvPr/>
        </p:nvSpPr>
        <p:spPr>
          <a:xfrm>
            <a:off x="4395340" y="3080005"/>
            <a:ext cx="685069" cy="484635"/>
          </a:xfrm>
          <a:prstGeom prst="ellipse">
            <a:avLst/>
          </a:prstGeom>
          <a:noFill/>
          <a:ln w="38100" cmpd="sng">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2A8B784-DE9A-204A-BE42-9F35828BA338}"/>
              </a:ext>
            </a:extLst>
          </p:cNvPr>
          <p:cNvSpPr/>
          <p:nvPr/>
        </p:nvSpPr>
        <p:spPr>
          <a:xfrm>
            <a:off x="6379464" y="4013124"/>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6D88284-3BF1-BE40-8B32-402FA86C3090}"/>
              </a:ext>
            </a:extLst>
          </p:cNvPr>
          <p:cNvSpPr/>
          <p:nvPr/>
        </p:nvSpPr>
        <p:spPr>
          <a:xfrm>
            <a:off x="6382512" y="2729916"/>
            <a:ext cx="640080" cy="640080"/>
          </a:xfrm>
          <a:prstGeom prst="rect">
            <a:avLst/>
          </a:prstGeom>
          <a:no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875E9B7-CA92-554C-8599-BE5AD500979B}"/>
              </a:ext>
            </a:extLst>
          </p:cNvPr>
          <p:cNvSpPr/>
          <p:nvPr/>
        </p:nvSpPr>
        <p:spPr>
          <a:xfrm>
            <a:off x="6382512" y="3372381"/>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EE3D2C6-7711-9946-B5CF-E2DB2753D66B}"/>
              </a:ext>
            </a:extLst>
          </p:cNvPr>
          <p:cNvSpPr/>
          <p:nvPr/>
        </p:nvSpPr>
        <p:spPr>
          <a:xfrm>
            <a:off x="7013448" y="4653204"/>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C161DA0-7462-BA42-8D61-B4D783C4CB8B}"/>
              </a:ext>
            </a:extLst>
          </p:cNvPr>
          <p:cNvSpPr/>
          <p:nvPr/>
        </p:nvSpPr>
        <p:spPr>
          <a:xfrm>
            <a:off x="7013448" y="4010076"/>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93BC93D-CF17-784A-BD4F-776BB09CC289}"/>
              </a:ext>
            </a:extLst>
          </p:cNvPr>
          <p:cNvSpPr/>
          <p:nvPr/>
        </p:nvSpPr>
        <p:spPr>
          <a:xfrm>
            <a:off x="7013945" y="2729916"/>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5320E0-8DA8-484E-BEEA-43ECBB64363A}"/>
              </a:ext>
            </a:extLst>
          </p:cNvPr>
          <p:cNvSpPr/>
          <p:nvPr/>
        </p:nvSpPr>
        <p:spPr>
          <a:xfrm>
            <a:off x="7015500" y="3369996"/>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298B3A-B45B-B14D-8AB3-C9779C0BFF23}"/>
              </a:ext>
            </a:extLst>
          </p:cNvPr>
          <p:cNvSpPr/>
          <p:nvPr/>
        </p:nvSpPr>
        <p:spPr>
          <a:xfrm>
            <a:off x="7651285" y="4648727"/>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8C68DA0-E69B-9A48-A6DA-22EAF7889814}"/>
              </a:ext>
            </a:extLst>
          </p:cNvPr>
          <p:cNvSpPr/>
          <p:nvPr/>
        </p:nvSpPr>
        <p:spPr>
          <a:xfrm>
            <a:off x="7651285" y="4013124"/>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0C1E022-7971-E547-AA1A-8349E3853AC0}"/>
              </a:ext>
            </a:extLst>
          </p:cNvPr>
          <p:cNvSpPr/>
          <p:nvPr/>
        </p:nvSpPr>
        <p:spPr>
          <a:xfrm>
            <a:off x="7654333" y="2729916"/>
            <a:ext cx="640080" cy="64422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93094C-FA55-344E-B9B7-9F76873779BD}"/>
              </a:ext>
            </a:extLst>
          </p:cNvPr>
          <p:cNvSpPr/>
          <p:nvPr/>
        </p:nvSpPr>
        <p:spPr>
          <a:xfrm>
            <a:off x="7654333" y="3370952"/>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517D9F6-04C7-1444-A7C4-4CC99AA5078A}"/>
              </a:ext>
            </a:extLst>
          </p:cNvPr>
          <p:cNvSpPr/>
          <p:nvPr/>
        </p:nvSpPr>
        <p:spPr>
          <a:xfrm>
            <a:off x="8285269" y="4648727"/>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BC09A4E-3C39-9248-9FDD-E6BD833245F3}"/>
              </a:ext>
            </a:extLst>
          </p:cNvPr>
          <p:cNvSpPr/>
          <p:nvPr/>
        </p:nvSpPr>
        <p:spPr>
          <a:xfrm>
            <a:off x="8285269" y="4008647"/>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65214D8-9025-9642-B3C0-DB7C60076ECB}"/>
              </a:ext>
            </a:extLst>
          </p:cNvPr>
          <p:cNvSpPr/>
          <p:nvPr/>
        </p:nvSpPr>
        <p:spPr>
          <a:xfrm>
            <a:off x="8285766" y="2729916"/>
            <a:ext cx="640080" cy="64422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D1A9550-D803-2A49-B5DD-EB07AF87E0F4}"/>
              </a:ext>
            </a:extLst>
          </p:cNvPr>
          <p:cNvSpPr/>
          <p:nvPr/>
        </p:nvSpPr>
        <p:spPr>
          <a:xfrm>
            <a:off x="8287321" y="3374136"/>
            <a:ext cx="640080" cy="640080"/>
          </a:xfrm>
          <a:prstGeom prst="rect">
            <a:avLst/>
          </a:prstGeom>
          <a:solidFill>
            <a:schemeClr val="accent1">
              <a:lumMod val="40000"/>
              <a:lumOff val="60000"/>
            </a:schemeClr>
          </a:solidFill>
          <a:ln w="19050" cmpd="sng">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1FEA9057-33FB-0546-9F5B-0801249C8ACF}"/>
              </a:ext>
            </a:extLst>
          </p:cNvPr>
          <p:cNvCxnSpPr/>
          <p:nvPr/>
        </p:nvCxnSpPr>
        <p:spPr>
          <a:xfrm flipV="1">
            <a:off x="6379464" y="2482266"/>
            <a:ext cx="0" cy="2819400"/>
          </a:xfrm>
          <a:prstGeom prst="straightConnector1">
            <a:avLst/>
          </a:prstGeom>
          <a:ln w="38100">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DE003986-FC92-5F4B-A7B2-BC4985E2E083}"/>
              </a:ext>
            </a:extLst>
          </p:cNvPr>
          <p:cNvCxnSpPr/>
          <p:nvPr/>
        </p:nvCxnSpPr>
        <p:spPr>
          <a:xfrm>
            <a:off x="6379464" y="5301666"/>
            <a:ext cx="3429000" cy="0"/>
          </a:xfrm>
          <a:prstGeom prst="straightConnector1">
            <a:avLst/>
          </a:prstGeom>
          <a:ln w="38100">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25" name="Oval 24">
            <a:extLst>
              <a:ext uri="{FF2B5EF4-FFF2-40B4-BE49-F238E27FC236}">
                <a16:creationId xmlns:a16="http://schemas.microsoft.com/office/drawing/2014/main" id="{8630B296-9A21-2F48-B712-F679C3157307}"/>
              </a:ext>
            </a:extLst>
          </p:cNvPr>
          <p:cNvSpPr/>
          <p:nvPr/>
        </p:nvSpPr>
        <p:spPr>
          <a:xfrm>
            <a:off x="6322253" y="521358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849B80D4-F4C3-AF43-852E-D2CA5157AA65}"/>
              </a:ext>
            </a:extLst>
          </p:cNvPr>
          <p:cNvSpPr/>
          <p:nvPr/>
        </p:nvSpPr>
        <p:spPr>
          <a:xfrm>
            <a:off x="6951758" y="2664511"/>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F56A404C-CD0D-E649-8B45-18901B5BD009}"/>
              </a:ext>
            </a:extLst>
          </p:cNvPr>
          <p:cNvSpPr/>
          <p:nvPr/>
        </p:nvSpPr>
        <p:spPr>
          <a:xfrm>
            <a:off x="8855964" y="2665304"/>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75569ADC-BD51-0E47-B8C9-C8ED2E8A555D}"/>
              </a:ext>
            </a:extLst>
          </p:cNvPr>
          <p:cNvSpPr/>
          <p:nvPr/>
        </p:nvSpPr>
        <p:spPr>
          <a:xfrm>
            <a:off x="6951758" y="3309036"/>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997D6812-887F-4749-A700-AD6448C4DAA9}"/>
              </a:ext>
            </a:extLst>
          </p:cNvPr>
          <p:cNvSpPr/>
          <p:nvPr/>
        </p:nvSpPr>
        <p:spPr>
          <a:xfrm>
            <a:off x="6316758" y="3305861"/>
            <a:ext cx="127273" cy="131760"/>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5E45B2ED-CC26-654B-9E0D-858CF7239F6F}"/>
              </a:ext>
            </a:extLst>
          </p:cNvPr>
          <p:cNvPicPr>
            <a:picLocks noChangeAspect="1"/>
          </p:cNvPicPr>
          <p:nvPr>
            <p:custDataLst>
              <p:tags r:id="rId4"/>
            </p:custDataLst>
          </p:nvPr>
        </p:nvPicPr>
        <p:blipFill>
          <a:blip r:embed="rId10" cstate="print">
            <a:extLst>
              <a:ext uri="{28A0092B-C50C-407E-A947-70E740481C1C}">
                <a14:useLocalDpi xmlns:a14="http://schemas.microsoft.com/office/drawing/2010/main" val="0"/>
              </a:ext>
            </a:extLst>
          </a:blip>
          <a:stretch>
            <a:fillRect/>
          </a:stretch>
        </p:blipFill>
        <p:spPr>
          <a:xfrm>
            <a:off x="9732264" y="2242236"/>
            <a:ext cx="996125" cy="214694"/>
          </a:xfrm>
          <a:prstGeom prst="rect">
            <a:avLst/>
          </a:prstGeom>
        </p:spPr>
      </p:pic>
      <p:cxnSp>
        <p:nvCxnSpPr>
          <p:cNvPr id="31" name="Curved Connector 30">
            <a:extLst>
              <a:ext uri="{FF2B5EF4-FFF2-40B4-BE49-F238E27FC236}">
                <a16:creationId xmlns:a16="http://schemas.microsoft.com/office/drawing/2014/main" id="{19A45675-CEA4-C14A-BAFA-3FA7DB483E73}"/>
              </a:ext>
            </a:extLst>
          </p:cNvPr>
          <p:cNvCxnSpPr/>
          <p:nvPr/>
        </p:nvCxnSpPr>
        <p:spPr>
          <a:xfrm rot="10800000" flipV="1">
            <a:off x="9046464" y="2470836"/>
            <a:ext cx="685800" cy="609600"/>
          </a:xfrm>
          <a:prstGeom prst="curvedConnector3">
            <a:avLst/>
          </a:prstGeom>
          <a:ln w="19050">
            <a:tailEnd type="arrow"/>
          </a:ln>
        </p:spPr>
        <p:style>
          <a:lnRef idx="2">
            <a:schemeClr val="accent1"/>
          </a:lnRef>
          <a:fillRef idx="0">
            <a:schemeClr val="accent1"/>
          </a:fillRef>
          <a:effectRef idx="1">
            <a:schemeClr val="accent1"/>
          </a:effectRef>
          <a:fontRef idx="minor">
            <a:schemeClr val="tx1"/>
          </a:fontRef>
        </p:style>
      </p:cxnSp>
      <p:pic>
        <p:nvPicPr>
          <p:cNvPr id="34" name="Picture 33">
            <a:extLst>
              <a:ext uri="{FF2B5EF4-FFF2-40B4-BE49-F238E27FC236}">
                <a16:creationId xmlns:a16="http://schemas.microsoft.com/office/drawing/2014/main" id="{B2CCE746-9671-4EBA-A936-F88D2DA4A02D}"/>
              </a:ext>
            </a:extLst>
          </p:cNvPr>
          <p:cNvPicPr>
            <a:picLocks noChangeAspect="1"/>
          </p:cNvPicPr>
          <p:nvPr>
            <p:custDataLst>
              <p:tags r:id="rId5"/>
            </p:custDataLst>
          </p:nvPr>
        </p:nvPicPr>
        <p:blipFill>
          <a:blip r:embed="rId11"/>
          <a:stretch>
            <a:fillRect/>
          </a:stretch>
        </p:blipFill>
        <p:spPr>
          <a:xfrm>
            <a:off x="4209669" y="5888736"/>
            <a:ext cx="3681524" cy="521143"/>
          </a:xfrm>
          <a:prstGeom prst="rect">
            <a:avLst/>
          </a:prstGeom>
        </p:spPr>
      </p:pic>
      <p:sp>
        <p:nvSpPr>
          <p:cNvPr id="33" name="TextBox 3">
            <a:extLst>
              <a:ext uri="{FF2B5EF4-FFF2-40B4-BE49-F238E27FC236}">
                <a16:creationId xmlns:a16="http://schemas.microsoft.com/office/drawing/2014/main" id="{92D2226B-5BEC-D04E-8B37-5224A7592BFB}"/>
              </a:ext>
            </a:extLst>
          </p:cNvPr>
          <p:cNvSpPr txBox="1">
            <a:spLocks noChangeArrowheads="1"/>
          </p:cNvSpPr>
          <p:nvPr/>
        </p:nvSpPr>
        <p:spPr bwMode="auto">
          <a:xfrm>
            <a:off x="0" y="6615518"/>
            <a:ext cx="12191999"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AAAI 2017</a:t>
            </a:r>
          </a:p>
        </p:txBody>
      </p:sp>
    </p:spTree>
    <p:extLst>
      <p:ext uri="{BB962C8B-B14F-4D97-AF65-F5344CB8AC3E}">
        <p14:creationId xmlns:p14="http://schemas.microsoft.com/office/powerpoint/2010/main" val="3986100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BBB50-5ACA-9F4B-BD0F-672F6B3A450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Impact on Area Under the ROC Curve</a:t>
            </a:r>
          </a:p>
        </p:txBody>
      </p:sp>
      <p:pic>
        <p:nvPicPr>
          <p:cNvPr id="17" name="Picture 16">
            <a:extLst>
              <a:ext uri="{FF2B5EF4-FFF2-40B4-BE49-F238E27FC236}">
                <a16:creationId xmlns:a16="http://schemas.microsoft.com/office/drawing/2014/main" id="{905A789E-7846-467D-8B65-86CEE24482FE}"/>
              </a:ext>
            </a:extLst>
          </p:cNvPr>
          <p:cNvPicPr>
            <a:picLocks noChangeAspect="1"/>
          </p:cNvPicPr>
          <p:nvPr>
            <p:custDataLst>
              <p:tags r:id="rId1"/>
            </p:custDataLst>
          </p:nvPr>
        </p:nvPicPr>
        <p:blipFill>
          <a:blip r:embed="rId10"/>
          <a:stretch>
            <a:fillRect/>
          </a:stretch>
        </p:blipFill>
        <p:spPr>
          <a:xfrm>
            <a:off x="6704927" y="1727201"/>
            <a:ext cx="3343238" cy="2884571"/>
          </a:xfrm>
          <a:prstGeom prst="rect">
            <a:avLst/>
          </a:prstGeom>
        </p:spPr>
      </p:pic>
      <p:pic>
        <p:nvPicPr>
          <p:cNvPr id="5" name="Picture 4">
            <a:extLst>
              <a:ext uri="{FF2B5EF4-FFF2-40B4-BE49-F238E27FC236}">
                <a16:creationId xmlns:a16="http://schemas.microsoft.com/office/drawing/2014/main" id="{B6DC8E20-7716-475E-BDCE-1B08B49DA05C}"/>
              </a:ext>
            </a:extLst>
          </p:cNvPr>
          <p:cNvPicPr>
            <a:picLocks noChangeAspect="1"/>
          </p:cNvPicPr>
          <p:nvPr>
            <p:custDataLst>
              <p:tags r:id="rId2"/>
            </p:custDataLst>
          </p:nvPr>
        </p:nvPicPr>
        <p:blipFill>
          <a:blip r:embed="rId11"/>
          <a:stretch>
            <a:fillRect/>
          </a:stretch>
        </p:blipFill>
        <p:spPr>
          <a:xfrm>
            <a:off x="1668108" y="4878445"/>
            <a:ext cx="3678476" cy="519619"/>
          </a:xfrm>
          <a:prstGeom prst="rect">
            <a:avLst/>
          </a:prstGeom>
        </p:spPr>
      </p:pic>
      <p:pic>
        <p:nvPicPr>
          <p:cNvPr id="15" name="Picture 14">
            <a:extLst>
              <a:ext uri="{FF2B5EF4-FFF2-40B4-BE49-F238E27FC236}">
                <a16:creationId xmlns:a16="http://schemas.microsoft.com/office/drawing/2014/main" id="{080CF0A3-96F4-4722-880A-0066673EE710}"/>
              </a:ext>
            </a:extLst>
          </p:cNvPr>
          <p:cNvPicPr>
            <a:picLocks noChangeAspect="1"/>
          </p:cNvPicPr>
          <p:nvPr>
            <p:custDataLst>
              <p:tags r:id="rId3"/>
            </p:custDataLst>
          </p:nvPr>
        </p:nvPicPr>
        <p:blipFill>
          <a:blip r:embed="rId12"/>
          <a:stretch>
            <a:fillRect/>
          </a:stretch>
        </p:blipFill>
        <p:spPr>
          <a:xfrm>
            <a:off x="1668107" y="1727200"/>
            <a:ext cx="3343238" cy="2884571"/>
          </a:xfrm>
          <a:prstGeom prst="rect">
            <a:avLst/>
          </a:prstGeom>
        </p:spPr>
      </p:pic>
      <p:pic>
        <p:nvPicPr>
          <p:cNvPr id="16" name="Picture 15">
            <a:extLst>
              <a:ext uri="{FF2B5EF4-FFF2-40B4-BE49-F238E27FC236}">
                <a16:creationId xmlns:a16="http://schemas.microsoft.com/office/drawing/2014/main" id="{4B36DD99-C864-468D-A572-6FB67C9EB781}"/>
              </a:ext>
            </a:extLst>
          </p:cNvPr>
          <p:cNvPicPr>
            <a:picLocks noChangeAspect="1"/>
          </p:cNvPicPr>
          <p:nvPr>
            <p:custDataLst>
              <p:tags r:id="rId4"/>
            </p:custDataLst>
          </p:nvPr>
        </p:nvPicPr>
        <p:blipFill>
          <a:blip r:embed="rId13"/>
          <a:stretch>
            <a:fillRect/>
          </a:stretch>
        </p:blipFill>
        <p:spPr>
          <a:xfrm>
            <a:off x="6697308" y="4878445"/>
            <a:ext cx="3681524" cy="521143"/>
          </a:xfrm>
          <a:prstGeom prst="rect">
            <a:avLst/>
          </a:prstGeom>
        </p:spPr>
      </p:pic>
      <p:sp>
        <p:nvSpPr>
          <p:cNvPr id="7" name="Right Arrow 6">
            <a:extLst>
              <a:ext uri="{FF2B5EF4-FFF2-40B4-BE49-F238E27FC236}">
                <a16:creationId xmlns:a16="http://schemas.microsoft.com/office/drawing/2014/main" id="{4F579FDD-3768-5C49-92EE-DE80E5725B5F}"/>
              </a:ext>
            </a:extLst>
          </p:cNvPr>
          <p:cNvSpPr/>
          <p:nvPr/>
        </p:nvSpPr>
        <p:spPr>
          <a:xfrm>
            <a:off x="5401908" y="3022600"/>
            <a:ext cx="990600" cy="533400"/>
          </a:xfrm>
          <a:prstGeom prst="rightArrow">
            <a:avLst/>
          </a:prstGeom>
          <a:noFill/>
          <a:ln w="38100" cmpd="sng">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7ABCFF51-A6ED-4DB2-8506-58DC0AFD14BE}"/>
              </a:ext>
            </a:extLst>
          </p:cNvPr>
          <p:cNvGrpSpPr/>
          <p:nvPr/>
        </p:nvGrpSpPr>
        <p:grpSpPr>
          <a:xfrm>
            <a:off x="4487508" y="5653962"/>
            <a:ext cx="2895600" cy="990600"/>
            <a:chOff x="4487508" y="5443650"/>
            <a:chExt cx="2895600" cy="990600"/>
          </a:xfrm>
        </p:grpSpPr>
        <p:pic>
          <p:nvPicPr>
            <p:cNvPr id="20" name="Picture 19">
              <a:extLst>
                <a:ext uri="{FF2B5EF4-FFF2-40B4-BE49-F238E27FC236}">
                  <a16:creationId xmlns:a16="http://schemas.microsoft.com/office/drawing/2014/main" id="{2B9005B8-2CE9-4F01-9609-1495AA691BA5}"/>
                </a:ext>
              </a:extLst>
            </p:cNvPr>
            <p:cNvPicPr>
              <a:picLocks noChangeAspect="1"/>
            </p:cNvPicPr>
            <p:nvPr>
              <p:custDataLst>
                <p:tags r:id="rId8"/>
              </p:custDataLst>
            </p:nvPr>
          </p:nvPicPr>
          <p:blipFill>
            <a:blip r:embed="rId14"/>
            <a:stretch>
              <a:fillRect/>
            </a:stretch>
          </p:blipFill>
          <p:spPr>
            <a:xfrm>
              <a:off x="4716108" y="5672250"/>
              <a:ext cx="2451809" cy="551619"/>
            </a:xfrm>
            <a:prstGeom prst="rect">
              <a:avLst/>
            </a:prstGeom>
          </p:spPr>
        </p:pic>
        <p:sp>
          <p:nvSpPr>
            <p:cNvPr id="10" name="Rectangle 9">
              <a:extLst>
                <a:ext uri="{FF2B5EF4-FFF2-40B4-BE49-F238E27FC236}">
                  <a16:creationId xmlns:a16="http://schemas.microsoft.com/office/drawing/2014/main" id="{7B4634C4-B7F2-F649-AB75-8D0040C751AE}"/>
                </a:ext>
              </a:extLst>
            </p:cNvPr>
            <p:cNvSpPr/>
            <p:nvPr/>
          </p:nvSpPr>
          <p:spPr>
            <a:xfrm>
              <a:off x="4487508" y="5443650"/>
              <a:ext cx="2895600" cy="990600"/>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55770546-9A71-8A47-B5A1-8A423D105C2D}"/>
              </a:ext>
            </a:extLst>
          </p:cNvPr>
          <p:cNvPicPr>
            <a:picLocks noChangeAspect="1"/>
          </p:cNvPicPr>
          <p:nvPr>
            <p:custDataLst>
              <p:tags r:id="rId5"/>
            </p:custDataLst>
          </p:nvPr>
        </p:nvPicPr>
        <p:blipFill>
          <a:blip r:embed="rId15" cstate="print">
            <a:extLst>
              <a:ext uri="{28A0092B-C50C-407E-A947-70E740481C1C}">
                <a14:useLocalDpi xmlns:a14="http://schemas.microsoft.com/office/drawing/2010/main" val="0"/>
              </a:ext>
            </a:extLst>
          </a:blip>
          <a:stretch>
            <a:fillRect/>
          </a:stretch>
        </p:blipFill>
        <p:spPr>
          <a:xfrm>
            <a:off x="7596468" y="6452553"/>
            <a:ext cx="781050" cy="133350"/>
          </a:xfrm>
          <a:prstGeom prst="rect">
            <a:avLst/>
          </a:prstGeom>
        </p:spPr>
      </p:pic>
      <p:sp>
        <p:nvSpPr>
          <p:cNvPr id="12" name="Oval 11">
            <a:extLst>
              <a:ext uri="{FF2B5EF4-FFF2-40B4-BE49-F238E27FC236}">
                <a16:creationId xmlns:a16="http://schemas.microsoft.com/office/drawing/2014/main" id="{60AA5AA0-4A75-C74C-B011-6B17E9E47DBA}"/>
              </a:ext>
            </a:extLst>
          </p:cNvPr>
          <p:cNvSpPr/>
          <p:nvPr/>
        </p:nvSpPr>
        <p:spPr>
          <a:xfrm>
            <a:off x="4179784" y="2336800"/>
            <a:ext cx="685069" cy="484635"/>
          </a:xfrm>
          <a:prstGeom prst="ellipse">
            <a:avLst/>
          </a:prstGeom>
          <a:noFill/>
          <a:ln w="38100" cmpd="sng">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3">
            <a:extLst>
              <a:ext uri="{FF2B5EF4-FFF2-40B4-BE49-F238E27FC236}">
                <a16:creationId xmlns:a16="http://schemas.microsoft.com/office/drawing/2014/main" id="{39B20F78-9DE9-A44A-A0D0-08B2EEB7FD31}"/>
              </a:ext>
            </a:extLst>
          </p:cNvPr>
          <p:cNvSpPr txBox="1">
            <a:spLocks noChangeArrowheads="1"/>
          </p:cNvSpPr>
          <p:nvPr/>
        </p:nvSpPr>
        <p:spPr bwMode="auto">
          <a:xfrm>
            <a:off x="0" y="6615518"/>
            <a:ext cx="12191999"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Menon et al., ICML 2015;     Jain et al., AAAI 2017</a:t>
            </a:r>
          </a:p>
        </p:txBody>
      </p:sp>
      <p:pic>
        <p:nvPicPr>
          <p:cNvPr id="24" name="Picture 23">
            <a:extLst>
              <a:ext uri="{FF2B5EF4-FFF2-40B4-BE49-F238E27FC236}">
                <a16:creationId xmlns:a16="http://schemas.microsoft.com/office/drawing/2014/main" id="{98C03E35-6D56-4539-82A9-8E57569F3484}"/>
              </a:ext>
            </a:extLst>
          </p:cNvPr>
          <p:cNvPicPr>
            <a:picLocks noChangeAspect="1"/>
          </p:cNvPicPr>
          <p:nvPr>
            <p:custDataLst>
              <p:tags r:id="rId6"/>
            </p:custDataLst>
          </p:nvPr>
        </p:nvPicPr>
        <p:blipFill>
          <a:blip r:embed="rId16"/>
          <a:stretch>
            <a:fillRect/>
          </a:stretch>
        </p:blipFill>
        <p:spPr>
          <a:xfrm>
            <a:off x="3179797" y="1410376"/>
            <a:ext cx="345905" cy="178286"/>
          </a:xfrm>
          <a:prstGeom prst="rect">
            <a:avLst/>
          </a:prstGeom>
        </p:spPr>
      </p:pic>
      <p:pic>
        <p:nvPicPr>
          <p:cNvPr id="27" name="Picture 26">
            <a:extLst>
              <a:ext uri="{FF2B5EF4-FFF2-40B4-BE49-F238E27FC236}">
                <a16:creationId xmlns:a16="http://schemas.microsoft.com/office/drawing/2014/main" id="{0BDACB6C-2465-46E8-8E4B-FB006625A185}"/>
              </a:ext>
            </a:extLst>
          </p:cNvPr>
          <p:cNvPicPr>
            <a:picLocks noChangeAspect="1"/>
          </p:cNvPicPr>
          <p:nvPr>
            <p:custDataLst>
              <p:tags r:id="rId7"/>
            </p:custDataLst>
          </p:nvPr>
        </p:nvPicPr>
        <p:blipFill>
          <a:blip r:embed="rId17"/>
          <a:stretch>
            <a:fillRect/>
          </a:stretch>
        </p:blipFill>
        <p:spPr>
          <a:xfrm>
            <a:off x="8206503" y="1409157"/>
            <a:ext cx="345905" cy="172191"/>
          </a:xfrm>
          <a:prstGeom prst="rect">
            <a:avLst/>
          </a:prstGeom>
        </p:spPr>
      </p:pic>
    </p:spTree>
    <p:extLst>
      <p:ext uri="{BB962C8B-B14F-4D97-AF65-F5344CB8AC3E}">
        <p14:creationId xmlns:p14="http://schemas.microsoft.com/office/powerpoint/2010/main" val="1673471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2000" fill="hold"/>
                                        <p:tgtEl>
                                          <p:spTgt spid="21"/>
                                        </p:tgtEl>
                                        <p:attrNameLst>
                                          <p:attrName>ppt_w</p:attrName>
                                        </p:attrNameLst>
                                      </p:cBhvr>
                                      <p:tavLst>
                                        <p:tav tm="0">
                                          <p:val>
                                            <p:fltVal val="0"/>
                                          </p:val>
                                        </p:tav>
                                        <p:tav tm="100000">
                                          <p:val>
                                            <p:strVal val="#ppt_w"/>
                                          </p:val>
                                        </p:tav>
                                      </p:tavLst>
                                    </p:anim>
                                    <p:anim calcmode="lin" valueType="num">
                                      <p:cBhvr>
                                        <p:cTn id="8" dur="2000" fill="hold"/>
                                        <p:tgtEl>
                                          <p:spTgt spid="21"/>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2000" fill="hold"/>
                                        <p:tgtEl>
                                          <p:spTgt spid="11"/>
                                        </p:tgtEl>
                                        <p:attrNameLst>
                                          <p:attrName>ppt_w</p:attrName>
                                        </p:attrNameLst>
                                      </p:cBhvr>
                                      <p:tavLst>
                                        <p:tav tm="0">
                                          <p:val>
                                            <p:fltVal val="0"/>
                                          </p:val>
                                        </p:tav>
                                        <p:tav tm="100000">
                                          <p:val>
                                            <p:strVal val="#ppt_w"/>
                                          </p:val>
                                        </p:tav>
                                      </p:tavLst>
                                    </p:anim>
                                    <p:anim calcmode="lin" valueType="num">
                                      <p:cBhvr>
                                        <p:cTn id="12" dur="20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1">
            <a:extLst>
              <a:ext uri="{FF2B5EF4-FFF2-40B4-BE49-F238E27FC236}">
                <a16:creationId xmlns:a16="http://schemas.microsoft.com/office/drawing/2014/main" id="{2568181B-C196-DE48-B47C-E0EA124B65A3}"/>
              </a:ext>
            </a:extLst>
          </p:cNvPr>
          <p:cNvSpPr txBox="1">
            <a:spLocks noChangeArrowheads="1"/>
          </p:cNvSpPr>
          <p:nvPr/>
        </p:nvSpPr>
        <p:spPr bwMode="auto">
          <a:xfrm>
            <a:off x="0" y="6615518"/>
            <a:ext cx="12191999"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AAAI 2017</a:t>
            </a:r>
          </a:p>
        </p:txBody>
      </p:sp>
      <p:pic>
        <p:nvPicPr>
          <p:cNvPr id="3" name="Picture 2">
            <a:extLst>
              <a:ext uri="{FF2B5EF4-FFF2-40B4-BE49-F238E27FC236}">
                <a16:creationId xmlns:a16="http://schemas.microsoft.com/office/drawing/2014/main" id="{73E803ED-BE70-F84C-B545-57B341AB964B}"/>
              </a:ext>
            </a:extLst>
          </p:cNvPr>
          <p:cNvPicPr>
            <a:picLocks noChangeAspect="1"/>
          </p:cNvPicPr>
          <p:nvPr/>
        </p:nvPicPr>
        <p:blipFill>
          <a:blip r:embed="rId8"/>
          <a:stretch>
            <a:fillRect/>
          </a:stretch>
        </p:blipFill>
        <p:spPr>
          <a:xfrm>
            <a:off x="1292944" y="1673268"/>
            <a:ext cx="5991808" cy="2286348"/>
          </a:xfrm>
          <a:prstGeom prst="rect">
            <a:avLst/>
          </a:prstGeom>
        </p:spPr>
      </p:pic>
      <p:pic>
        <p:nvPicPr>
          <p:cNvPr id="4" name="Picture 3">
            <a:extLst>
              <a:ext uri="{FF2B5EF4-FFF2-40B4-BE49-F238E27FC236}">
                <a16:creationId xmlns:a16="http://schemas.microsoft.com/office/drawing/2014/main" id="{4A26A509-6011-BB41-BCBC-5FE7B12E0EBB}"/>
              </a:ext>
            </a:extLst>
          </p:cNvPr>
          <p:cNvPicPr>
            <a:picLocks noChangeAspect="1"/>
          </p:cNvPicPr>
          <p:nvPr/>
        </p:nvPicPr>
        <p:blipFill>
          <a:blip r:embed="rId9"/>
          <a:stretch>
            <a:fillRect/>
          </a:stretch>
        </p:blipFill>
        <p:spPr>
          <a:xfrm>
            <a:off x="1292944" y="4320879"/>
            <a:ext cx="5991808" cy="2268828"/>
          </a:xfrm>
          <a:prstGeom prst="rect">
            <a:avLst/>
          </a:prstGeom>
        </p:spPr>
      </p:pic>
      <p:sp>
        <p:nvSpPr>
          <p:cNvPr id="5" name="TextBox 3 2">
            <a:extLst>
              <a:ext uri="{FF2B5EF4-FFF2-40B4-BE49-F238E27FC236}">
                <a16:creationId xmlns:a16="http://schemas.microsoft.com/office/drawing/2014/main" id="{8D63A53C-6F03-DF4A-B668-CDD93CE8EAFF}"/>
              </a:ext>
            </a:extLst>
          </p:cNvPr>
          <p:cNvSpPr txBox="1">
            <a:spLocks noChangeArrowheads="1"/>
          </p:cNvSpPr>
          <p:nvPr/>
        </p:nvSpPr>
        <p:spPr bwMode="auto">
          <a:xfrm>
            <a:off x="8760546" y="2575893"/>
            <a:ext cx="1484671" cy="369332"/>
          </a:xfrm>
          <a:prstGeom prst="rect">
            <a:avLst/>
          </a:prstGeom>
          <a:noFill/>
          <a:ln w="9525">
            <a:noFill/>
            <a:miter lim="800000"/>
            <a:headEnd/>
            <a:tailEnd/>
          </a:ln>
        </p:spPr>
        <p:txBody>
          <a:bodyPr wrap="square">
            <a:spAutoFit/>
          </a:bodyPr>
          <a:lstStyle/>
          <a:p>
            <a:r>
              <a:rPr lang="en-US" dirty="0">
                <a:solidFill>
                  <a:srgbClr val="FF0000"/>
                </a:solidFill>
              </a:rPr>
              <a:t>AUC-ROC</a:t>
            </a:r>
          </a:p>
        </p:txBody>
      </p:sp>
      <p:sp>
        <p:nvSpPr>
          <p:cNvPr id="6" name="TextBox 3 3">
            <a:extLst>
              <a:ext uri="{FF2B5EF4-FFF2-40B4-BE49-F238E27FC236}">
                <a16:creationId xmlns:a16="http://schemas.microsoft.com/office/drawing/2014/main" id="{8EF3BD99-4DE9-5748-9173-4AEDE6FA4617}"/>
              </a:ext>
            </a:extLst>
          </p:cNvPr>
          <p:cNvSpPr txBox="1">
            <a:spLocks noChangeArrowheads="1"/>
          </p:cNvSpPr>
          <p:nvPr/>
        </p:nvSpPr>
        <p:spPr bwMode="auto">
          <a:xfrm>
            <a:off x="8760545" y="5196862"/>
            <a:ext cx="1484671" cy="369332"/>
          </a:xfrm>
          <a:prstGeom prst="rect">
            <a:avLst/>
          </a:prstGeom>
          <a:noFill/>
          <a:ln w="9525">
            <a:noFill/>
            <a:miter lim="800000"/>
            <a:headEnd/>
            <a:tailEnd/>
          </a:ln>
        </p:spPr>
        <p:txBody>
          <a:bodyPr wrap="square">
            <a:spAutoFit/>
          </a:bodyPr>
          <a:lstStyle/>
          <a:p>
            <a:r>
              <a:rPr lang="en-US" dirty="0">
                <a:solidFill>
                  <a:srgbClr val="FF0000"/>
                </a:solidFill>
              </a:rPr>
              <a:t>AUC-PR</a:t>
            </a:r>
          </a:p>
        </p:txBody>
      </p:sp>
      <p:sp>
        <p:nvSpPr>
          <p:cNvPr id="7" name="Right Arrow 6">
            <a:extLst>
              <a:ext uri="{FF2B5EF4-FFF2-40B4-BE49-F238E27FC236}">
                <a16:creationId xmlns:a16="http://schemas.microsoft.com/office/drawing/2014/main" id="{2D7E61A9-F90D-154F-AD36-6F6897C32708}"/>
              </a:ext>
            </a:extLst>
          </p:cNvPr>
          <p:cNvSpPr/>
          <p:nvPr/>
        </p:nvSpPr>
        <p:spPr>
          <a:xfrm rot="10800000">
            <a:off x="7708490" y="2662818"/>
            <a:ext cx="776748" cy="195480"/>
          </a:xfrm>
          <a:prstGeom prst="rightArrow">
            <a:avLst/>
          </a:prstGeom>
          <a:noFill/>
          <a:ln>
            <a:solidFill>
              <a:schemeClr val="bg2">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Arrow 7">
            <a:extLst>
              <a:ext uri="{FF2B5EF4-FFF2-40B4-BE49-F238E27FC236}">
                <a16:creationId xmlns:a16="http://schemas.microsoft.com/office/drawing/2014/main" id="{493D5A07-8E90-9F43-9008-5FAD1AA97A1A}"/>
              </a:ext>
            </a:extLst>
          </p:cNvPr>
          <p:cNvSpPr/>
          <p:nvPr/>
        </p:nvSpPr>
        <p:spPr>
          <a:xfrm rot="10800000">
            <a:off x="7708490" y="5283788"/>
            <a:ext cx="776748" cy="195480"/>
          </a:xfrm>
          <a:prstGeom prst="rightArrow">
            <a:avLst/>
          </a:prstGeom>
          <a:noFill/>
          <a:ln>
            <a:solidFill>
              <a:schemeClr val="bg2">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FD0D69F-D514-5B44-8DF1-C1B2062DEA5F}"/>
              </a:ext>
            </a:extLst>
          </p:cNvPr>
          <p:cNvPicPr>
            <a:picLocks noChangeAspect="1"/>
          </p:cNvPicPr>
          <p:nvPr>
            <p:custDataLst>
              <p:tags r:id="rId1"/>
            </p:custDataLst>
          </p:nvPr>
        </p:nvPicPr>
        <p:blipFill>
          <a:blip r:embed="rId10"/>
          <a:stretch>
            <a:fillRect/>
          </a:stretch>
        </p:blipFill>
        <p:spPr>
          <a:xfrm>
            <a:off x="2059514" y="1451517"/>
            <a:ext cx="4458667" cy="126933"/>
          </a:xfrm>
          <a:prstGeom prst="rect">
            <a:avLst/>
          </a:prstGeom>
        </p:spPr>
      </p:pic>
      <p:pic>
        <p:nvPicPr>
          <p:cNvPr id="10" name="Picture 9">
            <a:extLst>
              <a:ext uri="{FF2B5EF4-FFF2-40B4-BE49-F238E27FC236}">
                <a16:creationId xmlns:a16="http://schemas.microsoft.com/office/drawing/2014/main" id="{52D273F3-D8BE-8149-BAC6-633A097357A5}"/>
              </a:ext>
            </a:extLst>
          </p:cNvPr>
          <p:cNvPicPr>
            <a:picLocks noChangeAspect="1"/>
          </p:cNvPicPr>
          <p:nvPr>
            <p:custDataLst>
              <p:tags r:id="rId2"/>
            </p:custDataLst>
          </p:nvPr>
        </p:nvPicPr>
        <p:blipFill>
          <a:blip r:embed="rId11"/>
          <a:stretch>
            <a:fillRect/>
          </a:stretch>
        </p:blipFill>
        <p:spPr>
          <a:xfrm>
            <a:off x="10024165" y="3991043"/>
            <a:ext cx="1965860" cy="160000"/>
          </a:xfrm>
          <a:prstGeom prst="rect">
            <a:avLst/>
          </a:prstGeom>
        </p:spPr>
      </p:pic>
      <p:pic>
        <p:nvPicPr>
          <p:cNvPr id="11" name="Picture 10">
            <a:extLst>
              <a:ext uri="{FF2B5EF4-FFF2-40B4-BE49-F238E27FC236}">
                <a16:creationId xmlns:a16="http://schemas.microsoft.com/office/drawing/2014/main" id="{146FB267-B494-864F-B319-2D7F2FAD6B02}"/>
              </a:ext>
            </a:extLst>
          </p:cNvPr>
          <p:cNvPicPr>
            <a:picLocks noChangeAspect="1"/>
          </p:cNvPicPr>
          <p:nvPr>
            <p:custDataLst>
              <p:tags r:id="rId3"/>
            </p:custDataLst>
          </p:nvPr>
        </p:nvPicPr>
        <p:blipFill>
          <a:blip r:embed="rId12"/>
          <a:stretch>
            <a:fillRect/>
          </a:stretch>
        </p:blipFill>
        <p:spPr>
          <a:xfrm>
            <a:off x="2799419" y="3995807"/>
            <a:ext cx="98133" cy="160000"/>
          </a:xfrm>
          <a:prstGeom prst="rect">
            <a:avLst/>
          </a:prstGeom>
        </p:spPr>
      </p:pic>
      <p:pic>
        <p:nvPicPr>
          <p:cNvPr id="12" name="Picture 11">
            <a:extLst>
              <a:ext uri="{FF2B5EF4-FFF2-40B4-BE49-F238E27FC236}">
                <a16:creationId xmlns:a16="http://schemas.microsoft.com/office/drawing/2014/main" id="{F1658478-985F-BF43-98CC-CCEC8957BD88}"/>
              </a:ext>
            </a:extLst>
          </p:cNvPr>
          <p:cNvPicPr>
            <a:picLocks noChangeAspect="1"/>
          </p:cNvPicPr>
          <p:nvPr>
            <p:custDataLst>
              <p:tags r:id="rId4"/>
            </p:custDataLst>
          </p:nvPr>
        </p:nvPicPr>
        <p:blipFill>
          <a:blip r:embed="rId12"/>
          <a:stretch>
            <a:fillRect/>
          </a:stretch>
        </p:blipFill>
        <p:spPr>
          <a:xfrm>
            <a:off x="2799418" y="6632626"/>
            <a:ext cx="98133" cy="160000"/>
          </a:xfrm>
          <a:prstGeom prst="rect">
            <a:avLst/>
          </a:prstGeom>
        </p:spPr>
      </p:pic>
      <p:pic>
        <p:nvPicPr>
          <p:cNvPr id="13" name="Picture 12">
            <a:extLst>
              <a:ext uri="{FF2B5EF4-FFF2-40B4-BE49-F238E27FC236}">
                <a16:creationId xmlns:a16="http://schemas.microsoft.com/office/drawing/2014/main" id="{F54B92FA-0426-914F-8921-B6FF737C1901}"/>
              </a:ext>
            </a:extLst>
          </p:cNvPr>
          <p:cNvPicPr>
            <a:picLocks noChangeAspect="1"/>
          </p:cNvPicPr>
          <p:nvPr>
            <p:custDataLst>
              <p:tags r:id="rId5"/>
            </p:custDataLst>
          </p:nvPr>
        </p:nvPicPr>
        <p:blipFill>
          <a:blip r:embed="rId13"/>
          <a:stretch>
            <a:fillRect/>
          </a:stretch>
        </p:blipFill>
        <p:spPr>
          <a:xfrm>
            <a:off x="4711330" y="4001246"/>
            <a:ext cx="2164260" cy="162133"/>
          </a:xfrm>
          <a:prstGeom prst="rect">
            <a:avLst/>
          </a:prstGeom>
        </p:spPr>
      </p:pic>
      <p:pic>
        <p:nvPicPr>
          <p:cNvPr id="14" name="Picture 13">
            <a:extLst>
              <a:ext uri="{FF2B5EF4-FFF2-40B4-BE49-F238E27FC236}">
                <a16:creationId xmlns:a16="http://schemas.microsoft.com/office/drawing/2014/main" id="{F8AB6EB4-1DA2-F746-9755-F8ADA4F2BE8E}"/>
              </a:ext>
            </a:extLst>
          </p:cNvPr>
          <p:cNvPicPr>
            <a:picLocks noChangeAspect="1"/>
          </p:cNvPicPr>
          <p:nvPr>
            <p:custDataLst>
              <p:tags r:id="rId6"/>
            </p:custDataLst>
          </p:nvPr>
        </p:nvPicPr>
        <p:blipFill>
          <a:blip r:embed="rId13"/>
          <a:stretch>
            <a:fillRect/>
          </a:stretch>
        </p:blipFill>
        <p:spPr>
          <a:xfrm>
            <a:off x="4708533" y="6655060"/>
            <a:ext cx="2164260" cy="162133"/>
          </a:xfrm>
          <a:prstGeom prst="rect">
            <a:avLst/>
          </a:prstGeom>
        </p:spPr>
      </p:pic>
      <p:sp>
        <p:nvSpPr>
          <p:cNvPr id="15" name="Title 1">
            <a:extLst>
              <a:ext uri="{FF2B5EF4-FFF2-40B4-BE49-F238E27FC236}">
                <a16:creationId xmlns:a16="http://schemas.microsoft.com/office/drawing/2014/main" id="{9F5388B5-2AF3-984E-A266-365EB3FFFC34}"/>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Impact on Area Under the ROC and Precision-Recall Curves</a:t>
            </a:r>
          </a:p>
        </p:txBody>
      </p:sp>
    </p:spTree>
    <p:extLst>
      <p:ext uri="{BB962C8B-B14F-4D97-AF65-F5344CB8AC3E}">
        <p14:creationId xmlns:p14="http://schemas.microsoft.com/office/powerpoint/2010/main" val="1858449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5A550-69A5-5D4E-9339-F98C8A8B40D8}"/>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Corrections for Posteriors</a:t>
            </a:r>
          </a:p>
        </p:txBody>
      </p:sp>
      <p:pic>
        <p:nvPicPr>
          <p:cNvPr id="3" name="Picture 3 1" descr="C:\Users\pedja\Documents\Presentations\2015\UCSD\basic_f0dot.png">
            <a:extLst>
              <a:ext uri="{FF2B5EF4-FFF2-40B4-BE49-F238E27FC236}">
                <a16:creationId xmlns:a16="http://schemas.microsoft.com/office/drawing/2014/main" id="{9B9DA731-ADF9-0E4A-B481-2E6EE0FEB4A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62799" y="952"/>
            <a:ext cx="5029200" cy="22631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2">
            <a:extLst>
              <a:ext uri="{FF2B5EF4-FFF2-40B4-BE49-F238E27FC236}">
                <a16:creationId xmlns:a16="http://schemas.microsoft.com/office/drawing/2014/main" id="{9A8C2CD4-5877-F040-B8DF-82264B987FF4}"/>
              </a:ext>
            </a:extLst>
          </p:cNvPr>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411483" y="1844040"/>
            <a:ext cx="5556885" cy="255270"/>
          </a:xfrm>
          <a:prstGeom prst="rect">
            <a:avLst/>
          </a:prstGeom>
        </p:spPr>
      </p:pic>
      <p:pic>
        <p:nvPicPr>
          <p:cNvPr id="5" name="Picture 4">
            <a:extLst>
              <a:ext uri="{FF2B5EF4-FFF2-40B4-BE49-F238E27FC236}">
                <a16:creationId xmlns:a16="http://schemas.microsoft.com/office/drawing/2014/main" id="{4BDE0EC2-D7D7-0E47-8A7E-02E85921D830}"/>
              </a:ext>
            </a:extLst>
          </p:cNvPr>
          <p:cNvPicPr>
            <a:picLocks noChangeAspect="1"/>
          </p:cNvPicPr>
          <p:nvPr>
            <p:custDataLst>
              <p:tags r:id="rId2"/>
            </p:custDataLst>
          </p:nvPr>
        </p:nvPicPr>
        <p:blipFill>
          <a:blip r:embed="rId13">
            <a:extLst>
              <a:ext uri="{28A0092B-C50C-407E-A947-70E740481C1C}">
                <a14:useLocalDpi xmlns:a14="http://schemas.microsoft.com/office/drawing/2010/main" val="0"/>
              </a:ext>
            </a:extLst>
          </a:blip>
          <a:stretch>
            <a:fillRect/>
          </a:stretch>
        </p:blipFill>
        <p:spPr>
          <a:xfrm>
            <a:off x="411483" y="2250757"/>
            <a:ext cx="5518785" cy="255270"/>
          </a:xfrm>
          <a:prstGeom prst="rect">
            <a:avLst/>
          </a:prstGeom>
        </p:spPr>
      </p:pic>
      <p:pic>
        <p:nvPicPr>
          <p:cNvPr id="18" name="Picture 17">
            <a:extLst>
              <a:ext uri="{FF2B5EF4-FFF2-40B4-BE49-F238E27FC236}">
                <a16:creationId xmlns:a16="http://schemas.microsoft.com/office/drawing/2014/main" id="{CD4F0583-B5DF-4EA2-9F2D-8C917E90976A}"/>
              </a:ext>
            </a:extLst>
          </p:cNvPr>
          <p:cNvPicPr>
            <a:picLocks noChangeAspect="1"/>
          </p:cNvPicPr>
          <p:nvPr>
            <p:custDataLst>
              <p:tags r:id="rId3"/>
            </p:custDataLst>
          </p:nvPr>
        </p:nvPicPr>
        <p:blipFill>
          <a:blip r:embed="rId14"/>
          <a:stretch>
            <a:fillRect/>
          </a:stretch>
        </p:blipFill>
        <p:spPr>
          <a:xfrm>
            <a:off x="721998" y="4299583"/>
            <a:ext cx="3552000" cy="224000"/>
          </a:xfrm>
          <a:prstGeom prst="rect">
            <a:avLst/>
          </a:prstGeom>
        </p:spPr>
      </p:pic>
      <p:pic>
        <p:nvPicPr>
          <p:cNvPr id="16" name="Picture 15">
            <a:extLst>
              <a:ext uri="{FF2B5EF4-FFF2-40B4-BE49-F238E27FC236}">
                <a16:creationId xmlns:a16="http://schemas.microsoft.com/office/drawing/2014/main" id="{74ABCAC8-C32C-4A7C-8DEC-1DCD93930F43}"/>
              </a:ext>
            </a:extLst>
          </p:cNvPr>
          <p:cNvPicPr>
            <a:picLocks noChangeAspect="1"/>
          </p:cNvPicPr>
          <p:nvPr>
            <p:custDataLst>
              <p:tags r:id="rId4"/>
            </p:custDataLst>
          </p:nvPr>
        </p:nvPicPr>
        <p:blipFill>
          <a:blip r:embed="rId15"/>
          <a:stretch>
            <a:fillRect/>
          </a:stretch>
        </p:blipFill>
        <p:spPr>
          <a:xfrm>
            <a:off x="721998" y="3842384"/>
            <a:ext cx="3001905" cy="220952"/>
          </a:xfrm>
          <a:prstGeom prst="rect">
            <a:avLst/>
          </a:prstGeom>
        </p:spPr>
      </p:pic>
      <p:pic>
        <p:nvPicPr>
          <p:cNvPr id="8" name="Picture 7">
            <a:extLst>
              <a:ext uri="{FF2B5EF4-FFF2-40B4-BE49-F238E27FC236}">
                <a16:creationId xmlns:a16="http://schemas.microsoft.com/office/drawing/2014/main" id="{E2C792C5-ADCA-D04C-BD33-5D98264CD80C}"/>
              </a:ext>
            </a:extLst>
          </p:cNvPr>
          <p:cNvPicPr>
            <a:picLocks noChangeAspect="1"/>
          </p:cNvPicPr>
          <p:nvPr>
            <p:custDataLst>
              <p:tags r:id="rId5"/>
            </p:custDataLst>
          </p:nvPr>
        </p:nvPicPr>
        <p:blipFill>
          <a:blip r:embed="rId16">
            <a:extLst>
              <a:ext uri="{28A0092B-C50C-407E-A947-70E740481C1C}">
                <a14:useLocalDpi xmlns:a14="http://schemas.microsoft.com/office/drawing/2010/main" val="0"/>
              </a:ext>
            </a:extLst>
          </a:blip>
          <a:stretch>
            <a:fillRect/>
          </a:stretch>
        </p:blipFill>
        <p:spPr>
          <a:xfrm>
            <a:off x="411483" y="3461384"/>
            <a:ext cx="1682115" cy="224790"/>
          </a:xfrm>
          <a:prstGeom prst="rect">
            <a:avLst/>
          </a:prstGeom>
        </p:spPr>
      </p:pic>
      <p:pic>
        <p:nvPicPr>
          <p:cNvPr id="26" name="Picture 25">
            <a:extLst>
              <a:ext uri="{FF2B5EF4-FFF2-40B4-BE49-F238E27FC236}">
                <a16:creationId xmlns:a16="http://schemas.microsoft.com/office/drawing/2014/main" id="{F6A04396-071E-4B42-8F8F-D16B04FE696A}"/>
              </a:ext>
            </a:extLst>
          </p:cNvPr>
          <p:cNvPicPr>
            <a:picLocks noChangeAspect="1"/>
          </p:cNvPicPr>
          <p:nvPr>
            <p:custDataLst>
              <p:tags r:id="rId6"/>
            </p:custDataLst>
          </p:nvPr>
        </p:nvPicPr>
        <p:blipFill>
          <a:blip r:embed="rId17"/>
          <a:stretch>
            <a:fillRect/>
          </a:stretch>
        </p:blipFill>
        <p:spPr>
          <a:xfrm>
            <a:off x="411483" y="2688906"/>
            <a:ext cx="3535238" cy="227048"/>
          </a:xfrm>
          <a:prstGeom prst="rect">
            <a:avLst/>
          </a:prstGeom>
        </p:spPr>
      </p:pic>
      <p:grpSp>
        <p:nvGrpSpPr>
          <p:cNvPr id="6" name="Group 5">
            <a:extLst>
              <a:ext uri="{FF2B5EF4-FFF2-40B4-BE49-F238E27FC236}">
                <a16:creationId xmlns:a16="http://schemas.microsoft.com/office/drawing/2014/main" id="{263D98FC-B18E-4567-8C12-DFA0B4D0EC73}"/>
              </a:ext>
            </a:extLst>
          </p:cNvPr>
          <p:cNvGrpSpPr/>
          <p:nvPr/>
        </p:nvGrpSpPr>
        <p:grpSpPr>
          <a:xfrm>
            <a:off x="411483" y="5025389"/>
            <a:ext cx="3556231" cy="643095"/>
            <a:chOff x="411483" y="5025389"/>
            <a:chExt cx="3556231" cy="643095"/>
          </a:xfrm>
        </p:grpSpPr>
        <p:pic>
          <p:nvPicPr>
            <p:cNvPr id="24" name="Picture 23">
              <a:extLst>
                <a:ext uri="{FF2B5EF4-FFF2-40B4-BE49-F238E27FC236}">
                  <a16:creationId xmlns:a16="http://schemas.microsoft.com/office/drawing/2014/main" id="{AAA395A9-30AF-41A6-8BF6-D60E0338E8E9}"/>
                </a:ext>
              </a:extLst>
            </p:cNvPr>
            <p:cNvPicPr>
              <a:picLocks noChangeAspect="1"/>
            </p:cNvPicPr>
            <p:nvPr>
              <p:custDataLst>
                <p:tags r:id="rId8"/>
              </p:custDataLst>
            </p:nvPr>
          </p:nvPicPr>
          <p:blipFill>
            <a:blip r:embed="rId18"/>
            <a:stretch>
              <a:fillRect/>
            </a:stretch>
          </p:blipFill>
          <p:spPr>
            <a:xfrm>
              <a:off x="722000" y="5414008"/>
              <a:ext cx="3245714" cy="254476"/>
            </a:xfrm>
            <a:prstGeom prst="rect">
              <a:avLst/>
            </a:prstGeom>
          </p:spPr>
        </p:pic>
        <p:pic>
          <p:nvPicPr>
            <p:cNvPr id="20" name="Picture 19">
              <a:extLst>
                <a:ext uri="{FF2B5EF4-FFF2-40B4-BE49-F238E27FC236}">
                  <a16:creationId xmlns:a16="http://schemas.microsoft.com/office/drawing/2014/main" id="{84293B35-E866-4D57-9AC7-F4E5528CD3E9}"/>
                </a:ext>
              </a:extLst>
            </p:cNvPr>
            <p:cNvPicPr>
              <a:picLocks noChangeAspect="1"/>
            </p:cNvPicPr>
            <p:nvPr>
              <p:custDataLst>
                <p:tags r:id="rId9"/>
              </p:custDataLst>
            </p:nvPr>
          </p:nvPicPr>
          <p:blipFill>
            <a:blip r:embed="rId19"/>
            <a:stretch>
              <a:fillRect/>
            </a:stretch>
          </p:blipFill>
          <p:spPr>
            <a:xfrm>
              <a:off x="411483" y="5025389"/>
              <a:ext cx="1531428" cy="176762"/>
            </a:xfrm>
            <a:prstGeom prst="rect">
              <a:avLst/>
            </a:prstGeom>
          </p:spPr>
        </p:pic>
      </p:grpSp>
      <p:pic>
        <p:nvPicPr>
          <p:cNvPr id="13" name="Picture 2">
            <a:extLst>
              <a:ext uri="{FF2B5EF4-FFF2-40B4-BE49-F238E27FC236}">
                <a16:creationId xmlns:a16="http://schemas.microsoft.com/office/drawing/2014/main" id="{7C489960-1611-974C-AC24-85EDC619583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944972" y="2989263"/>
            <a:ext cx="6227027" cy="2171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3">
            <a:extLst>
              <a:ext uri="{FF2B5EF4-FFF2-40B4-BE49-F238E27FC236}">
                <a16:creationId xmlns:a16="http://schemas.microsoft.com/office/drawing/2014/main" id="{A3A62FB4-93FB-9F4B-915A-DCAE71A3CCF6}"/>
              </a:ext>
            </a:extLst>
          </p:cNvPr>
          <p:cNvSpPr txBox="1">
            <a:spLocks noChangeArrowheads="1"/>
          </p:cNvSpPr>
          <p:nvPr/>
        </p:nvSpPr>
        <p:spPr bwMode="auto">
          <a:xfrm>
            <a:off x="1371598" y="6616034"/>
            <a:ext cx="10820401"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arXiv:1601.01944 (2016);     Jain et al. NIPS 2016.</a:t>
            </a:r>
          </a:p>
        </p:txBody>
      </p:sp>
      <p:grpSp>
        <p:nvGrpSpPr>
          <p:cNvPr id="9" name="Group 8">
            <a:extLst>
              <a:ext uri="{FF2B5EF4-FFF2-40B4-BE49-F238E27FC236}">
                <a16:creationId xmlns:a16="http://schemas.microsoft.com/office/drawing/2014/main" id="{861E7D7E-C56C-4308-B042-5CE829B911DE}"/>
              </a:ext>
            </a:extLst>
          </p:cNvPr>
          <p:cNvGrpSpPr/>
          <p:nvPr/>
        </p:nvGrpSpPr>
        <p:grpSpPr>
          <a:xfrm>
            <a:off x="3723903" y="5934456"/>
            <a:ext cx="4789161" cy="768096"/>
            <a:chOff x="3723903" y="5934456"/>
            <a:chExt cx="4789161" cy="768096"/>
          </a:xfrm>
        </p:grpSpPr>
        <p:pic>
          <p:nvPicPr>
            <p:cNvPr id="36" name="Picture 35">
              <a:extLst>
                <a:ext uri="{FF2B5EF4-FFF2-40B4-BE49-F238E27FC236}">
                  <a16:creationId xmlns:a16="http://schemas.microsoft.com/office/drawing/2014/main" id="{A9E6F548-8908-42BA-9226-B89E073BBEEF}"/>
                </a:ext>
              </a:extLst>
            </p:cNvPr>
            <p:cNvPicPr>
              <a:picLocks noChangeAspect="1"/>
            </p:cNvPicPr>
            <p:nvPr>
              <p:custDataLst>
                <p:tags r:id="rId7"/>
              </p:custDataLst>
            </p:nvPr>
          </p:nvPicPr>
          <p:blipFill>
            <a:blip r:embed="rId21"/>
            <a:stretch>
              <a:fillRect/>
            </a:stretch>
          </p:blipFill>
          <p:spPr>
            <a:xfrm>
              <a:off x="3989455" y="6144383"/>
              <a:ext cx="4303239" cy="387048"/>
            </a:xfrm>
            <a:prstGeom prst="rect">
              <a:avLst/>
            </a:prstGeom>
          </p:spPr>
        </p:pic>
        <p:sp>
          <p:nvSpPr>
            <p:cNvPr id="7" name="Rectangle 6">
              <a:extLst>
                <a:ext uri="{FF2B5EF4-FFF2-40B4-BE49-F238E27FC236}">
                  <a16:creationId xmlns:a16="http://schemas.microsoft.com/office/drawing/2014/main" id="{3D017EAA-0886-489B-9DE1-CC28B2891419}"/>
                </a:ext>
              </a:extLst>
            </p:cNvPr>
            <p:cNvSpPr/>
            <p:nvPr/>
          </p:nvSpPr>
          <p:spPr>
            <a:xfrm>
              <a:off x="3723903" y="5934456"/>
              <a:ext cx="4789161" cy="768096"/>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9988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421F14-86FD-A04F-9049-5F056F364F27}"/>
              </a:ext>
            </a:extLst>
          </p:cNvPr>
          <p:cNvPicPr>
            <a:picLocks noChangeAspect="1"/>
          </p:cNvPicPr>
          <p:nvPr/>
        </p:nvPicPr>
        <p:blipFill>
          <a:blip r:embed="rId9"/>
          <a:stretch>
            <a:fillRect/>
          </a:stretch>
        </p:blipFill>
        <p:spPr>
          <a:xfrm>
            <a:off x="92053" y="3054935"/>
            <a:ext cx="3048161" cy="3657792"/>
          </a:xfrm>
          <a:prstGeom prst="rect">
            <a:avLst/>
          </a:prstGeom>
        </p:spPr>
      </p:pic>
      <p:pic>
        <p:nvPicPr>
          <p:cNvPr id="5" name="Picture 4">
            <a:extLst>
              <a:ext uri="{FF2B5EF4-FFF2-40B4-BE49-F238E27FC236}">
                <a16:creationId xmlns:a16="http://schemas.microsoft.com/office/drawing/2014/main" id="{35DE1DD9-B5A5-1D49-A3D5-E29150F0933A}"/>
              </a:ext>
            </a:extLst>
          </p:cNvPr>
          <p:cNvPicPr>
            <a:picLocks noChangeAspect="1"/>
          </p:cNvPicPr>
          <p:nvPr/>
        </p:nvPicPr>
        <p:blipFill>
          <a:blip r:embed="rId10"/>
          <a:stretch>
            <a:fillRect/>
          </a:stretch>
        </p:blipFill>
        <p:spPr>
          <a:xfrm>
            <a:off x="9011235" y="3046298"/>
            <a:ext cx="3047532" cy="3657038"/>
          </a:xfrm>
          <a:prstGeom prst="rect">
            <a:avLst/>
          </a:prstGeom>
        </p:spPr>
      </p:pic>
      <p:pic>
        <p:nvPicPr>
          <p:cNvPr id="7" name="Picture 6">
            <a:extLst>
              <a:ext uri="{FF2B5EF4-FFF2-40B4-BE49-F238E27FC236}">
                <a16:creationId xmlns:a16="http://schemas.microsoft.com/office/drawing/2014/main" id="{FEF6DAEA-E21F-0243-A341-0BD20B157B5C}"/>
              </a:ext>
            </a:extLst>
          </p:cNvPr>
          <p:cNvPicPr>
            <a:picLocks noChangeAspect="1"/>
          </p:cNvPicPr>
          <p:nvPr/>
        </p:nvPicPr>
        <p:blipFill>
          <a:blip r:embed="rId11"/>
          <a:stretch>
            <a:fillRect/>
          </a:stretch>
        </p:blipFill>
        <p:spPr>
          <a:xfrm>
            <a:off x="3053210" y="3054935"/>
            <a:ext cx="3048161" cy="3657794"/>
          </a:xfrm>
          <a:prstGeom prst="rect">
            <a:avLst/>
          </a:prstGeom>
        </p:spPr>
      </p:pic>
      <p:pic>
        <p:nvPicPr>
          <p:cNvPr id="9" name="Picture 8">
            <a:extLst>
              <a:ext uri="{FF2B5EF4-FFF2-40B4-BE49-F238E27FC236}">
                <a16:creationId xmlns:a16="http://schemas.microsoft.com/office/drawing/2014/main" id="{8B5DAD1C-E5D6-D548-9EDE-D47EEAB7EB95}"/>
              </a:ext>
            </a:extLst>
          </p:cNvPr>
          <p:cNvPicPr>
            <a:picLocks noChangeAspect="1"/>
          </p:cNvPicPr>
          <p:nvPr/>
        </p:nvPicPr>
        <p:blipFill>
          <a:blip r:embed="rId12"/>
          <a:stretch>
            <a:fillRect/>
          </a:stretch>
        </p:blipFill>
        <p:spPr>
          <a:xfrm>
            <a:off x="6044182" y="3054396"/>
            <a:ext cx="3048161" cy="3657793"/>
          </a:xfrm>
          <a:prstGeom prst="rect">
            <a:avLst/>
          </a:prstGeom>
        </p:spPr>
      </p:pic>
      <p:sp>
        <p:nvSpPr>
          <p:cNvPr id="10" name="Title 1">
            <a:extLst>
              <a:ext uri="{FF2B5EF4-FFF2-40B4-BE49-F238E27FC236}">
                <a16:creationId xmlns:a16="http://schemas.microsoft.com/office/drawing/2014/main" id="{E3F947F9-5E1F-1D4C-B960-5434449F299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Estimating Posteriors: Score Distributions</a:t>
            </a:r>
          </a:p>
        </p:txBody>
      </p:sp>
      <p:pic>
        <p:nvPicPr>
          <p:cNvPr id="23" name="Picture 22">
            <a:extLst>
              <a:ext uri="{FF2B5EF4-FFF2-40B4-BE49-F238E27FC236}">
                <a16:creationId xmlns:a16="http://schemas.microsoft.com/office/drawing/2014/main" id="{C47A75A5-B123-41EF-A335-08CE282E1A0B}"/>
              </a:ext>
            </a:extLst>
          </p:cNvPr>
          <p:cNvPicPr>
            <a:picLocks noChangeAspect="1"/>
          </p:cNvPicPr>
          <p:nvPr>
            <p:custDataLst>
              <p:tags r:id="rId1"/>
            </p:custDataLst>
          </p:nvPr>
        </p:nvPicPr>
        <p:blipFill>
          <a:blip r:embed="rId13"/>
          <a:stretch>
            <a:fillRect/>
          </a:stretch>
        </p:blipFill>
        <p:spPr>
          <a:xfrm>
            <a:off x="423454" y="1684133"/>
            <a:ext cx="4347428" cy="204343"/>
          </a:xfrm>
          <a:prstGeom prst="rect">
            <a:avLst/>
          </a:prstGeom>
        </p:spPr>
      </p:pic>
      <p:pic>
        <p:nvPicPr>
          <p:cNvPr id="21" name="Picture 20">
            <a:extLst>
              <a:ext uri="{FF2B5EF4-FFF2-40B4-BE49-F238E27FC236}">
                <a16:creationId xmlns:a16="http://schemas.microsoft.com/office/drawing/2014/main" id="{D8071C48-5E4F-4123-83A1-0977814B6A00}"/>
              </a:ext>
            </a:extLst>
          </p:cNvPr>
          <p:cNvPicPr>
            <a:picLocks noChangeAspect="1"/>
          </p:cNvPicPr>
          <p:nvPr>
            <p:custDataLst>
              <p:tags r:id="rId2"/>
            </p:custDataLst>
          </p:nvPr>
        </p:nvPicPr>
        <p:blipFill>
          <a:blip r:embed="rId14"/>
          <a:stretch>
            <a:fillRect/>
          </a:stretch>
        </p:blipFill>
        <p:spPr>
          <a:xfrm>
            <a:off x="423453" y="1975015"/>
            <a:ext cx="5082516" cy="204343"/>
          </a:xfrm>
          <a:prstGeom prst="rect">
            <a:avLst/>
          </a:prstGeom>
        </p:spPr>
      </p:pic>
      <p:pic>
        <p:nvPicPr>
          <p:cNvPr id="13" name="Picture 12">
            <a:extLst>
              <a:ext uri="{FF2B5EF4-FFF2-40B4-BE49-F238E27FC236}">
                <a16:creationId xmlns:a16="http://schemas.microsoft.com/office/drawing/2014/main" id="{5943EBCD-780F-4FDF-8A6D-E786C04705DE}"/>
              </a:ext>
            </a:extLst>
          </p:cNvPr>
          <p:cNvPicPr>
            <a:picLocks noChangeAspect="1"/>
          </p:cNvPicPr>
          <p:nvPr>
            <p:custDataLst>
              <p:tags r:id="rId3"/>
            </p:custDataLst>
          </p:nvPr>
        </p:nvPicPr>
        <p:blipFill>
          <a:blip r:embed="rId15"/>
          <a:stretch>
            <a:fillRect/>
          </a:stretch>
        </p:blipFill>
        <p:spPr>
          <a:xfrm>
            <a:off x="423452" y="2265055"/>
            <a:ext cx="2306743" cy="201600"/>
          </a:xfrm>
          <a:prstGeom prst="rect">
            <a:avLst/>
          </a:prstGeom>
        </p:spPr>
      </p:pic>
      <p:pic>
        <p:nvPicPr>
          <p:cNvPr id="4" name="Picture 3">
            <a:extLst>
              <a:ext uri="{FF2B5EF4-FFF2-40B4-BE49-F238E27FC236}">
                <a16:creationId xmlns:a16="http://schemas.microsoft.com/office/drawing/2014/main" id="{AA27A3EC-5772-4FD5-8A0A-5692406E591B}"/>
              </a:ext>
            </a:extLst>
          </p:cNvPr>
          <p:cNvPicPr>
            <a:picLocks noChangeAspect="1"/>
          </p:cNvPicPr>
          <p:nvPr>
            <p:custDataLst>
              <p:tags r:id="rId4"/>
            </p:custDataLst>
          </p:nvPr>
        </p:nvPicPr>
        <p:blipFill>
          <a:blip r:embed="rId16"/>
          <a:stretch>
            <a:fillRect/>
          </a:stretch>
        </p:blipFill>
        <p:spPr>
          <a:xfrm>
            <a:off x="6686031" y="1684133"/>
            <a:ext cx="2740114" cy="204343"/>
          </a:xfrm>
          <a:prstGeom prst="rect">
            <a:avLst/>
          </a:prstGeom>
        </p:spPr>
      </p:pic>
      <p:pic>
        <p:nvPicPr>
          <p:cNvPr id="8" name="Picture 7">
            <a:extLst>
              <a:ext uri="{FF2B5EF4-FFF2-40B4-BE49-F238E27FC236}">
                <a16:creationId xmlns:a16="http://schemas.microsoft.com/office/drawing/2014/main" id="{9554773E-4A6E-40CA-A611-CE5A44B2693C}"/>
              </a:ext>
            </a:extLst>
          </p:cNvPr>
          <p:cNvPicPr>
            <a:picLocks noChangeAspect="1"/>
          </p:cNvPicPr>
          <p:nvPr>
            <p:custDataLst>
              <p:tags r:id="rId5"/>
            </p:custDataLst>
          </p:nvPr>
        </p:nvPicPr>
        <p:blipFill>
          <a:blip r:embed="rId17"/>
          <a:stretch>
            <a:fillRect/>
          </a:stretch>
        </p:blipFill>
        <p:spPr>
          <a:xfrm>
            <a:off x="6686030" y="1975014"/>
            <a:ext cx="2439772" cy="201600"/>
          </a:xfrm>
          <a:prstGeom prst="rect">
            <a:avLst/>
          </a:prstGeom>
        </p:spPr>
      </p:pic>
      <p:pic>
        <p:nvPicPr>
          <p:cNvPr id="18" name="Picture 17">
            <a:extLst>
              <a:ext uri="{FF2B5EF4-FFF2-40B4-BE49-F238E27FC236}">
                <a16:creationId xmlns:a16="http://schemas.microsoft.com/office/drawing/2014/main" id="{3EE059C0-0B25-4E96-AB78-FACF3F118B34}"/>
              </a:ext>
            </a:extLst>
          </p:cNvPr>
          <p:cNvPicPr>
            <a:picLocks noChangeAspect="1"/>
          </p:cNvPicPr>
          <p:nvPr>
            <p:custDataLst>
              <p:tags r:id="rId6"/>
            </p:custDataLst>
          </p:nvPr>
        </p:nvPicPr>
        <p:blipFill>
          <a:blip r:embed="rId18"/>
          <a:stretch>
            <a:fillRect/>
          </a:stretch>
        </p:blipFill>
        <p:spPr>
          <a:xfrm>
            <a:off x="423455" y="1392608"/>
            <a:ext cx="1006629" cy="159086"/>
          </a:xfrm>
          <a:prstGeom prst="rect">
            <a:avLst/>
          </a:prstGeom>
        </p:spPr>
      </p:pic>
      <p:pic>
        <p:nvPicPr>
          <p:cNvPr id="20" name="Picture 19">
            <a:extLst>
              <a:ext uri="{FF2B5EF4-FFF2-40B4-BE49-F238E27FC236}">
                <a16:creationId xmlns:a16="http://schemas.microsoft.com/office/drawing/2014/main" id="{6BDEB9EC-90FE-44BA-BDD6-36E7CC994CED}"/>
              </a:ext>
            </a:extLst>
          </p:cNvPr>
          <p:cNvPicPr>
            <a:picLocks noChangeAspect="1"/>
          </p:cNvPicPr>
          <p:nvPr>
            <p:custDataLst>
              <p:tags r:id="rId7"/>
            </p:custDataLst>
          </p:nvPr>
        </p:nvPicPr>
        <p:blipFill>
          <a:blip r:embed="rId19"/>
          <a:stretch>
            <a:fillRect/>
          </a:stretch>
        </p:blipFill>
        <p:spPr>
          <a:xfrm>
            <a:off x="6686030" y="1392608"/>
            <a:ext cx="1003886" cy="159086"/>
          </a:xfrm>
          <a:prstGeom prst="rect">
            <a:avLst/>
          </a:prstGeom>
        </p:spPr>
      </p:pic>
    </p:spTree>
    <p:extLst>
      <p:ext uri="{BB962C8B-B14F-4D97-AF65-F5344CB8AC3E}">
        <p14:creationId xmlns:p14="http://schemas.microsoft.com/office/powerpoint/2010/main" val="2880345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475E11-DCB0-E94C-83A0-47776AE846D5}"/>
              </a:ext>
            </a:extLst>
          </p:cNvPr>
          <p:cNvPicPr>
            <a:picLocks noChangeAspect="1"/>
          </p:cNvPicPr>
          <p:nvPr/>
        </p:nvPicPr>
        <p:blipFill>
          <a:blip r:embed="rId2"/>
          <a:stretch>
            <a:fillRect/>
          </a:stretch>
        </p:blipFill>
        <p:spPr>
          <a:xfrm>
            <a:off x="278551" y="249593"/>
            <a:ext cx="7919361" cy="4177549"/>
          </a:xfrm>
          <a:prstGeom prst="rect">
            <a:avLst/>
          </a:prstGeom>
        </p:spPr>
      </p:pic>
      <p:pic>
        <p:nvPicPr>
          <p:cNvPr id="5" name="Picture 4">
            <a:extLst>
              <a:ext uri="{FF2B5EF4-FFF2-40B4-BE49-F238E27FC236}">
                <a16:creationId xmlns:a16="http://schemas.microsoft.com/office/drawing/2014/main" id="{2C9BEFCB-47CB-EA4E-A481-62D3177B4FAB}"/>
              </a:ext>
            </a:extLst>
          </p:cNvPr>
          <p:cNvPicPr>
            <a:picLocks noChangeAspect="1"/>
          </p:cNvPicPr>
          <p:nvPr/>
        </p:nvPicPr>
        <p:blipFill>
          <a:blip r:embed="rId3"/>
          <a:stretch>
            <a:fillRect/>
          </a:stretch>
        </p:blipFill>
        <p:spPr>
          <a:xfrm>
            <a:off x="4083113" y="4789277"/>
            <a:ext cx="7921782" cy="1875718"/>
          </a:xfrm>
          <a:prstGeom prst="rect">
            <a:avLst/>
          </a:prstGeom>
        </p:spPr>
      </p:pic>
    </p:spTree>
    <p:extLst>
      <p:ext uri="{BB962C8B-B14F-4D97-AF65-F5344CB8AC3E}">
        <p14:creationId xmlns:p14="http://schemas.microsoft.com/office/powerpoint/2010/main" val="1779179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Likely Pathogenic</a:t>
            </a:r>
          </a:p>
        </p:txBody>
      </p:sp>
      <p:pic>
        <p:nvPicPr>
          <p:cNvPr id="19" name="Picture 18">
            <a:extLst>
              <a:ext uri="{FF2B5EF4-FFF2-40B4-BE49-F238E27FC236}">
                <a16:creationId xmlns:a16="http://schemas.microsoft.com/office/drawing/2014/main" id="{6C1428FE-B4CB-41B5-B959-3FB16B80B4C3}"/>
              </a:ext>
            </a:extLst>
          </p:cNvPr>
          <p:cNvPicPr>
            <a:picLocks noChangeAspect="1"/>
          </p:cNvPicPr>
          <p:nvPr>
            <p:custDataLst>
              <p:tags r:id="rId1"/>
            </p:custDataLst>
          </p:nvPr>
        </p:nvPicPr>
        <p:blipFill>
          <a:blip r:embed="rId10"/>
          <a:stretch>
            <a:fillRect/>
          </a:stretch>
        </p:blipFill>
        <p:spPr>
          <a:xfrm>
            <a:off x="741685" y="2194337"/>
            <a:ext cx="4538513" cy="290743"/>
          </a:xfrm>
          <a:prstGeom prst="rect">
            <a:avLst/>
          </a:prstGeom>
        </p:spPr>
      </p:pic>
      <p:pic>
        <p:nvPicPr>
          <p:cNvPr id="18" name="Picture 17">
            <a:extLst>
              <a:ext uri="{FF2B5EF4-FFF2-40B4-BE49-F238E27FC236}">
                <a16:creationId xmlns:a16="http://schemas.microsoft.com/office/drawing/2014/main" id="{812DFB1E-2C6C-4F4D-BED5-749004CD858F}"/>
              </a:ext>
            </a:extLst>
          </p:cNvPr>
          <p:cNvPicPr>
            <a:picLocks noChangeAspect="1"/>
          </p:cNvPicPr>
          <p:nvPr>
            <p:custDataLst>
              <p:tags r:id="rId2"/>
            </p:custDataLst>
          </p:nvPr>
        </p:nvPicPr>
        <p:blipFill>
          <a:blip r:embed="rId11"/>
          <a:stretch>
            <a:fillRect/>
          </a:stretch>
        </p:blipFill>
        <p:spPr>
          <a:xfrm>
            <a:off x="1369571" y="2974855"/>
            <a:ext cx="1865143" cy="254476"/>
          </a:xfrm>
          <a:prstGeom prst="rect">
            <a:avLst/>
          </a:prstGeom>
        </p:spPr>
      </p:pic>
      <p:pic>
        <p:nvPicPr>
          <p:cNvPr id="24" name="Picture 23">
            <a:extLst>
              <a:ext uri="{FF2B5EF4-FFF2-40B4-BE49-F238E27FC236}">
                <a16:creationId xmlns:a16="http://schemas.microsoft.com/office/drawing/2014/main" id="{328FFD77-6B43-4F65-8378-6B59ACCB128C}"/>
              </a:ext>
            </a:extLst>
          </p:cNvPr>
          <p:cNvPicPr>
            <a:picLocks noChangeAspect="1"/>
          </p:cNvPicPr>
          <p:nvPr>
            <p:custDataLst>
              <p:tags r:id="rId3"/>
            </p:custDataLst>
          </p:nvPr>
        </p:nvPicPr>
        <p:blipFill>
          <a:blip r:embed="rId12"/>
          <a:stretch>
            <a:fillRect/>
          </a:stretch>
        </p:blipFill>
        <p:spPr>
          <a:xfrm>
            <a:off x="1369571" y="3721135"/>
            <a:ext cx="2675810" cy="254476"/>
          </a:xfrm>
          <a:prstGeom prst="rect">
            <a:avLst/>
          </a:prstGeom>
        </p:spPr>
      </p:pic>
      <p:pic>
        <p:nvPicPr>
          <p:cNvPr id="25" name="Picture 24">
            <a:extLst>
              <a:ext uri="{FF2B5EF4-FFF2-40B4-BE49-F238E27FC236}">
                <a16:creationId xmlns:a16="http://schemas.microsoft.com/office/drawing/2014/main" id="{4B37504B-5121-424E-929D-E2CA3D169B27}"/>
              </a:ext>
            </a:extLst>
          </p:cNvPr>
          <p:cNvPicPr>
            <a:picLocks noChangeAspect="1"/>
          </p:cNvPicPr>
          <p:nvPr>
            <p:custDataLst>
              <p:tags r:id="rId4"/>
            </p:custDataLst>
          </p:nvPr>
        </p:nvPicPr>
        <p:blipFill>
          <a:blip r:embed="rId13"/>
          <a:stretch>
            <a:fillRect/>
          </a:stretch>
        </p:blipFill>
        <p:spPr>
          <a:xfrm>
            <a:off x="4630932" y="2974855"/>
            <a:ext cx="3402666" cy="227048"/>
          </a:xfrm>
          <a:prstGeom prst="rect">
            <a:avLst/>
          </a:prstGeom>
        </p:spPr>
      </p:pic>
      <p:pic>
        <p:nvPicPr>
          <p:cNvPr id="28" name="Picture 27">
            <a:extLst>
              <a:ext uri="{FF2B5EF4-FFF2-40B4-BE49-F238E27FC236}">
                <a16:creationId xmlns:a16="http://schemas.microsoft.com/office/drawing/2014/main" id="{C08863F6-37AD-4030-B7F6-4BC354DE92D0}"/>
              </a:ext>
            </a:extLst>
          </p:cNvPr>
          <p:cNvPicPr>
            <a:picLocks noChangeAspect="1"/>
          </p:cNvPicPr>
          <p:nvPr>
            <p:custDataLst>
              <p:tags r:id="rId5"/>
            </p:custDataLst>
          </p:nvPr>
        </p:nvPicPr>
        <p:blipFill>
          <a:blip r:embed="rId14"/>
          <a:stretch>
            <a:fillRect/>
          </a:stretch>
        </p:blipFill>
        <p:spPr>
          <a:xfrm>
            <a:off x="4630931" y="3734849"/>
            <a:ext cx="3395047" cy="227048"/>
          </a:xfrm>
          <a:prstGeom prst="rect">
            <a:avLst/>
          </a:prstGeom>
        </p:spPr>
      </p:pic>
      <p:pic>
        <p:nvPicPr>
          <p:cNvPr id="16" name="Picture 15">
            <a:extLst>
              <a:ext uri="{FF2B5EF4-FFF2-40B4-BE49-F238E27FC236}">
                <a16:creationId xmlns:a16="http://schemas.microsoft.com/office/drawing/2014/main" id="{366B045F-631F-4DED-A6DA-85191DB539EC}"/>
              </a:ext>
            </a:extLst>
          </p:cNvPr>
          <p:cNvPicPr>
            <a:picLocks noChangeAspect="1"/>
          </p:cNvPicPr>
          <p:nvPr>
            <p:custDataLst>
              <p:tags r:id="rId6"/>
            </p:custDataLst>
          </p:nvPr>
        </p:nvPicPr>
        <p:blipFill>
          <a:blip r:embed="rId15"/>
          <a:stretch>
            <a:fillRect/>
          </a:stretch>
        </p:blipFill>
        <p:spPr>
          <a:xfrm>
            <a:off x="741686" y="1562868"/>
            <a:ext cx="7749484" cy="305371"/>
          </a:xfrm>
          <a:prstGeom prst="rect">
            <a:avLst/>
          </a:prstGeom>
        </p:spPr>
      </p:pic>
      <p:grpSp>
        <p:nvGrpSpPr>
          <p:cNvPr id="3" name="Group 2">
            <a:extLst>
              <a:ext uri="{FF2B5EF4-FFF2-40B4-BE49-F238E27FC236}">
                <a16:creationId xmlns:a16="http://schemas.microsoft.com/office/drawing/2014/main" id="{378E69DD-75CD-4865-B773-0AC9C4F58872}"/>
              </a:ext>
            </a:extLst>
          </p:cNvPr>
          <p:cNvGrpSpPr/>
          <p:nvPr/>
        </p:nvGrpSpPr>
        <p:grpSpPr>
          <a:xfrm>
            <a:off x="794973" y="4554345"/>
            <a:ext cx="5301027" cy="1068791"/>
            <a:chOff x="794973" y="4554345"/>
            <a:chExt cx="5301027" cy="1068791"/>
          </a:xfrm>
        </p:grpSpPr>
        <p:pic>
          <p:nvPicPr>
            <p:cNvPr id="22" name="Picture 21">
              <a:extLst>
                <a:ext uri="{FF2B5EF4-FFF2-40B4-BE49-F238E27FC236}">
                  <a16:creationId xmlns:a16="http://schemas.microsoft.com/office/drawing/2014/main" id="{36D7CE28-FBAF-4592-89FD-17B62A98D5D5}"/>
                </a:ext>
              </a:extLst>
            </p:cNvPr>
            <p:cNvPicPr>
              <a:picLocks noChangeAspect="1"/>
            </p:cNvPicPr>
            <p:nvPr>
              <p:custDataLst>
                <p:tags r:id="rId7"/>
              </p:custDataLst>
            </p:nvPr>
          </p:nvPicPr>
          <p:blipFill>
            <a:blip r:embed="rId16"/>
            <a:stretch>
              <a:fillRect/>
            </a:stretch>
          </p:blipFill>
          <p:spPr>
            <a:xfrm>
              <a:off x="814837" y="4554345"/>
              <a:ext cx="3947885" cy="213943"/>
            </a:xfrm>
            <a:prstGeom prst="rect">
              <a:avLst/>
            </a:prstGeom>
          </p:spPr>
        </p:pic>
        <p:pic>
          <p:nvPicPr>
            <p:cNvPr id="4" name="Picture 3">
              <a:extLst>
                <a:ext uri="{FF2B5EF4-FFF2-40B4-BE49-F238E27FC236}">
                  <a16:creationId xmlns:a16="http://schemas.microsoft.com/office/drawing/2014/main" id="{A85982C6-76FB-46E2-A076-7AA38DF602A3}"/>
                </a:ext>
              </a:extLst>
            </p:cNvPr>
            <p:cNvPicPr>
              <a:picLocks noChangeAspect="1"/>
            </p:cNvPicPr>
            <p:nvPr>
              <p:custDataLst>
                <p:tags r:id="rId8"/>
              </p:custDataLst>
            </p:nvPr>
          </p:nvPicPr>
          <p:blipFill>
            <a:blip r:embed="rId17"/>
            <a:stretch>
              <a:fillRect/>
            </a:stretch>
          </p:blipFill>
          <p:spPr>
            <a:xfrm>
              <a:off x="794973" y="5347022"/>
              <a:ext cx="5301027" cy="276114"/>
            </a:xfrm>
            <a:prstGeom prst="rect">
              <a:avLst/>
            </a:prstGeom>
          </p:spPr>
        </p:pic>
      </p:grpSp>
    </p:spTree>
    <p:extLst>
      <p:ext uri="{BB962C8B-B14F-4D97-AF65-F5344CB8AC3E}">
        <p14:creationId xmlns:p14="http://schemas.microsoft.com/office/powerpoint/2010/main" val="214438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C5D0DE4-EE38-4FD8-9B75-C094AEAB68B4}"/>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Estimating Precision: Corrections</a:t>
            </a:r>
          </a:p>
        </p:txBody>
      </p:sp>
      <p:pic>
        <p:nvPicPr>
          <p:cNvPr id="40" name="Picture 39">
            <a:extLst>
              <a:ext uri="{FF2B5EF4-FFF2-40B4-BE49-F238E27FC236}">
                <a16:creationId xmlns:a16="http://schemas.microsoft.com/office/drawing/2014/main" id="{8B1C806E-D86A-4D74-A649-3FB47CCBA519}"/>
              </a:ext>
            </a:extLst>
          </p:cNvPr>
          <p:cNvPicPr>
            <a:picLocks noChangeAspect="1"/>
          </p:cNvPicPr>
          <p:nvPr>
            <p:custDataLst>
              <p:tags r:id="rId1"/>
            </p:custDataLst>
          </p:nvPr>
        </p:nvPicPr>
        <p:blipFill>
          <a:blip r:embed="rId9"/>
          <a:stretch>
            <a:fillRect/>
          </a:stretch>
        </p:blipFill>
        <p:spPr>
          <a:xfrm>
            <a:off x="741687" y="2130413"/>
            <a:ext cx="5311997" cy="305371"/>
          </a:xfrm>
          <a:prstGeom prst="rect">
            <a:avLst/>
          </a:prstGeom>
        </p:spPr>
      </p:pic>
      <p:pic>
        <p:nvPicPr>
          <p:cNvPr id="38" name="Picture 37">
            <a:extLst>
              <a:ext uri="{FF2B5EF4-FFF2-40B4-BE49-F238E27FC236}">
                <a16:creationId xmlns:a16="http://schemas.microsoft.com/office/drawing/2014/main" id="{57EC3619-3E92-41E9-B670-A6DBC138B7DC}"/>
              </a:ext>
            </a:extLst>
          </p:cNvPr>
          <p:cNvPicPr>
            <a:picLocks noChangeAspect="1"/>
          </p:cNvPicPr>
          <p:nvPr>
            <p:custDataLst>
              <p:tags r:id="rId2"/>
            </p:custDataLst>
          </p:nvPr>
        </p:nvPicPr>
        <p:blipFill>
          <a:blip r:embed="rId10"/>
          <a:stretch>
            <a:fillRect/>
          </a:stretch>
        </p:blipFill>
        <p:spPr>
          <a:xfrm>
            <a:off x="741687" y="1562869"/>
            <a:ext cx="5736227" cy="305371"/>
          </a:xfrm>
          <a:prstGeom prst="rect">
            <a:avLst/>
          </a:prstGeom>
        </p:spPr>
      </p:pic>
      <p:grpSp>
        <p:nvGrpSpPr>
          <p:cNvPr id="18" name="Group 17">
            <a:extLst>
              <a:ext uri="{FF2B5EF4-FFF2-40B4-BE49-F238E27FC236}">
                <a16:creationId xmlns:a16="http://schemas.microsoft.com/office/drawing/2014/main" id="{7722C242-7891-40DD-BCC9-2B90203E947B}"/>
              </a:ext>
            </a:extLst>
          </p:cNvPr>
          <p:cNvGrpSpPr/>
          <p:nvPr/>
        </p:nvGrpSpPr>
        <p:grpSpPr>
          <a:xfrm>
            <a:off x="1525020" y="2936600"/>
            <a:ext cx="2755045" cy="2016281"/>
            <a:chOff x="1525020" y="2936600"/>
            <a:chExt cx="2755045" cy="2016281"/>
          </a:xfrm>
        </p:grpSpPr>
        <p:pic>
          <p:nvPicPr>
            <p:cNvPr id="17" name="Picture 16">
              <a:extLst>
                <a:ext uri="{FF2B5EF4-FFF2-40B4-BE49-F238E27FC236}">
                  <a16:creationId xmlns:a16="http://schemas.microsoft.com/office/drawing/2014/main" id="{D664B043-E2BF-42DC-9899-87859F643940}"/>
                </a:ext>
              </a:extLst>
            </p:cNvPr>
            <p:cNvPicPr>
              <a:picLocks noChangeAspect="1"/>
            </p:cNvPicPr>
            <p:nvPr>
              <p:custDataLst>
                <p:tags r:id="rId5"/>
              </p:custDataLst>
            </p:nvPr>
          </p:nvPicPr>
          <p:blipFill>
            <a:blip r:embed="rId11"/>
            <a:stretch>
              <a:fillRect/>
            </a:stretch>
          </p:blipFill>
          <p:spPr>
            <a:xfrm>
              <a:off x="1525023" y="2936600"/>
              <a:ext cx="1057523" cy="231619"/>
            </a:xfrm>
            <a:prstGeom prst="rect">
              <a:avLst/>
            </a:prstGeom>
          </p:spPr>
        </p:pic>
        <p:pic>
          <p:nvPicPr>
            <p:cNvPr id="36" name="Picture 35">
              <a:extLst>
                <a:ext uri="{FF2B5EF4-FFF2-40B4-BE49-F238E27FC236}">
                  <a16:creationId xmlns:a16="http://schemas.microsoft.com/office/drawing/2014/main" id="{98AF984E-0AFD-4CD2-9C5B-D3C4F0908569}"/>
                </a:ext>
              </a:extLst>
            </p:cNvPr>
            <p:cNvPicPr>
              <a:picLocks noChangeAspect="1"/>
            </p:cNvPicPr>
            <p:nvPr>
              <p:custDataLst>
                <p:tags r:id="rId6"/>
              </p:custDataLst>
            </p:nvPr>
          </p:nvPicPr>
          <p:blipFill>
            <a:blip r:embed="rId12"/>
            <a:stretch>
              <a:fillRect/>
            </a:stretch>
          </p:blipFill>
          <p:spPr>
            <a:xfrm>
              <a:off x="1525020" y="3534820"/>
              <a:ext cx="2755045" cy="537905"/>
            </a:xfrm>
            <a:prstGeom prst="rect">
              <a:avLst/>
            </a:prstGeom>
          </p:spPr>
        </p:pic>
        <p:pic>
          <p:nvPicPr>
            <p:cNvPr id="26" name="Picture 25">
              <a:extLst>
                <a:ext uri="{FF2B5EF4-FFF2-40B4-BE49-F238E27FC236}">
                  <a16:creationId xmlns:a16="http://schemas.microsoft.com/office/drawing/2014/main" id="{4FE95F3B-EC14-4D8D-B972-42A5E8AEEAA6}"/>
                </a:ext>
              </a:extLst>
            </p:cNvPr>
            <p:cNvPicPr>
              <a:picLocks noChangeAspect="1"/>
            </p:cNvPicPr>
            <p:nvPr>
              <p:custDataLst>
                <p:tags r:id="rId7"/>
              </p:custDataLst>
            </p:nvPr>
          </p:nvPicPr>
          <p:blipFill>
            <a:blip r:embed="rId13"/>
            <a:stretch>
              <a:fillRect/>
            </a:stretch>
          </p:blipFill>
          <p:spPr>
            <a:xfrm>
              <a:off x="1525020" y="4389072"/>
              <a:ext cx="2316189" cy="563809"/>
            </a:xfrm>
            <a:prstGeom prst="rect">
              <a:avLst/>
            </a:prstGeom>
          </p:spPr>
        </p:pic>
      </p:grpSp>
      <p:pic>
        <p:nvPicPr>
          <p:cNvPr id="4" name="Picture 3">
            <a:extLst>
              <a:ext uri="{FF2B5EF4-FFF2-40B4-BE49-F238E27FC236}">
                <a16:creationId xmlns:a16="http://schemas.microsoft.com/office/drawing/2014/main" id="{02D8ECAF-A97A-41D5-9104-1CE22907CBAE}"/>
              </a:ext>
            </a:extLst>
          </p:cNvPr>
          <p:cNvPicPr>
            <a:picLocks noChangeAspect="1"/>
          </p:cNvPicPr>
          <p:nvPr>
            <p:custDataLst>
              <p:tags r:id="rId3"/>
            </p:custDataLst>
          </p:nvPr>
        </p:nvPicPr>
        <p:blipFill>
          <a:blip r:embed="rId14"/>
          <a:stretch>
            <a:fillRect/>
          </a:stretch>
        </p:blipFill>
        <p:spPr>
          <a:xfrm>
            <a:off x="741687" y="5605010"/>
            <a:ext cx="8599765" cy="272457"/>
          </a:xfrm>
          <a:prstGeom prst="rect">
            <a:avLst/>
          </a:prstGeom>
        </p:spPr>
      </p:pic>
      <p:sp>
        <p:nvSpPr>
          <p:cNvPr id="11" name="TextBox 3 1">
            <a:extLst>
              <a:ext uri="{FF2B5EF4-FFF2-40B4-BE49-F238E27FC236}">
                <a16:creationId xmlns:a16="http://schemas.microsoft.com/office/drawing/2014/main" id="{6A4EA238-E06C-4775-98F1-A23E28C11887}"/>
              </a:ext>
            </a:extLst>
          </p:cNvPr>
          <p:cNvSpPr txBox="1">
            <a:spLocks noChangeArrowheads="1"/>
          </p:cNvSpPr>
          <p:nvPr/>
        </p:nvSpPr>
        <p:spPr bwMode="auto">
          <a:xfrm>
            <a:off x="0" y="6615518"/>
            <a:ext cx="12191999" cy="246221"/>
          </a:xfrm>
          <a:prstGeom prst="rect">
            <a:avLst/>
          </a:prstGeom>
          <a:noFill/>
          <a:ln w="9525">
            <a:noFill/>
            <a:miter lim="800000"/>
            <a:headEnd/>
            <a:tailEnd/>
          </a:ln>
        </p:spPr>
        <p:txBody>
          <a:bodyPr wrap="square">
            <a:spAutoFit/>
          </a:bodyPr>
          <a:lstStyle/>
          <a:p>
            <a:pPr algn="r"/>
            <a:r>
              <a:rPr lang="en-US" sz="1000" dirty="0">
                <a:solidFill>
                  <a:schemeClr val="bg1">
                    <a:lumMod val="50000"/>
                  </a:schemeClr>
                </a:solidFill>
              </a:rPr>
              <a:t>Jain et al., AAAI 2017;     </a:t>
            </a:r>
            <a:r>
              <a:rPr lang="en-US" sz="1000" dirty="0" err="1">
                <a:solidFill>
                  <a:schemeClr val="bg1">
                    <a:lumMod val="50000"/>
                  </a:schemeClr>
                </a:solidFill>
              </a:rPr>
              <a:t>Ramola</a:t>
            </a:r>
            <a:r>
              <a:rPr lang="en-US" sz="1000" dirty="0">
                <a:solidFill>
                  <a:schemeClr val="bg1">
                    <a:lumMod val="50000"/>
                  </a:schemeClr>
                </a:solidFill>
              </a:rPr>
              <a:t> et al., PSB 2019.</a:t>
            </a:r>
          </a:p>
        </p:txBody>
      </p:sp>
      <p:pic>
        <p:nvPicPr>
          <p:cNvPr id="22" name="Picture 21">
            <a:extLst>
              <a:ext uri="{FF2B5EF4-FFF2-40B4-BE49-F238E27FC236}">
                <a16:creationId xmlns:a16="http://schemas.microsoft.com/office/drawing/2014/main" id="{90B71EDC-74DE-47B5-8011-AA5DFE1C9C16}"/>
              </a:ext>
            </a:extLst>
          </p:cNvPr>
          <p:cNvPicPr>
            <a:picLocks noChangeAspect="1"/>
          </p:cNvPicPr>
          <p:nvPr>
            <p:custDataLst>
              <p:tags r:id="rId4"/>
            </p:custDataLst>
          </p:nvPr>
        </p:nvPicPr>
        <p:blipFill>
          <a:blip r:embed="rId15"/>
          <a:stretch>
            <a:fillRect/>
          </a:stretch>
        </p:blipFill>
        <p:spPr>
          <a:xfrm>
            <a:off x="6097130" y="4543143"/>
            <a:ext cx="653714" cy="251428"/>
          </a:xfrm>
          <a:prstGeom prst="rect">
            <a:avLst/>
          </a:prstGeom>
        </p:spPr>
      </p:pic>
    </p:spTree>
    <p:extLst>
      <p:ext uri="{BB962C8B-B14F-4D97-AF65-F5344CB8AC3E}">
        <p14:creationId xmlns:p14="http://schemas.microsoft.com/office/powerpoint/2010/main" val="1122200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69F8E-BD08-4C0C-9722-9D265345BA34}"/>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Final Thoughts</a:t>
            </a:r>
          </a:p>
        </p:txBody>
      </p:sp>
      <p:pic>
        <p:nvPicPr>
          <p:cNvPr id="8" name="Picture 7">
            <a:extLst>
              <a:ext uri="{FF2B5EF4-FFF2-40B4-BE49-F238E27FC236}">
                <a16:creationId xmlns:a16="http://schemas.microsoft.com/office/drawing/2014/main" id="{C7C683C2-D1D5-4A3B-9143-8D8F1E6879B6}"/>
              </a:ext>
            </a:extLst>
          </p:cNvPr>
          <p:cNvPicPr>
            <a:picLocks noChangeAspect="1"/>
          </p:cNvPicPr>
          <p:nvPr>
            <p:custDataLst>
              <p:tags r:id="rId1"/>
            </p:custDataLst>
          </p:nvPr>
        </p:nvPicPr>
        <p:blipFill>
          <a:blip r:embed="rId14"/>
          <a:stretch>
            <a:fillRect/>
          </a:stretch>
        </p:blipFill>
        <p:spPr>
          <a:xfrm>
            <a:off x="741687" y="2130413"/>
            <a:ext cx="6515195" cy="276114"/>
          </a:xfrm>
          <a:prstGeom prst="rect">
            <a:avLst/>
          </a:prstGeom>
        </p:spPr>
      </p:pic>
      <p:pic>
        <p:nvPicPr>
          <p:cNvPr id="6" name="Picture 5">
            <a:extLst>
              <a:ext uri="{FF2B5EF4-FFF2-40B4-BE49-F238E27FC236}">
                <a16:creationId xmlns:a16="http://schemas.microsoft.com/office/drawing/2014/main" id="{030DF10F-C735-44D6-A32C-23B11990FB50}"/>
              </a:ext>
            </a:extLst>
          </p:cNvPr>
          <p:cNvPicPr>
            <a:picLocks noChangeAspect="1"/>
          </p:cNvPicPr>
          <p:nvPr>
            <p:custDataLst>
              <p:tags r:id="rId2"/>
            </p:custDataLst>
          </p:nvPr>
        </p:nvPicPr>
        <p:blipFill>
          <a:blip r:embed="rId15"/>
          <a:stretch>
            <a:fillRect/>
          </a:stretch>
        </p:blipFill>
        <p:spPr>
          <a:xfrm>
            <a:off x="741688" y="1562869"/>
            <a:ext cx="6813255" cy="276114"/>
          </a:xfrm>
          <a:prstGeom prst="rect">
            <a:avLst/>
          </a:prstGeom>
        </p:spPr>
      </p:pic>
      <p:pic>
        <p:nvPicPr>
          <p:cNvPr id="13" name="Picture 12">
            <a:extLst>
              <a:ext uri="{FF2B5EF4-FFF2-40B4-BE49-F238E27FC236}">
                <a16:creationId xmlns:a16="http://schemas.microsoft.com/office/drawing/2014/main" id="{647491FF-B8F1-4B68-A535-E4AB88EBD15F}"/>
              </a:ext>
            </a:extLst>
          </p:cNvPr>
          <p:cNvPicPr>
            <a:picLocks noChangeAspect="1"/>
          </p:cNvPicPr>
          <p:nvPr>
            <p:custDataLst>
              <p:tags r:id="rId3"/>
            </p:custDataLst>
          </p:nvPr>
        </p:nvPicPr>
        <p:blipFill>
          <a:blip r:embed="rId16"/>
          <a:stretch>
            <a:fillRect/>
          </a:stretch>
        </p:blipFill>
        <p:spPr>
          <a:xfrm>
            <a:off x="741689" y="2697957"/>
            <a:ext cx="9270851" cy="272457"/>
          </a:xfrm>
          <a:prstGeom prst="rect">
            <a:avLst/>
          </a:prstGeom>
        </p:spPr>
      </p:pic>
      <p:grpSp>
        <p:nvGrpSpPr>
          <p:cNvPr id="3" name="Group 2">
            <a:extLst>
              <a:ext uri="{FF2B5EF4-FFF2-40B4-BE49-F238E27FC236}">
                <a16:creationId xmlns:a16="http://schemas.microsoft.com/office/drawing/2014/main" id="{3FDF50F5-ABF2-46FC-9A87-F44C6F87F16C}"/>
              </a:ext>
            </a:extLst>
          </p:cNvPr>
          <p:cNvGrpSpPr/>
          <p:nvPr/>
        </p:nvGrpSpPr>
        <p:grpSpPr>
          <a:xfrm>
            <a:off x="741687" y="3728188"/>
            <a:ext cx="3772378" cy="1839771"/>
            <a:chOff x="741687" y="3728188"/>
            <a:chExt cx="3772378" cy="1839771"/>
          </a:xfrm>
        </p:grpSpPr>
        <p:pic>
          <p:nvPicPr>
            <p:cNvPr id="29" name="Picture 28">
              <a:extLst>
                <a:ext uri="{FF2B5EF4-FFF2-40B4-BE49-F238E27FC236}">
                  <a16:creationId xmlns:a16="http://schemas.microsoft.com/office/drawing/2014/main" id="{40F4A85F-4370-4C92-A9F8-EBF76CAA3440}"/>
                </a:ext>
              </a:extLst>
            </p:cNvPr>
            <p:cNvPicPr>
              <a:picLocks noChangeAspect="1"/>
            </p:cNvPicPr>
            <p:nvPr>
              <p:custDataLst>
                <p:tags r:id="rId9"/>
              </p:custDataLst>
            </p:nvPr>
          </p:nvPicPr>
          <p:blipFill>
            <a:blip r:embed="rId17"/>
            <a:stretch>
              <a:fillRect/>
            </a:stretch>
          </p:blipFill>
          <p:spPr>
            <a:xfrm>
              <a:off x="741687" y="3728188"/>
              <a:ext cx="2417370" cy="212114"/>
            </a:xfrm>
            <a:prstGeom prst="rect">
              <a:avLst/>
            </a:prstGeom>
          </p:spPr>
        </p:pic>
        <p:pic>
          <p:nvPicPr>
            <p:cNvPr id="21" name="Picture 20">
              <a:extLst>
                <a:ext uri="{FF2B5EF4-FFF2-40B4-BE49-F238E27FC236}">
                  <a16:creationId xmlns:a16="http://schemas.microsoft.com/office/drawing/2014/main" id="{DD321B31-046A-4091-84EC-96BA0EA94218}"/>
                </a:ext>
              </a:extLst>
            </p:cNvPr>
            <p:cNvPicPr>
              <a:picLocks noChangeAspect="1"/>
            </p:cNvPicPr>
            <p:nvPr>
              <p:custDataLst>
                <p:tags r:id="rId10"/>
              </p:custDataLst>
            </p:nvPr>
          </p:nvPicPr>
          <p:blipFill>
            <a:blip r:embed="rId18"/>
            <a:stretch>
              <a:fillRect/>
            </a:stretch>
          </p:blipFill>
          <p:spPr>
            <a:xfrm>
              <a:off x="1043439" y="4233560"/>
              <a:ext cx="2344227" cy="268800"/>
            </a:xfrm>
            <a:prstGeom prst="rect">
              <a:avLst/>
            </a:prstGeom>
          </p:spPr>
        </p:pic>
        <p:pic>
          <p:nvPicPr>
            <p:cNvPr id="24" name="Picture 23">
              <a:extLst>
                <a:ext uri="{FF2B5EF4-FFF2-40B4-BE49-F238E27FC236}">
                  <a16:creationId xmlns:a16="http://schemas.microsoft.com/office/drawing/2014/main" id="{0EB11690-6D4C-4E30-9D85-25EB9114F3EA}"/>
                </a:ext>
              </a:extLst>
            </p:cNvPr>
            <p:cNvPicPr>
              <a:picLocks noChangeAspect="1"/>
            </p:cNvPicPr>
            <p:nvPr>
              <p:custDataLst>
                <p:tags r:id="rId11"/>
              </p:custDataLst>
            </p:nvPr>
          </p:nvPicPr>
          <p:blipFill>
            <a:blip r:embed="rId19"/>
            <a:stretch>
              <a:fillRect/>
            </a:stretch>
          </p:blipFill>
          <p:spPr>
            <a:xfrm>
              <a:off x="1043439" y="4782637"/>
              <a:ext cx="2748341" cy="210286"/>
            </a:xfrm>
            <a:prstGeom prst="rect">
              <a:avLst/>
            </a:prstGeom>
          </p:spPr>
        </p:pic>
        <p:pic>
          <p:nvPicPr>
            <p:cNvPr id="27" name="Picture 26">
              <a:extLst>
                <a:ext uri="{FF2B5EF4-FFF2-40B4-BE49-F238E27FC236}">
                  <a16:creationId xmlns:a16="http://schemas.microsoft.com/office/drawing/2014/main" id="{6ACF7DB3-11F8-48FF-93D8-F89F8FFA5A15}"/>
                </a:ext>
              </a:extLst>
            </p:cNvPr>
            <p:cNvPicPr>
              <a:picLocks noChangeAspect="1"/>
            </p:cNvPicPr>
            <p:nvPr>
              <p:custDataLst>
                <p:tags r:id="rId12"/>
              </p:custDataLst>
            </p:nvPr>
          </p:nvPicPr>
          <p:blipFill>
            <a:blip r:embed="rId20"/>
            <a:stretch>
              <a:fillRect/>
            </a:stretch>
          </p:blipFill>
          <p:spPr>
            <a:xfrm>
              <a:off x="1043439" y="5295501"/>
              <a:ext cx="3470626" cy="272458"/>
            </a:xfrm>
            <a:prstGeom prst="rect">
              <a:avLst/>
            </a:prstGeom>
          </p:spPr>
        </p:pic>
      </p:grpSp>
      <p:grpSp>
        <p:nvGrpSpPr>
          <p:cNvPr id="7" name="Group 6">
            <a:extLst>
              <a:ext uri="{FF2B5EF4-FFF2-40B4-BE49-F238E27FC236}">
                <a16:creationId xmlns:a16="http://schemas.microsoft.com/office/drawing/2014/main" id="{355053AE-3754-44BE-942E-F1E89B3347AA}"/>
              </a:ext>
            </a:extLst>
          </p:cNvPr>
          <p:cNvGrpSpPr/>
          <p:nvPr/>
        </p:nvGrpSpPr>
        <p:grpSpPr>
          <a:xfrm>
            <a:off x="8508638" y="3864156"/>
            <a:ext cx="3364731" cy="2630903"/>
            <a:chOff x="8508638" y="3864156"/>
            <a:chExt cx="3364731" cy="2630903"/>
          </a:xfrm>
        </p:grpSpPr>
        <p:pic>
          <p:nvPicPr>
            <p:cNvPr id="4" name="Picture 3">
              <a:extLst>
                <a:ext uri="{FF2B5EF4-FFF2-40B4-BE49-F238E27FC236}">
                  <a16:creationId xmlns:a16="http://schemas.microsoft.com/office/drawing/2014/main" id="{F02E6EE9-4E5B-E544-A60C-444722B9F732}"/>
                </a:ext>
              </a:extLst>
            </p:cNvPr>
            <p:cNvPicPr>
              <a:picLocks noChangeAspect="1"/>
            </p:cNvPicPr>
            <p:nvPr/>
          </p:nvPicPr>
          <p:blipFill>
            <a:blip r:embed="rId21"/>
            <a:stretch>
              <a:fillRect/>
            </a:stretch>
          </p:blipFill>
          <p:spPr>
            <a:xfrm>
              <a:off x="8774569" y="4640859"/>
              <a:ext cx="3098800" cy="1854200"/>
            </a:xfrm>
            <a:prstGeom prst="rect">
              <a:avLst/>
            </a:prstGeom>
          </p:spPr>
        </p:pic>
        <p:pic>
          <p:nvPicPr>
            <p:cNvPr id="14" name="Picture 13">
              <a:extLst>
                <a:ext uri="{FF2B5EF4-FFF2-40B4-BE49-F238E27FC236}">
                  <a16:creationId xmlns:a16="http://schemas.microsoft.com/office/drawing/2014/main" id="{0E378743-60E0-440F-85AB-DF21D857C85A}"/>
                </a:ext>
              </a:extLst>
            </p:cNvPr>
            <p:cNvPicPr>
              <a:picLocks noChangeAspect="1"/>
            </p:cNvPicPr>
            <p:nvPr>
              <p:custDataLst>
                <p:tags r:id="rId4"/>
              </p:custDataLst>
            </p:nvPr>
          </p:nvPicPr>
          <p:blipFill>
            <a:blip r:embed="rId22"/>
            <a:stretch>
              <a:fillRect/>
            </a:stretch>
          </p:blipFill>
          <p:spPr>
            <a:xfrm>
              <a:off x="9023838" y="5835925"/>
              <a:ext cx="317867" cy="178133"/>
            </a:xfrm>
            <a:prstGeom prst="rect">
              <a:avLst/>
            </a:prstGeom>
          </p:spPr>
        </p:pic>
        <p:pic>
          <p:nvPicPr>
            <p:cNvPr id="5" name="Picture 4">
              <a:extLst>
                <a:ext uri="{FF2B5EF4-FFF2-40B4-BE49-F238E27FC236}">
                  <a16:creationId xmlns:a16="http://schemas.microsoft.com/office/drawing/2014/main" id="{5D3CAE83-9887-4BD8-B6AD-E479DAE8F50D}"/>
                </a:ext>
              </a:extLst>
            </p:cNvPr>
            <p:cNvPicPr>
              <a:picLocks noChangeAspect="1"/>
            </p:cNvPicPr>
            <p:nvPr>
              <p:custDataLst>
                <p:tags r:id="rId5"/>
              </p:custDataLst>
            </p:nvPr>
          </p:nvPicPr>
          <p:blipFill>
            <a:blip r:embed="rId23"/>
            <a:stretch>
              <a:fillRect/>
            </a:stretch>
          </p:blipFill>
          <p:spPr>
            <a:xfrm>
              <a:off x="10889126" y="4551792"/>
              <a:ext cx="833067" cy="178133"/>
            </a:xfrm>
            <a:prstGeom prst="rect">
              <a:avLst/>
            </a:prstGeom>
          </p:spPr>
        </p:pic>
        <p:pic>
          <p:nvPicPr>
            <p:cNvPr id="9" name="Picture 8">
              <a:extLst>
                <a:ext uri="{FF2B5EF4-FFF2-40B4-BE49-F238E27FC236}">
                  <a16:creationId xmlns:a16="http://schemas.microsoft.com/office/drawing/2014/main" id="{A1C3CC47-6EAD-4B69-85BE-61DC2BF88EA5}"/>
                </a:ext>
              </a:extLst>
            </p:cNvPr>
            <p:cNvPicPr>
              <a:picLocks noChangeAspect="1"/>
            </p:cNvPicPr>
            <p:nvPr>
              <p:custDataLst>
                <p:tags r:id="rId6"/>
              </p:custDataLst>
            </p:nvPr>
          </p:nvPicPr>
          <p:blipFill>
            <a:blip r:embed="rId24"/>
            <a:stretch>
              <a:fillRect/>
            </a:stretch>
          </p:blipFill>
          <p:spPr>
            <a:xfrm>
              <a:off x="8508638" y="4462726"/>
              <a:ext cx="833067" cy="178133"/>
            </a:xfrm>
            <a:prstGeom prst="rect">
              <a:avLst/>
            </a:prstGeom>
          </p:spPr>
        </p:pic>
        <p:pic>
          <p:nvPicPr>
            <p:cNvPr id="17" name="Picture 16">
              <a:extLst>
                <a:ext uri="{FF2B5EF4-FFF2-40B4-BE49-F238E27FC236}">
                  <a16:creationId xmlns:a16="http://schemas.microsoft.com/office/drawing/2014/main" id="{348E3B32-65DE-4DFD-B361-A3841D0B8692}"/>
                </a:ext>
              </a:extLst>
            </p:cNvPr>
            <p:cNvPicPr>
              <a:picLocks noChangeAspect="1"/>
            </p:cNvPicPr>
            <p:nvPr>
              <p:custDataLst>
                <p:tags r:id="rId7"/>
              </p:custDataLst>
            </p:nvPr>
          </p:nvPicPr>
          <p:blipFill>
            <a:blip r:embed="rId25"/>
            <a:stretch>
              <a:fillRect/>
            </a:stretch>
          </p:blipFill>
          <p:spPr>
            <a:xfrm>
              <a:off x="10889126" y="5523426"/>
              <a:ext cx="882134" cy="187733"/>
            </a:xfrm>
            <a:prstGeom prst="rect">
              <a:avLst/>
            </a:prstGeom>
          </p:spPr>
        </p:pic>
        <p:pic>
          <p:nvPicPr>
            <p:cNvPr id="25" name="Picture 24">
              <a:extLst>
                <a:ext uri="{FF2B5EF4-FFF2-40B4-BE49-F238E27FC236}">
                  <a16:creationId xmlns:a16="http://schemas.microsoft.com/office/drawing/2014/main" id="{01C9188D-3FED-4B0A-B13E-6214D5287C5B}"/>
                </a:ext>
              </a:extLst>
            </p:cNvPr>
            <p:cNvPicPr>
              <a:picLocks noChangeAspect="1"/>
            </p:cNvPicPr>
            <p:nvPr>
              <p:custDataLst>
                <p:tags r:id="rId8"/>
              </p:custDataLst>
            </p:nvPr>
          </p:nvPicPr>
          <p:blipFill>
            <a:blip r:embed="rId26"/>
            <a:stretch>
              <a:fillRect/>
            </a:stretch>
          </p:blipFill>
          <p:spPr>
            <a:xfrm>
              <a:off x="8508639" y="3864156"/>
              <a:ext cx="1574400" cy="201600"/>
            </a:xfrm>
            <a:prstGeom prst="rect">
              <a:avLst/>
            </a:prstGeom>
          </p:spPr>
        </p:pic>
      </p:grpSp>
      <p:sp>
        <p:nvSpPr>
          <p:cNvPr id="30" name="TextBox 3">
            <a:extLst>
              <a:ext uri="{FF2B5EF4-FFF2-40B4-BE49-F238E27FC236}">
                <a16:creationId xmlns:a16="http://schemas.microsoft.com/office/drawing/2014/main" id="{7F78D22E-C940-477E-AEB3-EB494B5B4133}"/>
              </a:ext>
            </a:extLst>
          </p:cNvPr>
          <p:cNvSpPr txBox="1">
            <a:spLocks noChangeArrowheads="1"/>
          </p:cNvSpPr>
          <p:nvPr/>
        </p:nvSpPr>
        <p:spPr bwMode="auto">
          <a:xfrm>
            <a:off x="1371598" y="6616034"/>
            <a:ext cx="10820401" cy="246221"/>
          </a:xfrm>
          <a:prstGeom prst="rect">
            <a:avLst/>
          </a:prstGeom>
          <a:noFill/>
          <a:ln w="9525">
            <a:noFill/>
            <a:miter lim="800000"/>
            <a:headEnd/>
            <a:tailEnd/>
          </a:ln>
        </p:spPr>
        <p:txBody>
          <a:bodyPr wrap="square">
            <a:spAutoFit/>
          </a:bodyPr>
          <a:lstStyle/>
          <a:p>
            <a:pPr algn="r"/>
            <a:r>
              <a:rPr lang="en-US" sz="1000" dirty="0" err="1">
                <a:solidFill>
                  <a:schemeClr val="bg1">
                    <a:lumMod val="50000"/>
                  </a:schemeClr>
                </a:solidFill>
              </a:rPr>
              <a:t>Pejaver</a:t>
            </a:r>
            <a:r>
              <a:rPr lang="en-US" sz="1000" dirty="0">
                <a:solidFill>
                  <a:schemeClr val="bg1">
                    <a:lumMod val="50000"/>
                  </a:schemeClr>
                </a:solidFill>
              </a:rPr>
              <a:t> et al. </a:t>
            </a:r>
            <a:r>
              <a:rPr lang="en-US" sz="1000" i="1" dirty="0">
                <a:solidFill>
                  <a:schemeClr val="bg1">
                    <a:lumMod val="50000"/>
                  </a:schemeClr>
                </a:solidFill>
              </a:rPr>
              <a:t>Hum </a:t>
            </a:r>
            <a:r>
              <a:rPr lang="en-US" sz="1000" i="1" dirty="0" err="1">
                <a:solidFill>
                  <a:schemeClr val="bg1">
                    <a:lumMod val="50000"/>
                  </a:schemeClr>
                </a:solidFill>
              </a:rPr>
              <a:t>Mutat</a:t>
            </a:r>
            <a:r>
              <a:rPr lang="en-US" sz="1000" dirty="0">
                <a:solidFill>
                  <a:schemeClr val="bg1">
                    <a:lumMod val="50000"/>
                  </a:schemeClr>
                </a:solidFill>
              </a:rPr>
              <a:t>. 2019;     Jain et al. AAAI 2020.</a:t>
            </a:r>
          </a:p>
        </p:txBody>
      </p:sp>
    </p:spTree>
    <p:extLst>
      <p:ext uri="{BB962C8B-B14F-4D97-AF65-F5344CB8AC3E}">
        <p14:creationId xmlns:p14="http://schemas.microsoft.com/office/powerpoint/2010/main" val="24687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1EB5E8-9016-8440-9732-65C0DBB6E44E}"/>
              </a:ext>
            </a:extLst>
          </p:cNvPr>
          <p:cNvPicPr>
            <a:picLocks noChangeAspect="1"/>
          </p:cNvPicPr>
          <p:nvPr/>
        </p:nvPicPr>
        <p:blipFill>
          <a:blip r:embed="rId2"/>
          <a:stretch>
            <a:fillRect/>
          </a:stretch>
        </p:blipFill>
        <p:spPr>
          <a:xfrm>
            <a:off x="6826108" y="467627"/>
            <a:ext cx="2813050" cy="1133144"/>
          </a:xfrm>
          <a:prstGeom prst="rect">
            <a:avLst/>
          </a:prstGeom>
        </p:spPr>
      </p:pic>
      <p:pic>
        <p:nvPicPr>
          <p:cNvPr id="3" name="Picture 2">
            <a:extLst>
              <a:ext uri="{FF2B5EF4-FFF2-40B4-BE49-F238E27FC236}">
                <a16:creationId xmlns:a16="http://schemas.microsoft.com/office/drawing/2014/main" id="{205B965C-ABED-294E-A577-9470340C9049}"/>
              </a:ext>
            </a:extLst>
          </p:cNvPr>
          <p:cNvPicPr>
            <a:picLocks noChangeAspect="1"/>
          </p:cNvPicPr>
          <p:nvPr/>
        </p:nvPicPr>
        <p:blipFill>
          <a:blip r:embed="rId3"/>
          <a:stretch>
            <a:fillRect/>
          </a:stretch>
        </p:blipFill>
        <p:spPr>
          <a:xfrm>
            <a:off x="6835633" y="2041691"/>
            <a:ext cx="2381250" cy="1129790"/>
          </a:xfrm>
          <a:prstGeom prst="rect">
            <a:avLst/>
          </a:prstGeom>
        </p:spPr>
      </p:pic>
      <p:pic>
        <p:nvPicPr>
          <p:cNvPr id="4" name="Picture 3">
            <a:extLst>
              <a:ext uri="{FF2B5EF4-FFF2-40B4-BE49-F238E27FC236}">
                <a16:creationId xmlns:a16="http://schemas.microsoft.com/office/drawing/2014/main" id="{37077423-61F4-9C4C-8644-1BA78B0B2A22}"/>
              </a:ext>
            </a:extLst>
          </p:cNvPr>
          <p:cNvPicPr>
            <a:picLocks noChangeAspect="1"/>
          </p:cNvPicPr>
          <p:nvPr/>
        </p:nvPicPr>
        <p:blipFill>
          <a:blip r:embed="rId4"/>
          <a:stretch>
            <a:fillRect/>
          </a:stretch>
        </p:blipFill>
        <p:spPr>
          <a:xfrm>
            <a:off x="9801176" y="453272"/>
            <a:ext cx="2254250" cy="1130796"/>
          </a:xfrm>
          <a:prstGeom prst="rect">
            <a:avLst/>
          </a:prstGeom>
        </p:spPr>
      </p:pic>
      <p:pic>
        <p:nvPicPr>
          <p:cNvPr id="5" name="Picture 4">
            <a:extLst>
              <a:ext uri="{FF2B5EF4-FFF2-40B4-BE49-F238E27FC236}">
                <a16:creationId xmlns:a16="http://schemas.microsoft.com/office/drawing/2014/main" id="{0EED52DD-FF51-4D40-9FCD-E8EF99525E9E}"/>
              </a:ext>
            </a:extLst>
          </p:cNvPr>
          <p:cNvPicPr>
            <a:picLocks noChangeAspect="1"/>
          </p:cNvPicPr>
          <p:nvPr/>
        </p:nvPicPr>
        <p:blipFill>
          <a:blip r:embed="rId5"/>
          <a:stretch>
            <a:fillRect/>
          </a:stretch>
        </p:blipFill>
        <p:spPr>
          <a:xfrm>
            <a:off x="9434848" y="3649314"/>
            <a:ext cx="2654300" cy="1138838"/>
          </a:xfrm>
          <a:prstGeom prst="rect">
            <a:avLst/>
          </a:prstGeom>
        </p:spPr>
      </p:pic>
      <p:pic>
        <p:nvPicPr>
          <p:cNvPr id="6" name="Picture 5">
            <a:extLst>
              <a:ext uri="{FF2B5EF4-FFF2-40B4-BE49-F238E27FC236}">
                <a16:creationId xmlns:a16="http://schemas.microsoft.com/office/drawing/2014/main" id="{4058EB9B-75C1-3E43-ADCF-A0269506C38B}"/>
              </a:ext>
            </a:extLst>
          </p:cNvPr>
          <p:cNvPicPr>
            <a:picLocks noChangeAspect="1"/>
          </p:cNvPicPr>
          <p:nvPr/>
        </p:nvPicPr>
        <p:blipFill>
          <a:blip r:embed="rId6"/>
          <a:stretch>
            <a:fillRect/>
          </a:stretch>
        </p:blipFill>
        <p:spPr>
          <a:xfrm>
            <a:off x="9741213" y="2045770"/>
            <a:ext cx="2317608" cy="1158804"/>
          </a:xfrm>
          <a:prstGeom prst="rect">
            <a:avLst/>
          </a:prstGeom>
        </p:spPr>
      </p:pic>
      <p:pic>
        <p:nvPicPr>
          <p:cNvPr id="7" name="Picture 6">
            <a:extLst>
              <a:ext uri="{FF2B5EF4-FFF2-40B4-BE49-F238E27FC236}">
                <a16:creationId xmlns:a16="http://schemas.microsoft.com/office/drawing/2014/main" id="{B17FA07C-9E27-F74B-A6E4-9242CEAF2730}"/>
              </a:ext>
            </a:extLst>
          </p:cNvPr>
          <p:cNvPicPr>
            <a:picLocks noChangeAspect="1"/>
          </p:cNvPicPr>
          <p:nvPr/>
        </p:nvPicPr>
        <p:blipFill>
          <a:blip r:embed="rId7"/>
          <a:stretch>
            <a:fillRect/>
          </a:stretch>
        </p:blipFill>
        <p:spPr>
          <a:xfrm>
            <a:off x="6824628" y="3649314"/>
            <a:ext cx="2287972" cy="1143986"/>
          </a:xfrm>
          <a:prstGeom prst="rect">
            <a:avLst/>
          </a:prstGeom>
        </p:spPr>
      </p:pic>
      <p:sp>
        <p:nvSpPr>
          <p:cNvPr id="8" name="TextBox 7">
            <a:extLst>
              <a:ext uri="{FF2B5EF4-FFF2-40B4-BE49-F238E27FC236}">
                <a16:creationId xmlns:a16="http://schemas.microsoft.com/office/drawing/2014/main" id="{251E25FC-E264-6346-88D7-72C34560D440}"/>
              </a:ext>
            </a:extLst>
          </p:cNvPr>
          <p:cNvSpPr txBox="1"/>
          <p:nvPr/>
        </p:nvSpPr>
        <p:spPr>
          <a:xfrm>
            <a:off x="7118934" y="1600771"/>
            <a:ext cx="744756" cy="369332"/>
          </a:xfrm>
          <a:prstGeom prst="rect">
            <a:avLst/>
          </a:prstGeom>
          <a:noFill/>
        </p:spPr>
        <p:txBody>
          <a:bodyPr wrap="none" rtlCol="0">
            <a:spAutoFit/>
          </a:bodyPr>
          <a:lstStyle/>
          <a:p>
            <a:pPr algn="ctr"/>
            <a:r>
              <a:rPr lang="en-US" dirty="0" err="1">
                <a:solidFill>
                  <a:schemeClr val="bg2">
                    <a:lumMod val="25000"/>
                  </a:schemeClr>
                </a:solidFill>
              </a:rPr>
              <a:t>Vikas</a:t>
            </a:r>
            <a:endParaRPr lang="en-US" dirty="0">
              <a:solidFill>
                <a:schemeClr val="bg2">
                  <a:lumMod val="25000"/>
                </a:schemeClr>
              </a:solidFill>
            </a:endParaRPr>
          </a:p>
        </p:txBody>
      </p:sp>
      <p:sp>
        <p:nvSpPr>
          <p:cNvPr id="9" name="TextBox 8">
            <a:extLst>
              <a:ext uri="{FF2B5EF4-FFF2-40B4-BE49-F238E27FC236}">
                <a16:creationId xmlns:a16="http://schemas.microsoft.com/office/drawing/2014/main" id="{502E0745-CF46-B945-9A66-A157500083FC}"/>
              </a:ext>
            </a:extLst>
          </p:cNvPr>
          <p:cNvSpPr txBox="1"/>
          <p:nvPr/>
        </p:nvSpPr>
        <p:spPr>
          <a:xfrm>
            <a:off x="8503563" y="1600771"/>
            <a:ext cx="671979" cy="369332"/>
          </a:xfrm>
          <a:prstGeom prst="rect">
            <a:avLst/>
          </a:prstGeom>
          <a:noFill/>
        </p:spPr>
        <p:txBody>
          <a:bodyPr wrap="none" rtlCol="0">
            <a:spAutoFit/>
          </a:bodyPr>
          <a:lstStyle/>
          <a:p>
            <a:pPr algn="ctr"/>
            <a:r>
              <a:rPr lang="en-US" dirty="0">
                <a:solidFill>
                  <a:schemeClr val="bg2">
                    <a:lumMod val="25000"/>
                  </a:schemeClr>
                </a:solidFill>
              </a:rPr>
              <a:t>Jose</a:t>
            </a:r>
          </a:p>
        </p:txBody>
      </p:sp>
      <p:sp>
        <p:nvSpPr>
          <p:cNvPr id="10" name="TextBox 9">
            <a:extLst>
              <a:ext uri="{FF2B5EF4-FFF2-40B4-BE49-F238E27FC236}">
                <a16:creationId xmlns:a16="http://schemas.microsoft.com/office/drawing/2014/main" id="{8F2E8355-25C6-FD4C-A60C-AC37D88510E7}"/>
              </a:ext>
            </a:extLst>
          </p:cNvPr>
          <p:cNvSpPr txBox="1"/>
          <p:nvPr/>
        </p:nvSpPr>
        <p:spPr>
          <a:xfrm>
            <a:off x="10736969" y="3204314"/>
            <a:ext cx="1120821" cy="369332"/>
          </a:xfrm>
          <a:prstGeom prst="rect">
            <a:avLst/>
          </a:prstGeom>
          <a:noFill/>
        </p:spPr>
        <p:txBody>
          <a:bodyPr wrap="none" rtlCol="0">
            <a:spAutoFit/>
          </a:bodyPr>
          <a:lstStyle/>
          <a:p>
            <a:pPr algn="ctr"/>
            <a:r>
              <a:rPr lang="en-US" dirty="0">
                <a:solidFill>
                  <a:schemeClr val="bg2">
                    <a:lumMod val="25000"/>
                  </a:schemeClr>
                </a:solidFill>
              </a:rPr>
              <a:t>Abraham</a:t>
            </a:r>
          </a:p>
        </p:txBody>
      </p:sp>
      <p:sp>
        <p:nvSpPr>
          <p:cNvPr id="11" name="TextBox 10">
            <a:extLst>
              <a:ext uri="{FF2B5EF4-FFF2-40B4-BE49-F238E27FC236}">
                <a16:creationId xmlns:a16="http://schemas.microsoft.com/office/drawing/2014/main" id="{B54F4348-F6DD-F84C-9EFD-10682A272971}"/>
              </a:ext>
            </a:extLst>
          </p:cNvPr>
          <p:cNvSpPr txBox="1"/>
          <p:nvPr/>
        </p:nvSpPr>
        <p:spPr>
          <a:xfrm>
            <a:off x="9907948" y="3204314"/>
            <a:ext cx="877292" cy="369332"/>
          </a:xfrm>
          <a:prstGeom prst="rect">
            <a:avLst/>
          </a:prstGeom>
          <a:noFill/>
        </p:spPr>
        <p:txBody>
          <a:bodyPr wrap="none" rtlCol="0">
            <a:spAutoFit/>
          </a:bodyPr>
          <a:lstStyle/>
          <a:p>
            <a:pPr algn="ctr"/>
            <a:r>
              <a:rPr lang="en-US" dirty="0">
                <a:solidFill>
                  <a:schemeClr val="bg2">
                    <a:lumMod val="25000"/>
                  </a:schemeClr>
                </a:solidFill>
              </a:rPr>
              <a:t>Tyrese</a:t>
            </a:r>
          </a:p>
        </p:txBody>
      </p:sp>
      <p:sp>
        <p:nvSpPr>
          <p:cNvPr id="12" name="TextBox 11">
            <a:extLst>
              <a:ext uri="{FF2B5EF4-FFF2-40B4-BE49-F238E27FC236}">
                <a16:creationId xmlns:a16="http://schemas.microsoft.com/office/drawing/2014/main" id="{51166331-3EA9-8243-B807-461EB665880E}"/>
              </a:ext>
            </a:extLst>
          </p:cNvPr>
          <p:cNvSpPr txBox="1"/>
          <p:nvPr/>
        </p:nvSpPr>
        <p:spPr>
          <a:xfrm>
            <a:off x="6824628" y="3175571"/>
            <a:ext cx="774571" cy="369332"/>
          </a:xfrm>
          <a:prstGeom prst="rect">
            <a:avLst/>
          </a:prstGeom>
          <a:noFill/>
        </p:spPr>
        <p:txBody>
          <a:bodyPr wrap="none" rtlCol="0">
            <a:spAutoFit/>
          </a:bodyPr>
          <a:lstStyle/>
          <a:p>
            <a:pPr algn="ctr"/>
            <a:r>
              <a:rPr lang="en-US">
                <a:solidFill>
                  <a:schemeClr val="bg2">
                    <a:lumMod val="25000"/>
                  </a:schemeClr>
                </a:solidFill>
              </a:rPr>
              <a:t>Sujun</a:t>
            </a:r>
            <a:endParaRPr lang="en-US" dirty="0">
              <a:solidFill>
                <a:schemeClr val="bg2">
                  <a:lumMod val="25000"/>
                </a:schemeClr>
              </a:solidFill>
            </a:endParaRPr>
          </a:p>
        </p:txBody>
      </p:sp>
      <p:sp>
        <p:nvSpPr>
          <p:cNvPr id="13" name="TextBox 12">
            <a:extLst>
              <a:ext uri="{FF2B5EF4-FFF2-40B4-BE49-F238E27FC236}">
                <a16:creationId xmlns:a16="http://schemas.microsoft.com/office/drawing/2014/main" id="{45CC9EF1-3ABD-A447-A4FD-4002A5723A1C}"/>
              </a:ext>
            </a:extLst>
          </p:cNvPr>
          <p:cNvSpPr txBox="1"/>
          <p:nvPr/>
        </p:nvSpPr>
        <p:spPr>
          <a:xfrm>
            <a:off x="8126494" y="3175571"/>
            <a:ext cx="1172117" cy="369332"/>
          </a:xfrm>
          <a:prstGeom prst="rect">
            <a:avLst/>
          </a:prstGeom>
          <a:noFill/>
        </p:spPr>
        <p:txBody>
          <a:bodyPr wrap="none" rtlCol="0">
            <a:spAutoFit/>
          </a:bodyPr>
          <a:lstStyle/>
          <a:p>
            <a:pPr algn="ctr"/>
            <a:r>
              <a:rPr lang="en-US">
                <a:solidFill>
                  <a:schemeClr val="bg2">
                    <a:lumMod val="25000"/>
                  </a:schemeClr>
                </a:solidFill>
              </a:rPr>
              <a:t>Shantanu</a:t>
            </a:r>
            <a:endParaRPr lang="en-US" dirty="0">
              <a:solidFill>
                <a:schemeClr val="bg2">
                  <a:lumMod val="25000"/>
                </a:schemeClr>
              </a:solidFill>
            </a:endParaRPr>
          </a:p>
        </p:txBody>
      </p:sp>
      <p:sp>
        <p:nvSpPr>
          <p:cNvPr id="14" name="TextBox 13">
            <a:extLst>
              <a:ext uri="{FF2B5EF4-FFF2-40B4-BE49-F238E27FC236}">
                <a16:creationId xmlns:a16="http://schemas.microsoft.com/office/drawing/2014/main" id="{8352F381-BF11-8445-BCFC-A45932B4D21B}"/>
              </a:ext>
            </a:extLst>
          </p:cNvPr>
          <p:cNvSpPr txBox="1"/>
          <p:nvPr/>
        </p:nvSpPr>
        <p:spPr>
          <a:xfrm>
            <a:off x="11273170" y="1587654"/>
            <a:ext cx="671979" cy="369332"/>
          </a:xfrm>
          <a:prstGeom prst="rect">
            <a:avLst/>
          </a:prstGeom>
          <a:noFill/>
        </p:spPr>
        <p:txBody>
          <a:bodyPr wrap="none" rtlCol="0">
            <a:spAutoFit/>
          </a:bodyPr>
          <a:lstStyle/>
          <a:p>
            <a:pPr algn="ctr"/>
            <a:r>
              <a:rPr lang="en-US" dirty="0">
                <a:solidFill>
                  <a:schemeClr val="bg2">
                    <a:lumMod val="25000"/>
                  </a:schemeClr>
                </a:solidFill>
              </a:rPr>
              <a:t>Jose</a:t>
            </a:r>
          </a:p>
        </p:txBody>
      </p:sp>
      <p:sp>
        <p:nvSpPr>
          <p:cNvPr id="15" name="TextBox 14">
            <a:extLst>
              <a:ext uri="{FF2B5EF4-FFF2-40B4-BE49-F238E27FC236}">
                <a16:creationId xmlns:a16="http://schemas.microsoft.com/office/drawing/2014/main" id="{D09A7659-9283-B947-95AC-C18DB7B02138}"/>
              </a:ext>
            </a:extLst>
          </p:cNvPr>
          <p:cNvSpPr txBox="1"/>
          <p:nvPr/>
        </p:nvSpPr>
        <p:spPr>
          <a:xfrm>
            <a:off x="9720529" y="1600354"/>
            <a:ext cx="864339" cy="369332"/>
          </a:xfrm>
          <a:prstGeom prst="rect">
            <a:avLst/>
          </a:prstGeom>
          <a:noFill/>
        </p:spPr>
        <p:txBody>
          <a:bodyPr wrap="none" rtlCol="0">
            <a:spAutoFit/>
          </a:bodyPr>
          <a:lstStyle/>
          <a:p>
            <a:pPr algn="ctr"/>
            <a:r>
              <a:rPr lang="en-US">
                <a:solidFill>
                  <a:schemeClr val="bg2">
                    <a:lumMod val="25000"/>
                  </a:schemeClr>
                </a:solidFill>
              </a:rPr>
              <a:t>Moses</a:t>
            </a:r>
            <a:endParaRPr lang="en-US" dirty="0">
              <a:solidFill>
                <a:schemeClr val="bg2">
                  <a:lumMod val="25000"/>
                </a:schemeClr>
              </a:solidFill>
            </a:endParaRPr>
          </a:p>
        </p:txBody>
      </p:sp>
      <p:sp>
        <p:nvSpPr>
          <p:cNvPr id="16" name="TextBox 15">
            <a:extLst>
              <a:ext uri="{FF2B5EF4-FFF2-40B4-BE49-F238E27FC236}">
                <a16:creationId xmlns:a16="http://schemas.microsoft.com/office/drawing/2014/main" id="{3B39BA28-7E52-064F-BF4D-06611620C01D}"/>
              </a:ext>
            </a:extLst>
          </p:cNvPr>
          <p:cNvSpPr txBox="1"/>
          <p:nvPr/>
        </p:nvSpPr>
        <p:spPr>
          <a:xfrm>
            <a:off x="7312747" y="4800242"/>
            <a:ext cx="1005532" cy="369332"/>
          </a:xfrm>
          <a:prstGeom prst="rect">
            <a:avLst/>
          </a:prstGeom>
          <a:noFill/>
        </p:spPr>
        <p:txBody>
          <a:bodyPr wrap="none" rtlCol="0">
            <a:spAutoFit/>
          </a:bodyPr>
          <a:lstStyle/>
          <a:p>
            <a:pPr algn="ctr"/>
            <a:r>
              <a:rPr lang="en-US">
                <a:solidFill>
                  <a:schemeClr val="bg2">
                    <a:lumMod val="25000"/>
                  </a:schemeClr>
                </a:solidFill>
              </a:rPr>
              <a:t>Yuxiang</a:t>
            </a:r>
            <a:endParaRPr lang="en-US" dirty="0">
              <a:solidFill>
                <a:schemeClr val="bg2">
                  <a:lumMod val="25000"/>
                </a:schemeClr>
              </a:solidFill>
            </a:endParaRPr>
          </a:p>
        </p:txBody>
      </p:sp>
      <p:sp>
        <p:nvSpPr>
          <p:cNvPr id="17" name="TextBox 16">
            <a:extLst>
              <a:ext uri="{FF2B5EF4-FFF2-40B4-BE49-F238E27FC236}">
                <a16:creationId xmlns:a16="http://schemas.microsoft.com/office/drawing/2014/main" id="{8F6D9E16-CAB0-4A45-B992-C281C150BB73}"/>
              </a:ext>
            </a:extLst>
          </p:cNvPr>
          <p:cNvSpPr txBox="1"/>
          <p:nvPr/>
        </p:nvSpPr>
        <p:spPr>
          <a:xfrm>
            <a:off x="10785476" y="4799983"/>
            <a:ext cx="1287661" cy="369332"/>
          </a:xfrm>
          <a:prstGeom prst="rect">
            <a:avLst/>
          </a:prstGeom>
          <a:noFill/>
        </p:spPr>
        <p:txBody>
          <a:bodyPr wrap="none" rtlCol="0">
            <a:spAutoFit/>
          </a:bodyPr>
          <a:lstStyle/>
          <a:p>
            <a:pPr algn="ctr"/>
            <a:r>
              <a:rPr lang="en-US">
                <a:solidFill>
                  <a:schemeClr val="bg2">
                    <a:lumMod val="25000"/>
                  </a:schemeClr>
                </a:solidFill>
              </a:rPr>
              <a:t>Mary Anne</a:t>
            </a:r>
            <a:endParaRPr lang="en-US" dirty="0">
              <a:solidFill>
                <a:schemeClr val="bg2">
                  <a:lumMod val="25000"/>
                </a:schemeClr>
              </a:solidFill>
            </a:endParaRPr>
          </a:p>
        </p:txBody>
      </p:sp>
      <p:sp>
        <p:nvSpPr>
          <p:cNvPr id="18" name="TextBox 17">
            <a:extLst>
              <a:ext uri="{FF2B5EF4-FFF2-40B4-BE49-F238E27FC236}">
                <a16:creationId xmlns:a16="http://schemas.microsoft.com/office/drawing/2014/main" id="{4E6444A3-EF2F-A948-8FE3-C9A0936B9D92}"/>
              </a:ext>
            </a:extLst>
          </p:cNvPr>
          <p:cNvSpPr txBox="1"/>
          <p:nvPr/>
        </p:nvSpPr>
        <p:spPr>
          <a:xfrm>
            <a:off x="9938836" y="4787283"/>
            <a:ext cx="774571" cy="369332"/>
          </a:xfrm>
          <a:prstGeom prst="rect">
            <a:avLst/>
          </a:prstGeom>
          <a:noFill/>
        </p:spPr>
        <p:txBody>
          <a:bodyPr wrap="none" rtlCol="0">
            <a:spAutoFit/>
          </a:bodyPr>
          <a:lstStyle/>
          <a:p>
            <a:pPr algn="ctr"/>
            <a:r>
              <a:rPr lang="en-US" dirty="0" err="1">
                <a:solidFill>
                  <a:schemeClr val="bg2">
                    <a:lumMod val="25000"/>
                  </a:schemeClr>
                </a:solidFill>
              </a:rPr>
              <a:t>Sujun</a:t>
            </a:r>
            <a:endParaRPr lang="en-US" dirty="0">
              <a:solidFill>
                <a:schemeClr val="bg2">
                  <a:lumMod val="25000"/>
                </a:schemeClr>
              </a:solidFill>
            </a:endParaRPr>
          </a:p>
        </p:txBody>
      </p:sp>
      <p:sp>
        <p:nvSpPr>
          <p:cNvPr id="19" name="TextBox 18">
            <a:extLst>
              <a:ext uri="{FF2B5EF4-FFF2-40B4-BE49-F238E27FC236}">
                <a16:creationId xmlns:a16="http://schemas.microsoft.com/office/drawing/2014/main" id="{1ACCA342-6F8F-2049-A17C-B922AAFF1932}"/>
              </a:ext>
            </a:extLst>
          </p:cNvPr>
          <p:cNvSpPr txBox="1"/>
          <p:nvPr/>
        </p:nvSpPr>
        <p:spPr>
          <a:xfrm>
            <a:off x="10575717" y="1600771"/>
            <a:ext cx="646332" cy="369332"/>
          </a:xfrm>
          <a:prstGeom prst="rect">
            <a:avLst/>
          </a:prstGeom>
          <a:noFill/>
        </p:spPr>
        <p:txBody>
          <a:bodyPr wrap="none" rtlCol="0">
            <a:spAutoFit/>
          </a:bodyPr>
          <a:lstStyle/>
          <a:p>
            <a:pPr algn="ctr"/>
            <a:r>
              <a:rPr lang="en-US" dirty="0">
                <a:solidFill>
                  <a:schemeClr val="bg2">
                    <a:lumMod val="25000"/>
                  </a:schemeClr>
                </a:solidFill>
              </a:rPr>
              <a:t>Kym</a:t>
            </a:r>
          </a:p>
        </p:txBody>
      </p:sp>
      <p:pic>
        <p:nvPicPr>
          <p:cNvPr id="20" name="Picture 19">
            <a:extLst>
              <a:ext uri="{FF2B5EF4-FFF2-40B4-BE49-F238E27FC236}">
                <a16:creationId xmlns:a16="http://schemas.microsoft.com/office/drawing/2014/main" id="{2FAE1F8B-3B12-8A4C-A16A-4C61B27C3C0C}"/>
              </a:ext>
            </a:extLst>
          </p:cNvPr>
          <p:cNvPicPr>
            <a:picLocks noChangeAspect="1"/>
          </p:cNvPicPr>
          <p:nvPr/>
        </p:nvPicPr>
        <p:blipFill>
          <a:blip r:embed="rId8"/>
          <a:stretch>
            <a:fillRect/>
          </a:stretch>
        </p:blipFill>
        <p:spPr>
          <a:xfrm>
            <a:off x="6832415" y="5232892"/>
            <a:ext cx="1762344" cy="1116151"/>
          </a:xfrm>
          <a:prstGeom prst="rect">
            <a:avLst/>
          </a:prstGeom>
        </p:spPr>
      </p:pic>
      <p:sp>
        <p:nvSpPr>
          <p:cNvPr id="21" name="TextBox 20">
            <a:extLst>
              <a:ext uri="{FF2B5EF4-FFF2-40B4-BE49-F238E27FC236}">
                <a16:creationId xmlns:a16="http://schemas.microsoft.com/office/drawing/2014/main" id="{43199DFB-2481-CC4A-8A7F-1BC64593EF56}"/>
              </a:ext>
            </a:extLst>
          </p:cNvPr>
          <p:cNvSpPr txBox="1"/>
          <p:nvPr/>
        </p:nvSpPr>
        <p:spPr>
          <a:xfrm>
            <a:off x="7270045" y="6349043"/>
            <a:ext cx="774571" cy="369332"/>
          </a:xfrm>
          <a:prstGeom prst="rect">
            <a:avLst/>
          </a:prstGeom>
          <a:noFill/>
        </p:spPr>
        <p:txBody>
          <a:bodyPr wrap="none" rtlCol="0">
            <a:spAutoFit/>
          </a:bodyPr>
          <a:lstStyle/>
          <a:p>
            <a:pPr algn="ctr"/>
            <a:r>
              <a:rPr lang="en-US" dirty="0" err="1">
                <a:solidFill>
                  <a:schemeClr val="bg2">
                    <a:lumMod val="25000"/>
                  </a:schemeClr>
                </a:solidFill>
              </a:rPr>
              <a:t>Ruiyu</a:t>
            </a:r>
            <a:endParaRPr lang="en-US" dirty="0">
              <a:solidFill>
                <a:schemeClr val="bg2">
                  <a:lumMod val="25000"/>
                </a:schemeClr>
              </a:solidFill>
            </a:endParaRPr>
          </a:p>
        </p:txBody>
      </p:sp>
      <p:pic>
        <p:nvPicPr>
          <p:cNvPr id="22" name="Picture 21">
            <a:extLst>
              <a:ext uri="{FF2B5EF4-FFF2-40B4-BE49-F238E27FC236}">
                <a16:creationId xmlns:a16="http://schemas.microsoft.com/office/drawing/2014/main" id="{E32D54E1-B07D-CA44-B87E-076DBC17B1B8}"/>
              </a:ext>
            </a:extLst>
          </p:cNvPr>
          <p:cNvPicPr>
            <a:picLocks noChangeAspect="1"/>
          </p:cNvPicPr>
          <p:nvPr/>
        </p:nvPicPr>
        <p:blipFill>
          <a:blip r:embed="rId9"/>
          <a:stretch>
            <a:fillRect/>
          </a:stretch>
        </p:blipFill>
        <p:spPr>
          <a:xfrm>
            <a:off x="1958466" y="1641915"/>
            <a:ext cx="1625725" cy="1667952"/>
          </a:xfrm>
          <a:prstGeom prst="rect">
            <a:avLst/>
          </a:prstGeom>
        </p:spPr>
      </p:pic>
      <p:pic>
        <p:nvPicPr>
          <p:cNvPr id="23" name="Picture 22">
            <a:extLst>
              <a:ext uri="{FF2B5EF4-FFF2-40B4-BE49-F238E27FC236}">
                <a16:creationId xmlns:a16="http://schemas.microsoft.com/office/drawing/2014/main" id="{EE927342-615A-604E-A60D-9A9657D03A33}"/>
              </a:ext>
            </a:extLst>
          </p:cNvPr>
          <p:cNvPicPr>
            <a:picLocks noChangeAspect="1"/>
          </p:cNvPicPr>
          <p:nvPr/>
        </p:nvPicPr>
        <p:blipFill>
          <a:blip r:embed="rId10"/>
          <a:stretch>
            <a:fillRect/>
          </a:stretch>
        </p:blipFill>
        <p:spPr>
          <a:xfrm>
            <a:off x="2259318" y="3921952"/>
            <a:ext cx="1756673" cy="1667952"/>
          </a:xfrm>
          <a:prstGeom prst="rect">
            <a:avLst/>
          </a:prstGeom>
        </p:spPr>
      </p:pic>
      <p:pic>
        <p:nvPicPr>
          <p:cNvPr id="24" name="Picture 23">
            <a:extLst>
              <a:ext uri="{FF2B5EF4-FFF2-40B4-BE49-F238E27FC236}">
                <a16:creationId xmlns:a16="http://schemas.microsoft.com/office/drawing/2014/main" id="{D382D282-A8A2-4545-99A7-1C1BD5B4A086}"/>
              </a:ext>
            </a:extLst>
          </p:cNvPr>
          <p:cNvPicPr>
            <a:picLocks noChangeAspect="1"/>
          </p:cNvPicPr>
          <p:nvPr/>
        </p:nvPicPr>
        <p:blipFill>
          <a:blip r:embed="rId11"/>
          <a:stretch>
            <a:fillRect/>
          </a:stretch>
        </p:blipFill>
        <p:spPr>
          <a:xfrm>
            <a:off x="279922" y="1641915"/>
            <a:ext cx="1272057" cy="1667952"/>
          </a:xfrm>
          <a:prstGeom prst="rect">
            <a:avLst/>
          </a:prstGeom>
        </p:spPr>
      </p:pic>
      <p:pic>
        <p:nvPicPr>
          <p:cNvPr id="25" name="Picture 24">
            <a:extLst>
              <a:ext uri="{FF2B5EF4-FFF2-40B4-BE49-F238E27FC236}">
                <a16:creationId xmlns:a16="http://schemas.microsoft.com/office/drawing/2014/main" id="{ECB458A3-19AE-144E-8EBC-6930772A42E4}"/>
              </a:ext>
            </a:extLst>
          </p:cNvPr>
          <p:cNvPicPr>
            <a:picLocks noChangeAspect="1"/>
          </p:cNvPicPr>
          <p:nvPr/>
        </p:nvPicPr>
        <p:blipFill>
          <a:blip r:embed="rId12"/>
          <a:stretch>
            <a:fillRect/>
          </a:stretch>
        </p:blipFill>
        <p:spPr>
          <a:xfrm>
            <a:off x="305322" y="3921952"/>
            <a:ext cx="1666755" cy="1666755"/>
          </a:xfrm>
          <a:prstGeom prst="rect">
            <a:avLst/>
          </a:prstGeom>
        </p:spPr>
      </p:pic>
      <p:sp>
        <p:nvSpPr>
          <p:cNvPr id="26" name="TextBox 25">
            <a:extLst>
              <a:ext uri="{FF2B5EF4-FFF2-40B4-BE49-F238E27FC236}">
                <a16:creationId xmlns:a16="http://schemas.microsoft.com/office/drawing/2014/main" id="{CB4218A6-F08D-4B49-966A-5365BF395ADF}"/>
              </a:ext>
            </a:extLst>
          </p:cNvPr>
          <p:cNvSpPr txBox="1"/>
          <p:nvPr/>
        </p:nvSpPr>
        <p:spPr>
          <a:xfrm>
            <a:off x="285134" y="3359438"/>
            <a:ext cx="1236237" cy="369332"/>
          </a:xfrm>
          <a:prstGeom prst="rect">
            <a:avLst/>
          </a:prstGeom>
          <a:noFill/>
        </p:spPr>
        <p:txBody>
          <a:bodyPr wrap="none" rtlCol="0">
            <a:spAutoFit/>
          </a:bodyPr>
          <a:lstStyle/>
          <a:p>
            <a:pPr algn="ctr"/>
            <a:r>
              <a:rPr lang="en-US" dirty="0">
                <a:solidFill>
                  <a:schemeClr val="bg2">
                    <a:lumMod val="25000"/>
                  </a:schemeClr>
                </a:solidFill>
              </a:rPr>
              <a:t>Sean, UW</a:t>
            </a:r>
          </a:p>
        </p:txBody>
      </p:sp>
      <p:sp>
        <p:nvSpPr>
          <p:cNvPr id="27" name="TextBox 26">
            <a:extLst>
              <a:ext uri="{FF2B5EF4-FFF2-40B4-BE49-F238E27FC236}">
                <a16:creationId xmlns:a16="http://schemas.microsoft.com/office/drawing/2014/main" id="{0D860038-3C0B-9448-B261-A65F645B7170}"/>
              </a:ext>
            </a:extLst>
          </p:cNvPr>
          <p:cNvSpPr txBox="1"/>
          <p:nvPr/>
        </p:nvSpPr>
        <p:spPr>
          <a:xfrm>
            <a:off x="2086488" y="3359438"/>
            <a:ext cx="1377300" cy="369332"/>
          </a:xfrm>
          <a:prstGeom prst="rect">
            <a:avLst/>
          </a:prstGeom>
          <a:noFill/>
        </p:spPr>
        <p:txBody>
          <a:bodyPr wrap="none" rtlCol="0">
            <a:spAutoFit/>
          </a:bodyPr>
          <a:lstStyle/>
          <a:p>
            <a:pPr algn="ctr"/>
            <a:r>
              <a:rPr lang="en-US">
                <a:solidFill>
                  <a:schemeClr val="bg2">
                    <a:lumMod val="25000"/>
                  </a:schemeClr>
                </a:solidFill>
              </a:rPr>
              <a:t>Lilia, UCSD</a:t>
            </a:r>
            <a:endParaRPr lang="en-US" dirty="0">
              <a:solidFill>
                <a:schemeClr val="bg2">
                  <a:lumMod val="25000"/>
                </a:schemeClr>
              </a:solidFill>
            </a:endParaRPr>
          </a:p>
        </p:txBody>
      </p:sp>
      <p:sp>
        <p:nvSpPr>
          <p:cNvPr id="28" name="TextBox 27">
            <a:extLst>
              <a:ext uri="{FF2B5EF4-FFF2-40B4-BE49-F238E27FC236}">
                <a16:creationId xmlns:a16="http://schemas.microsoft.com/office/drawing/2014/main" id="{7E3BDA86-F6AD-2D4F-B54B-FC66356C7B1F}"/>
              </a:ext>
            </a:extLst>
          </p:cNvPr>
          <p:cNvSpPr txBox="1"/>
          <p:nvPr/>
        </p:nvSpPr>
        <p:spPr>
          <a:xfrm>
            <a:off x="323088" y="5638278"/>
            <a:ext cx="1578317" cy="369332"/>
          </a:xfrm>
          <a:prstGeom prst="rect">
            <a:avLst/>
          </a:prstGeom>
          <a:noFill/>
        </p:spPr>
        <p:txBody>
          <a:bodyPr wrap="none" rtlCol="0">
            <a:spAutoFit/>
          </a:bodyPr>
          <a:lstStyle/>
          <a:p>
            <a:pPr algn="ctr"/>
            <a:r>
              <a:rPr lang="en-US" dirty="0">
                <a:solidFill>
                  <a:schemeClr val="bg2">
                    <a:lumMod val="25000"/>
                  </a:schemeClr>
                </a:solidFill>
              </a:rPr>
              <a:t>David, Cardiff</a:t>
            </a:r>
          </a:p>
        </p:txBody>
      </p:sp>
      <p:sp>
        <p:nvSpPr>
          <p:cNvPr id="29" name="TextBox 28">
            <a:extLst>
              <a:ext uri="{FF2B5EF4-FFF2-40B4-BE49-F238E27FC236}">
                <a16:creationId xmlns:a16="http://schemas.microsoft.com/office/drawing/2014/main" id="{C23879F9-C2EA-104B-A570-06E94A3D30BF}"/>
              </a:ext>
            </a:extLst>
          </p:cNvPr>
          <p:cNvSpPr txBox="1"/>
          <p:nvPr/>
        </p:nvSpPr>
        <p:spPr>
          <a:xfrm>
            <a:off x="2020809" y="5638278"/>
            <a:ext cx="2233692" cy="369332"/>
          </a:xfrm>
          <a:prstGeom prst="rect">
            <a:avLst/>
          </a:prstGeom>
          <a:noFill/>
        </p:spPr>
        <p:txBody>
          <a:bodyPr wrap="square" rtlCol="0">
            <a:spAutoFit/>
          </a:bodyPr>
          <a:lstStyle/>
          <a:p>
            <a:pPr algn="ctr"/>
            <a:r>
              <a:rPr lang="en-US" dirty="0">
                <a:solidFill>
                  <a:schemeClr val="bg2">
                    <a:lumMod val="25000"/>
                  </a:schemeClr>
                </a:solidFill>
              </a:rPr>
              <a:t>Jonathan, UCSD</a:t>
            </a:r>
          </a:p>
        </p:txBody>
      </p:sp>
      <p:pic>
        <p:nvPicPr>
          <p:cNvPr id="30" name="Picture 12">
            <a:extLst>
              <a:ext uri="{FF2B5EF4-FFF2-40B4-BE49-F238E27FC236}">
                <a16:creationId xmlns:a16="http://schemas.microsoft.com/office/drawing/2014/main" id="{C90511D9-BE16-574A-934A-3A7CA4980136}"/>
              </a:ext>
            </a:extLst>
          </p:cNvPr>
          <p:cNvPicPr>
            <a:picLocks noChangeAspect="1" noChangeArrowheads="1"/>
          </p:cNvPicPr>
          <p:nvPr/>
        </p:nvPicPr>
        <p:blipFill>
          <a:blip r:embed="rId13" cstate="print"/>
          <a:srcRect/>
          <a:stretch>
            <a:fillRect/>
          </a:stretch>
        </p:blipFill>
        <p:spPr bwMode="auto">
          <a:xfrm>
            <a:off x="11378786" y="6108825"/>
            <a:ext cx="675143" cy="619543"/>
          </a:xfrm>
          <a:prstGeom prst="rect">
            <a:avLst/>
          </a:prstGeom>
          <a:noFill/>
          <a:ln w="9525">
            <a:noFill/>
            <a:miter lim="800000"/>
            <a:headEnd/>
            <a:tailEnd/>
          </a:ln>
        </p:spPr>
      </p:pic>
      <p:pic>
        <p:nvPicPr>
          <p:cNvPr id="31" name="Picture 13">
            <a:extLst>
              <a:ext uri="{FF2B5EF4-FFF2-40B4-BE49-F238E27FC236}">
                <a16:creationId xmlns:a16="http://schemas.microsoft.com/office/drawing/2014/main" id="{96355B0C-2FF0-9344-B845-949CDEB96080}"/>
              </a:ext>
            </a:extLst>
          </p:cNvPr>
          <p:cNvPicPr>
            <a:picLocks noChangeAspect="1" noChangeArrowheads="1"/>
          </p:cNvPicPr>
          <p:nvPr/>
        </p:nvPicPr>
        <p:blipFill>
          <a:blip r:embed="rId14" cstate="print"/>
          <a:srcRect/>
          <a:stretch>
            <a:fillRect/>
          </a:stretch>
        </p:blipFill>
        <p:spPr bwMode="auto">
          <a:xfrm>
            <a:off x="10711000" y="6108824"/>
            <a:ext cx="619543" cy="619543"/>
          </a:xfrm>
          <a:prstGeom prst="rect">
            <a:avLst/>
          </a:prstGeom>
          <a:noFill/>
          <a:ln w="9525">
            <a:noFill/>
            <a:miter lim="800000"/>
            <a:headEnd/>
            <a:tailEnd/>
          </a:ln>
        </p:spPr>
      </p:pic>
      <p:pic>
        <p:nvPicPr>
          <p:cNvPr id="32" name="Picture 31">
            <a:extLst>
              <a:ext uri="{FF2B5EF4-FFF2-40B4-BE49-F238E27FC236}">
                <a16:creationId xmlns:a16="http://schemas.microsoft.com/office/drawing/2014/main" id="{3B595406-ED0C-0640-B87A-56D5407971AD}"/>
              </a:ext>
            </a:extLst>
          </p:cNvPr>
          <p:cNvPicPr>
            <a:picLocks noChangeAspect="1"/>
          </p:cNvPicPr>
          <p:nvPr/>
        </p:nvPicPr>
        <p:blipFill>
          <a:blip r:embed="rId15"/>
          <a:stretch>
            <a:fillRect/>
          </a:stretch>
        </p:blipFill>
        <p:spPr>
          <a:xfrm>
            <a:off x="4024394" y="1641915"/>
            <a:ext cx="1674655" cy="1674655"/>
          </a:xfrm>
          <a:prstGeom prst="rect">
            <a:avLst/>
          </a:prstGeom>
        </p:spPr>
      </p:pic>
      <p:sp>
        <p:nvSpPr>
          <p:cNvPr id="33" name="TextBox 32">
            <a:extLst>
              <a:ext uri="{FF2B5EF4-FFF2-40B4-BE49-F238E27FC236}">
                <a16:creationId xmlns:a16="http://schemas.microsoft.com/office/drawing/2014/main" id="{ED292F75-F1A6-994F-AFB1-5FAA5BF347B8}"/>
              </a:ext>
            </a:extLst>
          </p:cNvPr>
          <p:cNvSpPr txBox="1"/>
          <p:nvPr/>
        </p:nvSpPr>
        <p:spPr>
          <a:xfrm>
            <a:off x="3886201" y="3359438"/>
            <a:ext cx="1962536" cy="369332"/>
          </a:xfrm>
          <a:prstGeom prst="rect">
            <a:avLst/>
          </a:prstGeom>
          <a:noFill/>
        </p:spPr>
        <p:txBody>
          <a:bodyPr wrap="square" rtlCol="0">
            <a:spAutoFit/>
          </a:bodyPr>
          <a:lstStyle/>
          <a:p>
            <a:pPr algn="ctr"/>
            <a:r>
              <a:rPr lang="en-US" dirty="0">
                <a:solidFill>
                  <a:schemeClr val="bg2">
                    <a:lumMod val="25000"/>
                  </a:schemeClr>
                </a:solidFill>
              </a:rPr>
              <a:t>Martha, Alberta</a:t>
            </a:r>
          </a:p>
        </p:txBody>
      </p:sp>
      <p:pic>
        <p:nvPicPr>
          <p:cNvPr id="34" name="Picture 33">
            <a:extLst>
              <a:ext uri="{FF2B5EF4-FFF2-40B4-BE49-F238E27FC236}">
                <a16:creationId xmlns:a16="http://schemas.microsoft.com/office/drawing/2014/main" id="{9F7F725D-5F44-524B-8178-464D080AA30A}"/>
              </a:ext>
            </a:extLst>
          </p:cNvPr>
          <p:cNvPicPr>
            <a:picLocks noChangeAspect="1"/>
          </p:cNvPicPr>
          <p:nvPr/>
        </p:nvPicPr>
        <p:blipFill>
          <a:blip r:embed="rId16"/>
          <a:stretch>
            <a:fillRect/>
          </a:stretch>
        </p:blipFill>
        <p:spPr>
          <a:xfrm>
            <a:off x="4329369" y="3921952"/>
            <a:ext cx="1388963" cy="1666755"/>
          </a:xfrm>
          <a:prstGeom prst="rect">
            <a:avLst/>
          </a:prstGeom>
        </p:spPr>
      </p:pic>
      <p:sp>
        <p:nvSpPr>
          <p:cNvPr id="35" name="TextBox 34">
            <a:extLst>
              <a:ext uri="{FF2B5EF4-FFF2-40B4-BE49-F238E27FC236}">
                <a16:creationId xmlns:a16="http://schemas.microsoft.com/office/drawing/2014/main" id="{EFF319A7-2330-3647-A9A6-7221612E7CC6}"/>
              </a:ext>
            </a:extLst>
          </p:cNvPr>
          <p:cNvSpPr txBox="1"/>
          <p:nvPr/>
        </p:nvSpPr>
        <p:spPr>
          <a:xfrm>
            <a:off x="3900409" y="5638278"/>
            <a:ext cx="2233692" cy="369332"/>
          </a:xfrm>
          <a:prstGeom prst="rect">
            <a:avLst/>
          </a:prstGeom>
          <a:noFill/>
        </p:spPr>
        <p:txBody>
          <a:bodyPr wrap="square" rtlCol="0">
            <a:spAutoFit/>
          </a:bodyPr>
          <a:lstStyle/>
          <a:p>
            <a:pPr algn="ctr"/>
            <a:r>
              <a:rPr lang="en-US" dirty="0">
                <a:solidFill>
                  <a:schemeClr val="bg2">
                    <a:lumMod val="25000"/>
                  </a:schemeClr>
                </a:solidFill>
              </a:rPr>
              <a:t>Michael, Indiana</a:t>
            </a:r>
          </a:p>
        </p:txBody>
      </p:sp>
      <p:sp>
        <p:nvSpPr>
          <p:cNvPr id="37" name="Title 1">
            <a:extLst>
              <a:ext uri="{FF2B5EF4-FFF2-40B4-BE49-F238E27FC236}">
                <a16:creationId xmlns:a16="http://schemas.microsoft.com/office/drawing/2014/main" id="{6B5432AA-AB54-0F46-A02A-1F5B0C0C4735}"/>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Thank You</a:t>
            </a:r>
          </a:p>
        </p:txBody>
      </p:sp>
    </p:spTree>
    <p:extLst>
      <p:ext uri="{BB962C8B-B14F-4D97-AF65-F5344CB8AC3E}">
        <p14:creationId xmlns:p14="http://schemas.microsoft.com/office/powerpoint/2010/main" val="28499634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2106.487"/>
  <p:tag name="LATEXADDIN" val="\documentclass{article}&#10;\usepackage{amsmath}&#10;\pagestyle{empty}&#10;\begin{document}&#10;&#10;https://www.genomeinterpretation.org&#10;&#10;\end{document}"/>
  <p:tag name="IGUANATEXSIZE" val="14"/>
  <p:tag name="IGUANATEXCURSOR" val="118"/>
  <p:tag name="TRANSPARENCY" val="True"/>
  <p:tag name="FILENAME" val=""/>
  <p:tag name="LATEXENGINEID" val="0"/>
  <p:tag name="TEMPFOLDER" val="c:\temp\"/>
  <p:tag name="LATEXFORMHEIGHT" val="312"/>
  <p:tag name="LATEXFORMWIDTH" val="384"/>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textbf{Given:}&#10;&#10;\end{document}"/>
  <p:tag name="IGUANATEXSIZE" val="24"/>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amssymb}&#10;\pagestyle{empty}&#10;\begin{document}&#10;&#10;\[&#10;x \in \mathbb{R}&#10;\]&#10;&#10;&#10;&#10;\end{document}"/>
  <p:tag name="IGUANATEXSIZE" val="20"/>
</p:tagLst>
</file>

<file path=ppt/tags/tag4.xml><?xml version="1.0" encoding="utf-8"?>
<p:tagLst xmlns:a="http://schemas.openxmlformats.org/drawingml/2006/main" xmlns:r="http://schemas.openxmlformats.org/officeDocument/2006/relationships" xmlns:p="http://schemas.openxmlformats.org/presentationml/2006/main">
  <p:tag name="OUTPUTDPI" val="1200"/>
  <p:tag name="ORIGINALHEIGHT" val="87.73905"/>
  <p:tag name="ORIGINALWIDTH" val="1130.109"/>
  <p:tag name="LATEXADDIN" val="\documentclass{article}&#10;\usepackage{amsmath}&#10;\pagestyle{empty}&#10;\begin{document}&#10;&#10;Predict heart disease&#10;&#10;&#10;&#10;\end{document}"/>
  <p:tag name="IGUANATEXSIZE" val="20"/>
  <p:tag name="IGUANATEXCURSOR" val="88"/>
  <p:tag name="TRANSPARENCY" val="True"/>
  <p:tag name="FILENAME" val=""/>
  <p:tag name="LATEXENGINEID" val="0"/>
  <p:tag name="TEMPFOLDER" val="c:\temp\"/>
  <p:tag name="LATEXFORMHEIGHT" val="312"/>
  <p:tag name="LATEXFORMWIDTH" val="384"/>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y \in \{\textrm{disease}, \textrm{no disease}\}$&#10;&#10;&#10;\end{document}"/>
  <p:tag name="IGUANATEXSIZE" val="20"/>
</p:tagLst>
</file>

<file path=ppt/tags/tag6.xml><?xml version="1.0" encoding="utf-8"?>
<p:tagLst xmlns:a="http://schemas.openxmlformats.org/drawingml/2006/main" xmlns:r="http://schemas.openxmlformats.org/officeDocument/2006/relationships" xmlns:p="http://schemas.openxmlformats.org/presentationml/2006/main">
  <p:tag name="OUTPUTDPI" val="1200"/>
  <p:tag name="ORIGINALHEIGHT" val="88.48898"/>
  <p:tag name="ORIGINALWIDTH" val="315.7105"/>
  <p:tag name="LATEXADDIN" val="\documentclass{article}&#10;\usepackage{amsmath}&#10;\pagestyle{empty}&#10;\begin{document}&#10;&#10;\textbf{Goal:} &#10;&#10;&#10;&#10;\end{document}"/>
  <p:tag name="IGUANATEXSIZE" val="24"/>
  <p:tag name="IGUANATEXCURSOR" val="96"/>
  <p:tag name="TRANSPARENCY" val="True"/>
  <p:tag name="FILENAME" val=""/>
  <p:tag name="LATEXENGINEID" val="0"/>
  <p:tag name="TEMPFOLDER" val="c:\temp\"/>
  <p:tag name="LATEXFORMHEIGHT" val="312"/>
  <p:tag name="LATEXFORMWIDTH" val="384"/>
  <p:tag name="LATEXFORMWRAP" val="True"/>
  <p:tag name="BITMAPVECTOR" val="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_{\textrm{red}}$: &#10;&#10;&#10;&#10;\end{document}"/>
  <p:tag name="IGUANATEXSIZE" val="20"/>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_{\textrm{blue}}$: sample from people w/ heart disease&#10;&#10;&#10;&#10;\end{document}"/>
  <p:tag name="IGUANATEXSIZE" val="20"/>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sample from people w/o heart disease&#10;&#10;&#10;&#10;\end{document}"/>
  <p:tag name="IGUANATEXSIZE" val="20"/>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_0$ = sample from $p_0(x)$&#10;&#10;&#10;&#10;\end{document}"/>
  <p:tag name="IGUANATEXSIZE" val="20"/>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_1$ = sample from $p_1(x)$&#10;&#10;&#10;&#10;\end{document}"/>
  <p:tag name="IGUANATEXSIZE" val="20"/>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x&#10;\]&#10;&#10;&#10;\end{document}"/>
  <p:tag name="IGUANATEXSIZE" val="20"/>
</p:tagLst>
</file>

<file path=ppt/tags/tag13.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037.87"/>
  <p:tag name="LATEXADDIN" val="\documentclass{article}&#10;\usepackage{amsmath}&#10;\pagestyle{empty}&#10;\begin{document}&#10;&#10;\[&#10;p_0(x)=p(x|Y=0)&#10;\]&#10;&#10;&#10;\end{document}"/>
  <p:tag name="IGUANATEXSIZE" val="18"/>
  <p:tag name="IGUANATEXCURSOR" val="96"/>
  <p:tag name="TRANSPARENCY" val="True"/>
  <p:tag name="FILENAME" val=""/>
  <p:tag name="LATEXENGINEID" val="0"/>
  <p:tag name="TEMPFOLDER" val="c:\temp\"/>
  <p:tag name="LATEXFORMHEIGHT" val="312"/>
  <p:tag name="LATEXFORMWIDTH" val="384"/>
  <p:tag name="LATEXFORMWRAP" val="True"/>
  <p:tag name="BITMAPVECTOR" val="0"/>
</p:tagLst>
</file>

<file path=ppt/tags/tag14.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037.87"/>
  <p:tag name="LATEXADDIN" val="\documentclass{article}&#10;\usepackage{amsmath}&#10;\pagestyle{empty}&#10;\begin{document}&#10;&#10;\[&#10;p_1(x)=p(x|Y=1)&#10;\]&#10;&#10;&#10;\end{document}"/>
  <p:tag name="IGUANATEXSIZE" val="18"/>
  <p:tag name="IGUANATEXCURSOR" val="99"/>
  <p:tag name="TRANSPARENCY" val="True"/>
  <p:tag name="FILENAME" val=""/>
  <p:tag name="LATEXENGINEID" val="0"/>
  <p:tag name="TEMPFOLDER" val="c:\temp\"/>
  <p:tag name="LATEXFORMHEIGHT" val="312"/>
  <p:tag name="LATEXFORMWIDTH" val="384"/>
  <p:tag name="LATEXFORMWRAP" val="True"/>
  <p:tag name="BITMAPVECTOR" val="0"/>
</p:tagLst>
</file>

<file path=ppt/tags/tag15.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2693.663"/>
  <p:tag name="LATEXADDIN" val="\documentclass{article}&#10;\usepackage{amsmath}&#10;\pagestyle{empty}&#10;\begin{document}&#10;&#10;\textbf{Prediction}: compare $p(Y=1|x)$ and $p(Y=0|x)$&#10;&#10;&#10;\end{document}"/>
  <p:tag name="IGUANATEXSIZE" val="18"/>
  <p:tag name="IGUANATEXCURSOR" val="110"/>
  <p:tag name="TRANSPARENCY" val="True"/>
  <p:tag name="FILENAME" val=""/>
  <p:tag name="LATEXENGINEID" val="0"/>
  <p:tag name="TEMPFOLDER" val="c:\temp\"/>
  <p:tag name="LATEXFORMHEIGHT" val="312"/>
  <p:tag name="LATEXFORMWIDTH" val="384"/>
  <p:tag name="LATEXFORMWRAP" val="True"/>
  <p:tag name="BITMAPVECTOR" val="0"/>
</p:tagLst>
</file>

<file path=ppt/tags/tag16.xml><?xml version="1.0" encoding="utf-8"?>
<p:tagLst xmlns:a="http://schemas.openxmlformats.org/drawingml/2006/main" xmlns:r="http://schemas.openxmlformats.org/officeDocument/2006/relationships" xmlns:p="http://schemas.openxmlformats.org/presentationml/2006/main">
  <p:tag name="OUTPUTDPI" val="1200"/>
  <p:tag name="ORIGINALHEIGHT" val="294.7131"/>
  <p:tag name="ORIGINALWIDTH" val="1859.768"/>
  <p:tag name="LATEXADDIN" val="\documentclass{article}&#10;\usepackage{amsmath}&#10;\usepackage{color}&#10;\pagestyle{empty}&#10;&#10;&#10;&#10;\begin{document}&#10;&#10;\[&#10;p(Y=1|x)= \frac{p(x|Y=1)p(Y=1)}{p(x)}&#10;\]&#10;&#10;\end{document}&#10;&#10;"/>
  <p:tag name="IGUANATEXSIZE" val="20"/>
  <p:tag name="IGUANATEXCURSOR" val="137"/>
  <p:tag name="TRANSPARENCY" val="True"/>
  <p:tag name="FILENAME" val=""/>
  <p:tag name="LATEXENGINEID" val="0"/>
  <p:tag name="TEMPFOLDER" val="c:\temp\"/>
  <p:tag name="LATEXFORMHEIGHT" val="312"/>
  <p:tag name="LATEXFORMWIDTH" val="384"/>
  <p:tag name="LATEXFORMWRAP" val="True"/>
  <p:tag name="BITMAPVECTOR" val="0"/>
</p:tagLst>
</file>

<file path=ppt/tags/tag1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usepackage{color}&#10;\begin{document}&#10;&#10;\textcolor{red}{$\alpha$}&#10;&#10;&#10;\end{document}"/>
  <p:tag name="IGUANATEXSIZE" val="24"/>
</p:tagLst>
</file>

<file path=ppt/tags/tag1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 = sample from $p(x)$&#10;&#10;&#10;&#10;\end{document}"/>
  <p:tag name="IGUANATEXSIZE" val="20"/>
</p:tagLst>
</file>

<file path=ppt/tags/tag1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_0$ = sample from $p_0(x)$&#10;&#10;&#10;&#10;\end{document}"/>
  <p:tag name="IGUANATEXSIZE" val="20"/>
</p:tagLst>
</file>

<file path=ppt/tags/tag2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_1$ = sample from $p_1(x)$&#10;&#10;&#10;&#10;\end{document}"/>
  <p:tag name="IGUANATEXSIZE" val="20"/>
</p:tagLst>
</file>

<file path=ppt/tags/tag2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x) = \alpha \cdot p_1(x) + (1 - \alpha) \cdot p_0(x)&#10;\]&#10;&#10;&#10;\end{document}"/>
  <p:tag name="IGUANATEXSIZE" val="18"/>
</p:tagLst>
</file>

<file path=ppt/tags/tag2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lpha\in(0,1)$, here $\alpha=0.25$&#10;&#10;&#10;\end{document}"/>
  <p:tag name="IGUANATEXSIZE" val="18"/>
</p:tagLst>
</file>

<file path=ppt/tags/tag2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x&#10;\]&#10;&#10;&#10;\end{document}"/>
  <p:tag name="IGUANATEXSIZE" val="20"/>
</p:tagLst>
</file>

<file path=ppt/tags/tag2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_0(x)&#10;\]&#10;&#10;&#10;\end{document}"/>
  <p:tag name="IGUANATEXSIZE" val="18"/>
</p:tagLst>
</file>

<file path=ppt/tags/tag2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_1(x)&#10;\]&#10;&#10;&#10;\end{document}"/>
  <p:tag name="IGUANATEXSIZE" val="18"/>
</p:tagLst>
</file>

<file path=ppt/tags/tag2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 = sample from $p(x)$&#10;&#10;&#10;&#10;\end{document}"/>
  <p:tag name="IGUANATEXSIZE" val="20"/>
</p:tagLst>
</file>

<file path=ppt/tags/tag2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x&#10;\]&#10;&#10;&#10;\end{document}"/>
  <p:tag name="IGUANATEXSIZE" val="20"/>
</p:tagLst>
</file>

<file path=ppt/tags/tag2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_0(x)&#10;\]&#10;&#10;&#10;\end{document}"/>
  <p:tag name="IGUANATEXSIZE" val="18"/>
</p:tagLst>
</file>

<file path=ppt/tags/tag2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_1(x)&#10;\]&#10;&#10;&#10;\end{document}"/>
  <p:tag name="IGUANATEXSIZE" val="18"/>
</p:tagLst>
</file>

<file path=ppt/tags/tag3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x) = \alpha \cdot p_1(x) + (1 - \alpha) \cdot p_0(x)&#10;\]&#10;&#10;&#10;\end{document}"/>
  <p:tag name="IGUANATEXSIZE" val="18"/>
</p:tagLst>
</file>

<file path=ppt/tags/tag3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lpha\in(0,1)$, here $\alpha=0.25$&#10;&#10;&#10;\end{document}"/>
  <p:tag name="IGUANATEXSIZE" val="18"/>
</p:tagLst>
</file>

<file path=ppt/tags/tag3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_1$ = sample from $p_1(x)$&#10;&#10;&#10;&#10;\end{document}"/>
  <p:tag name="IGUANATEXSIZE" val="20"/>
</p:tagLst>
</file>

<file path=ppt/tags/tag33.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color}&#10;\pagestyle{empty}&#10;&#10;\definecolor{mygray}{gray}{0.6}&#10;&#10;\begin{document}&#10;&#10;\textcolor{mygray}{$\mathcal{D}_0$ = sample from $p_0(x)$}&#10;&#10;&#10;&#10;\end{document}"/>
  <p:tag name="IGUANATEXSIZE" val="20"/>
</p:tagLst>
</file>

<file path=ppt/tags/tag3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_0(x)&#10;\]&#10;&#10;&#10;\end{document}"/>
  <p:tag name="IGUANATEXSIZE" val="18"/>
</p:tagLst>
</file>

<file path=ppt/tags/tag3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_1(x)&#10;\]&#10;&#10;&#10;\end{document}"/>
  <p:tag name="IGUANATEXSIZE" val="18"/>
</p:tagLst>
</file>

<file path=ppt/tags/tag3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x) = \alpha \cdot p_1(x) + (1 - \alpha) \cdot p_0(x)&#10;\]&#10;&#10;&#10;\end{document}"/>
  <p:tag name="IGUANATEXSIZE" val="18"/>
</p:tagLst>
</file>

<file path=ppt/tags/tag3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lpha\in(0,1)$, here $\alpha=0.25$&#10;&#10;&#10;\end{document}"/>
  <p:tag name="IGUANATEXSIZE" val="18"/>
</p:tagLst>
</file>

<file path=ppt/tags/tag38.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747.282"/>
  <p:tag name="LATEXADDIN" val="\documentclass{article}&#10;\usepackage{amsmath}&#10;\pagestyle{empty}&#10;\begin{document}&#10;&#10;\[&#10;q(x) = \beta \cdot p_1(x) + (1 - \beta) \cdot p_0(x)&#10;\]&#10;&#10;&#10;\end{document}"/>
  <p:tag name="IGUANATEXSIZE" val="18"/>
  <p:tag name="IGUANATEXCURSOR" val="122"/>
  <p:tag name="TRANSPARENCY" val="True"/>
  <p:tag name="FILENAME" val=""/>
  <p:tag name="LATEXENGINEID" val="0"/>
  <p:tag name="TEMPFOLDER" val="c:\temp\"/>
  <p:tag name="LATEXFORMHEIGHT" val="312"/>
  <p:tag name="LATEXFORMWIDTH" val="384"/>
  <p:tag name="LATEXFORMWRAP" val="True"/>
  <p:tag name="BITMAPVECTOR" val="0"/>
</p:tagLst>
</file>

<file path=ppt/tags/tag39.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313.086"/>
  <p:tag name="LATEXADDIN" val="\documentclass{article}&#10;\usepackage{amsmath}&#10;\pagestyle{empty}&#10;\begin{document}&#10;&#10;$\beta\in(\alpha,1]$, here $\beta=0.90$&#10;&#10;&#10;\end{document}"/>
  <p:tag name="IGUANATEXSIZE" val="18"/>
  <p:tag name="IGUANATEXCURSOR" val="100"/>
  <p:tag name="TRANSPARENCY" val="True"/>
  <p:tag name="FILENAME" val=""/>
  <p:tag name="LATEXENGINEID" val="0"/>
  <p:tag name="TEMPFOLDER" val="c:\temp\"/>
  <p:tag name="LATEXFORMHEIGHT" val="312"/>
  <p:tag name="LATEXFORMWIDTH" val="384"/>
  <p:tag name="LATEXFORMWRAP" val="True"/>
  <p:tag name="BITMAPVECTOR" val="0"/>
</p:tagLst>
</file>

<file path=ppt/tags/tag4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 = sample from $p(x)$&#10;&#10;&#10;&#10;\end{document}"/>
  <p:tag name="IGUANATEXSIZE" val="20"/>
</p:tagLst>
</file>

<file path=ppt/tags/tag41.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color}&#10;\pagestyle{empty}&#10;&#10;\definecolor{mygray}{gray}{0.6}&#10;&#10;\begin{document}&#10;&#10;\textcolor{mygray}{$\mathcal{D}_0$ = sample from $p_0(x)$}&#10;&#10;&#10;&#10;\end{document}"/>
  <p:tag name="IGUANATEXSIZE" val="20"/>
</p:tagLst>
</file>

<file path=ppt/tags/tag42.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313.836"/>
  <p:tag name="LATEXADDIN" val="\documentclass{article}&#10;\usepackage{amsmath}&#10;\usepackage{color}&#10;\pagestyle{empty}&#10;&#10;\definecolor{mygray}{gray}{0.6}&#10;&#10;\begin{document}&#10;&#10;\textcolor{mygray}{$\mathcal{D}_1$ = sample from $p_1(x)$}&#10;&#10;&#10;&#10;\end{document}"/>
  <p:tag name="IGUANATEXSIZE" val="20"/>
  <p:tag name="IGUANATEXCURSOR" val="187"/>
  <p:tag name="TRANSPARENCY" val="True"/>
  <p:tag name="FILENAME" val=""/>
  <p:tag name="LATEXENGINEID" val="0"/>
  <p:tag name="TEMPFOLDER" val="c:\temp\"/>
  <p:tag name="LATEXFORMHEIGHT" val="312"/>
  <p:tag name="LATEXFORMWIDTH" val="384"/>
  <p:tag name="LATEXFORMWRAP" val="True"/>
  <p:tag name="BITMAPVECTOR" val="0"/>
</p:tagLst>
</file>

<file path=ppt/tags/tag43.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187.851"/>
  <p:tag name="LATEXADDIN" val="\documentclass{article}&#10;\usepackage{amsmath}&#10;\pagestyle{empty}&#10;\begin{document}&#10;&#10;$\mathcal{L}$ = sample from $q(x)$&#10;&#10;&#10;&#10;\end{document}"/>
  <p:tag name="IGUANATEXSIZE" val="20"/>
  <p:tag name="IGUANATEXCURSOR" val="111"/>
  <p:tag name="TRANSPARENCY" val="True"/>
  <p:tag name="FILENAME" val=""/>
  <p:tag name="LATEXENGINEID" val="0"/>
  <p:tag name="TEMPFOLDER" val="c:\temp\"/>
  <p:tag name="LATEXFORMHEIGHT" val="312"/>
  <p:tag name="LATEXFORMWIDTH" val="384"/>
  <p:tag name="LATEXFORMWRAP" val="True"/>
  <p:tag name="BITMAPVECTOR" val="0"/>
</p:tagLst>
</file>

<file path=ppt/tags/tag4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 = sample from $p(x)$&#10;&#10;&#10;&#10;\end{document}"/>
  <p:tag name="IGUANATEXSIZE" val="20"/>
</p:tagLst>
</file>

<file path=ppt/tags/tag45.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color}&#10;\pagestyle{empty}&#10;&#10;\definecolor{mygray}{gray}{0.6}&#10;&#10;\begin{document}&#10;&#10;\textcolor{mygray}{$\mathcal{D}_0$ = sample from $p_0(x)$}&#10;&#10;&#10;&#10;\end{document}"/>
  <p:tag name="IGUANATEXSIZE" val="20"/>
</p:tagLst>
</file>

<file path=ppt/tags/tag46.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color}&#10;\definecolor{mygray}{gray}{0.6}&#10;\pagestyle{empty}&#10;\begin{document}&#10;&#10;\textcolor{mygray}{$\mathcal{D}_1$ = sample from $p_1(x)$}&#10;&#10;&#10;&#10;\end{document}"/>
  <p:tag name="IGUANATEXSIZE" val="20"/>
</p:tagLst>
</file>

<file path=ppt/tags/tag4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x&#10;\]&#10;&#10;&#10;\end{document}"/>
  <p:tag name="IGUANATEXSIZE" val="20"/>
</p:tagLst>
</file>

<file path=ppt/tags/tag4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_0(x)&#10;\]&#10;&#10;&#10;\end{document}"/>
  <p:tag name="IGUANATEXSIZE" val="18"/>
</p:tagLst>
</file>

<file path=ppt/tags/tag4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_1(x)&#10;\]&#10;&#10;&#10;\end{document}"/>
  <p:tag name="IGUANATEXSIZE" val="18"/>
</p:tagLst>
</file>

<file path=ppt/tags/tag5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x) = \alpha \cdot p_1(x) + (1 - \alpha) \cdot p_0(x)&#10;\]&#10;&#10;&#10;\end{document}"/>
  <p:tag name="IGUANATEXSIZE" val="18"/>
</p:tagLst>
</file>

<file path=ppt/tags/tag5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lpha\in(0,1)$, here $\alpha=0.25$&#10;&#10;&#10;\end{document}"/>
  <p:tag name="IGUANATEXSIZE" val="18"/>
</p:tagLst>
</file>

<file path=ppt/tags/tag5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_0$ = sample from $p_0(x)$&#10;&#10;&#10;&#10;\end{document}"/>
  <p:tag name="IGUANATEXSIZE" val="20"/>
</p:tagLst>
</file>

<file path=ppt/tags/tag5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_1$ = sample from $p_1(x)$&#10;&#10;&#10;&#10;\end{document}"/>
  <p:tag name="IGUANATEXSIZE" val="20"/>
</p:tagLst>
</file>

<file path=ppt/tags/tag5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x&#10;\]&#10;&#10;&#10;\end{document}"/>
  <p:tag name="IGUANATEXSIZE" val="20"/>
</p:tagLst>
</file>

<file path=ppt/tags/tag55.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037.87"/>
  <p:tag name="LATEXADDIN" val="\documentclass{article}&#10;\usepackage{amsmath}&#10;\pagestyle{empty}&#10;\begin{document}&#10;&#10;\[&#10;p_0(x)=p(x|Y=0)&#10;\]&#10;&#10;&#10;\end{document}"/>
  <p:tag name="IGUANATEXSIZE" val="18"/>
  <p:tag name="IGUANATEXCURSOR" val="96"/>
  <p:tag name="TRANSPARENCY" val="True"/>
  <p:tag name="FILENAME" val=""/>
  <p:tag name="LATEXENGINEID" val="0"/>
  <p:tag name="TEMPFOLDER" val="c:\temp\"/>
  <p:tag name="LATEXFORMHEIGHT" val="312"/>
  <p:tag name="LATEXFORMWIDTH" val="384"/>
  <p:tag name="LATEXFORMWRAP" val="True"/>
  <p:tag name="BITMAPVECTOR" val="0"/>
</p:tagLst>
</file>

<file path=ppt/tags/tag56.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037.87"/>
  <p:tag name="LATEXADDIN" val="\documentclass{article}&#10;\usepackage{amsmath}&#10;\pagestyle{empty}&#10;\begin{document}&#10;&#10;\[&#10;p_1(x)=p(x|Y=1)&#10;\]&#10;&#10;&#10;\end{document}"/>
  <p:tag name="IGUANATEXSIZE" val="18"/>
  <p:tag name="IGUANATEXCURSOR" val="99"/>
  <p:tag name="TRANSPARENCY" val="True"/>
  <p:tag name="FILENAME" val=""/>
  <p:tag name="LATEXENGINEID" val="0"/>
  <p:tag name="TEMPFOLDER" val="c:\temp\"/>
  <p:tag name="LATEXFORMHEIGHT" val="312"/>
  <p:tag name="LATEXFORMWIDTH" val="384"/>
  <p:tag name="LATEXFORMWRAP" val="True"/>
  <p:tag name="BITMAPVECTOR" val="0"/>
</p:tagLst>
</file>

<file path=ppt/tags/tag57.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2698.913"/>
  <p:tag name="LATEXADDIN" val="\documentclass{article}&#10;\usepackage{amsmath}&#10;\pagestyle{empty}&#10;\begin{document}&#10;&#10;\textbf{Prediction:} compare $p(Y=1|x)$ and $p(Y=0|x)$&#10;&#10;&#10;\end{document}"/>
  <p:tag name="IGUANATEXSIZE" val="18"/>
  <p:tag name="IGUANATEXCURSOR" val="110"/>
  <p:tag name="TRANSPARENCY" val="True"/>
  <p:tag name="FILENAME" val=""/>
  <p:tag name="LATEXENGINEID" val="0"/>
  <p:tag name="TEMPFOLDER" val="c:\temp\"/>
  <p:tag name="LATEXFORMHEIGHT" val="312"/>
  <p:tag name="LATEXFORMWIDTH" val="384"/>
  <p:tag name="LATEXFORMWRAP" val="True"/>
  <p:tag name="BITMAPVECTOR" val="0"/>
</p:tagLst>
</file>

<file path=ppt/tags/tag5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x) = \alpha \cdot p_1(x) + (1 - \alpha) \cdot p_0(x)&#10;\]&#10;&#10;&#10;\end{document}"/>
  <p:tag name="IGUANATEXSIZE" val="18"/>
</p:tagLst>
</file>

<file path=ppt/tags/tag5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lpha\in(0,1)$, here $\alpha=0.25$&#10;&#10;&#10;\end{document}"/>
  <p:tag name="IGUANATEXSIZE" val="18"/>
</p:tagLst>
</file>

<file path=ppt/tags/tag6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usepackage{color}&#10;\begin{document}&#10;&#10;\textcolor{red}{$\alpha$}&#10;&#10;&#10;\end{document}"/>
  <p:tag name="IGUANATEXSIZE" val="24"/>
</p:tagLst>
</file>

<file path=ppt/tags/tag61.xml><?xml version="1.0" encoding="utf-8"?>
<p:tagLst xmlns:a="http://schemas.openxmlformats.org/drawingml/2006/main" xmlns:r="http://schemas.openxmlformats.org/officeDocument/2006/relationships" xmlns:p="http://schemas.openxmlformats.org/presentationml/2006/main">
  <p:tag name="OUTPUTDPI" val="1200"/>
  <p:tag name="ORIGINALHEIGHT" val="294.7131"/>
  <p:tag name="ORIGINALWIDTH" val="1859.768"/>
  <p:tag name="LATEXADDIN" val="\documentclass{article}&#10;\usepackage{amsmath}&#10;\usepackage{color}&#10;\pagestyle{empty}&#10;&#10;\definecolor{mygray}{gray}{0.6}&#10;&#10;\begin{document}&#10;&#10;\[&#10;p(Y=1|x)= \frac{p(x|Y=1)\textcolor{mygray}{p(Y=1)}}{p(x)}&#10;\]&#10;&#10;\end{document}&#10;&#10;"/>
  <p:tag name="IGUANATEXSIZE" val="20"/>
  <p:tag name="IGUANATEXCURSOR" val="214"/>
  <p:tag name="TRANSPARENCY" val="True"/>
  <p:tag name="FILENAME" val=""/>
  <p:tag name="LATEXENGINEID" val="0"/>
  <p:tag name="TEMPFOLDER" val="c:\temp\"/>
  <p:tag name="LATEXFORMHEIGHT" val="312"/>
  <p:tag name="LATEXFORMWIDTH" val="384"/>
  <p:tag name="LATEXFORMWRAP" val="True"/>
  <p:tag name="BITMAPVECTOR" val="0"/>
</p:tagLst>
</file>

<file path=ppt/tags/tag6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x) = \frac{1}{2} \cdot p_1(x) + (1 - \frac{1}{2}) \cdot p'_0(x)&#10;\]&#10;&#10;&#10;\end{document}"/>
  <p:tag name="IGUANATEXSIZE" val="18"/>
</p:tagLst>
</file>

<file path=ppt/tags/tag6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 = sample from $p(x)$&#10;&#10;&#10;&#10;\end{document}"/>
  <p:tag name="IGUANATEXSIZE" val="20"/>
</p:tagLst>
</file>

<file path=ppt/tags/tag6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thcal{D}_1$ = sample from $p_1(x)$&#10;&#10;&#10;&#10;\end{document}"/>
  <p:tag name="IGUANATEXSIZE" val="20"/>
</p:tagLst>
</file>

<file path=ppt/tags/tag6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x&#10;\]&#10;&#10;&#10;\end{document}"/>
  <p:tag name="IGUANATEXSIZE" val="20"/>
</p:tagLst>
</file>

<file path=ppt/tags/tag6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_0(x)&#10;\]&#10;&#10;&#10;\end{document}"/>
  <p:tag name="IGUANATEXSIZE" val="18"/>
</p:tagLst>
</file>

<file path=ppt/tags/tag6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_1(x)&#10;\]&#10;&#10;&#10;\end{document}"/>
  <p:tag name="IGUANATEXSIZE" val="18"/>
</p:tagLst>
</file>

<file path=ppt/tags/tag6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x&#10;\]&#10;&#10;&#10;\end{document}"/>
  <p:tag name="IGUANATEXSIZE" val="20"/>
</p:tagLst>
</file>

<file path=ppt/tags/tag6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_1(x)&#10;\]&#10;&#10;&#10;\end{document}"/>
  <p:tag name="IGUANATEXSIZE" val="18"/>
</p:tagLst>
</file>

<file path=ppt/tags/tag7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_0(x)&#10;\]&#10;&#10;&#10;\end{document}"/>
  <p:tag name="IGUANATEXSIZE" val="18"/>
</p:tagLst>
</file>

<file path=ppt/tags/tag7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x) = \frac{1}{4} \cdot p_1(x) + (1 - \frac{1}{4}) \cdot p''_0(x)&#10;\]&#10;&#10;&#10;\end{document}"/>
  <p:tag name="IGUANATEXSIZE" val="18"/>
</p:tagLst>
</file>

<file path=ppt/tags/tag7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lpha' = \frac{1}{2}&#10;\]&#10;&#10;&#10;\end{document}"/>
  <p:tag name="IGUANATEXSIZE" val="18"/>
</p:tagLst>
</file>

<file path=ppt/tags/tag7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lpha'' = \frac{1}{4}&#10;\]&#10;&#10;&#10;\end{document}"/>
  <p:tag name="IGUANATEXSIZE" val="18"/>
</p:tagLst>
</file>

<file path=ppt/tags/tag74.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204.349"/>
  <p:tag name="LATEXADDIN" val="\documentclass{article}&#10;\usepackage{amsmath}&#10;\pagestyle{empty}&#10;\begin{document}&#10;&#10;1) $\alpha$ is not identifiable&#10;&#10;&#10;&#10;\end{document}"/>
  <p:tag name="IGUANATEXSIZE" val="20"/>
  <p:tag name="IGUANATEXCURSOR" val="96"/>
  <p:tag name="TRANSPARENCY" val="True"/>
  <p:tag name="FILENAME" val=""/>
  <p:tag name="LATEXENGINEID" val="0"/>
  <p:tag name="TEMPFOLDER" val="c:\temp\"/>
  <p:tag name="LATEXFORMHEIGHT" val="312"/>
  <p:tag name="LATEXFORMWIDTH" val="384"/>
  <p:tag name="LATEXFORMWRAP" val="True"/>
  <p:tag name="BITMAPVECTOR" val="0"/>
</p:tagLst>
</file>

<file path=ppt/tags/tag75.xml><?xml version="1.0" encoding="utf-8"?>
<p:tagLst xmlns:a="http://schemas.openxmlformats.org/drawingml/2006/main" xmlns:r="http://schemas.openxmlformats.org/officeDocument/2006/relationships" xmlns:p="http://schemas.openxmlformats.org/presentationml/2006/main">
  <p:tag name="OUTPUTDPI" val="1200"/>
  <p:tag name="ORIGINALHEIGHT" val="86.98914"/>
  <p:tag name="ORIGINALWIDTH" val="809.8987"/>
  <p:tag name="LATEXADDIN" val="\documentclass{article}&#10;\usepackage{amsmath}&#10;\pagestyle{empty}&#10;\begin{document}&#10;&#10;\textbf{Main results:}&#10;&#10;&#10;&#10;\end{document}"/>
  <p:tag name="IGUANATEXSIZE" val="20"/>
  <p:tag name="IGUANATEXCURSOR" val="101"/>
  <p:tag name="TRANSPARENCY" val="True"/>
  <p:tag name="FILENAME" val=""/>
  <p:tag name="LATEXENGINEID" val="0"/>
  <p:tag name="TEMPFOLDER" val="c:\temp\"/>
  <p:tag name="LATEXFORMHEIGHT" val="312"/>
  <p:tag name="LATEXFORMWIDTH" val="384"/>
  <p:tag name="LATEXFORMWRAP" val="True"/>
  <p:tag name="BITMAPVECTOR" val="0"/>
</p:tagLst>
</file>

<file path=ppt/tags/tag76.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2359.205"/>
  <p:tag name="LATEXADDIN" val="\documentclass{article}&#10;\usepackage{amsmath}&#10;\pagestyle{empty}&#10;\begin{document}&#10;&#10;2) $\alpha ^{*}$ is identifiable, and is often the true $\alpha$&#10;&#10;&#10;&#10;\end{document}"/>
  <p:tag name="IGUANATEXSIZE" val="20"/>
  <p:tag name="IGUANATEXCURSOR" val="138"/>
  <p:tag name="TRANSPARENCY" val="True"/>
  <p:tag name="FILENAME" val=""/>
  <p:tag name="LATEXENGINEID" val="0"/>
  <p:tag name="TEMPFOLDER" val="c:\temp\"/>
  <p:tag name="LATEXFORMHEIGHT" val="312"/>
  <p:tag name="LATEXFORMWIDTH" val="384"/>
  <p:tag name="LATEXFORMWRAP" val="True"/>
  <p:tag name="BITMAPVECTOR" val="0"/>
</p:tagLst>
</file>

<file path=ppt/tags/tag77.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762.28"/>
  <p:tag name="LATEXADDIN" val="\documentclass{article}&#10;\usepackage{amsmath}&#10;\pagestyle{empty}&#10;\begin{document}&#10;&#10;3) We can accurately estimate $\alpha$&#10;&#10;&#10;&#10;\end{document}"/>
  <p:tag name="IGUANATEXSIZE" val="20"/>
  <p:tag name="IGUANATEXCURSOR" val="119"/>
  <p:tag name="TRANSPARENCY" val="True"/>
  <p:tag name="FILENAME" val=""/>
  <p:tag name="LATEXENGINEID" val="0"/>
  <p:tag name="TEMPFOLDER" val="c:\temp\"/>
  <p:tag name="LATEXFORMHEIGHT" val="312"/>
  <p:tag name="LATEXFORMWIDTH" val="384"/>
  <p:tag name="LATEXFORMWRAP" val="True"/>
  <p:tag name="BITMAPVECTOR" val="0"/>
</p:tagLst>
</file>

<file path=ppt/tags/tag7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x)&#10;\]&#10;&#10;\end{document}"/>
  <p:tag name="IGUANATEXSIZE" val="18"/>
</p:tagLst>
</file>

<file path=ppt/tags/tag79.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585.6768"/>
  <p:tag name="LATEXADDIN" val="\documentclass{article}&#10;\usepackage{amsmath}&#10;\pagestyle{empty}&#10;\begin{document}&#10;&#10;\[&#10;p(x|Y=1)&#10;\]&#10;&#10;\end{document}"/>
  <p:tag name="IGUANATEXSIZE" val="18"/>
  <p:tag name="IGUANATEXCURSOR" val="89"/>
  <p:tag name="TRANSPARENCY" val="True"/>
  <p:tag name="FILENAME" val=""/>
  <p:tag name="LATEXENGINEID" val="0"/>
  <p:tag name="TEMPFOLDER" val="c:\temp\"/>
  <p:tag name="LATEXFORMHEIGHT" val="312"/>
  <p:tag name="LATEXFORMWIDTH" val="384"/>
  <p:tag name="LATEXFORMWRAP" val="True"/>
  <p:tag name="BITMAPVECTOR" val="0"/>
</p:tagLst>
</file>

<file path=ppt/tags/tag80.xml><?xml version="1.0" encoding="utf-8"?>
<p:tagLst xmlns:a="http://schemas.openxmlformats.org/drawingml/2006/main" xmlns:r="http://schemas.openxmlformats.org/officeDocument/2006/relationships" xmlns:p="http://schemas.openxmlformats.org/presentationml/2006/main">
  <p:tag name="OUTPUTDPI" val="1200"/>
  <p:tag name="ORIGINALHEIGHT" val="1419.573"/>
  <p:tag name="ORIGINALWIDTH" val="1645.294"/>
  <p:tag name="LATEXADDIN" val="\documentclass{article}&#10;\usepackage{amsmath}&#10;\pagestyle{empty}&#10;\begin{document}&#10;&#10;\begin{tabular}{|c|c|}&#10;\hline &#10;\textbf{Prediction score} &amp; \textbf{Class}\tabularnewline&#10;\hline &#10;\hline &#10;0.986 &amp; $+$\tabularnewline&#10;\hline &#10;0.943 &amp; $-$\tabularnewline&#10;\hline &#10;0.863 &amp; $+$\tabularnewline&#10;\hline &#10;0.789 &amp; $-$\tabularnewline&#10;\hline &#10;0.699 &amp; $+$\tabularnewline&#10;\hline &#10;0.473 &amp; $-$\tabularnewline&#10;\hline &#10;0.211 &amp; $-$\tabularnewline&#10;\hline &#10;0.009 &amp; $-$\tabularnewline&#10;\hline &#10;\end{tabular}&#10;&#10;&#10;\end{document}"/>
  <p:tag name="IGUANATEXSIZE" val="20"/>
  <p:tag name="IGUANATEXCURSOR" val="442"/>
  <p:tag name="TRANSPARENCY" val="True"/>
  <p:tag name="FILENAME" val=""/>
  <p:tag name="LATEXENGINEID" val="0"/>
  <p:tag name="TEMPFOLDER" val="c:\temp\"/>
  <p:tag name="LATEXFORMHEIGHT" val="312"/>
  <p:tag name="LATEXFORMWIDTH" val="384"/>
  <p:tag name="LATEXFORMWRAP" val="True"/>
  <p:tag name="BITMAPVECTOR" val="0"/>
</p:tagLst>
</file>

<file path=ppt/tags/tag8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sn$&#10;&#10;&#10;&#10;&#10;\end{document}"/>
  <p:tag name="IGUANATEXSIZE" val="20"/>
</p:tagLst>
</file>

<file path=ppt/tags/tag8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sp$&#10;&#10;&#10;&#10;&#10;\end{document}"/>
  <p:tag name="IGUANATEXSIZE" val="20"/>
</p:tagLst>
</file>

<file path=ppt/tags/tag83.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3760.78"/>
  <p:tag name="LATEXADDIN" val="\documentclass{article}&#10;\usepackage{amsmath}&#10;\pagestyle{empty}&#10;\begin{document}&#10;&#10;\textbf{Note:} negative points are actually unlabeled (some may be positive)&#10;&#10;&#10;\end{document}"/>
  <p:tag name="IGUANATEXSIZE" val="18"/>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8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rea = $\frac{1}{3} \times \frac{1}{5}$&#10;&#10;&#10;\end{document}"/>
  <p:tag name="IGUANATEXSIZE" val="14"/>
</p:tagLst>
</file>

<file path=ppt/tags/tag85.xml><?xml version="1.0" encoding="utf-8"?>
<p:tagLst xmlns:a="http://schemas.openxmlformats.org/drawingml/2006/main" xmlns:r="http://schemas.openxmlformats.org/officeDocument/2006/relationships" xmlns:p="http://schemas.openxmlformats.org/presentationml/2006/main">
  <p:tag name="OUTPUTDPI" val="1200"/>
  <p:tag name="ORIGINALHEIGHT" val="1419.573"/>
  <p:tag name="ORIGINALWIDTH" val="1645.294"/>
  <p:tag name="LATEXADDIN" val="\documentclass{article}&#10;\usepackage{amsmath}&#10;\pagestyle{empty}&#10;\begin{document}&#10;&#10;\begin{tabular}{|c|c|}&#10;\hline &#10;\textbf{Prediction score} &amp; \textbf{Class}\tabularnewline&#10;\hline &#10;\hline &#10;0.986 &amp; $+$\tabularnewline&#10;\hline &#10;0.943 &amp; $-$\tabularnewline&#10;\hline &#10;0.863 &amp; $+$\tabularnewline&#10;\hline &#10;0.789 &amp; $-$\tabularnewline&#10;\hline &#10;0.699 &amp; $+$\tabularnewline&#10;\hline &#10;0.473 &amp; $-$\tabularnewline&#10;\hline &#10;0.211 &amp; $-$\tabularnewline&#10;\hline &#10;0.009 &amp; $-$\tabularnewline&#10;\hline &#10;\end{tabular}&#10;&#10;&#10;\end{document}"/>
  <p:tag name="IGUANATEXSIZE" val="20"/>
  <p:tag name="IGUANATEXCURSOR" val="267"/>
  <p:tag name="TRANSPARENCY" val="True"/>
  <p:tag name="FILENAME" val=""/>
  <p:tag name="LATEXENGINEID" val="0"/>
  <p:tag name="TEMPFOLDER" val="c:\temp\"/>
  <p:tag name="LATEXFORMHEIGHT" val="312"/>
  <p:tag name="LATEXFORMWIDTH" val="384"/>
  <p:tag name="LATEXFORMWRAP" val="True"/>
  <p:tag name="BITMAPVECTOR" val="0"/>
</p:tagLst>
</file>

<file path=ppt/tags/tag8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sn$&#10;&#10;&#10;&#10;&#10;\end{document}"/>
  <p:tag name="IGUANATEXSIZE" val="20"/>
</p:tagLst>
</file>

<file path=ppt/tags/tag8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sp$&#10;&#10;&#10;&#10;&#10;\end{document}"/>
  <p:tag name="IGUANATEXSIZE" val="20"/>
</p:tagLst>
</file>

<file path=ppt/tags/tag8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rea = $\frac{1}{3} \times \frac{1}{5}$&#10;&#10;&#10;\end{document}"/>
  <p:tag name="IGUANATEXSIZE" val="14"/>
</p:tagLst>
</file>

<file path=ppt/tags/tag89.xml><?xml version="1.0" encoding="utf-8"?>
<p:tagLst xmlns:a="http://schemas.openxmlformats.org/drawingml/2006/main" xmlns:r="http://schemas.openxmlformats.org/officeDocument/2006/relationships" xmlns:p="http://schemas.openxmlformats.org/presentationml/2006/main">
  <p:tag name="OUTPUTDPI" val="1200"/>
  <p:tag name="ORIGINALHEIGHT" val="255.718"/>
  <p:tag name="ORIGINALWIDTH" val="1810.274"/>
  <p:tag name="LATEXADDIN" val="\documentclass{article}&#10;\usepackage{amsmath}&#10;\pagestyle{empty}&#10;\begin{document}&#10;&#10;\[&#10;\textrm{AUC}^{pu}=\frac{1}{15} \times 12 = \frac{12}{15} = 0.8000&#10;\]&#10;&#10;&#10;&#10;&#10;\end{document}"/>
  <p:tag name="IGUANATEXSIZE" val="20"/>
  <p:tag name="IGUANATEXCURSOR" val="98"/>
  <p:tag name="TRANSPARENCY" val="True"/>
  <p:tag name="FILENAME" val=""/>
  <p:tag name="LATEXENGINEID" val="0"/>
  <p:tag name="TEMPFOLDER" val="c:\temp\"/>
  <p:tag name="LATEXFORMHEIGHT" val="312"/>
  <p:tag name="LATEXFORMWIDTH" val="384"/>
  <p:tag name="LATEXFORMWRAP" val="True"/>
  <p:tag name="BITMAPVECTOR" val="0"/>
</p:tagLst>
</file>

<file path=ppt/tags/tag90.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3760.78"/>
  <p:tag name="LATEXADDIN" val="\documentclass{article}&#10;\usepackage{amsmath}&#10;\pagestyle{empty}&#10;\begin{document}&#10;&#10;\textbf{Note:} negative points are actually unlabeled (some may be positive)&#10;&#10;&#10;\end{document}"/>
  <p:tag name="IGUANATEXSIZE" val="18"/>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91.xml><?xml version="1.0" encoding="utf-8"?>
<p:tagLst xmlns:a="http://schemas.openxmlformats.org/drawingml/2006/main" xmlns:r="http://schemas.openxmlformats.org/officeDocument/2006/relationships" xmlns:p="http://schemas.openxmlformats.org/presentationml/2006/main">
  <p:tag name="OUTPUTDPI" val="1200"/>
  <p:tag name="ORIGINALHEIGHT" val="1419.573"/>
  <p:tag name="ORIGINALWIDTH" val="1645.294"/>
  <p:tag name="LATEXADDIN" val="\documentclass{article}&#10;\usepackage{amsmath}&#10;\pagestyle{empty}&#10;\begin{document}&#10;&#10;\begin{tabular}{|c|c|}&#10;\hline &#10;\textbf{Prediction score} &amp; \textbf{Class}\tabularnewline&#10;\hline &#10;\hline &#10;0.986 &amp; $+$\tabularnewline&#10;\hline &#10;0.943 &amp; $+$\tabularnewline&#10;\hline &#10;0.863 &amp; $+$\tabularnewline&#10;\hline &#10;0.789 &amp; $-$\tabularnewline&#10;\hline &#10;0.699 &amp; $+$\tabularnewline&#10;\hline &#10;0.473 &amp; $-$\tabularnewline&#10;\hline &#10;0.211 &amp; $-$\tabularnewline&#10;\hline &#10;0.009 &amp; $-$\tabularnewline&#10;\hline &#10;\end{tabular}&#10;&#10;&#10;\end{document}"/>
  <p:tag name="IGUANATEXSIZE" val="20"/>
  <p:tag name="IGUANATEXCURSOR" val="442"/>
  <p:tag name="TRANSPARENCY" val="True"/>
  <p:tag name="FILENAME" val=""/>
  <p:tag name="LATEXENGINEID" val="0"/>
  <p:tag name="TEMPFOLDER" val="c:\temp\"/>
  <p:tag name="LATEXFORMHEIGHT" val="312"/>
  <p:tag name="LATEXFORMWIDTH" val="384"/>
  <p:tag name="LATEXFORMWRAP" val="True"/>
  <p:tag name="BITMAPVECTOR" val="0"/>
</p:tagLst>
</file>

<file path=ppt/tags/tag9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sn$&#10;&#10;&#10;&#10;&#10;\end{document}"/>
  <p:tag name="IGUANATEXSIZE" val="20"/>
</p:tagLst>
</file>

<file path=ppt/tags/tag9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sp$&#10;&#10;&#10;&#10;&#10;\end{document}"/>
  <p:tag name="IGUANATEXSIZE" val="20"/>
</p:tagLst>
</file>

<file path=ppt/tags/tag9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rea = $\frac{1}{4} \times \frac{1}{4}$&#10;&#10;&#10;\end{document}"/>
  <p:tag name="IGUANATEXSIZE" val="14"/>
</p:tagLst>
</file>

<file path=ppt/tags/tag95.xml><?xml version="1.0" encoding="utf-8"?>
<p:tagLst xmlns:a="http://schemas.openxmlformats.org/drawingml/2006/main" xmlns:r="http://schemas.openxmlformats.org/officeDocument/2006/relationships" xmlns:p="http://schemas.openxmlformats.org/presentationml/2006/main">
  <p:tag name="OUTPUTDPI" val="1200"/>
  <p:tag name="ORIGINALHEIGHT" val="1419.573"/>
  <p:tag name="ORIGINALWIDTH" val="1645.294"/>
  <p:tag name="LATEXADDIN" val="\documentclass{article}&#10;\usepackage{amsmath}&#10;\pagestyle{empty}&#10;\begin{document}&#10;&#10;\begin{tabular}{|c|c|}&#10;\hline &#10;\textbf{Prediction score} &amp; \textbf{Class}\tabularnewline&#10;\hline &#10;\hline &#10;0.986 &amp; $+$\tabularnewline&#10;\hline &#10;0.943 &amp; $+$\tabularnewline&#10;\hline &#10;0.863 &amp; $+$\tabularnewline&#10;\hline &#10;0.789 &amp; $-$\tabularnewline&#10;\hline &#10;0.699 &amp; $+$\tabularnewline&#10;\hline &#10;0.473 &amp; $-$\tabularnewline&#10;\hline &#10;0.211 &amp; $-$\tabularnewline&#10;\hline &#10;0.009 &amp; $-$\tabularnewline&#10;\hline &#10;\end{tabular}&#10;&#10;&#10;\end{document}"/>
  <p:tag name="IGUANATEXSIZE" val="20"/>
  <p:tag name="IGUANATEXCURSOR" val="267"/>
  <p:tag name="TRANSPARENCY" val="True"/>
  <p:tag name="FILENAME" val=""/>
  <p:tag name="LATEXENGINEID" val="0"/>
  <p:tag name="TEMPFOLDER" val="c:\temp\"/>
  <p:tag name="LATEXFORMHEIGHT" val="312"/>
  <p:tag name="LATEXFORMWIDTH" val="384"/>
  <p:tag name="LATEXFORMWRAP" val="True"/>
  <p:tag name="BITMAPVECTOR" val="0"/>
</p:tagLst>
</file>

<file path=ppt/tags/tag9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sn$&#10;&#10;&#10;&#10;&#10;\end{document}"/>
  <p:tag name="IGUANATEXSIZE" val="20"/>
</p:tagLst>
</file>

<file path=ppt/tags/tag9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sp$&#10;&#10;&#10;&#10;&#10;\end{document}"/>
  <p:tag name="IGUANATEXSIZE" val="20"/>
</p:tagLst>
</file>

<file path=ppt/tags/tag9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rea = $\frac{1}{4} \times \frac{1}{4}$&#10;&#10;&#10;\end{document}"/>
  <p:tag name="IGUANATEXSIZE" val="14"/>
</p:tagLst>
</file>

<file path=ppt/tags/tag99.xml><?xml version="1.0" encoding="utf-8"?>
<p:tagLst xmlns:a="http://schemas.openxmlformats.org/drawingml/2006/main" xmlns:r="http://schemas.openxmlformats.org/officeDocument/2006/relationships" xmlns:p="http://schemas.openxmlformats.org/presentationml/2006/main">
  <p:tag name="OUTPUTDPI" val="1200"/>
  <p:tag name="ORIGINALHEIGHT" val="256.468"/>
  <p:tag name="ORIGINALWIDTH" val="1811.774"/>
  <p:tag name="LATEXADDIN" val="\documentclass{article}&#10;\usepackage{amsmath}&#10;\pagestyle{empty}&#10;\begin{document}&#10;&#10;\[&#10;\textrm{AUC}^{pn}=\frac{1}{16} \times 15 = \frac{15}{16} = 0.9375&#10;\]&#10;&#10;&#10;&#10;&#10;\end{document}"/>
  <p:tag name="IGUANATEXSIZE" val="20"/>
  <p:tag name="IGUANATEXCURSOR" val="98"/>
  <p:tag name="TRANSPARENCY" val="True"/>
  <p:tag name="FILENAME" val=""/>
  <p:tag name="LATEXENGINEID" val="0"/>
  <p:tag name="TEMPFOLDER" val="c:\temp\"/>
  <p:tag name="LATEXFORMHEIGHT" val="312"/>
  <p:tag name="LATEXFORMWIDTH" val="384"/>
  <p:tag name="LATEXFORMWRAP" val="True"/>
  <p:tag name="BITMAPVECTOR" val="0"/>
</p:tagLst>
</file>

<file path=ppt/tags/tag100.xml><?xml version="1.0" encoding="utf-8"?>
<p:tagLst xmlns:a="http://schemas.openxmlformats.org/drawingml/2006/main" xmlns:r="http://schemas.openxmlformats.org/officeDocument/2006/relationships" xmlns:p="http://schemas.openxmlformats.org/presentationml/2006/main">
  <p:tag name="OUTPUTDPI" val="1200"/>
  <p:tag name="ORIGINALHEIGHT" val="1419.573"/>
  <p:tag name="ORIGINALWIDTH" val="1645.294"/>
  <p:tag name="LATEXADDIN" val="\documentclass{article}&#10;\usepackage{amsmath}&#10;\pagestyle{empty}&#10;\begin{document}&#10;&#10;\begin{tabular}{|c|c|}&#10;\hline &#10;\textbf{Prediction score} &amp; \textbf{Class}\tabularnewline&#10;\hline &#10;\hline &#10;0.986 &amp; $+$\tabularnewline&#10;\hline &#10;0.943 &amp; $+$\tabularnewline&#10;\hline &#10;0.863 &amp; $+$\tabularnewline&#10;\hline &#10;0.789 &amp; $-$\tabularnewline&#10;\hline &#10;0.699 &amp; $+$\tabularnewline&#10;\hline &#10;0.473 &amp; $-$\tabularnewline&#10;\hline &#10;0.211 &amp; $-$\tabularnewline&#10;\hline &#10;0.009 &amp; $-$\tabularnewline&#10;\hline &#10;\end{tabular}&#10;&#10;&#10;\end{document}"/>
  <p:tag name="IGUANATEXSIZE" val="20"/>
  <p:tag name="IGUANATEXCURSOR" val="267"/>
  <p:tag name="TRANSPARENCY" val="True"/>
  <p:tag name="FILENAME" val=""/>
  <p:tag name="LATEXENGINEID" val="0"/>
  <p:tag name="TEMPFOLDER" val="c:\temp\"/>
  <p:tag name="LATEXFORMHEIGHT" val="312"/>
  <p:tag name="LATEXFORMWIDTH" val="384"/>
  <p:tag name="LATEXFORMWRAP" val="True"/>
  <p:tag name="BITMAPVECTOR" val="0"/>
</p:tagLst>
</file>

<file path=ppt/tags/tag101.xml><?xml version="1.0" encoding="utf-8"?>
<p:tagLst xmlns:a="http://schemas.openxmlformats.org/drawingml/2006/main" xmlns:r="http://schemas.openxmlformats.org/officeDocument/2006/relationships" xmlns:p="http://schemas.openxmlformats.org/presentationml/2006/main">
  <p:tag name="OUTPUTDPI" val="1200"/>
  <p:tag name="ORIGINALHEIGHT" val="255.718"/>
  <p:tag name="ORIGINALWIDTH" val="1810.274"/>
  <p:tag name="LATEXADDIN" val="\documentclass{article}&#10;\usepackage{amsmath}&#10;\pagestyle{empty}&#10;\begin{document}&#10;&#10;\[&#10;\textrm{AUC}^{pu}=\frac{1}{15} \times 12 = \frac{12}{15} = 0.8000&#10;\]&#10;&#10;&#10;&#10;&#10;\end{document}"/>
  <p:tag name="IGUANATEXSIZE" val="20"/>
  <p:tag name="IGUANATEXCURSOR" val="98"/>
  <p:tag name="TRANSPARENCY" val="True"/>
  <p:tag name="FILENAME" val=""/>
  <p:tag name="LATEXENGINEID" val="0"/>
  <p:tag name="TEMPFOLDER" val="c:\temp\"/>
  <p:tag name="LATEXFORMHEIGHT" val="312"/>
  <p:tag name="LATEXFORMWIDTH" val="384"/>
  <p:tag name="LATEXFORMWRAP" val="True"/>
  <p:tag name="BITMAPVECTOR" val="0"/>
</p:tagLst>
</file>

<file path=ppt/tags/tag102.xml><?xml version="1.0" encoding="utf-8"?>
<p:tagLst xmlns:a="http://schemas.openxmlformats.org/drawingml/2006/main" xmlns:r="http://schemas.openxmlformats.org/officeDocument/2006/relationships" xmlns:p="http://schemas.openxmlformats.org/presentationml/2006/main">
  <p:tag name="OUTPUTDPI" val="1200"/>
  <p:tag name="ORIGINALHEIGHT" val="1419.573"/>
  <p:tag name="ORIGINALWIDTH" val="1645.294"/>
  <p:tag name="LATEXADDIN" val="\documentclass{article}&#10;\usepackage{amsmath}&#10;\pagestyle{empty}&#10;\begin{document}&#10;&#10;\begin{tabular}{|c|c|}&#10;\hline &#10;\textbf{Prediction score} &amp; \textbf{Class}\tabularnewline&#10;\hline &#10;\hline &#10;0.986 &amp; $+$\tabularnewline&#10;\hline &#10;0.943 &amp; $-$\tabularnewline&#10;\hline &#10;0.863 &amp; $+$\tabularnewline&#10;\hline &#10;0.789 &amp; $-$\tabularnewline&#10;\hline &#10;0.699 &amp; $+$\tabularnewline&#10;\hline &#10;0.473 &amp; $-$\tabularnewline&#10;\hline &#10;0.211 &amp; $-$\tabularnewline&#10;\hline &#10;0.009 &amp; $-$\tabularnewline&#10;\hline &#10;\end{tabular}&#10;&#10;&#10;\end{document}"/>
  <p:tag name="IGUANATEXSIZE" val="20"/>
  <p:tag name="IGUANATEXCURSOR" val="197"/>
  <p:tag name="TRANSPARENCY" val="True"/>
  <p:tag name="FILENAME" val=""/>
  <p:tag name="LATEXENGINEID" val="0"/>
  <p:tag name="TEMPFOLDER" val="c:\temp\"/>
  <p:tag name="LATEXFORMHEIGHT" val="312"/>
  <p:tag name="LATEXFORMWIDTH" val="384"/>
  <p:tag name="LATEXFORMWRAP" val="True"/>
  <p:tag name="BITMAPVECTOR" val="0"/>
</p:tagLst>
</file>

<file path=ppt/tags/tag103.xml><?xml version="1.0" encoding="utf-8"?>
<p:tagLst xmlns:a="http://schemas.openxmlformats.org/drawingml/2006/main" xmlns:r="http://schemas.openxmlformats.org/officeDocument/2006/relationships" xmlns:p="http://schemas.openxmlformats.org/presentationml/2006/main">
  <p:tag name="OUTPUTDPI" val="1200"/>
  <p:tag name="ORIGINALHEIGHT" val="256.468"/>
  <p:tag name="ORIGINALWIDTH" val="1811.774"/>
  <p:tag name="LATEXADDIN" val="\documentclass{article}&#10;\usepackage{amsmath}&#10;\pagestyle{empty}&#10;\begin{document}&#10;&#10;\[&#10;\textrm{AUC}^{pn}=\frac{1}{16} \times 15 = \frac{15}{16} = 0.9375&#10;\]&#10;&#10;&#10;&#10;&#10;\end{document}"/>
  <p:tag name="IGUANATEXSIZE" val="20"/>
  <p:tag name="IGUANATEXCURSOR" val="98"/>
  <p:tag name="TRANSPARENCY" val="True"/>
  <p:tag name="FILENAME" val=""/>
  <p:tag name="LATEXENGINEID" val="0"/>
  <p:tag name="TEMPFOLDER" val="c:\temp\"/>
  <p:tag name="LATEXFORMHEIGHT" val="312"/>
  <p:tag name="LATEXFORMWIDTH" val="384"/>
  <p:tag name="LATEXFORMWRAP" val="True"/>
  <p:tag name="BITMAPVECTOR" val="0"/>
</p:tagLst>
</file>

<file path=ppt/tags/tag10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 \rightarrow \infty$&#10;&#10;&#10;\end{document}"/>
  <p:tag name="IGUANATEXSIZE" val="20"/>
</p:tagLst>
</file>

<file path=ppt/tags/tag105.xml><?xml version="1.0" encoding="utf-8"?>
<p:tagLst xmlns:a="http://schemas.openxmlformats.org/drawingml/2006/main" xmlns:r="http://schemas.openxmlformats.org/officeDocument/2006/relationships" xmlns:p="http://schemas.openxmlformats.org/presentationml/2006/main">
  <p:tag name="OUTPUTDPI" val="1200"/>
  <p:tag name="ORIGINALHEIGHT" val="87.73905"/>
  <p:tag name="ORIGINALWIDTH" val="170.2287"/>
  <p:tag name="LATEXADDIN" val="\documentclass{article}&#10;\usepackage{amsmath}&#10;\pagestyle{empty}&#10;\begin{document}&#10;&#10;PU&#10;&#10;&#10;&#10;&#10;\end{document}"/>
  <p:tag name="IGUANATEXSIZE" val="20"/>
  <p:tag name="IGUANATEXCURSOR" val="83"/>
  <p:tag name="TRANSPARENCY" val="True"/>
  <p:tag name="FILENAME" val=""/>
  <p:tag name="LATEXENGINEID" val="0"/>
  <p:tag name="TEMPFOLDER" val="c:\temp\"/>
  <p:tag name="LATEXFORMHEIGHT" val="312"/>
  <p:tag name="LATEXFORMWIDTH" val="384"/>
  <p:tag name="LATEXFORMWRAP" val="True"/>
  <p:tag name="BITMAPVECTOR" val="0"/>
</p:tagLst>
</file>

<file path=ppt/tags/tag106.xml><?xml version="1.0" encoding="utf-8"?>
<p:tagLst xmlns:a="http://schemas.openxmlformats.org/drawingml/2006/main" xmlns:r="http://schemas.openxmlformats.org/officeDocument/2006/relationships" xmlns:p="http://schemas.openxmlformats.org/presentationml/2006/main">
  <p:tag name="OUTPUTDPI" val="1200"/>
  <p:tag name="ORIGINALHEIGHT" val="84.73937"/>
  <p:tag name="ORIGINALWIDTH" val="170.2287"/>
  <p:tag name="LATEXADDIN" val="\documentclass{article}&#10;\usepackage{amsmath}&#10;\pagestyle{empty}&#10;\begin{document}&#10;&#10;PN&#10;&#10;&#10;&#10;&#10;\end{document}"/>
  <p:tag name="IGUANATEXSIZE" val="20"/>
  <p:tag name="IGUANATEXCURSOR" val="83"/>
  <p:tag name="TRANSPARENCY" val="True"/>
  <p:tag name="FILENAME" val=""/>
  <p:tag name="LATEXENGINEID" val="0"/>
  <p:tag name="TEMPFOLDER" val="c:\temp\"/>
  <p:tag name="LATEXFORMHEIGHT" val="312"/>
  <p:tag name="LATEXFORMWIDTH" val="384"/>
  <p:tag name="LATEXFORMWRAP" val="True"/>
  <p:tag name="BITMAPVECTOR" val="0"/>
</p:tagLst>
</file>

<file path=ppt/tags/tag107.xml><?xml version="1.0" encoding="utf-8"?>
<p:tagLst xmlns:a="http://schemas.openxmlformats.org/drawingml/2006/main" xmlns:r="http://schemas.openxmlformats.org/officeDocument/2006/relationships" xmlns:p="http://schemas.openxmlformats.org/presentationml/2006/main">
  <p:tag name="OUTPUTDPI" val="1200"/>
  <p:tag name="ORIGINALHEIGHT" val="271.4661"/>
  <p:tag name="ORIGINALWIDTH" val="1206.599"/>
  <p:tag name="LATEXADDIN" val="\documentclass{article}&#10;\usepackage{amsmath}&#10;\pagestyle{empty}&#10;\begin{document}&#10;&#10;\[&#10;\textrm{AUC}^{pn}=\frac{\textrm{AUC}^{pu}-\frac{\alpha}{2}}{1-\alpha}&#10;\]&#10;&#10;&#10;&#10;&#10;\end{document}"/>
  <p:tag name="IGUANATEXSIZE" val="20"/>
  <p:tag name="IGUANATEXCURSOR" val="98"/>
  <p:tag name="TRANSPARENCY" val="True"/>
  <p:tag name="FILENAME" val=""/>
  <p:tag name="LATEXENGINEID" val="0"/>
  <p:tag name="TEMPFOLDER" val="c:\temp\"/>
  <p:tag name="LATEXFORMHEIGHT" val="312"/>
  <p:tag name="LATEXFORMWIDTH" val="384"/>
  <p:tag name="LATEXFORMWRAP" val="True"/>
  <p:tag name="BITMAPVECTOR" val="0"/>
</p:tagLst>
</file>

<file path=ppt/tags/tag108.xml><?xml version="1.0" encoding="utf-8"?>
<p:tagLst xmlns:a="http://schemas.openxmlformats.org/drawingml/2006/main" xmlns:r="http://schemas.openxmlformats.org/officeDocument/2006/relationships" xmlns:p="http://schemas.openxmlformats.org/presentationml/2006/main">
  <p:tag name="OUTPUTDPI" val="1200"/>
  <p:tag name="ORIGINALHEIGHT" val="89.23882"/>
  <p:tag name="ORIGINALWIDTH" val="3134.608"/>
  <p:tag name="LATEXADDIN" val="\documentclass{article}&#10;\usepackage{amsmath}&#10;\pagestyle{empty}&#10;\begin{document}&#10;&#10;Relative absolute error between true and estimated areas.&#10;&#10;&#10;\end{document}"/>
  <p:tag name="IGUANATEXSIZE" val="14"/>
  <p:tag name="IGUANATEXCURSOR" val="138"/>
  <p:tag name="TRANSPARENCY" val="True"/>
  <p:tag name="FILENAME" val=""/>
  <p:tag name="LATEXENGINEID" val="0"/>
  <p:tag name="TEMPFOLDER" val="c:\temp\"/>
  <p:tag name="LATEXFORMHEIGHT" val="312"/>
  <p:tag name="LATEXFORMWIDTH" val="384"/>
  <p:tag name="LATEXFORMWRAP" val="True"/>
  <p:tag name="BITMAPVECTOR" val="0"/>
</p:tagLst>
</file>

<file path=ppt/tags/tag109.xml><?xml version="1.0" encoding="utf-8"?>
<p:tagLst xmlns:a="http://schemas.openxmlformats.org/drawingml/2006/main" xmlns:r="http://schemas.openxmlformats.org/officeDocument/2006/relationships" xmlns:p="http://schemas.openxmlformats.org/presentationml/2006/main">
  <p:tag name="OUTPUTDPI" val="1200"/>
  <p:tag name="ORIGINALHEIGHT" val="112.4859"/>
  <p:tag name="ORIGINALWIDTH" val="1382.077"/>
  <p:tag name="LATEXADDIN" val="\documentclass{article}&#10;\usepackage{amsmath}&#10;\pagestyle{empty}&#10;\begin{document}&#10;&#10;$1 - \beta$ = noise in positives&#10;&#10;&#10;\end{document}"/>
  <p:tag name="IGUANATEXSIZE" val="14"/>
  <p:tag name="IGUANATEXCURSOR" val="113"/>
  <p:tag name="TRANSPARENCY" val="True"/>
  <p:tag name="FILENAME" val=""/>
  <p:tag name="LATEXENGINEID" val="0"/>
  <p:tag name="TEMPFOLDER" val="c:\temp\"/>
  <p:tag name="LATEXFORMHEIGHT" val="312"/>
  <p:tag name="LATEXFORMWIDTH" val="384"/>
  <p:tag name="LATEXFORMWRAP" val="True"/>
  <p:tag name="BITMAPVECTOR" val="0"/>
</p:tagLst>
</file>

<file path=ppt/tags/tag110.xml><?xml version="1.0" encoding="utf-8"?>
<p:tagLst xmlns:a="http://schemas.openxmlformats.org/drawingml/2006/main" xmlns:r="http://schemas.openxmlformats.org/officeDocument/2006/relationships" xmlns:p="http://schemas.openxmlformats.org/presentationml/2006/main">
  <p:tag name="OUTPUTDPI" val="1200"/>
  <p:tag name="ORIGINALHEIGHT" val="112.4859"/>
  <p:tag name="ORIGINALWIDTH" val="68.99134"/>
  <p:tag name="LATEXADDIN" val="\documentclass{article}&#10;\usepackage{amsmath}&#10;\pagestyle{empty}&#10;\begin{document}&#10;&#10;$\beta$&#10;&#10;&#10;\end{document}"/>
  <p:tag name="IGUANATEXSIZE" val="14"/>
  <p:tag name="IGUANATEXCURSOR" val="82"/>
  <p:tag name="TRANSPARENCY" val="True"/>
  <p:tag name="FILENAME" val=""/>
  <p:tag name="LATEXENGINEID" val="0"/>
  <p:tag name="TEMPFOLDER" val="c:\temp\"/>
  <p:tag name="LATEXFORMHEIGHT" val="312"/>
  <p:tag name="LATEXFORMWIDTH" val="384"/>
  <p:tag name="LATEXFORMWRAP" val="True"/>
  <p:tag name="BITMAPVECTOR" val="0"/>
</p:tagLst>
</file>

<file path=ppt/tags/tag111.xml><?xml version="1.0" encoding="utf-8"?>
<p:tagLst xmlns:a="http://schemas.openxmlformats.org/drawingml/2006/main" xmlns:r="http://schemas.openxmlformats.org/officeDocument/2006/relationships" xmlns:p="http://schemas.openxmlformats.org/presentationml/2006/main">
  <p:tag name="OUTPUTDPI" val="1200"/>
  <p:tag name="ORIGINALHEIGHT" val="112.4859"/>
  <p:tag name="ORIGINALWIDTH" val="68.99134"/>
  <p:tag name="LATEXADDIN" val="\documentclass{article}&#10;\usepackage{amsmath}&#10;\pagestyle{empty}&#10;\begin{document}&#10;&#10;$\beta$&#10;&#10;&#10;\end{document}"/>
  <p:tag name="IGUANATEXSIZE" val="14"/>
  <p:tag name="IGUANATEXCURSOR" val="82"/>
  <p:tag name="TRANSPARENCY" val="True"/>
  <p:tag name="FILENAME" val=""/>
  <p:tag name="LATEXENGINEID" val="0"/>
  <p:tag name="TEMPFOLDER" val="c:\temp\"/>
  <p:tag name="LATEXFORMHEIGHT" val="312"/>
  <p:tag name="LATEXFORMWIDTH" val="384"/>
  <p:tag name="LATEXFORMWRAP" val="True"/>
  <p:tag name="BITMAPVECTOR" val="0"/>
</p:tagLst>
</file>

<file path=ppt/tags/tag112.xml><?xml version="1.0" encoding="utf-8"?>
<p:tagLst xmlns:a="http://schemas.openxmlformats.org/drawingml/2006/main" xmlns:r="http://schemas.openxmlformats.org/officeDocument/2006/relationships" xmlns:p="http://schemas.openxmlformats.org/presentationml/2006/main">
  <p:tag name="OUTPUTDPI" val="1200"/>
  <p:tag name="ORIGINALHEIGHT" val="113.9857"/>
  <p:tag name="ORIGINALWIDTH" val="1521.56"/>
  <p:tag name="LATEXADDIN" val="\documentclass{article}&#10;\usepackage{amsmath}&#10;\pagestyle{empty}&#10;\begin{document}&#10;&#10;Error in estimating $\alpha$ and $\beta$&#10;&#10;&#10;\end{document}"/>
  <p:tag name="IGUANATEXSIZE" val="14"/>
  <p:tag name="IGUANATEXCURSOR" val="121"/>
  <p:tag name="TRANSPARENCY" val="True"/>
  <p:tag name="FILENAME" val=""/>
  <p:tag name="LATEXENGINEID" val="0"/>
  <p:tag name="TEMPFOLDER" val="c:\temp\"/>
  <p:tag name="LATEXFORMHEIGHT" val="312"/>
  <p:tag name="LATEXFORMWIDTH" val="384"/>
  <p:tag name="LATEXFORMWRAP" val="True"/>
  <p:tag name="BITMAPVECTOR" val="0"/>
</p:tagLst>
</file>

<file path=ppt/tags/tag113.xml><?xml version="1.0" encoding="utf-8"?>
<p:tagLst xmlns:a="http://schemas.openxmlformats.org/drawingml/2006/main" xmlns:r="http://schemas.openxmlformats.org/officeDocument/2006/relationships" xmlns:p="http://schemas.openxmlformats.org/presentationml/2006/main">
  <p:tag name="OUTPUTDPI" val="1200"/>
  <p:tag name="ORIGINALHEIGHT" val="113.9857"/>
  <p:tag name="ORIGINALWIDTH" val="1521.56"/>
  <p:tag name="LATEXADDIN" val="\documentclass{article}&#10;\usepackage{amsmath}&#10;\pagestyle{empty}&#10;\begin{document}&#10;&#10;Error in estimating $\alpha$ and $\beta$&#10;&#10;&#10;\end{document}"/>
  <p:tag name="IGUANATEXSIZE" val="14"/>
  <p:tag name="IGUANATEXCURSOR" val="121"/>
  <p:tag name="TRANSPARENCY" val="True"/>
  <p:tag name="FILENAME" val=""/>
  <p:tag name="LATEXENGINEID" val="0"/>
  <p:tag name="TEMPFOLDER" val="c:\temp\"/>
  <p:tag name="LATEXFORMHEIGHT" val="312"/>
  <p:tag name="LATEXFORMWIDTH" val="384"/>
  <p:tag name="LATEXFORMWRAP" val="True"/>
  <p:tag name="BITMAPVECTOR" val="0"/>
</p:tagLst>
</file>

<file path=ppt/tags/tag1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S$ = random variable (1 = labeled, 0 = unlabeled)&#10;&#10;&#10;&#10;\end{document}"/>
  <p:tag name="IGUANATEXSIZE" val="20"/>
</p:tagLst>
</file>

<file path=ppt/tags/tag1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Y$ = random variable (1 = positive, 0 = negative)&#10;&#10;&#10;&#10;\end{document}"/>
  <p:tag name="IGUANATEXSIZE" val="20"/>
</p:tagLst>
</file>

<file path=ppt/tags/tag116.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1748.031"/>
  <p:tag name="LATEXADDIN" val="\documentclass{article}&#10;\usepackage{amsmath}&#10;\pagestyle{empty}&#10;\begin{document}&#10;&#10;Unlabeled data is representative&#10;&#10;&#10;\end{document}"/>
  <p:tag name="IGUANATEXSIZE" val="20"/>
  <p:tag name="IGUANATEXCURSOR" val="113"/>
  <p:tag name="TRANSPARENCY" val="True"/>
  <p:tag name="FILENAME" val=""/>
  <p:tag name="LATEXENGINEID" val="0"/>
  <p:tag name="TEMPFOLDER" val="c:\temp\"/>
  <p:tag name="LATEXFORMHEIGHT" val="312"/>
  <p:tag name="LATEXFORMWIDTH" val="384"/>
  <p:tag name="LATEXFORMWRAP" val="True"/>
  <p:tag name="BITMAPVECTOR" val="0"/>
</p:tagLst>
</file>

<file path=ppt/tags/tag117.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1477.315"/>
  <p:tag name="LATEXADDIN" val="\documentclass{article}&#10;\usepackage{amsmath}&#10;\pagestyle{empty}&#10;\begin{document}&#10;&#10;Positives are representative&#10;&#10;&#10;\end{document}"/>
  <p:tag name="IGUANATEXSIZE" val="20"/>
  <p:tag name="IGUANATEXCURSOR" val="109"/>
  <p:tag name="TRANSPARENCY" val="True"/>
  <p:tag name="FILENAME" val=""/>
  <p:tag name="LATEXENGINEID" val="0"/>
  <p:tag name="TEMPFOLDER" val="c:\temp\"/>
  <p:tag name="LATEXFORMHEIGHT" val="312"/>
  <p:tag name="LATEXFORMWIDTH" val="384"/>
  <p:tag name="LATEXFORMWRAP" val="True"/>
  <p:tag name="BITMAPVECTOR" val="0"/>
</p:tagLst>
</file>

<file path=ppt/tags/tag11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textbf{Assumptions:}&#10;&#10;&#10;\end{document}"/>
  <p:tag name="IGUANATEXSIZE" val="20"/>
</p:tagLst>
</file>

<file path=ppt/tags/tag119.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739.782"/>
  <p:tag name="LATEXADDIN" val="\documentclass{article}&#10;\usepackage{amsmath}&#10;\pagestyle{empty}&#10;\begin{document}&#10;&#10;$X$ = random variable for inputs&#10;&#10;&#10;&#10;\end{document}"/>
  <p:tag name="IGUANATEXSIZE" val="20"/>
  <p:tag name="IGUANATEXCURSOR" val="113"/>
  <p:tag name="TRANSPARENCY" val="True"/>
  <p:tag name="FILENAME" val=""/>
  <p:tag name="LATEXENGINEID" val="0"/>
  <p:tag name="TEMPFOLDER" val="c:\temp\"/>
  <p:tag name="LATEXFORMHEIGHT" val="312"/>
  <p:tag name="LATEXFORMWIDTH" val="384"/>
  <p:tag name="LATEXFORMWRAP" val="True"/>
  <p:tag name="BITMAPVECTOR" val="0"/>
</p:tagLst>
</file>

<file path=ppt/tags/tag120.xml><?xml version="1.0" encoding="utf-8"?>
<p:tagLst xmlns:a="http://schemas.openxmlformats.org/drawingml/2006/main" xmlns:r="http://schemas.openxmlformats.org/officeDocument/2006/relationships" xmlns:p="http://schemas.openxmlformats.org/presentationml/2006/main">
  <p:tag name="OUTPUTDPI" val="1200"/>
  <p:tag name="ORIGINALHEIGHT" val="190.4762"/>
  <p:tag name="ORIGINALWIDTH" val="2117.735"/>
  <p:tag name="LATEXADDIN" val="\documentclass{article}&#10;\usepackage{amsmath}&#10;\pagestyle{empty}&#10;\begin{document}&#10;&#10;$p(Y=1|x)=\frac{\tau(x)}{1-\tau(x)}\cdot\frac{p(S=0)}{p(S=1)}\cdot p(Y=1)$&#10;&#10;&#10;\end{document}"/>
  <p:tag name="IGUANATEXSIZE" val="20"/>
  <p:tag name="IGUANATEXCURSOR" val="114"/>
  <p:tag name="TRANSPARENCY" val="True"/>
  <p:tag name="FILENAME" val=""/>
  <p:tag name="LATEXENGINEID" val="0"/>
  <p:tag name="TEMPFOLDER" val="c:\temp\"/>
  <p:tag name="LATEXFORMHEIGHT" val="312"/>
  <p:tag name="LATEXFORMWIDTH" val="384"/>
  <p:tag name="LATEXFORMWRAP" val="True"/>
  <p:tag name="BITMAPVECTOR" val="0"/>
</p:tagLst>
</file>

<file path=ppt/tags/tag121.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597.3"/>
  <p:tag name="LATEXADDIN" val="\documentclass{article}&#10;\usepackage{amsmath}&#10;\pagestyle{empty}&#10;\begin{document}&#10;&#10;Let $\tau(x) \approx p(S=1|x)$. Then,&#10;&#10;&#10;\end{document}"/>
  <p:tag name="IGUANATEXSIZE" val="20"/>
  <p:tag name="IGUANATEXCURSOR" val="109"/>
  <p:tag name="TRANSPARENCY" val="True"/>
  <p:tag name="FILENAME" val=""/>
  <p:tag name="LATEXENGINEID" val="0"/>
  <p:tag name="TEMPFOLDER" val="c:\temp\"/>
  <p:tag name="LATEXFORMHEIGHT" val="312"/>
  <p:tag name="LATEXFORMWIDTH" val="384"/>
  <p:tag name="LATEXFORMWRAP" val="True"/>
  <p:tag name="BITMAPVECTOR" val="0"/>
</p:tagLst>
</file>

<file path=ppt/tags/tag122.xml><?xml version="1.0" encoding="utf-8"?>
<p:tagLst xmlns:a="http://schemas.openxmlformats.org/drawingml/2006/main" xmlns:r="http://schemas.openxmlformats.org/officeDocument/2006/relationships" xmlns:p="http://schemas.openxmlformats.org/presentationml/2006/main">
  <p:tag name="OUTPUTDPI" val="1200"/>
  <p:tag name="ORIGINALHEIGHT" val="86.98914"/>
  <p:tag name="ORIGINALWIDTH" val="753.6558"/>
  <p:tag name="LATEXADDIN" val="\documentclass{article}&#10;\usepackage{amsmath}&#10;\pagestyle{empty}&#10;\begin{document}&#10;&#10;\textbf{Main result:}&#10;&#10;&#10;\end{document}"/>
  <p:tag name="IGUANATEXSIZE" val="20"/>
  <p:tag name="IGUANATEXCURSOR" val="100"/>
  <p:tag name="TRANSPARENCY" val="True"/>
  <p:tag name="FILENAME" val=""/>
  <p:tag name="LATEXENGINEID" val="0"/>
  <p:tag name="TEMPFOLDER" val="c:\temp\"/>
  <p:tag name="LATEXFORMHEIGHT" val="312"/>
  <p:tag name="LATEXFORMWIDTH" val="384"/>
  <p:tag name="LATEXFORMWRAP" val="True"/>
  <p:tag name="BITMAPVECTOR" val="0"/>
</p:tagLst>
</file>

<file path=ppt/tags/tag123.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2377.203"/>
  <p:tag name="LATEXADDIN" val="\documentclass{article}&#10;\usepackage{amsmath}&#10;\pagestyle{empty}&#10;\begin{document}&#10;&#10;Proteins with only pathogenic variants: 446&#10;&#10;&#10;&#10;\end{document}"/>
  <p:tag name="IGUANATEXSIZE" val="18"/>
  <p:tag name="IGUANATEXCURSOR" val="119"/>
  <p:tag name="TRANSPARENCY" val="True"/>
  <p:tag name="FILENAME" val=""/>
  <p:tag name="LATEXENGINEID" val="0"/>
  <p:tag name="TEMPFOLDER" val="c:\temp\"/>
  <p:tag name="LATEXFORMHEIGHT" val="312"/>
  <p:tag name="LATEXFORMWIDTH" val="384"/>
  <p:tag name="LATEXFORMWRAP" val="True"/>
  <p:tag name="BITMAPVECTOR" val="0"/>
</p:tagLst>
</file>

<file path=ppt/tags/tag124.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2779.153"/>
  <p:tag name="LATEXADDIN" val="\documentclass{article}&#10;\usepackage{amsmath}&#10;\pagestyle{empty}&#10;\begin{document}&#10;&#10;Proteins with only non-pathogenic variants: 15,710&#10;&#10;&#10;&#10;\end{document}"/>
  <p:tag name="IGUANATEXSIZE" val="18"/>
  <p:tag name="IGUANATEXCURSOR" val="123"/>
  <p:tag name="TRANSPARENCY" val="True"/>
  <p:tag name="FILENAME" val=""/>
  <p:tag name="LATEXENGINEID" val="0"/>
  <p:tag name="TEMPFOLDER" val="c:\temp\"/>
  <p:tag name="LATEXFORMHEIGHT" val="312"/>
  <p:tag name="LATEXFORMWIDTH" val="384"/>
  <p:tag name="LATEXFORMWRAP" val="True"/>
  <p:tag name="BITMAPVECTOR" val="0"/>
</p:tagLst>
</file>

<file path=ppt/tags/tag125.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1261.342"/>
  <p:tag name="LATEXADDIN" val="\documentclass{article}&#10;\usepackage{amsmath}&#10;\pagestyle{empty}&#10;\begin{document}&#10;&#10;Bi-class proteins: 2,277&#10;&#10;&#10;&#10;\end{document}"/>
  <p:tag name="IGUANATEXSIZE" val="18"/>
  <p:tag name="IGUANATEXCURSOR" val="102"/>
  <p:tag name="TRANSPARENCY" val="True"/>
  <p:tag name="FILENAME" val=""/>
  <p:tag name="LATEXENGINEID" val="0"/>
  <p:tag name="TEMPFOLDER" val="c:\temp\"/>
  <p:tag name="LATEXFORMHEIGHT" val="312"/>
  <p:tag name="LATEXFORMWIDTH" val="384"/>
  <p:tag name="LATEXFORMWRAP" val="True"/>
  <p:tag name="BITMAPVECTOR" val="0"/>
</p:tagLst>
</file>

<file path=ppt/tags/tag126.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498.313"/>
  <p:tag name="LATEXADDIN" val="\documentclass{article}&#10;\usepackage{amsmath}&#10;\pagestyle{empty}&#10;\begin{document}&#10;&#10;Pathogenic variants: 16,616&#10;&#10;&#10;&#10;\end{document}"/>
  <p:tag name="IGUANATEXSIZE" val="18"/>
  <p:tag name="IGUANATEXCURSOR" val="108"/>
  <p:tag name="TRANSPARENCY" val="True"/>
  <p:tag name="FILENAME" val=""/>
  <p:tag name="LATEXENGINEID" val="0"/>
  <p:tag name="TEMPFOLDER" val="c:\temp\"/>
  <p:tag name="LATEXFORMHEIGHT" val="312"/>
  <p:tag name="LATEXFORMWIDTH" val="384"/>
  <p:tag name="LATEXFORMWRAP" val="True"/>
  <p:tag name="BITMAPVECTOR" val="0"/>
</p:tagLst>
</file>

<file path=ppt/tags/tag127.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1334.083"/>
  <p:tag name="LATEXADDIN" val="\documentclass{article}&#10;\usepackage{amsmath}&#10;\pagestyle{empty}&#10;\begin{document}&#10;&#10;Benign variants: 417,131&#10;&#10;&#10;&#10;\end{document}"/>
  <p:tag name="IGUANATEXSIZE" val="18"/>
  <p:tag name="IGUANATEXCURSOR" val="105"/>
  <p:tag name="TRANSPARENCY" val="True"/>
  <p:tag name="FILENAME" val=""/>
  <p:tag name="LATEXENGINEID" val="0"/>
  <p:tag name="TEMPFOLDER" val="c:\temp\"/>
  <p:tag name="LATEXFORMHEIGHT" val="312"/>
  <p:tag name="LATEXFORMWIDTH" val="384"/>
  <p:tag name="LATEXFORMWRAP" val="True"/>
  <p:tag name="BITMAPVECTOR" val="0"/>
</p:tagLst>
</file>

<file path=ppt/tags/tag128.xml><?xml version="1.0" encoding="utf-8"?>
<p:tagLst xmlns:a="http://schemas.openxmlformats.org/drawingml/2006/main" xmlns:r="http://schemas.openxmlformats.org/officeDocument/2006/relationships" xmlns:p="http://schemas.openxmlformats.org/presentationml/2006/main">
  <p:tag name="OUTPUTDPI" val="1200"/>
  <p:tag name="ORIGINALHEIGHT" val="86.98914"/>
  <p:tag name="ORIGINALWIDTH" val="550.4312"/>
  <p:tag name="LATEXADDIN" val="\documentclass{article}&#10;\usepackage{amsmath}&#10;\pagestyle{empty}&#10;\begin{document}&#10;&#10;\textbf{Proteins:}&#10;&#10;&#10;&#10;\end{document}"/>
  <p:tag name="IGUANATEXSIZE" val="18"/>
  <p:tag name="IGUANATEXCURSOR" val="98"/>
  <p:tag name="TRANSPARENCY" val="True"/>
  <p:tag name="FILENAME" val=""/>
  <p:tag name="LATEXENGINEID" val="0"/>
  <p:tag name="TEMPFOLDER" val="c:\temp\"/>
  <p:tag name="LATEXFORMHEIGHT" val="312"/>
  <p:tag name="LATEXFORMWIDTH" val="384"/>
  <p:tag name="LATEXFORMWRAP" val="True"/>
  <p:tag name="BITMAPVECTOR" val="0"/>
</p:tagLst>
</file>

<file path=ppt/tags/tag129.xml><?xml version="1.0" encoding="utf-8"?>
<p:tagLst xmlns:a="http://schemas.openxmlformats.org/drawingml/2006/main" xmlns:r="http://schemas.openxmlformats.org/officeDocument/2006/relationships" xmlns:p="http://schemas.openxmlformats.org/presentationml/2006/main">
  <p:tag name="OUTPUTDPI" val="1200"/>
  <p:tag name="ORIGINALHEIGHT" val="86.98914"/>
  <p:tag name="ORIGINALWIDTH" val="548.9313"/>
  <p:tag name="LATEXADDIN" val="\documentclass{article}&#10;\usepackage{amsmath}&#10;\pagestyle{empty}&#10;\begin{document}&#10;&#10;\textbf{Variants:}&#10;&#10;&#10;&#10;\end{document}"/>
  <p:tag name="IGUANATEXSIZE" val="18"/>
  <p:tag name="IGUANATEXCURSOR" val="97"/>
  <p:tag name="TRANSPARENCY" val="True"/>
  <p:tag name="FILENAME" val=""/>
  <p:tag name="LATEXENGINEID" val="0"/>
  <p:tag name="TEMPFOLDER" val="c:\temp\"/>
  <p:tag name="LATEXFORMHEIGHT" val="312"/>
  <p:tag name="LATEXFORMWIDTH" val="384"/>
  <p:tag name="LATEXFORMWRAP" val="True"/>
  <p:tag name="BITMAPVECTOR" val="0"/>
</p:tagLst>
</file>

<file path=ppt/tags/tag130.xml><?xml version="1.0" encoding="utf-8"?>
<p:tagLst xmlns:a="http://schemas.openxmlformats.org/drawingml/2006/main" xmlns:r="http://schemas.openxmlformats.org/officeDocument/2006/relationships" xmlns:p="http://schemas.openxmlformats.org/presentationml/2006/main">
  <p:tag name="OUTPUTDPI" val="1200"/>
  <p:tag name="ORIGINALHEIGHT" val="119.2351"/>
  <p:tag name="ORIGINALWIDTH" val="1861.267"/>
  <p:tag name="LATEXADDIN" val="\documentclass{article}&#10;\usepackage{amsmath}&#10;\pagestyle{empty}&#10;\begin{document}&#10;&#10;$\circ$ What does 90\% certainty mean?&#10;&#10;&#10;&#10;\end{document}"/>
  <p:tag name="IGUANATEXSIZE" val="24"/>
  <p:tag name="IGUANATEXCURSOR" val="89"/>
  <p:tag name="TRANSPARENCY" val="True"/>
  <p:tag name="FILENAME" val=""/>
  <p:tag name="LATEXENGINEID" val="0"/>
  <p:tag name="TEMPFOLDER" val="c:\temp\"/>
  <p:tag name="LATEXFORMHEIGHT" val="312"/>
  <p:tag name="LATEXFORMWIDTH" val="384"/>
  <p:tag name="LATEXFORMWRAP" val="True"/>
  <p:tag name="BITMAPVECTOR" val="0"/>
</p:tagLst>
</file>

<file path=ppt/tags/tag131.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917.8853"/>
  <p:tag name="LATEXADDIN" val="\documentclass{article}&#10;\usepackage{amsmath}&#10;\pagestyle{empty}&#10;\begin{document}&#10;&#10;$p(Y=1|x) &gt; 0.9$ &#10;&#10;&#10;\end{document}"/>
  <p:tag name="IGUANATEXSIZE" val="20"/>
  <p:tag name="IGUANATEXCURSOR" val="98"/>
  <p:tag name="TRANSPARENCY" val="True"/>
  <p:tag name="FILENAME" val=""/>
  <p:tag name="LATEXENGINEID" val="0"/>
  <p:tag name="TEMPFOLDER" val="c:\temp\"/>
  <p:tag name="LATEXFORMHEIGHT" val="312"/>
  <p:tag name="LATEXFORMWIDTH" val="384"/>
  <p:tag name="LATEXFORMWRAP" val="True"/>
  <p:tag name="BITMAPVECTOR" val="0"/>
</p:tagLst>
</file>

<file path=ppt/tags/tag132.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316.835"/>
  <p:tag name="LATEXADDIN" val="\documentclass{article}&#10;\usepackage{amsmath}&#10;\pagestyle{empty}&#10;\begin{document}&#10;&#10;$p(Y=1|f(x)=1) &gt; 0.9$&#10;&#10;&#10;&#10;\end{document}"/>
  <p:tag name="IGUANATEXSIZE" val="20"/>
  <p:tag name="IGUANATEXCURSOR" val="83"/>
  <p:tag name="TRANSPARENCY" val="True"/>
  <p:tag name="FILENAME" val=""/>
  <p:tag name="LATEXENGINEID" val="0"/>
  <p:tag name="TEMPFOLDER" val="c:\temp\"/>
  <p:tag name="LATEXFORMHEIGHT" val="312"/>
  <p:tag name="LATEXFORMWIDTH" val="384"/>
  <p:tag name="LATEXFORMWRAP" val="True"/>
  <p:tag name="BITMAPVECTOR" val="0"/>
</p:tagLst>
</file>

<file path=ppt/tags/tag133.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674.541"/>
  <p:tag name="LATEXADDIN" val="\documentclass{article}&#10;\usepackage{amsmath}&#10;\usepackage{color}&#10;\pagestyle{empty}&#10;\begin{document}&#10;&#10;\textcolor{red}{$\leftarrow$ posterior is greater than 0.9}&#10;&#10;&#10;&#10;\end{document}"/>
  <p:tag name="IGUANATEXSIZE" val="20"/>
  <p:tag name="IGUANATEXCURSOR" val="159"/>
  <p:tag name="TRANSPARENCY" val="True"/>
  <p:tag name="FILENAME" val=""/>
  <p:tag name="LATEXENGINEID" val="0"/>
  <p:tag name="TEMPFOLDER" val="c:\temp\"/>
  <p:tag name="LATEXFORMHEIGHT" val="312"/>
  <p:tag name="LATEXFORMWIDTH" val="384"/>
  <p:tag name="LATEXFORMWRAP" val="True"/>
  <p:tag name="BITMAPVECTOR" val="0"/>
</p:tagLst>
</file>

<file path=ppt/tags/tag134.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670.791"/>
  <p:tag name="LATEXADDIN" val="\documentclass{article}&#10;\usepackage{amsmath}&#10;\usepackage{color}&#10;\pagestyle{empty}&#10;\begin{document}&#10;&#10;\textcolor{red}{$\leftarrow$ precision is greater than 0.9}&#10;&#10;&#10;&#10;\end{document}"/>
  <p:tag name="IGUANATEXSIZE" val="20"/>
  <p:tag name="IGUANATEXCURSOR" val="159"/>
  <p:tag name="TRANSPARENCY" val="True"/>
  <p:tag name="FILENAME" val=""/>
  <p:tag name="LATEXENGINEID" val="0"/>
  <p:tag name="TEMPFOLDER" val="c:\temp\"/>
  <p:tag name="LATEXFORMHEIGHT" val="312"/>
  <p:tag name="LATEXFORMWIDTH" val="384"/>
  <p:tag name="LATEXFORMWRAP" val="True"/>
  <p:tag name="BITMAPVECTOR" val="0"/>
</p:tagLst>
</file>

<file path=ppt/tags/tag135.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3178.103"/>
  <p:tag name="LATEXADDIN" val="\documentclass{article}&#10;\usepackage{amsmath}&#10;\pagestyle{empty}&#10;\begin{document}&#10;&#10;$\circ$ Assume we have a single variant $x$ and a prediction $f(x)$&#10;&#10;&#10;&#10;\end{document}"/>
  <p:tag name="IGUANATEXSIZE" val="24"/>
  <p:tag name="IGUANATEXCURSOR" val="87"/>
  <p:tag name="TRANSPARENCY" val="True"/>
  <p:tag name="FILENAME" val=""/>
  <p:tag name="LATEXENGINEID" val="0"/>
  <p:tag name="TEMPFOLDER" val="c:\temp\"/>
  <p:tag name="LATEXFORMHEIGHT" val="312"/>
  <p:tag name="LATEXFORMWIDTH" val="384"/>
  <p:tag name="LATEXFORMWRAP" val="True"/>
  <p:tag name="BITMAPVECTOR" val="0"/>
</p:tagLst>
</file>

<file path=ppt/tags/tag136.xml><?xml version="1.0" encoding="utf-8"?>
<p:tagLst xmlns:a="http://schemas.openxmlformats.org/drawingml/2006/main" xmlns:r="http://schemas.openxmlformats.org/officeDocument/2006/relationships" xmlns:p="http://schemas.openxmlformats.org/presentationml/2006/main">
  <p:tag name="OUTPUTDPI" val="1200"/>
  <p:tag name="ORIGINALHEIGHT" val="87.73905"/>
  <p:tag name="ORIGINALWIDTH" val="1619.048"/>
  <p:tag name="LATEXADDIN" val="\documentclass{article}&#10;\usepackage{amsmath}&#10;\pagestyle{empty}&#10;\begin{document}&#10;&#10;$\circ$ Precision is more actionable&#10;&#10;&#10;&#10;\end{document}"/>
  <p:tag name="IGUANATEXSIZE" val="24"/>
  <p:tag name="IGUANATEXCURSOR" val="89"/>
  <p:tag name="TRANSPARENCY" val="True"/>
  <p:tag name="FILENAME" val=""/>
  <p:tag name="LATEXENGINEID" val="0"/>
  <p:tag name="TEMPFOLDER" val="c:\temp\"/>
  <p:tag name="LATEXFORMHEIGHT" val="312"/>
  <p:tag name="LATEXFORMWIDTH" val="384"/>
  <p:tag name="LATEXFORMWRAP" val="True"/>
  <p:tag name="BITMAPVECTOR" val="0"/>
</p:tagLst>
</file>

<file path=ppt/tags/tag137.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2173.978"/>
  <p:tag name="LATEXADDIN" val="\documentclass{article}&#10;\usepackage{amsmath}&#10;\pagestyle{empty}&#10;\begin{document}&#10;&#10;$\circ$ What are the right levels of precision?&#10;&#10;&#10;&#10;\end{document}"/>
  <p:tag name="IGUANATEXSIZE" val="24"/>
  <p:tag name="IGUANATEXCURSOR" val="127"/>
  <p:tag name="TRANSPARENCY" val="True"/>
  <p:tag name="FILENAME" val=""/>
  <p:tag name="LATEXENGINEID" val="0"/>
  <p:tag name="TEMPFOLDER" val="c:\temp\"/>
  <p:tag name="LATEXFORMHEIGHT" val="312"/>
  <p:tag name="LATEXFORMWIDTH" val="384"/>
  <p:tag name="LATEXFORMWRAP" val="True"/>
  <p:tag name="BITMAPVECTOR" val="0"/>
</p:tagLst>
</file>

<file path=ppt/tags/tag138.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2178.478"/>
  <p:tag name="LATEXADDIN" val="\documentclass{article}&#10;\usepackage{amsmath}&#10;\pagestyle{empty}&#10;\begin{document}&#10;&#10;$\circ$ Positive data: HGMD (2.8\% negative)&#10;&#10;&#10;&#10;\end{document}"/>
  <p:tag name="IGUANATEXSIZE" val="24"/>
  <p:tag name="IGUANATEXCURSOR" val="125"/>
  <p:tag name="TRANSPARENCY" val="True"/>
  <p:tag name="FILENAME" val=""/>
  <p:tag name="LATEXENGINEID" val="0"/>
  <p:tag name="TEMPFOLDER" val="c:\temp\"/>
  <p:tag name="LATEXFORMHEIGHT" val="312"/>
  <p:tag name="LATEXFORMWIDTH" val="384"/>
  <p:tag name="LATEXFORMWRAP" val="True"/>
  <p:tag name="BITMAPVECTOR" val="0"/>
</p:tagLst>
</file>

<file path=ppt/tags/tag139.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2352.456"/>
  <p:tag name="LATEXADDIN" val="\documentclass{article}&#10;\usepackage{amsmath}&#10;\pagestyle{empty}&#10;\begin{document}&#10;&#10;$\circ$ Unlabeled data: gnomAD (7.7\% positive)&#10;&#10;&#10;&#10;\end{document}"/>
  <p:tag name="IGUANATEXSIZE" val="24"/>
  <p:tag name="IGUANATEXCURSOR" val="128"/>
  <p:tag name="TRANSPARENCY" val="True"/>
  <p:tag name="FILENAME" val=""/>
  <p:tag name="LATEXENGINEID" val="0"/>
  <p:tag name="TEMPFOLDER" val="c:\temp\"/>
  <p:tag name="LATEXFORMHEIGHT" val="312"/>
  <p:tag name="LATEXFORMWIDTH" val="384"/>
  <p:tag name="LATEXFORMWRAP" val="True"/>
  <p:tag name="BITMAPVECTOR" val="0"/>
</p:tagLst>
</file>

<file path=ppt/tags/tag140.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3526.809"/>
  <p:tag name="LATEXADDIN" val="\documentclass{article}&#10;\usepackage{amsmath}&#10;\pagestyle{empty}&#10;\begin{document}&#10;&#10;$\circ$ We can similarly correct F-measure, Matthews correlation, etc.&#10;&#10;&#10;&#10;\end{document}"/>
  <p:tag name="IGUANATEXSIZE" val="24"/>
  <p:tag name="IGUANATEXCURSOR" val="151"/>
  <p:tag name="TRANSPARENCY" val="True"/>
  <p:tag name="FILENAME" val=""/>
  <p:tag name="LATEXENGINEID" val="0"/>
  <p:tag name="TEMPFOLDER" val="c:\temp\"/>
  <p:tag name="LATEXFORMHEIGHT" val="312"/>
  <p:tag name="LATEXFORMWIDTH" val="384"/>
  <p:tag name="LATEXFORMWRAP" val="True"/>
  <p:tag name="BITMAPVECTOR" val="0"/>
</p:tagLst>
</file>

<file path=ppt/tags/tag141.xml><?xml version="1.0" encoding="utf-8"?>
<p:tagLst xmlns:a="http://schemas.openxmlformats.org/drawingml/2006/main" xmlns:r="http://schemas.openxmlformats.org/officeDocument/2006/relationships" xmlns:p="http://schemas.openxmlformats.org/presentationml/2006/main">
  <p:tag name="OUTPUTDPI" val="1200"/>
  <p:tag name="ORIGINALHEIGHT" val="112.4859"/>
  <p:tag name="ORIGINALWIDTH" val="292.4635"/>
  <p:tag name="LATEXADDIN" val="\documentclass{article}&#10;\usepackage{amsmath}&#10;\pagestyle{empty}&#10;\begin{document}&#10;&#10;$\beta=1$ &#10;&#10;&#10;\end{document}"/>
  <p:tag name="IGUANATEXSIZE" val="22"/>
  <p:tag name="IGUANATEXCURSOR" val="91"/>
  <p:tag name="TRANSPARENCY" val="True"/>
  <p:tag name="FILENAME" val=""/>
  <p:tag name="LATEXENGINEID" val="0"/>
  <p:tag name="TEMPFOLDER" val="c:\temp\"/>
  <p:tag name="LATEXFORMHEIGHT" val="312"/>
  <p:tag name="LATEXFORMWIDTH" val="384"/>
  <p:tag name="LATEXFORMWRAP" val="True"/>
  <p:tag name="BITMAPVECTOR" val="0"/>
</p:tagLst>
</file>

<file path=ppt/tags/tag142.xml><?xml version="1.0" encoding="utf-8"?>
<p:tagLst xmlns:a="http://schemas.openxmlformats.org/drawingml/2006/main" xmlns:r="http://schemas.openxmlformats.org/officeDocument/2006/relationships" xmlns:p="http://schemas.openxmlformats.org/presentationml/2006/main">
  <p:tag name="OUTPUTDPI" val="1200"/>
  <p:tag name="ORIGINALHEIGHT" val="113.9857"/>
  <p:tag name="ORIGINALWIDTH" val="520.4349"/>
  <p:tag name="LATEXADDIN" val="\documentclass{article}&#10;\usepackage{amsmath}&#10;\pagestyle{empty}&#10;\begin{document}&#10;&#10;\[&#10;sn=sp^{pu}&#10;\]&#10;&#10;&#10;\end{document}"/>
  <p:tag name="IGUANATEXSIZE" val="20"/>
  <p:tag name="IGUANATEXCURSOR" val="94"/>
  <p:tag name="TRANSPARENCY" val="True"/>
  <p:tag name="FILENAME" val=""/>
  <p:tag name="LATEXENGINEID" val="0"/>
  <p:tag name="TEMPFOLDER" val="c:\temp\"/>
  <p:tag name="LATEXFORMHEIGHT" val="312"/>
  <p:tag name="LATEXFORMWIDTH" val="384"/>
  <p:tag name="LATEXFORMWRAP" val="True"/>
  <p:tag name="BITMAPVECTOR" val="0"/>
</p:tagLst>
</file>

<file path=ppt/tags/tag143.xml><?xml version="1.0" encoding="utf-8"?>
<p:tagLst xmlns:a="http://schemas.openxmlformats.org/drawingml/2006/main" xmlns:r="http://schemas.openxmlformats.org/officeDocument/2006/relationships" xmlns:p="http://schemas.openxmlformats.org/presentationml/2006/main">
  <p:tag name="OUTPUTDPI" val="1200"/>
  <p:tag name="ORIGINALHEIGHT" val="264.7169"/>
  <p:tag name="ORIGINALWIDTH" val="1355.831"/>
  <p:tag name="LATEXADDIN" val="\documentclass{article}&#10;\usepackage{amsmath}&#10;\pagestyle{empty}&#10;\begin{document}&#10;&#10;\[&#10;sp=\frac{sp^{pu}-\alpha(1-sn^{pm})}{1-\alpha}&#10;\]&#10;&#10;&#10;\end{document}"/>
  <p:tag name="IGUANATEXSIZE" val="20"/>
  <p:tag name="IGUANATEXCURSOR" val="117"/>
  <p:tag name="TRANSPARENCY" val="True"/>
  <p:tag name="FILENAME" val=""/>
  <p:tag name="LATEXENGINEID" val="0"/>
  <p:tag name="TEMPFOLDER" val="c:\temp\"/>
  <p:tag name="LATEXFORMHEIGHT" val="312"/>
  <p:tag name="LATEXFORMWIDTH" val="384"/>
  <p:tag name="LATEXFORMWRAP" val="True"/>
  <p:tag name="BITMAPVECTOR" val="0"/>
</p:tagLst>
</file>

<file path=ppt/tags/tag144.xml><?xml version="1.0" encoding="utf-8"?>
<p:tagLst xmlns:a="http://schemas.openxmlformats.org/drawingml/2006/main" xmlns:r="http://schemas.openxmlformats.org/officeDocument/2006/relationships" xmlns:p="http://schemas.openxmlformats.org/presentationml/2006/main">
  <p:tag name="OUTPUTDPI" val="1200"/>
  <p:tag name="ORIGINALHEIGHT" val="277.4653"/>
  <p:tag name="ORIGINALWIDTH" val="1139.857"/>
  <p:tag name="LATEXADDIN" val="\documentclass{article}&#10;\usepackage{amsmath}&#10;\pagestyle{empty}&#10;\begin{document}&#10;&#10;\[&#10;pr=\alpha\frac{1-c}{c}\frac{pr^{pu}}{1-pr^{pu}}&#10;\]&#10;&#10;&#10;\end{document}"/>
  <p:tag name="IGUANATEXSIZE" val="20"/>
  <p:tag name="IGUANATEXCURSOR" val="134"/>
  <p:tag name="TRANSPARENCY" val="True"/>
  <p:tag name="FILENAME" val=""/>
  <p:tag name="LATEXENGINEID" val="0"/>
  <p:tag name="TEMPFOLDER" val="c:\temp\"/>
  <p:tag name="LATEXFORMHEIGHT" val="312"/>
  <p:tag name="LATEXFORMWIDTH" val="384"/>
  <p:tag name="LATEXFORMWRAP" val="True"/>
  <p:tag name="BITMAPVECTOR" val="0"/>
</p:tagLst>
</file>

<file path=ppt/tags/tag145.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2671.916"/>
  <p:tag name="LATEXADDIN" val="\documentclass{article}&#10;\usepackage{amsmath}&#10;\pagestyle{empty}&#10;\begin{document}&#10;&#10;$\circ$ Fundamental difficulties in estimating accuracy&#10;&#10;&#10;&#10;\end{document}"/>
  <p:tag name="IGUANATEXSIZE" val="24"/>
  <p:tag name="IGUANATEXCURSOR" val="136"/>
  <p:tag name="TRANSPARENCY" val="True"/>
  <p:tag name="FILENAME" val=""/>
  <p:tag name="LATEXENGINEID" val="0"/>
  <p:tag name="TEMPFOLDER" val="c:\temp\"/>
  <p:tag name="LATEXFORMHEIGHT" val="312"/>
  <p:tag name="LATEXFORMWIDTH" val="384"/>
  <p:tag name="LATEXFORMWRAP" val="True"/>
  <p:tag name="BITMAPVECTOR" val="0"/>
</p:tagLst>
</file>

<file path=ppt/tags/tag146.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2794.151"/>
  <p:tag name="LATEXADDIN" val="\documentclass{article}&#10;\usepackage{amsmath}&#10;\pagestyle{empty}&#10;\begin{document}&#10;&#10;$\circ$ Need for formal treatment of accuracy estimation&#10;&#10;&#10;&#10;\end{document}"/>
  <p:tag name="IGUANATEXSIZE" val="24"/>
  <p:tag name="IGUANATEXCURSOR" val="137"/>
  <p:tag name="TRANSPARENCY" val="True"/>
  <p:tag name="FILENAME" val=""/>
  <p:tag name="LATEXENGINEID" val="0"/>
  <p:tag name="TEMPFOLDER" val="c:\temp\"/>
  <p:tag name="LATEXFORMHEIGHT" val="312"/>
  <p:tag name="LATEXFORMWIDTH" val="384"/>
  <p:tag name="LATEXFORMWRAP" val="True"/>
  <p:tag name="BITMAPVECTOR" val="0"/>
</p:tagLst>
</file>

<file path=ppt/tags/tag147.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3802.025"/>
  <p:tag name="LATEXADDIN" val="\documentclass{article}&#10;\usepackage{amsmath}&#10;\pagestyle{empty}&#10;\begin{document}&#10;&#10;$\circ$ Under mild assumptions, we can recover true performance measures&#10;&#10;&#10;&#10;\end{document}"/>
  <p:tag name="IGUANATEXSIZE" val="24"/>
  <p:tag name="IGUANATEXCURSOR" val="153"/>
  <p:tag name="TRANSPARENCY" val="True"/>
  <p:tag name="FILENAME" val=""/>
  <p:tag name="LATEXENGINEID" val="0"/>
  <p:tag name="TEMPFOLDER" val="c:\temp\"/>
  <p:tag name="LATEXFORMHEIGHT" val="312"/>
  <p:tag name="LATEXFORMWIDTH" val="384"/>
  <p:tag name="LATEXFORMWRAP" val="True"/>
  <p:tag name="BITMAPVECTOR" val="0"/>
</p:tagLst>
</file>

<file path=ppt/tags/tag148.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223.472"/>
  <p:tag name="LATEXADDIN" val="\documentclass{article}&#10;\usepackage{amsmath}&#10;\pagestyle{empty}&#10;\begin{document}&#10;&#10;\[&#10;p(x)&#10;\]&#10;&#10;\end{document}"/>
  <p:tag name="IGUANATEXSIZE" val="14"/>
  <p:tag name="IGUANATEXCURSOR" val="107"/>
  <p:tag name="TRANSPARENCY" val="True"/>
  <p:tag name="FILENAME" val=""/>
  <p:tag name="LATEXENGINEID" val="0"/>
  <p:tag name="TEMPFOLDER" val="c:\temp\"/>
  <p:tag name="LATEXFORMHEIGHT" val="312"/>
  <p:tag name="LATEXFORMWIDTH" val="384"/>
  <p:tag name="LATEXFORMWRAP" val="True"/>
  <p:tag name="BITMAPVECTOR" val="0"/>
</p:tagLst>
</file>

<file path=ppt/tags/tag149.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585.6768"/>
  <p:tag name="LATEXADDIN" val="\documentclass{article}&#10;\usepackage{amsmath}&#10;\pagestyle{empty}&#10;\begin{document}&#10;&#10;\[&#10;p(x|Y=1)&#10;\]&#10;&#10;\end{document}"/>
  <p:tag name="IGUANATEXSIZE" val="14"/>
  <p:tag name="IGUANATEXCURSOR" val="89"/>
  <p:tag name="TRANSPARENCY" val="True"/>
  <p:tag name="FILENAME" val=""/>
  <p:tag name="LATEXENGINEID" val="0"/>
  <p:tag name="TEMPFOLDER" val="c:\temp\"/>
  <p:tag name="LATEXFORMHEIGHT" val="312"/>
  <p:tag name="LATEXFORMWIDTH" val="384"/>
  <p:tag name="LATEXFORMWRAP" val="True"/>
  <p:tag name="BITMAPVECTOR" val="0"/>
</p:tagLst>
</file>

<file path=ppt/tags/tag150.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585.6768"/>
  <p:tag name="LATEXADDIN" val="\documentclass{article}&#10;\usepackage{amsmath}&#10;\pagestyle{empty}&#10;\begin{document}&#10;&#10;\[&#10;p(x|Y=0)&#10;\]&#10;&#10;\end{document}"/>
  <p:tag name="IGUANATEXSIZE" val="14"/>
  <p:tag name="IGUANATEXCURSOR" val="91"/>
  <p:tag name="TRANSPARENCY" val="True"/>
  <p:tag name="FILENAME" val=""/>
  <p:tag name="LATEXENGINEID" val="0"/>
  <p:tag name="TEMPFOLDER" val="c:\temp\"/>
  <p:tag name="LATEXFORMHEIGHT" val="312"/>
  <p:tag name="LATEXFORMWIDTH" val="384"/>
  <p:tag name="LATEXFORMWRAP" val="True"/>
  <p:tag name="BITMAPVECTOR" val="0"/>
</p:tagLst>
</file>

<file path=ppt/tags/tag151.xml><?xml version="1.0" encoding="utf-8"?>
<p:tagLst xmlns:a="http://schemas.openxmlformats.org/drawingml/2006/main" xmlns:r="http://schemas.openxmlformats.org/officeDocument/2006/relationships" xmlns:p="http://schemas.openxmlformats.org/presentationml/2006/main">
  <p:tag name="OUTPUTDPI" val="1200"/>
  <p:tag name="ORIGINALHEIGHT" val="131.9835"/>
  <p:tag name="ORIGINALWIDTH" val="620.1724"/>
  <p:tag name="LATEXADDIN" val="\documentclass{article}&#10;\usepackage{amsmath}&#10;\pagestyle{empty}&#10;\begin{document}&#10;&#10;\[&#10;p'(x|Y=1)&#10;\]&#10;&#10;\end{document}"/>
  <p:tag name="IGUANATEXSIZE" val="14"/>
  <p:tag name="IGUANATEXCURSOR" val="86"/>
  <p:tag name="TRANSPARENCY" val="True"/>
  <p:tag name="FILENAME" val=""/>
  <p:tag name="LATEXENGINEID" val="0"/>
  <p:tag name="TEMPFOLDER" val="c:\temp\"/>
  <p:tag name="LATEXFORMHEIGHT" val="312"/>
  <p:tag name="LATEXFORMWIDTH" val="384"/>
  <p:tag name="LATEXFORMWRAP" val="True"/>
  <p:tag name="BITMAPVECTOR" val="0"/>
</p:tagLst>
</file>

<file path=ppt/tags/tag152.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860.8923"/>
  <p:tag name="LATEXADDIN" val="\documentclass{article}&#10;\usepackage{amsmath}&#10;\pagestyle{empty}&#10;\begin{document}&#10;&#10;Biased positives&#10;&#10;&#10;&#10;\end{document}"/>
  <p:tag name="IGUANATEXSIZE" val="18"/>
  <p:tag name="IGUANATEXCURSOR" val="81"/>
  <p:tag name="TRANSPARENCY" val="True"/>
  <p:tag name="FILENAME" val=""/>
  <p:tag name="LATEXENGINEID" val="0"/>
  <p:tag name="TEMPFOLDER" val="c:\temp\"/>
  <p:tag name="LATEXFORMHEIGHT" val="312"/>
  <p:tag name="LATEXFORMWIDTH" val="384"/>
  <p:tag name="LATEXFORMWRAP" val="True"/>
  <p:tag name="BITMAPVECTOR" val="0"/>
</p:tagLst>
</file>

<file path=ppt/tags/tag153.xml><?xml version="1.0" encoding="utf-8"?>
<p:tagLst xmlns:a="http://schemas.openxmlformats.org/drawingml/2006/main" xmlns:r="http://schemas.openxmlformats.org/officeDocument/2006/relationships" xmlns:p="http://schemas.openxmlformats.org/presentationml/2006/main">
  <p:tag name="OUTPUTDPI" val="1200"/>
  <p:tag name="ORIGINALHEIGHT" val="86.98914"/>
  <p:tag name="ORIGINALWIDTH" val="991.376"/>
  <p:tag name="LATEXADDIN" val="\documentclass{article}&#10;\usepackage{amsmath}&#10;\pagestyle{empty}&#10;\begin{document}&#10;&#10;\textbf{Problems ahead}&#10;&#10;&#10;\end{document}"/>
  <p:tag name="IGUANATEXSIZE" val="24"/>
  <p:tag name="IGUANATEXCURSOR" val="88"/>
  <p:tag name="TRANSPARENCY" val="True"/>
  <p:tag name="FILENAME" val=""/>
  <p:tag name="LATEXENGINEID" val="0"/>
  <p:tag name="TEMPFOLDER" val="c:\temp\"/>
  <p:tag name="LATEXFORMHEIGHT" val="312"/>
  <p:tag name="LATEXFORMWIDTH" val="384"/>
  <p:tag name="LATEXFORMWRAP" val="True"/>
  <p:tag name="BITMAPVECTOR" val="0"/>
</p:tagLst>
</file>

<file path=ppt/tags/tag154.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961.3798"/>
  <p:tag name="LATEXADDIN" val="\documentclass{article}&#10;\usepackage{amsmath}&#10;\pagestyle{empty}&#10;\begin{document}&#10;&#10;$\circ$ Biased positives&#10;&#10;&#10;&#10;\end{document}"/>
  <p:tag name="IGUANATEXSIZE" val="24"/>
  <p:tag name="IGUANATEXCURSOR" val="105"/>
  <p:tag name="TRANSPARENCY" val="True"/>
  <p:tag name="FILENAME" val=""/>
  <p:tag name="LATEXENGINEID" val="0"/>
  <p:tag name="TEMPFOLDER" val="c:\temp\"/>
  <p:tag name="LATEXFORMHEIGHT" val="312"/>
  <p:tag name="LATEXFORMWIDTH" val="384"/>
  <p:tag name="LATEXFORMWRAP" val="True"/>
  <p:tag name="BITMAPVECTOR" val="0"/>
</p:tagLst>
</file>

<file path=ppt/tags/tag155.xml><?xml version="1.0" encoding="utf-8"?>
<p:tagLst xmlns:a="http://schemas.openxmlformats.org/drawingml/2006/main" xmlns:r="http://schemas.openxmlformats.org/officeDocument/2006/relationships" xmlns:p="http://schemas.openxmlformats.org/presentationml/2006/main">
  <p:tag name="OUTPUTDPI" val="1200"/>
  <p:tag name="ORIGINALHEIGHT" val="86.23921"/>
  <p:tag name="ORIGINALWIDTH" val="1127.109"/>
  <p:tag name="LATEXADDIN" val="\documentclass{article}&#10;\usepackage{amsmath}&#10;\pagestyle{empty}&#10;\begin{document}&#10;&#10;$\circ$ Measurement error&#10;&#10;&#10;&#10;\end{document}"/>
  <p:tag name="IGUANATEXSIZE" val="24"/>
  <p:tag name="IGUANATEXCURSOR" val="106"/>
  <p:tag name="TRANSPARENCY" val="True"/>
  <p:tag name="FILENAME" val=""/>
  <p:tag name="LATEXENGINEID" val="0"/>
  <p:tag name="TEMPFOLDER" val="c:\temp\"/>
  <p:tag name="LATEXFORMHEIGHT" val="312"/>
  <p:tag name="LATEXFORMWIDTH" val="384"/>
  <p:tag name="LATEXFORMWRAP" val="True"/>
  <p:tag name="BITMAPVECTOR" val="0"/>
</p:tagLst>
</file>

<file path=ppt/tags/tag156.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423.322"/>
  <p:tag name="LATEXADDIN" val="\documentclass{article}&#10;\usepackage{amsmath}&#10;\pagestyle{empty}&#10;\begin{document}&#10;&#10;$\circ$ Confidence in prediction&#10;&#10;&#10;&#10;\end{document}"/>
  <p:tag name="IGUANATEXSIZE" val="24"/>
  <p:tag name="IGUANATEXCURSOR" val="113"/>
  <p:tag name="TRANSPARENCY" val="True"/>
  <p:tag name="FILENAME" val=""/>
  <p:tag name="LATEXENGINEID" val="0"/>
  <p:tag name="TEMPFOLDER" val="c:\temp\"/>
  <p:tag name="LATEXFORMHEIGHT" val="312"/>
  <p:tag name="LATEXFORMWIDTH" val="384"/>
  <p:tag name="LATEXFORMWRAP" val="True"/>
  <p:tag name="BITMAPVECTOR"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U_PresentationTemplate" id="{73ED5EEE-6CEA-2746-8B97-CF5E840B5A3C}" vid="{E79D95C0-AAA4-404C-AB95-FA855DF932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735</TotalTime>
  <Words>735</Words>
  <Application>Microsoft Macintosh PowerPoint</Application>
  <PresentationFormat>Widescreen</PresentationFormat>
  <Paragraphs>104</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MS PGothic</vt:lpstr>
      <vt:lpstr>Arial</vt:lpstr>
      <vt:lpstr>Calibri</vt:lpstr>
      <vt:lpstr>Cambria Math</vt:lpstr>
      <vt:lpstr>Real Head Pro</vt:lpstr>
      <vt:lpstr>Real Text Pro</vt:lpstr>
      <vt:lpstr>Real Text Pro Demibold</vt:lpstr>
      <vt:lpstr>Office Theme</vt:lpstr>
      <vt:lpstr>PowerPoint Presentation</vt:lpstr>
      <vt:lpstr>Overcoming (many) challenges in evaluating the accuracy of variant interpretation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Overcoming (many) challenges in evaluating the accuracy of variant interpretation</dc:title>
  <dc:subject/>
  <dc:creator>Microsoft Office User</dc:creator>
  <cp:keywords/>
  <dc:description/>
  <cp:lastModifiedBy>Microsoft Office User</cp:lastModifiedBy>
  <cp:revision>74</cp:revision>
  <dcterms:created xsi:type="dcterms:W3CDTF">2019-12-03T13:34:22Z</dcterms:created>
  <dcterms:modified xsi:type="dcterms:W3CDTF">2019-12-07T16:06:03Z</dcterms:modified>
  <cp:category/>
</cp:coreProperties>
</file>