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2192000" cy="6858000"/>
  <p:notesSz cx="12192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41586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41586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41586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41586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276520"/>
            <a:ext cx="12192000" cy="581660"/>
          </a:xfrm>
          <a:custGeom>
            <a:avLst/>
            <a:gdLst/>
            <a:ahLst/>
            <a:cxnLst/>
            <a:rect l="l" t="t" r="r" b="b"/>
            <a:pathLst>
              <a:path w="12192000" h="581659">
                <a:moveTo>
                  <a:pt x="0" y="0"/>
                </a:moveTo>
                <a:lnTo>
                  <a:pt x="12192000" y="0"/>
                </a:lnTo>
                <a:lnTo>
                  <a:pt x="12192000" y="581479"/>
                </a:lnTo>
                <a:lnTo>
                  <a:pt x="0" y="581479"/>
                </a:lnTo>
                <a:lnTo>
                  <a:pt x="0" y="0"/>
                </a:lnTo>
                <a:close/>
              </a:path>
            </a:pathLst>
          </a:custGeom>
          <a:solidFill>
            <a:srgbClr val="56C0D0">
              <a:alpha val="297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850135" y="6370320"/>
            <a:ext cx="1350264" cy="3992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237743" y="6306311"/>
            <a:ext cx="542544" cy="53644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3422903" y="6379464"/>
            <a:ext cx="1905000" cy="39014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rgbClr val="41586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Relationship Id="rId8" Type="http://schemas.openxmlformats.org/officeDocument/2006/relationships/image" Target="../media/image2.png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6276520"/>
            <a:ext cx="12192000" cy="581660"/>
          </a:xfrm>
          <a:custGeom>
            <a:avLst/>
            <a:gdLst/>
            <a:ahLst/>
            <a:cxnLst/>
            <a:rect l="l" t="t" r="r" b="b"/>
            <a:pathLst>
              <a:path w="12192000" h="581659">
                <a:moveTo>
                  <a:pt x="0" y="0"/>
                </a:moveTo>
                <a:lnTo>
                  <a:pt x="12192000" y="0"/>
                </a:lnTo>
                <a:lnTo>
                  <a:pt x="12192000" y="581479"/>
                </a:lnTo>
                <a:lnTo>
                  <a:pt x="0" y="581479"/>
                </a:lnTo>
                <a:lnTo>
                  <a:pt x="0" y="0"/>
                </a:lnTo>
                <a:close/>
              </a:path>
            </a:pathLst>
          </a:custGeom>
          <a:solidFill>
            <a:srgbClr val="56C0D0">
              <a:alpha val="29798"/>
            </a:srgbClr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1850135" y="6370320"/>
            <a:ext cx="1350264" cy="39928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237743" y="6306311"/>
            <a:ext cx="542544" cy="5364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048000" y="418084"/>
            <a:ext cx="6096634" cy="635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331925" y="1200911"/>
            <a:ext cx="9528149" cy="2439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6348" y="6343775"/>
            <a:ext cx="921385" cy="4591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rgbClr val="415861"/>
                </a:solidFill>
                <a:latin typeface="Calibri"/>
                <a:cs typeface="Calibri"/>
              </a:defRPr>
            </a:lvl1pPr>
          </a:lstStyle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9.jpg"/><Relationship Id="rId4" Type="http://schemas.openxmlformats.org/officeDocument/2006/relationships/image" Target="../media/image10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1.pn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4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5.pn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16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Relationship Id="rId6" Type="http://schemas.openxmlformats.org/officeDocument/2006/relationships/image" Target="../media/image19.png"/><Relationship Id="rId7" Type="http://schemas.openxmlformats.org/officeDocument/2006/relationships/image" Target="../media/image20.png"/><Relationship Id="rId8" Type="http://schemas.openxmlformats.org/officeDocument/2006/relationships/hyperlink" Target="mailto:support@cravat.us" TargetMode="External"/><Relationship Id="rId9" Type="http://schemas.openxmlformats.org/officeDocument/2006/relationships/hyperlink" Target="http://opencravat.org/" TargetMode="Externa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-5"/>
              <a:t>CAGI slide </a:t>
            </a:r>
            <a:r>
              <a:rPr dirty="0"/>
              <a:t>pack</a:t>
            </a:r>
            <a:r>
              <a:rPr dirty="0" spc="-35"/>
              <a:t> </a:t>
            </a:r>
            <a:r>
              <a:rPr dirty="0" spc="-5"/>
              <a:t>guidelines</a:t>
            </a:r>
          </a:p>
        </p:txBody>
      </p:sp>
      <p:sp>
        <p:nvSpPr>
          <p:cNvPr id="3" name="object 3"/>
          <p:cNvSpPr/>
          <p:nvPr/>
        </p:nvSpPr>
        <p:spPr>
          <a:xfrm>
            <a:off x="9988496" y="4712420"/>
            <a:ext cx="440055" cy="440055"/>
          </a:xfrm>
          <a:custGeom>
            <a:avLst/>
            <a:gdLst/>
            <a:ahLst/>
            <a:cxnLst/>
            <a:rect l="l" t="t" r="r" b="b"/>
            <a:pathLst>
              <a:path w="440054" h="440054">
                <a:moveTo>
                  <a:pt x="0" y="219869"/>
                </a:moveTo>
                <a:lnTo>
                  <a:pt x="4466" y="175557"/>
                </a:lnTo>
                <a:lnTo>
                  <a:pt x="17278" y="134286"/>
                </a:lnTo>
                <a:lnTo>
                  <a:pt x="37550" y="96938"/>
                </a:lnTo>
                <a:lnTo>
                  <a:pt x="64398" y="64398"/>
                </a:lnTo>
                <a:lnTo>
                  <a:pt x="96938" y="37550"/>
                </a:lnTo>
                <a:lnTo>
                  <a:pt x="134286" y="17278"/>
                </a:lnTo>
                <a:lnTo>
                  <a:pt x="175557" y="4466"/>
                </a:lnTo>
                <a:lnTo>
                  <a:pt x="219869" y="0"/>
                </a:lnTo>
                <a:lnTo>
                  <a:pt x="264180" y="4466"/>
                </a:lnTo>
                <a:lnTo>
                  <a:pt x="305451" y="17278"/>
                </a:lnTo>
                <a:lnTo>
                  <a:pt x="342799" y="37550"/>
                </a:lnTo>
                <a:lnTo>
                  <a:pt x="375339" y="64398"/>
                </a:lnTo>
                <a:lnTo>
                  <a:pt x="402187" y="96938"/>
                </a:lnTo>
                <a:lnTo>
                  <a:pt x="422459" y="134286"/>
                </a:lnTo>
                <a:lnTo>
                  <a:pt x="435271" y="175557"/>
                </a:lnTo>
                <a:lnTo>
                  <a:pt x="439738" y="219869"/>
                </a:lnTo>
                <a:lnTo>
                  <a:pt x="435271" y="264180"/>
                </a:lnTo>
                <a:lnTo>
                  <a:pt x="422459" y="305451"/>
                </a:lnTo>
                <a:lnTo>
                  <a:pt x="402187" y="342799"/>
                </a:lnTo>
                <a:lnTo>
                  <a:pt x="375339" y="375339"/>
                </a:lnTo>
                <a:lnTo>
                  <a:pt x="342799" y="402187"/>
                </a:lnTo>
                <a:lnTo>
                  <a:pt x="305451" y="422459"/>
                </a:lnTo>
                <a:lnTo>
                  <a:pt x="264180" y="435271"/>
                </a:lnTo>
                <a:lnTo>
                  <a:pt x="219869" y="439738"/>
                </a:lnTo>
                <a:lnTo>
                  <a:pt x="175557" y="435271"/>
                </a:lnTo>
                <a:lnTo>
                  <a:pt x="134286" y="422459"/>
                </a:lnTo>
                <a:lnTo>
                  <a:pt x="96938" y="402187"/>
                </a:lnTo>
                <a:lnTo>
                  <a:pt x="64398" y="375339"/>
                </a:lnTo>
                <a:lnTo>
                  <a:pt x="37550" y="342799"/>
                </a:lnTo>
                <a:lnTo>
                  <a:pt x="17278" y="305451"/>
                </a:lnTo>
                <a:lnTo>
                  <a:pt x="4466" y="264180"/>
                </a:lnTo>
                <a:lnTo>
                  <a:pt x="0" y="219869"/>
                </a:lnTo>
                <a:close/>
              </a:path>
            </a:pathLst>
          </a:custGeom>
          <a:ln w="28575">
            <a:solidFill>
              <a:srgbClr val="FF02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0030968" y="4791455"/>
            <a:ext cx="356616" cy="28651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10060081" y="4755597"/>
            <a:ext cx="303530" cy="353695"/>
          </a:xfrm>
          <a:custGeom>
            <a:avLst/>
            <a:gdLst/>
            <a:ahLst/>
            <a:cxnLst/>
            <a:rect l="l" t="t" r="r" b="b"/>
            <a:pathLst>
              <a:path w="303529" h="353695">
                <a:moveTo>
                  <a:pt x="0" y="353381"/>
                </a:moveTo>
                <a:lnTo>
                  <a:pt x="303385" y="0"/>
                </a:lnTo>
              </a:path>
            </a:pathLst>
          </a:custGeom>
          <a:ln w="28575">
            <a:solidFill>
              <a:srgbClr val="FF02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516147" y="1014476"/>
            <a:ext cx="9322435" cy="53619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837689">
              <a:lnSpc>
                <a:spcPts val="2030"/>
              </a:lnSpc>
              <a:spcBef>
                <a:spcPts val="100"/>
              </a:spcBef>
            </a:pPr>
            <a:r>
              <a:rPr dirty="0" sz="1800">
                <a:latin typeface="Arial"/>
                <a:cs typeface="Arial"/>
              </a:rPr>
              <a:t>I </a:t>
            </a:r>
            <a:r>
              <a:rPr dirty="0" sz="1800" spc="-5">
                <a:latin typeface="Arial"/>
                <a:cs typeface="Arial"/>
              </a:rPr>
              <a:t>agree to </a:t>
            </a:r>
            <a:r>
              <a:rPr dirty="0" sz="1800">
                <a:latin typeface="Arial"/>
                <a:cs typeface="Arial"/>
              </a:rPr>
              <a:t>my </a:t>
            </a:r>
            <a:r>
              <a:rPr dirty="0" sz="1800" spc="-5">
                <a:latin typeface="Arial"/>
                <a:cs typeface="Arial"/>
              </a:rPr>
              <a:t>slides being used according to the following</a:t>
            </a:r>
            <a:r>
              <a:rPr dirty="0" sz="1800" spc="5">
                <a:latin typeface="Arial"/>
                <a:cs typeface="Arial"/>
              </a:rPr>
              <a:t> </a:t>
            </a:r>
            <a:r>
              <a:rPr dirty="0" sz="1800" spc="-5">
                <a:latin typeface="Arial"/>
                <a:cs typeface="Arial"/>
              </a:rPr>
              <a:t>terms:</a:t>
            </a:r>
            <a:endParaRPr sz="1800">
              <a:latin typeface="Arial"/>
              <a:cs typeface="Arial"/>
            </a:endParaRPr>
          </a:p>
          <a:p>
            <a:pPr algn="ctr" marL="1837689">
              <a:lnSpc>
                <a:spcPts val="2030"/>
              </a:lnSpc>
              <a:tabLst>
                <a:tab pos="2726690" algn="l"/>
                <a:tab pos="5533390" algn="l"/>
              </a:tabLst>
            </a:pPr>
            <a:r>
              <a:rPr dirty="0" u="sng" sz="18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dirty="0" u="sng" sz="1800" spc="-5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Kymberleigh</a:t>
            </a:r>
            <a:r>
              <a:rPr dirty="0" u="sng" sz="1800" spc="-70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dirty="0" u="sng" sz="1800" spc="-5" i="1"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Pagel	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2300">
              <a:latin typeface="Times New Roman"/>
              <a:cs typeface="Times New Roman"/>
            </a:endParaRPr>
          </a:p>
          <a:p>
            <a:pPr marL="354965" marR="86995" indent="-342900">
              <a:lnSpc>
                <a:spcPts val="139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1400" spc="-5">
                <a:latin typeface="Calibri"/>
                <a:cs typeface="Calibri"/>
              </a:rPr>
              <a:t>Authors: </a:t>
            </a:r>
            <a:r>
              <a:rPr dirty="0" sz="1400">
                <a:latin typeface="Calibri"/>
                <a:cs typeface="Calibri"/>
              </a:rPr>
              <a:t>please </a:t>
            </a:r>
            <a:r>
              <a:rPr dirty="0" sz="1400" spc="-5">
                <a:latin typeface="Calibri"/>
                <a:cs typeface="Calibri"/>
              </a:rPr>
              <a:t>include </a:t>
            </a:r>
            <a:r>
              <a:rPr dirty="0" sz="1400">
                <a:latin typeface="Calibri"/>
                <a:cs typeface="Calibri"/>
              </a:rPr>
              <a:t>THIS slide </a:t>
            </a:r>
            <a:r>
              <a:rPr dirty="0" sz="1400" spc="-5">
                <a:latin typeface="Calibri"/>
                <a:cs typeface="Calibri"/>
              </a:rPr>
              <a:t>at </a:t>
            </a:r>
            <a:r>
              <a:rPr dirty="0" sz="1400">
                <a:latin typeface="Calibri"/>
                <a:cs typeface="Calibri"/>
              </a:rPr>
              <a:t>the beginning </a:t>
            </a:r>
            <a:r>
              <a:rPr dirty="0" sz="1400" spc="-5">
                <a:latin typeface="Calibri"/>
                <a:cs typeface="Calibri"/>
              </a:rPr>
              <a:t>of your presentation to indicate that </a:t>
            </a:r>
            <a:r>
              <a:rPr dirty="0" sz="1400" spc="-10">
                <a:latin typeface="Calibri"/>
                <a:cs typeface="Calibri"/>
              </a:rPr>
              <a:t>you </a:t>
            </a:r>
            <a:r>
              <a:rPr dirty="0" sz="1400" spc="-5">
                <a:latin typeface="Calibri"/>
                <a:cs typeface="Calibri"/>
              </a:rPr>
              <a:t>agree </a:t>
            </a:r>
            <a:r>
              <a:rPr dirty="0" sz="1400">
                <a:latin typeface="Calibri"/>
                <a:cs typeface="Calibri"/>
              </a:rPr>
              <a:t>with </a:t>
            </a:r>
            <a:r>
              <a:rPr dirty="0" sz="1400" spc="-5">
                <a:latin typeface="Calibri"/>
                <a:cs typeface="Calibri"/>
              </a:rPr>
              <a:t>reuse of your </a:t>
            </a:r>
            <a:r>
              <a:rPr dirty="0" sz="1400">
                <a:latin typeface="Calibri"/>
                <a:cs typeface="Calibri"/>
              </a:rPr>
              <a:t>slides  in </a:t>
            </a:r>
            <a:r>
              <a:rPr dirty="0" sz="1400" spc="-5">
                <a:latin typeface="Calibri"/>
                <a:cs typeface="Calibri"/>
              </a:rPr>
              <a:t>CAGI presentations, </a:t>
            </a:r>
            <a:r>
              <a:rPr dirty="0" sz="1400" spc="-10">
                <a:latin typeface="Calibri"/>
                <a:cs typeface="Calibri"/>
              </a:rPr>
              <a:t>according </a:t>
            </a:r>
            <a:r>
              <a:rPr dirty="0" sz="1400" spc="-5">
                <a:latin typeface="Calibri"/>
                <a:cs typeface="Calibri"/>
              </a:rPr>
              <a:t>to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terms </a:t>
            </a:r>
            <a:r>
              <a:rPr dirty="0" sz="1400" spc="-25">
                <a:latin typeface="Calibri"/>
                <a:cs typeface="Calibri"/>
              </a:rPr>
              <a:t>below, </a:t>
            </a:r>
            <a:r>
              <a:rPr dirty="0" sz="1400">
                <a:latin typeface="Calibri"/>
                <a:cs typeface="Calibri"/>
              </a:rPr>
              <a:t>and </a:t>
            </a:r>
            <a:r>
              <a:rPr dirty="0" sz="1400" spc="-5">
                <a:latin typeface="Calibri"/>
                <a:cs typeface="Calibri"/>
              </a:rPr>
              <a:t>digitally </a:t>
            </a:r>
            <a:r>
              <a:rPr dirty="0" sz="1400">
                <a:latin typeface="Calibri"/>
                <a:cs typeface="Calibri"/>
              </a:rPr>
              <a:t>sign </a:t>
            </a:r>
            <a:r>
              <a:rPr dirty="0" sz="1400" spc="-5">
                <a:latin typeface="Calibri"/>
                <a:cs typeface="Calibri"/>
              </a:rPr>
              <a:t>by writing your name</a:t>
            </a:r>
            <a:r>
              <a:rPr dirty="0" sz="1400" spc="1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above.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25"/>
              </a:spcBef>
              <a:buFont typeface="Calibri"/>
              <a:buChar char="•"/>
            </a:pPr>
            <a:endParaRPr sz="1650">
              <a:latin typeface="Times New Roman"/>
              <a:cs typeface="Times New Roman"/>
            </a:endParaRPr>
          </a:p>
          <a:p>
            <a:pPr marL="354965" marR="213995" indent="-342900">
              <a:lnSpc>
                <a:spcPts val="139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1400" spc="-60">
                <a:latin typeface="Calibri"/>
                <a:cs typeface="Calibri"/>
              </a:rPr>
              <a:t>To </a:t>
            </a:r>
            <a:r>
              <a:rPr dirty="0" sz="1400" spc="-5">
                <a:latin typeface="Calibri"/>
                <a:cs typeface="Calibri"/>
              </a:rPr>
              <a:t>disseminate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CAGI results, </a:t>
            </a:r>
            <a:r>
              <a:rPr dirty="0" sz="1400">
                <a:latin typeface="Calibri"/>
                <a:cs typeface="Calibri"/>
              </a:rPr>
              <a:t>I </a:t>
            </a:r>
            <a:r>
              <a:rPr dirty="0" sz="1400" spc="-10">
                <a:latin typeface="Calibri"/>
                <a:cs typeface="Calibri"/>
              </a:rPr>
              <a:t>encourage </a:t>
            </a:r>
            <a:r>
              <a:rPr dirty="0" sz="1400">
                <a:latin typeface="Calibri"/>
                <a:cs typeface="Calibri"/>
              </a:rPr>
              <a:t>all </a:t>
            </a:r>
            <a:r>
              <a:rPr dirty="0" sz="1400" spc="-5">
                <a:latin typeface="Calibri"/>
                <a:cs typeface="Calibri"/>
              </a:rPr>
              <a:t>CAGI participants to </a:t>
            </a:r>
            <a:r>
              <a:rPr dirty="0" sz="1400" spc="-10">
                <a:latin typeface="Calibri"/>
                <a:cs typeface="Calibri"/>
              </a:rPr>
              <a:t>remix </a:t>
            </a:r>
            <a:r>
              <a:rPr dirty="0" sz="1400">
                <a:latin typeface="Calibri"/>
                <a:cs typeface="Calibri"/>
              </a:rPr>
              <a:t>these </a:t>
            </a:r>
            <a:r>
              <a:rPr dirty="0" sz="1400" spc="-5">
                <a:latin typeface="Calibri"/>
                <a:cs typeface="Calibri"/>
              </a:rPr>
              <a:t>CAGI </a:t>
            </a:r>
            <a:r>
              <a:rPr dirty="0" sz="1400">
                <a:latin typeface="Calibri"/>
                <a:cs typeface="Calibri"/>
              </a:rPr>
              <a:t>slides </a:t>
            </a:r>
            <a:r>
              <a:rPr dirty="0" sz="1400" spc="-15">
                <a:latin typeface="Calibri"/>
                <a:cs typeface="Calibri"/>
              </a:rPr>
              <a:t>for </a:t>
            </a:r>
            <a:r>
              <a:rPr dirty="0" sz="1400" spc="-5">
                <a:latin typeface="Calibri"/>
                <a:cs typeface="Calibri"/>
              </a:rPr>
              <a:t>inclusion </a:t>
            </a:r>
            <a:r>
              <a:rPr dirty="0" sz="1400">
                <a:latin typeface="Calibri"/>
                <a:cs typeface="Calibri"/>
              </a:rPr>
              <a:t>in their </a:t>
            </a:r>
            <a:r>
              <a:rPr dirty="0" sz="1400" spc="-10">
                <a:latin typeface="Calibri"/>
                <a:cs typeface="Calibri"/>
              </a:rPr>
              <a:t>oral </a:t>
            </a:r>
            <a:r>
              <a:rPr dirty="0" sz="1400">
                <a:latin typeface="Calibri"/>
                <a:cs typeface="Calibri"/>
              </a:rPr>
              <a:t>and  </a:t>
            </a:r>
            <a:r>
              <a:rPr dirty="0" sz="1400" spc="-5">
                <a:latin typeface="Calibri"/>
                <a:cs typeface="Calibri"/>
              </a:rPr>
              <a:t>poster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presentations</a:t>
            </a:r>
            <a:endParaRPr sz="1400">
              <a:latin typeface="Calibri"/>
              <a:cs typeface="Calibri"/>
            </a:endParaRPr>
          </a:p>
          <a:p>
            <a:pPr marL="355600" indent="-342900">
              <a:lnSpc>
                <a:spcPts val="161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1400" spc="-5">
                <a:latin typeface="Calibri"/>
                <a:cs typeface="Calibri"/>
              </a:rPr>
              <a:t>CAGI participants </a:t>
            </a:r>
            <a:r>
              <a:rPr dirty="0" sz="1400" spc="-15">
                <a:latin typeface="Calibri"/>
                <a:cs typeface="Calibri"/>
              </a:rPr>
              <a:t>may </a:t>
            </a:r>
            <a:r>
              <a:rPr dirty="0" sz="1400">
                <a:latin typeface="Calibri"/>
                <a:cs typeface="Calibri"/>
              </a:rPr>
              <a:t>use </a:t>
            </a:r>
            <a:r>
              <a:rPr dirty="0" sz="1400" spc="-5">
                <a:latin typeface="Calibri"/>
                <a:cs typeface="Calibri"/>
              </a:rPr>
              <a:t>or </a:t>
            </a:r>
            <a:r>
              <a:rPr dirty="0" sz="1400">
                <a:latin typeface="Calibri"/>
                <a:cs typeface="Calibri"/>
              </a:rPr>
              <a:t>publish </a:t>
            </a:r>
            <a:r>
              <a:rPr dirty="0" sz="1400" spc="-10">
                <a:latin typeface="Calibri"/>
                <a:cs typeface="Calibri"/>
              </a:rPr>
              <a:t>any content </a:t>
            </a:r>
            <a:r>
              <a:rPr dirty="0" sz="1400" spc="-5">
                <a:latin typeface="Calibri"/>
                <a:cs typeface="Calibri"/>
              </a:rPr>
              <a:t>of </a:t>
            </a:r>
            <a:r>
              <a:rPr dirty="0" sz="1400">
                <a:latin typeface="Calibri"/>
                <a:cs typeface="Calibri"/>
              </a:rPr>
              <a:t>these slides </a:t>
            </a:r>
            <a:r>
              <a:rPr dirty="0" sz="1400" spc="-5">
                <a:latin typeface="Calibri"/>
                <a:cs typeface="Calibri"/>
              </a:rPr>
              <a:t>only </a:t>
            </a:r>
            <a:r>
              <a:rPr dirty="0" sz="1400">
                <a:latin typeface="Calibri"/>
                <a:cs typeface="Calibri"/>
              </a:rPr>
              <a:t>in </a:t>
            </a:r>
            <a:r>
              <a:rPr dirty="0" sz="1400" spc="-5">
                <a:latin typeface="Calibri"/>
                <a:cs typeface="Calibri"/>
              </a:rPr>
              <a:t>compliance </a:t>
            </a:r>
            <a:r>
              <a:rPr dirty="0" sz="1400">
                <a:latin typeface="Calibri"/>
                <a:cs typeface="Calibri"/>
              </a:rPr>
              <a:t>with the </a:t>
            </a:r>
            <a:r>
              <a:rPr dirty="0" sz="1400" spc="-5">
                <a:latin typeface="Calibri"/>
                <a:cs typeface="Calibri"/>
              </a:rPr>
              <a:t>CAGI </a:t>
            </a:r>
            <a:r>
              <a:rPr dirty="0" sz="1400" spc="-10">
                <a:latin typeface="Calibri"/>
                <a:cs typeface="Calibri"/>
              </a:rPr>
              <a:t>Data </a:t>
            </a:r>
            <a:r>
              <a:rPr dirty="0" sz="1400">
                <a:latin typeface="Calibri"/>
                <a:cs typeface="Calibri"/>
              </a:rPr>
              <a:t>Use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Agreement</a:t>
            </a:r>
            <a:endParaRPr sz="1400">
              <a:latin typeface="Calibri"/>
              <a:cs typeface="Calibri"/>
            </a:endParaRPr>
          </a:p>
          <a:p>
            <a:pPr marL="354965" marR="191135" indent="-342900">
              <a:lnSpc>
                <a:spcPts val="1390"/>
              </a:lnSpc>
              <a:spcBef>
                <a:spcPts val="31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400" spc="-5">
                <a:latin typeface="Calibri"/>
                <a:cs typeface="Calibri"/>
              </a:rPr>
              <a:t>CAGI participants </a:t>
            </a:r>
            <a:r>
              <a:rPr dirty="0" sz="1400" spc="-15">
                <a:latin typeface="Calibri"/>
                <a:cs typeface="Calibri"/>
              </a:rPr>
              <a:t>may </a:t>
            </a:r>
            <a:r>
              <a:rPr dirty="0" sz="1400" spc="-5">
                <a:latin typeface="Calibri"/>
                <a:cs typeface="Calibri"/>
              </a:rPr>
              <a:t>not cite or </a:t>
            </a:r>
            <a:r>
              <a:rPr dirty="0" sz="1400">
                <a:latin typeface="Calibri"/>
                <a:cs typeface="Calibri"/>
              </a:rPr>
              <a:t>publish </a:t>
            </a:r>
            <a:r>
              <a:rPr dirty="0" sz="1400" spc="-10">
                <a:latin typeface="Calibri"/>
                <a:cs typeface="Calibri"/>
              </a:rPr>
              <a:t>any content </a:t>
            </a:r>
            <a:r>
              <a:rPr dirty="0" sz="1400" spc="-5">
                <a:latin typeface="Calibri"/>
                <a:cs typeface="Calibri"/>
              </a:rPr>
              <a:t>of </a:t>
            </a:r>
            <a:r>
              <a:rPr dirty="0" sz="1400">
                <a:latin typeface="Calibri"/>
                <a:cs typeface="Calibri"/>
              </a:rPr>
              <a:t>these slides </a:t>
            </a:r>
            <a:r>
              <a:rPr dirty="0" sz="1400" spc="-10">
                <a:latin typeface="Calibri"/>
                <a:cs typeface="Calibri"/>
              </a:rPr>
              <a:t>except </a:t>
            </a:r>
            <a:r>
              <a:rPr dirty="0" sz="1400">
                <a:latin typeface="Calibri"/>
                <a:cs typeface="Calibri"/>
              </a:rPr>
              <a:t>with the </a:t>
            </a:r>
            <a:r>
              <a:rPr dirty="0" sz="1400" spc="-10">
                <a:latin typeface="Calibri"/>
                <a:cs typeface="Calibri"/>
              </a:rPr>
              <a:t>written </a:t>
            </a:r>
            <a:r>
              <a:rPr dirty="0" sz="1400" spc="-5">
                <a:latin typeface="Calibri"/>
                <a:cs typeface="Calibri"/>
              </a:rPr>
              <a:t>permission of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originating  </a:t>
            </a:r>
            <a:r>
              <a:rPr dirty="0" sz="1400">
                <a:latin typeface="Calibri"/>
                <a:cs typeface="Calibri"/>
              </a:rPr>
              <a:t>author </a:t>
            </a:r>
            <a:r>
              <a:rPr dirty="0" sz="1400" spc="-5">
                <a:latin typeface="Calibri"/>
                <a:cs typeface="Calibri"/>
              </a:rPr>
              <a:t>or </a:t>
            </a:r>
            <a:r>
              <a:rPr dirty="0" sz="1400">
                <a:latin typeface="Calibri"/>
                <a:cs typeface="Calibri"/>
              </a:rPr>
              <a:t>in the </a:t>
            </a:r>
            <a:r>
              <a:rPr dirty="0" sz="1400" spc="-5">
                <a:latin typeface="Calibri"/>
                <a:cs typeface="Calibri"/>
              </a:rPr>
              <a:t>primary CAGI</a:t>
            </a:r>
            <a:r>
              <a:rPr dirty="0" sz="1400" spc="-3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publications</a:t>
            </a:r>
            <a:endParaRPr sz="1400">
              <a:latin typeface="Calibri"/>
              <a:cs typeface="Calibri"/>
            </a:endParaRPr>
          </a:p>
          <a:p>
            <a:pPr marL="354965" marR="365760" indent="-342900">
              <a:lnSpc>
                <a:spcPts val="1390"/>
              </a:lnSpc>
              <a:spcBef>
                <a:spcPts val="219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400" spc="-5">
                <a:latin typeface="Calibri"/>
                <a:cs typeface="Calibri"/>
              </a:rPr>
              <a:t>CAGI participants </a:t>
            </a:r>
            <a:r>
              <a:rPr dirty="0" sz="1400" spc="-10">
                <a:latin typeface="Calibri"/>
                <a:cs typeface="Calibri"/>
              </a:rPr>
              <a:t>must </a:t>
            </a:r>
            <a:r>
              <a:rPr dirty="0" sz="1400" spc="-5">
                <a:latin typeface="Calibri"/>
                <a:cs typeface="Calibri"/>
              </a:rPr>
              <a:t>acknowledge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original authors of </a:t>
            </a:r>
            <a:r>
              <a:rPr dirty="0" sz="1400">
                <a:latin typeface="Calibri"/>
                <a:cs typeface="Calibri"/>
              </a:rPr>
              <a:t>these slides and </a:t>
            </a:r>
            <a:r>
              <a:rPr dirty="0" sz="1400" spc="-5">
                <a:latin typeface="Calibri"/>
                <a:cs typeface="Calibri"/>
              </a:rPr>
              <a:t>CAGI </a:t>
            </a:r>
            <a:r>
              <a:rPr dirty="0" sz="1400">
                <a:latin typeface="Calibri"/>
                <a:cs typeface="Calibri"/>
              </a:rPr>
              <a:t>2013. </a:t>
            </a:r>
            <a:r>
              <a:rPr dirty="0" sz="1400" spc="-5">
                <a:latin typeface="Calibri"/>
                <a:cs typeface="Calibri"/>
              </a:rPr>
              <a:t>Include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acknowledgement  </a:t>
            </a:r>
            <a:r>
              <a:rPr dirty="0" sz="1400">
                <a:latin typeface="Calibri"/>
                <a:cs typeface="Calibri"/>
              </a:rPr>
              <a:t>banner </a:t>
            </a:r>
            <a:r>
              <a:rPr dirty="0" sz="1400" spc="-10">
                <a:latin typeface="Calibri"/>
                <a:cs typeface="Calibri"/>
              </a:rPr>
              <a:t>across </a:t>
            </a:r>
            <a:r>
              <a:rPr dirty="0" sz="1400">
                <a:latin typeface="Calibri"/>
                <a:cs typeface="Calibri"/>
              </a:rPr>
              <a:t>the</a:t>
            </a:r>
            <a:r>
              <a:rPr dirty="0" sz="1400" spc="-1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bottom</a:t>
            </a:r>
            <a:endParaRPr sz="1400">
              <a:latin typeface="Calibri"/>
              <a:cs typeface="Calibri"/>
            </a:endParaRPr>
          </a:p>
          <a:p>
            <a:pPr marL="355600" indent="-342900">
              <a:lnSpc>
                <a:spcPts val="1645"/>
              </a:lnSpc>
              <a:spcBef>
                <a:spcPts val="2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400" spc="-5">
                <a:latin typeface="Calibri"/>
                <a:cs typeface="Calibri"/>
              </a:rPr>
              <a:t>CAGI participants </a:t>
            </a:r>
            <a:r>
              <a:rPr dirty="0" sz="1400" spc="-10">
                <a:latin typeface="Calibri"/>
                <a:cs typeface="Calibri"/>
              </a:rPr>
              <a:t>must </a:t>
            </a:r>
            <a:r>
              <a:rPr dirty="0" sz="1400" spc="-5">
                <a:latin typeface="Calibri"/>
                <a:cs typeface="Calibri"/>
              </a:rPr>
              <a:t>include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CAGI credits </a:t>
            </a:r>
            <a:r>
              <a:rPr dirty="0" sz="1400">
                <a:latin typeface="Calibri"/>
                <a:cs typeface="Calibri"/>
              </a:rPr>
              <a:t>slide in their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presentations</a:t>
            </a:r>
            <a:endParaRPr sz="1400">
              <a:latin typeface="Calibri"/>
              <a:cs typeface="Calibri"/>
            </a:endParaRPr>
          </a:p>
          <a:p>
            <a:pPr marL="354965" marR="5080" indent="-342900">
              <a:lnSpc>
                <a:spcPts val="1390"/>
              </a:lnSpc>
              <a:spcBef>
                <a:spcPts val="254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400" spc="-5">
                <a:latin typeface="Calibri"/>
                <a:cs typeface="Calibri"/>
              </a:rPr>
              <a:t>Slides </a:t>
            </a:r>
            <a:r>
              <a:rPr dirty="0" sz="1400">
                <a:latin typeface="Calibri"/>
                <a:cs typeface="Calibri"/>
              </a:rPr>
              <a:t>with a </a:t>
            </a:r>
            <a:r>
              <a:rPr dirty="0" sz="1400" spc="-10">
                <a:latin typeface="Calibri"/>
                <a:cs typeface="Calibri"/>
              </a:rPr>
              <a:t>red </a:t>
            </a:r>
            <a:r>
              <a:rPr dirty="0" sz="1400">
                <a:latin typeface="Calibri"/>
                <a:cs typeface="Calibri"/>
              </a:rPr>
              <a:t>slash (no </a:t>
            </a:r>
            <a:r>
              <a:rPr dirty="0" sz="1400" spc="-5">
                <a:latin typeface="Calibri"/>
                <a:cs typeface="Calibri"/>
              </a:rPr>
              <a:t>remix) </a:t>
            </a:r>
            <a:r>
              <a:rPr dirty="0" sz="1400" spc="-15">
                <a:latin typeface="Calibri"/>
                <a:cs typeface="Calibri"/>
              </a:rPr>
              <a:t>may </a:t>
            </a:r>
            <a:r>
              <a:rPr dirty="0" sz="1400" spc="-5">
                <a:latin typeface="Calibri"/>
                <a:cs typeface="Calibri"/>
              </a:rPr>
              <a:t>not </a:t>
            </a:r>
            <a:r>
              <a:rPr dirty="0" sz="1400">
                <a:latin typeface="Calibri"/>
                <a:cs typeface="Calibri"/>
              </a:rPr>
              <a:t>be included in a </a:t>
            </a:r>
            <a:r>
              <a:rPr dirty="0" sz="1400" spc="-5">
                <a:latin typeface="Calibri"/>
                <a:cs typeface="Calibri"/>
              </a:rPr>
              <a:t>presentation </a:t>
            </a:r>
            <a:r>
              <a:rPr dirty="0" sz="1400">
                <a:latin typeface="Calibri"/>
                <a:cs typeface="Calibri"/>
              </a:rPr>
              <a:t>unless all </a:t>
            </a:r>
            <a:r>
              <a:rPr dirty="0" sz="1400" spc="-5">
                <a:latin typeface="Calibri"/>
                <a:cs typeface="Calibri"/>
              </a:rPr>
              <a:t>attendees </a:t>
            </a:r>
            <a:r>
              <a:rPr dirty="0" sz="1400" spc="-10">
                <a:latin typeface="Calibri"/>
                <a:cs typeface="Calibri"/>
              </a:rPr>
              <a:t>are registered </a:t>
            </a:r>
            <a:r>
              <a:rPr dirty="0" sz="1400" spc="-5">
                <a:latin typeface="Calibri"/>
                <a:cs typeface="Calibri"/>
              </a:rPr>
              <a:t>CAGI participants  who </a:t>
            </a:r>
            <a:r>
              <a:rPr dirty="0" sz="1400">
                <a:latin typeface="Calibri"/>
                <a:cs typeface="Calibri"/>
              </a:rPr>
              <a:t>signed the </a:t>
            </a:r>
            <a:r>
              <a:rPr dirty="0" sz="1400" spc="-10">
                <a:latin typeface="Calibri"/>
                <a:cs typeface="Calibri"/>
              </a:rPr>
              <a:t>data </a:t>
            </a:r>
            <a:r>
              <a:rPr dirty="0" sz="1400">
                <a:latin typeface="Calibri"/>
                <a:cs typeface="Calibri"/>
              </a:rPr>
              <a:t>use</a:t>
            </a:r>
            <a:r>
              <a:rPr dirty="0" sz="1400" spc="-5">
                <a:latin typeface="Calibri"/>
                <a:cs typeface="Calibri"/>
              </a:rPr>
              <a:t> agreement</a:t>
            </a:r>
            <a:endParaRPr sz="1400">
              <a:latin typeface="Calibri"/>
              <a:cs typeface="Calibri"/>
            </a:endParaRPr>
          </a:p>
          <a:p>
            <a:pPr marL="355600" indent="-342900">
              <a:lnSpc>
                <a:spcPts val="1630"/>
              </a:lnSpc>
              <a:spcBef>
                <a:spcPts val="2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400" spc="-5">
                <a:latin typeface="Calibri"/>
                <a:cs typeface="Calibri"/>
              </a:rPr>
              <a:t>Slides </a:t>
            </a:r>
            <a:r>
              <a:rPr dirty="0" sz="1400">
                <a:latin typeface="Calibri"/>
                <a:cs typeface="Calibri"/>
              </a:rPr>
              <a:t>with a </a:t>
            </a:r>
            <a:r>
              <a:rPr dirty="0" sz="1400" spc="-10">
                <a:latin typeface="Calibri"/>
                <a:cs typeface="Calibri"/>
              </a:rPr>
              <a:t>red </a:t>
            </a:r>
            <a:r>
              <a:rPr dirty="0" sz="1400">
                <a:latin typeface="Calibri"/>
                <a:cs typeface="Calibri"/>
              </a:rPr>
              <a:t>X </a:t>
            </a:r>
            <a:r>
              <a:rPr dirty="0" sz="1400" spc="-5">
                <a:latin typeface="Calibri"/>
                <a:cs typeface="Calibri"/>
              </a:rPr>
              <a:t>over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entire </a:t>
            </a:r>
            <a:r>
              <a:rPr dirty="0" sz="1400">
                <a:latin typeface="Calibri"/>
                <a:cs typeface="Calibri"/>
              </a:rPr>
              <a:t>slide </a:t>
            </a:r>
            <a:r>
              <a:rPr dirty="0" sz="1400" spc="-15">
                <a:latin typeface="Calibri"/>
                <a:cs typeface="Calibri"/>
              </a:rPr>
              <a:t>may </a:t>
            </a:r>
            <a:r>
              <a:rPr dirty="0" sz="1400" spc="-5">
                <a:latin typeface="Calibri"/>
                <a:cs typeface="Calibri"/>
              </a:rPr>
              <a:t>not </a:t>
            </a:r>
            <a:r>
              <a:rPr dirty="0" sz="1400">
                <a:latin typeface="Calibri"/>
                <a:cs typeface="Calibri"/>
              </a:rPr>
              <a:t>be used in </a:t>
            </a:r>
            <a:r>
              <a:rPr dirty="0" sz="1400" spc="-10">
                <a:latin typeface="Calibri"/>
                <a:cs typeface="Calibri"/>
              </a:rPr>
              <a:t>any</a:t>
            </a:r>
            <a:r>
              <a:rPr dirty="0" sz="1400" spc="5">
                <a:latin typeface="Calibri"/>
                <a:cs typeface="Calibri"/>
              </a:rPr>
              <a:t> </a:t>
            </a:r>
            <a:r>
              <a:rPr dirty="0" sz="1400" spc="-10">
                <a:latin typeface="Calibri"/>
                <a:cs typeface="Calibri"/>
              </a:rPr>
              <a:t>circumstances</a:t>
            </a:r>
            <a:endParaRPr sz="1400">
              <a:latin typeface="Calibri"/>
              <a:cs typeface="Calibri"/>
            </a:endParaRPr>
          </a:p>
          <a:p>
            <a:pPr marL="355600" indent="-342900">
              <a:lnSpc>
                <a:spcPts val="163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1400" spc="-5">
                <a:latin typeface="Calibri"/>
                <a:cs typeface="Calibri"/>
              </a:rPr>
              <a:t>Slides </a:t>
            </a:r>
            <a:r>
              <a:rPr dirty="0" sz="1400">
                <a:latin typeface="Calibri"/>
                <a:cs typeface="Calibri"/>
              </a:rPr>
              <a:t>with a blue slash </a:t>
            </a:r>
            <a:r>
              <a:rPr dirty="0" sz="1400" spc="-5">
                <a:latin typeface="Calibri"/>
                <a:cs typeface="Calibri"/>
              </a:rPr>
              <a:t>(embargoed) </a:t>
            </a:r>
            <a:r>
              <a:rPr dirty="0" sz="1400" spc="-15">
                <a:latin typeface="Calibri"/>
                <a:cs typeface="Calibri"/>
              </a:rPr>
              <a:t>may </a:t>
            </a:r>
            <a:r>
              <a:rPr dirty="0" sz="1400" spc="-5">
                <a:latin typeface="Calibri"/>
                <a:cs typeface="Calibri"/>
              </a:rPr>
              <a:t>not </a:t>
            </a:r>
            <a:r>
              <a:rPr dirty="0" sz="1400">
                <a:latin typeface="Calibri"/>
                <a:cs typeface="Calibri"/>
              </a:rPr>
              <a:t>be used unless the </a:t>
            </a:r>
            <a:r>
              <a:rPr dirty="0" sz="1400" spc="-10">
                <a:latin typeface="Calibri"/>
                <a:cs typeface="Calibri"/>
              </a:rPr>
              <a:t>embargo </a:t>
            </a:r>
            <a:r>
              <a:rPr dirty="0" sz="1400">
                <a:latin typeface="Calibri"/>
                <a:cs typeface="Calibri"/>
              </a:rPr>
              <a:t>is </a:t>
            </a:r>
            <a:r>
              <a:rPr dirty="0" sz="1400" spc="-5">
                <a:latin typeface="Calibri"/>
                <a:cs typeface="Calibri"/>
              </a:rPr>
              <a:t>explicitly</a:t>
            </a:r>
            <a:r>
              <a:rPr dirty="0" sz="1400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lifted</a:t>
            </a:r>
            <a:endParaRPr sz="1400">
              <a:latin typeface="Calibri"/>
              <a:cs typeface="Calibri"/>
            </a:endParaRPr>
          </a:p>
          <a:p>
            <a:pPr marL="355600" indent="-342900">
              <a:lnSpc>
                <a:spcPct val="100000"/>
              </a:lnSpc>
              <a:spcBef>
                <a:spcPts val="25"/>
              </a:spcBef>
              <a:buChar char="•"/>
              <a:tabLst>
                <a:tab pos="354965" algn="l"/>
                <a:tab pos="355600" algn="l"/>
              </a:tabLst>
            </a:pPr>
            <a:r>
              <a:rPr dirty="0" sz="1400" spc="-5">
                <a:latin typeface="Arial"/>
                <a:cs typeface="Arial"/>
              </a:rPr>
              <a:t>Slides without slash or </a:t>
            </a:r>
            <a:r>
              <a:rPr dirty="0" sz="1400">
                <a:latin typeface="Arial"/>
                <a:cs typeface="Arial"/>
              </a:rPr>
              <a:t>X </a:t>
            </a:r>
            <a:r>
              <a:rPr dirty="0" sz="1400" spc="-5">
                <a:latin typeface="Arial"/>
                <a:cs typeface="Arial"/>
              </a:rPr>
              <a:t>may be tweeted unless flagged with the “No tweet” icon.</a:t>
            </a:r>
            <a:endParaRPr sz="1400">
              <a:latin typeface="Arial"/>
              <a:cs typeface="Arial"/>
            </a:endParaRPr>
          </a:p>
          <a:p>
            <a:pPr algn="just" marL="354965" marR="229870" indent="-342900">
              <a:lnSpc>
                <a:spcPct val="80700"/>
              </a:lnSpc>
              <a:spcBef>
                <a:spcPts val="350"/>
              </a:spcBef>
              <a:buChar char="•"/>
              <a:tabLst>
                <a:tab pos="355600" algn="l"/>
              </a:tabLst>
            </a:pPr>
            <a:r>
              <a:rPr dirty="0" sz="1400" spc="-5">
                <a:latin typeface="Calibri"/>
                <a:cs typeface="Calibri"/>
              </a:rPr>
              <a:t>CAGI participants </a:t>
            </a:r>
            <a:r>
              <a:rPr dirty="0" sz="1400">
                <a:latin typeface="Calibri"/>
                <a:cs typeface="Calibri"/>
              </a:rPr>
              <a:t>using these slides </a:t>
            </a:r>
            <a:r>
              <a:rPr dirty="0" sz="1400" spc="-10">
                <a:latin typeface="Calibri"/>
                <a:cs typeface="Calibri"/>
              </a:rPr>
              <a:t>must </a:t>
            </a:r>
            <a:r>
              <a:rPr dirty="0" sz="1400" spc="-5">
                <a:latin typeface="Calibri"/>
                <a:cs typeface="Calibri"/>
              </a:rPr>
              <a:t>explain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“No </a:t>
            </a:r>
            <a:r>
              <a:rPr dirty="0" sz="1400" spc="5">
                <a:latin typeface="Calibri"/>
                <a:cs typeface="Calibri"/>
              </a:rPr>
              <a:t>tweet” </a:t>
            </a:r>
            <a:r>
              <a:rPr dirty="0" sz="1400" spc="-5">
                <a:latin typeface="Calibri"/>
                <a:cs typeface="Calibri"/>
              </a:rPr>
              <a:t>icon, which means that </a:t>
            </a:r>
            <a:r>
              <a:rPr dirty="0" sz="1400">
                <a:latin typeface="Calibri"/>
                <a:cs typeface="Calibri"/>
              </a:rPr>
              <a:t>the slide </a:t>
            </a:r>
            <a:r>
              <a:rPr dirty="0" sz="1400" spc="-10">
                <a:latin typeface="Calibri"/>
                <a:cs typeface="Calibri"/>
              </a:rPr>
              <a:t>content </a:t>
            </a:r>
            <a:r>
              <a:rPr dirty="0" sz="1400" spc="-5">
                <a:latin typeface="Calibri"/>
                <a:cs typeface="Calibri"/>
              </a:rPr>
              <a:t>should not </a:t>
            </a:r>
            <a:r>
              <a:rPr dirty="0" sz="1400">
                <a:latin typeface="Calibri"/>
                <a:cs typeface="Calibri"/>
              </a:rPr>
              <a:t>be  </a:t>
            </a:r>
            <a:r>
              <a:rPr dirty="0" sz="1400" spc="-5">
                <a:latin typeface="Calibri"/>
                <a:cs typeface="Calibri"/>
              </a:rPr>
              <a:t>disseminated </a:t>
            </a:r>
            <a:r>
              <a:rPr dirty="0" sz="1400">
                <a:latin typeface="Calibri"/>
                <a:cs typeface="Calibri"/>
              </a:rPr>
              <a:t>outside the </a:t>
            </a:r>
            <a:r>
              <a:rPr dirty="0" sz="1400" spc="-5">
                <a:latin typeface="Calibri"/>
                <a:cs typeface="Calibri"/>
              </a:rPr>
              <a:t>presenting </a:t>
            </a:r>
            <a:r>
              <a:rPr dirty="0" sz="1400" spc="-10">
                <a:latin typeface="Calibri"/>
                <a:cs typeface="Calibri"/>
              </a:rPr>
              <a:t>conference </a:t>
            </a:r>
            <a:r>
              <a:rPr dirty="0" sz="1400">
                <a:latin typeface="Calibri"/>
                <a:cs typeface="Calibri"/>
              </a:rPr>
              <a:t>hall. </a:t>
            </a:r>
            <a:r>
              <a:rPr dirty="0" sz="1400" spc="-5">
                <a:latin typeface="Calibri"/>
                <a:cs typeface="Calibri"/>
              </a:rPr>
              <a:t>If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presentation venue permits pervasive </a:t>
            </a:r>
            <a:r>
              <a:rPr dirty="0" sz="1400">
                <a:latin typeface="Calibri"/>
                <a:cs typeface="Calibri"/>
              </a:rPr>
              <a:t>tweeting, </a:t>
            </a:r>
            <a:r>
              <a:rPr dirty="0" sz="1400" spc="-10">
                <a:latin typeface="Calibri"/>
                <a:cs typeface="Calibri"/>
              </a:rPr>
              <a:t>you </a:t>
            </a:r>
            <a:r>
              <a:rPr dirty="0" sz="1400" spc="-15">
                <a:latin typeface="Calibri"/>
                <a:cs typeface="Calibri"/>
              </a:rPr>
              <a:t>may </a:t>
            </a:r>
            <a:r>
              <a:rPr dirty="0" sz="1400" spc="-5">
                <a:latin typeface="Calibri"/>
                <a:cs typeface="Calibri"/>
              </a:rPr>
              <a:t>not  include </a:t>
            </a:r>
            <a:r>
              <a:rPr dirty="0" sz="1400">
                <a:latin typeface="Calibri"/>
                <a:cs typeface="Calibri"/>
              </a:rPr>
              <a:t>these slides in </a:t>
            </a:r>
            <a:r>
              <a:rPr dirty="0" sz="1400" spc="-5">
                <a:latin typeface="Calibri"/>
                <a:cs typeface="Calibri"/>
              </a:rPr>
              <a:t>your</a:t>
            </a:r>
            <a:r>
              <a:rPr dirty="0" sz="1400" spc="-25">
                <a:latin typeface="Calibri"/>
                <a:cs typeface="Calibri"/>
              </a:rPr>
              <a:t> </a:t>
            </a:r>
            <a:r>
              <a:rPr dirty="0" sz="1400" spc="-5">
                <a:latin typeface="Calibri"/>
                <a:cs typeface="Calibri"/>
              </a:rPr>
              <a:t>talk</a:t>
            </a:r>
            <a:endParaRPr sz="1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Calibri"/>
              <a:buChar char="•"/>
            </a:pPr>
            <a:endParaRPr sz="1800">
              <a:latin typeface="Times New Roman"/>
              <a:cs typeface="Times New Roman"/>
            </a:endParaRPr>
          </a:p>
          <a:p>
            <a:pPr marL="354965" marR="67945" indent="-342900">
              <a:lnSpc>
                <a:spcPct val="77900"/>
              </a:lnSpc>
              <a:buChar char="•"/>
              <a:tabLst>
                <a:tab pos="354965" algn="l"/>
                <a:tab pos="355600" algn="l"/>
              </a:tabLst>
            </a:pPr>
            <a:r>
              <a:rPr dirty="0" sz="1400" spc="-5">
                <a:latin typeface="Calibri"/>
                <a:cs typeface="Calibri"/>
              </a:rPr>
              <a:t>Note </a:t>
            </a:r>
            <a:r>
              <a:rPr dirty="0" sz="1400" spc="-15">
                <a:latin typeface="Calibri"/>
                <a:cs typeface="Calibri"/>
              </a:rPr>
              <a:t>for </a:t>
            </a:r>
            <a:r>
              <a:rPr dirty="0" sz="1400">
                <a:latin typeface="Calibri"/>
                <a:cs typeface="Calibri"/>
              </a:rPr>
              <a:t>slide </a:t>
            </a:r>
            <a:r>
              <a:rPr dirty="0" sz="1400" spc="-5">
                <a:latin typeface="Calibri"/>
                <a:cs typeface="Calibri"/>
              </a:rPr>
              <a:t>authors: </a:t>
            </a:r>
            <a:r>
              <a:rPr dirty="0" sz="1400" spc="-10">
                <a:latin typeface="Calibri"/>
                <a:cs typeface="Calibri"/>
              </a:rPr>
              <a:t>we </a:t>
            </a:r>
            <a:r>
              <a:rPr dirty="0" sz="1400" spc="-5">
                <a:latin typeface="Calibri"/>
                <a:cs typeface="Calibri"/>
              </a:rPr>
              <a:t>expect </a:t>
            </a:r>
            <a:r>
              <a:rPr dirty="0" sz="1400">
                <a:latin typeface="Calibri"/>
                <a:cs typeface="Calibri"/>
              </a:rPr>
              <a:t>all </a:t>
            </a:r>
            <a:r>
              <a:rPr dirty="0" sz="1400" spc="-5">
                <a:latin typeface="Calibri"/>
                <a:cs typeface="Calibri"/>
              </a:rPr>
              <a:t>CAGI participants to </a:t>
            </a:r>
            <a:r>
              <a:rPr dirty="0" sz="1400">
                <a:latin typeface="Calibri"/>
                <a:cs typeface="Calibri"/>
              </a:rPr>
              <a:t>abide </a:t>
            </a:r>
            <a:r>
              <a:rPr dirty="0" sz="1400" spc="-5">
                <a:latin typeface="Calibri"/>
                <a:cs typeface="Calibri"/>
              </a:rPr>
              <a:t>by </a:t>
            </a:r>
            <a:r>
              <a:rPr dirty="0" sz="1400">
                <a:latin typeface="Calibri"/>
                <a:cs typeface="Calibri"/>
              </a:rPr>
              <a:t>these </a:t>
            </a:r>
            <a:r>
              <a:rPr dirty="0" sz="1400" spc="-5">
                <a:latin typeface="Calibri"/>
                <a:cs typeface="Calibri"/>
              </a:rPr>
              <a:t>restrictions, </a:t>
            </a:r>
            <a:r>
              <a:rPr dirty="0" sz="1400">
                <a:latin typeface="Calibri"/>
                <a:cs typeface="Calibri"/>
              </a:rPr>
              <a:t>and </a:t>
            </a:r>
            <a:r>
              <a:rPr dirty="0" sz="1400" spc="-5">
                <a:latin typeface="Calibri"/>
                <a:cs typeface="Calibri"/>
              </a:rPr>
              <a:t>will </a:t>
            </a:r>
            <a:r>
              <a:rPr dirty="0" sz="1400" spc="-15">
                <a:latin typeface="Calibri"/>
                <a:cs typeface="Calibri"/>
              </a:rPr>
              <a:t>make </a:t>
            </a:r>
            <a:r>
              <a:rPr dirty="0" sz="1400" spc="-5">
                <a:latin typeface="Calibri"/>
                <a:cs typeface="Calibri"/>
              </a:rPr>
              <a:t>best </a:t>
            </a:r>
            <a:r>
              <a:rPr dirty="0" sz="1400" spc="-15">
                <a:latin typeface="Calibri"/>
                <a:cs typeface="Calibri"/>
              </a:rPr>
              <a:t>effort </a:t>
            </a:r>
            <a:r>
              <a:rPr dirty="0" sz="1400" spc="-5">
                <a:latin typeface="Calibri"/>
                <a:cs typeface="Calibri"/>
              </a:rPr>
              <a:t>to ensure  they </a:t>
            </a:r>
            <a:r>
              <a:rPr dirty="0" sz="1400" spc="-10">
                <a:latin typeface="Calibri"/>
                <a:cs typeface="Calibri"/>
              </a:rPr>
              <a:t>are followed. </a:t>
            </a:r>
            <a:r>
              <a:rPr dirty="0" sz="1400" spc="-25">
                <a:latin typeface="Calibri"/>
                <a:cs typeface="Calibri"/>
              </a:rPr>
              <a:t>However, </a:t>
            </a:r>
            <a:r>
              <a:rPr dirty="0" sz="1400">
                <a:latin typeface="Calibri"/>
                <a:cs typeface="Calibri"/>
              </a:rPr>
              <a:t>but bear in </a:t>
            </a:r>
            <a:r>
              <a:rPr dirty="0" sz="1400" spc="-5">
                <a:latin typeface="Calibri"/>
                <a:cs typeface="Calibri"/>
              </a:rPr>
              <a:t>mind that </a:t>
            </a:r>
            <a:r>
              <a:rPr dirty="0" sz="1400" spc="-10">
                <a:latin typeface="Calibri"/>
                <a:cs typeface="Calibri"/>
              </a:rPr>
              <a:t>we have </a:t>
            </a:r>
            <a:r>
              <a:rPr dirty="0" sz="1400" spc="-5">
                <a:latin typeface="Calibri"/>
                <a:cs typeface="Calibri"/>
              </a:rPr>
              <a:t>limited means of </a:t>
            </a:r>
            <a:r>
              <a:rPr dirty="0" sz="1400" spc="-10">
                <a:latin typeface="Calibri"/>
                <a:cs typeface="Calibri"/>
              </a:rPr>
              <a:t>enforcing </a:t>
            </a:r>
            <a:r>
              <a:rPr dirty="0" sz="1400" spc="-5">
                <a:latin typeface="Calibri"/>
                <a:cs typeface="Calibri"/>
              </a:rPr>
              <a:t>them, </a:t>
            </a:r>
            <a:r>
              <a:rPr dirty="0" sz="1400">
                <a:latin typeface="Calibri"/>
                <a:cs typeface="Calibri"/>
              </a:rPr>
              <a:t>and </a:t>
            </a:r>
            <a:r>
              <a:rPr dirty="0" sz="1400" spc="-10">
                <a:latin typeface="Calibri"/>
                <a:cs typeface="Calibri"/>
              </a:rPr>
              <a:t>therefore </a:t>
            </a:r>
            <a:r>
              <a:rPr dirty="0" sz="1400">
                <a:latin typeface="Calibri"/>
                <a:cs typeface="Calibri"/>
              </a:rPr>
              <a:t>the </a:t>
            </a:r>
            <a:r>
              <a:rPr dirty="0" sz="1400" spc="-5">
                <a:latin typeface="Calibri"/>
                <a:cs typeface="Calibri"/>
              </a:rPr>
              <a:t>restrictions  cannot </a:t>
            </a:r>
            <a:r>
              <a:rPr dirty="0" sz="1400">
                <a:latin typeface="Calibri"/>
                <a:cs typeface="Calibri"/>
              </a:rPr>
              <a:t>be </a:t>
            </a:r>
            <a:r>
              <a:rPr dirty="0" sz="1400" spc="-5">
                <a:latin typeface="Calibri"/>
                <a:cs typeface="Calibri"/>
              </a:rPr>
              <a:t>guaranteed.</a:t>
            </a:r>
            <a:endParaRPr sz="14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86348" y="6335267"/>
            <a:ext cx="921385" cy="455295"/>
          </a:xfrm>
          <a:prstGeom prst="rect">
            <a:avLst/>
          </a:prstGeom>
        </p:spPr>
        <p:txBody>
          <a:bodyPr wrap="square" lIns="0" tIns="952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75"/>
              </a:spcBef>
            </a:pPr>
            <a:r>
              <a:rPr dirty="0" sz="1400">
                <a:solidFill>
                  <a:srgbClr val="415861"/>
                </a:solidFill>
                <a:latin typeface="Calibri"/>
                <a:cs typeface="Calibri"/>
              </a:rPr>
              <a:t>K A R C H I</a:t>
            </a:r>
            <a:r>
              <a:rPr dirty="0" sz="1400" spc="-140">
                <a:solidFill>
                  <a:srgbClr val="415861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415861"/>
                </a:solidFill>
                <a:latin typeface="Calibri"/>
                <a:cs typeface="Calibri"/>
              </a:rPr>
              <a:t>N  </a:t>
            </a:r>
            <a:r>
              <a:rPr dirty="0" sz="1400">
                <a:solidFill>
                  <a:srgbClr val="D33B27"/>
                </a:solidFill>
                <a:latin typeface="Calibri"/>
                <a:cs typeface="Calibri"/>
              </a:rPr>
              <a:t>L A</a:t>
            </a:r>
            <a:r>
              <a:rPr dirty="0" sz="1400" spc="-30">
                <a:solidFill>
                  <a:srgbClr val="D33B27"/>
                </a:solidFill>
                <a:latin typeface="Calibri"/>
                <a:cs typeface="Calibri"/>
              </a:rPr>
              <a:t> </a:t>
            </a:r>
            <a:r>
              <a:rPr dirty="0" sz="1400">
                <a:solidFill>
                  <a:srgbClr val="D33B27"/>
                </a:solidFill>
                <a:latin typeface="Calibri"/>
                <a:cs typeface="Calibri"/>
              </a:rPr>
              <a:t>B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422903" y="6379464"/>
            <a:ext cx="1905000" cy="390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6805429" y="3602228"/>
            <a:ext cx="4823460" cy="16992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ts val="2750"/>
              </a:lnSpc>
              <a:spcBef>
                <a:spcPts val="100"/>
              </a:spcBef>
            </a:pPr>
            <a:r>
              <a:rPr dirty="0" sz="2400" spc="-10">
                <a:solidFill>
                  <a:srgbClr val="415861"/>
                </a:solidFill>
                <a:latin typeface="Calibri"/>
                <a:cs typeface="Calibri"/>
              </a:rPr>
              <a:t>Kymberleigh</a:t>
            </a:r>
            <a:r>
              <a:rPr dirty="0" sz="2400" spc="-100">
                <a:solidFill>
                  <a:srgbClr val="415861"/>
                </a:solidFill>
                <a:latin typeface="Calibri"/>
                <a:cs typeface="Calibri"/>
              </a:rPr>
              <a:t> </a:t>
            </a:r>
            <a:r>
              <a:rPr dirty="0" sz="2400" spc="-15">
                <a:solidFill>
                  <a:srgbClr val="415861"/>
                </a:solidFill>
                <a:latin typeface="Calibri"/>
                <a:cs typeface="Calibri"/>
              </a:rPr>
              <a:t>Pagel</a:t>
            </a:r>
            <a:endParaRPr sz="2400">
              <a:latin typeface="Calibri"/>
              <a:cs typeface="Calibri"/>
            </a:endParaRPr>
          </a:p>
          <a:p>
            <a:pPr algn="r" marL="12700" marR="5080" indent="3372485">
              <a:lnSpc>
                <a:spcPct val="88300"/>
              </a:lnSpc>
              <a:spcBef>
                <a:spcPts val="204"/>
              </a:spcBef>
            </a:pPr>
            <a:r>
              <a:rPr dirty="0" sz="2400" spc="-15">
                <a:solidFill>
                  <a:srgbClr val="415861"/>
                </a:solidFill>
                <a:latin typeface="Calibri"/>
                <a:cs typeface="Calibri"/>
              </a:rPr>
              <a:t>Karchin</a:t>
            </a:r>
            <a:r>
              <a:rPr dirty="0" sz="2400" spc="-85">
                <a:solidFill>
                  <a:srgbClr val="415861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415861"/>
                </a:solidFill>
                <a:latin typeface="Calibri"/>
                <a:cs typeface="Calibri"/>
              </a:rPr>
              <a:t>Lab  </a:t>
            </a:r>
            <a:r>
              <a:rPr dirty="0" sz="2400" spc="-5">
                <a:solidFill>
                  <a:srgbClr val="415861"/>
                </a:solidFill>
                <a:latin typeface="Calibri"/>
                <a:cs typeface="Calibri"/>
              </a:rPr>
              <a:t>Department of</a:t>
            </a:r>
            <a:r>
              <a:rPr dirty="0" sz="2400" spc="-60">
                <a:solidFill>
                  <a:srgbClr val="415861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415861"/>
                </a:solidFill>
                <a:latin typeface="Calibri"/>
                <a:cs typeface="Calibri"/>
              </a:rPr>
              <a:t>Biomedical</a:t>
            </a:r>
            <a:r>
              <a:rPr dirty="0" sz="2400" spc="-30">
                <a:solidFill>
                  <a:srgbClr val="415861"/>
                </a:solidFill>
                <a:latin typeface="Calibri"/>
                <a:cs typeface="Calibri"/>
              </a:rPr>
              <a:t> </a:t>
            </a:r>
            <a:r>
              <a:rPr dirty="0" sz="2400">
                <a:solidFill>
                  <a:srgbClr val="415861"/>
                </a:solidFill>
                <a:latin typeface="Calibri"/>
                <a:cs typeface="Calibri"/>
              </a:rPr>
              <a:t>Engineering  </a:t>
            </a:r>
            <a:r>
              <a:rPr dirty="0" sz="2400" spc="-10">
                <a:solidFill>
                  <a:srgbClr val="415861"/>
                </a:solidFill>
                <a:latin typeface="Calibri"/>
                <a:cs typeface="Calibri"/>
              </a:rPr>
              <a:t>Institute </a:t>
            </a:r>
            <a:r>
              <a:rPr dirty="0" sz="2400" spc="-5">
                <a:solidFill>
                  <a:srgbClr val="415861"/>
                </a:solidFill>
                <a:latin typeface="Calibri"/>
                <a:cs typeface="Calibri"/>
              </a:rPr>
              <a:t>of </a:t>
            </a:r>
            <a:r>
              <a:rPr dirty="0" sz="2400" spc="-10">
                <a:solidFill>
                  <a:srgbClr val="415861"/>
                </a:solidFill>
                <a:latin typeface="Calibri"/>
                <a:cs typeface="Calibri"/>
              </a:rPr>
              <a:t>Computational</a:t>
            </a:r>
            <a:r>
              <a:rPr dirty="0" sz="2400" spc="-30">
                <a:solidFill>
                  <a:srgbClr val="415861"/>
                </a:solidFill>
                <a:latin typeface="Calibri"/>
                <a:cs typeface="Calibri"/>
              </a:rPr>
              <a:t> </a:t>
            </a:r>
            <a:r>
              <a:rPr dirty="0" sz="2400" spc="-5">
                <a:solidFill>
                  <a:srgbClr val="415861"/>
                </a:solidFill>
                <a:latin typeface="Calibri"/>
                <a:cs typeface="Calibri"/>
              </a:rPr>
              <a:t>Medicine</a:t>
            </a:r>
            <a:endParaRPr sz="2400">
              <a:latin typeface="Calibri"/>
              <a:cs typeface="Calibri"/>
            </a:endParaRPr>
          </a:p>
          <a:p>
            <a:pPr algn="r" marR="6350">
              <a:lnSpc>
                <a:spcPts val="2590"/>
              </a:lnSpc>
            </a:pPr>
            <a:r>
              <a:rPr dirty="0" sz="2400" spc="-5">
                <a:solidFill>
                  <a:srgbClr val="415861"/>
                </a:solidFill>
                <a:latin typeface="Calibri"/>
                <a:cs typeface="Calibri"/>
              </a:rPr>
              <a:t>Johns Hopkins</a:t>
            </a:r>
            <a:r>
              <a:rPr dirty="0" sz="2400" spc="-55">
                <a:solidFill>
                  <a:srgbClr val="415861"/>
                </a:solidFill>
                <a:latin typeface="Calibri"/>
                <a:cs typeface="Calibri"/>
              </a:rPr>
              <a:t> </a:t>
            </a:r>
            <a:r>
              <a:rPr dirty="0" sz="2400" spc="-10">
                <a:solidFill>
                  <a:srgbClr val="415861"/>
                </a:solidFill>
                <a:latin typeface="Calibri"/>
                <a:cs typeface="Calibri"/>
              </a:rPr>
              <a:t>University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8392" y="280415"/>
            <a:ext cx="2142744" cy="17221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10096921" y="6200140"/>
            <a:ext cx="1896745" cy="62928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63500" marR="5080" indent="-51435">
              <a:lnSpc>
                <a:spcPct val="123700"/>
              </a:lnSpc>
              <a:spcBef>
                <a:spcPts val="100"/>
              </a:spcBef>
            </a:pPr>
            <a:r>
              <a:rPr dirty="0" sz="1600" spc="-15">
                <a:latin typeface="Calibri"/>
                <a:cs typeface="Calibri"/>
              </a:rPr>
              <a:t>https://opencravat.org  </a:t>
            </a:r>
            <a:r>
              <a:rPr dirty="0" sz="1600" spc="-30">
                <a:latin typeface="Calibri"/>
                <a:cs typeface="Calibri"/>
              </a:rPr>
              <a:t>@OpenCRAVAT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1457431" y="6568440"/>
            <a:ext cx="277368" cy="2743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898904" y="1697735"/>
            <a:ext cx="658368" cy="3870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2109216" y="1560575"/>
            <a:ext cx="576071" cy="33832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901836" y="1575188"/>
            <a:ext cx="9469120" cy="1570355"/>
          </a:xfrm>
          <a:prstGeom prst="rect"/>
        </p:spPr>
        <p:txBody>
          <a:bodyPr wrap="square" lIns="0" tIns="94615" rIns="0" bIns="0" rtlCol="0" vert="horz">
            <a:spAutoFit/>
          </a:bodyPr>
          <a:lstStyle/>
          <a:p>
            <a:pPr marL="12700" marR="5080" indent="250190">
              <a:lnSpc>
                <a:spcPts val="5810"/>
              </a:lnSpc>
              <a:spcBef>
                <a:spcPts val="745"/>
              </a:spcBef>
            </a:pPr>
            <a:r>
              <a:rPr dirty="0" sz="5300" spc="-65" b="0">
                <a:latin typeface="Calibri Light"/>
                <a:cs typeface="Calibri Light"/>
              </a:rPr>
              <a:t>OpenCRAVAT: </a:t>
            </a:r>
            <a:r>
              <a:rPr dirty="0" sz="5300" spc="45" b="0">
                <a:latin typeface="Calibri Light"/>
                <a:cs typeface="Calibri Light"/>
              </a:rPr>
              <a:t>the </a:t>
            </a:r>
            <a:r>
              <a:rPr dirty="0" sz="5300" spc="50" b="0">
                <a:latin typeface="Calibri Light"/>
                <a:cs typeface="Calibri Light"/>
              </a:rPr>
              <a:t>Open </a:t>
            </a:r>
            <a:r>
              <a:rPr dirty="0" sz="5300" spc="25" b="0">
                <a:latin typeface="Calibri Light"/>
                <a:cs typeface="Calibri Light"/>
              </a:rPr>
              <a:t>Custom-  </a:t>
            </a:r>
            <a:r>
              <a:rPr dirty="0" sz="5300" spc="20" b="0">
                <a:latin typeface="Calibri Light"/>
                <a:cs typeface="Calibri Light"/>
              </a:rPr>
              <a:t>Ranked </a:t>
            </a:r>
            <a:r>
              <a:rPr dirty="0" sz="5300" spc="30" b="0">
                <a:latin typeface="Calibri Light"/>
                <a:cs typeface="Calibri Light"/>
              </a:rPr>
              <a:t>Analysis </a:t>
            </a:r>
            <a:r>
              <a:rPr dirty="0" sz="5300" spc="35" b="0">
                <a:latin typeface="Calibri Light"/>
                <a:cs typeface="Calibri Light"/>
              </a:rPr>
              <a:t>of </a:t>
            </a:r>
            <a:r>
              <a:rPr dirty="0" sz="5300" spc="-5" b="0">
                <a:latin typeface="Calibri Light"/>
                <a:cs typeface="Calibri Light"/>
              </a:rPr>
              <a:t>Variants</a:t>
            </a:r>
            <a:r>
              <a:rPr dirty="0" sz="5300" spc="25" b="0">
                <a:latin typeface="Calibri Light"/>
                <a:cs typeface="Calibri Light"/>
              </a:rPr>
              <a:t> </a:t>
            </a:r>
            <a:r>
              <a:rPr dirty="0" sz="5300" spc="-35" b="0">
                <a:latin typeface="Calibri Light"/>
                <a:cs typeface="Calibri Light"/>
              </a:rPr>
              <a:t>Toolkit</a:t>
            </a:r>
            <a:endParaRPr sz="5300">
              <a:latin typeface="Calibri Light"/>
              <a:cs typeface="Calibri Ligh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22903" y="6379464"/>
            <a:ext cx="1905000" cy="390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040" y="82456"/>
            <a:ext cx="10487025" cy="1280795"/>
          </a:xfrm>
          <a:prstGeom prst="rect"/>
        </p:spPr>
        <p:txBody>
          <a:bodyPr wrap="square" lIns="0" tIns="82550" rIns="0" bIns="0" rtlCol="0" vert="horz">
            <a:spAutoFit/>
          </a:bodyPr>
          <a:lstStyle/>
          <a:p>
            <a:pPr marL="12700" marR="5080">
              <a:lnSpc>
                <a:spcPts val="4700"/>
              </a:lnSpc>
              <a:spcBef>
                <a:spcPts val="650"/>
              </a:spcBef>
            </a:pPr>
            <a:r>
              <a:rPr dirty="0" sz="4300" b="0">
                <a:latin typeface="Calibri Light"/>
                <a:cs typeface="Calibri Light"/>
              </a:rPr>
              <a:t>Variant </a:t>
            </a:r>
            <a:r>
              <a:rPr dirty="0" sz="4300" spc="35" b="0">
                <a:latin typeface="Calibri Light"/>
                <a:cs typeface="Calibri Light"/>
              </a:rPr>
              <a:t>annotation </a:t>
            </a:r>
            <a:r>
              <a:rPr dirty="0" sz="4300" spc="50" b="0">
                <a:latin typeface="Calibri Light"/>
                <a:cs typeface="Calibri Light"/>
              </a:rPr>
              <a:t>and </a:t>
            </a:r>
            <a:r>
              <a:rPr dirty="0" sz="4300" spc="30" b="0">
                <a:latin typeface="Calibri Light"/>
                <a:cs typeface="Calibri Light"/>
              </a:rPr>
              <a:t>analysis is important </a:t>
            </a:r>
            <a:r>
              <a:rPr dirty="0" sz="4300" spc="20" b="0">
                <a:latin typeface="Calibri Light"/>
                <a:cs typeface="Calibri Light"/>
              </a:rPr>
              <a:t>to  </a:t>
            </a:r>
            <a:r>
              <a:rPr dirty="0" sz="4300" spc="30" b="0">
                <a:latin typeface="Calibri Light"/>
                <a:cs typeface="Calibri Light"/>
              </a:rPr>
              <a:t>tackling </a:t>
            </a:r>
            <a:r>
              <a:rPr dirty="0" sz="4300" spc="35" b="0">
                <a:latin typeface="Calibri Light"/>
                <a:cs typeface="Calibri Light"/>
              </a:rPr>
              <a:t>genetic</a:t>
            </a:r>
            <a:r>
              <a:rPr dirty="0" sz="4300" spc="15" b="0">
                <a:latin typeface="Calibri Light"/>
                <a:cs typeface="Calibri Light"/>
              </a:rPr>
              <a:t> </a:t>
            </a:r>
            <a:r>
              <a:rPr dirty="0" sz="4300" spc="40" b="0">
                <a:latin typeface="Calibri Light"/>
                <a:cs typeface="Calibri Light"/>
              </a:rPr>
              <a:t>disease</a:t>
            </a:r>
            <a:endParaRPr sz="43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856482" y="1953259"/>
            <a:ext cx="877569" cy="568325"/>
          </a:xfrm>
          <a:prstGeom prst="rect">
            <a:avLst/>
          </a:prstGeom>
        </p:spPr>
        <p:txBody>
          <a:bodyPr wrap="square" lIns="0" tIns="26670" rIns="0" bIns="0" rtlCol="0" vert="horz">
            <a:spAutoFit/>
          </a:bodyPr>
          <a:lstStyle/>
          <a:p>
            <a:pPr marL="64769" marR="5080" indent="-52705">
              <a:lnSpc>
                <a:spcPts val="2110"/>
              </a:lnSpc>
              <a:spcBef>
                <a:spcPts val="210"/>
              </a:spcBef>
            </a:pPr>
            <a:r>
              <a:rPr dirty="0" sz="1800" spc="-5">
                <a:latin typeface="Calibri"/>
                <a:cs typeface="Calibri"/>
              </a:rPr>
              <a:t>Genomic  </a:t>
            </a:r>
            <a:r>
              <a:rPr dirty="0" sz="1800" spc="-30">
                <a:latin typeface="Calibri"/>
                <a:cs typeface="Calibri"/>
              </a:rPr>
              <a:t>F</a:t>
            </a:r>
            <a:r>
              <a:rPr dirty="0" sz="1800">
                <a:latin typeface="Calibri"/>
                <a:cs typeface="Calibri"/>
              </a:rPr>
              <a:t>e</a:t>
            </a:r>
            <a:r>
              <a:rPr dirty="0" sz="1800" spc="-20">
                <a:latin typeface="Calibri"/>
                <a:cs typeface="Calibri"/>
              </a:rPr>
              <a:t>a</a:t>
            </a:r>
            <a:r>
              <a:rPr dirty="0" sz="1800" spc="-5">
                <a:latin typeface="Calibri"/>
                <a:cs typeface="Calibri"/>
              </a:rPr>
              <a:t>t</a:t>
            </a:r>
            <a:r>
              <a:rPr dirty="0" sz="1800">
                <a:latin typeface="Calibri"/>
                <a:cs typeface="Calibri"/>
              </a:rPr>
              <a:t>u</a:t>
            </a:r>
            <a:r>
              <a:rPr dirty="0" sz="1800" spc="-30">
                <a:latin typeface="Calibri"/>
                <a:cs typeface="Calibri"/>
              </a:rPr>
              <a:t>r</a:t>
            </a:r>
            <a:r>
              <a:rPr dirty="0" sz="1800">
                <a:latin typeface="Calibri"/>
                <a:cs typeface="Calibri"/>
              </a:rPr>
              <a:t>es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743752" y="4035044"/>
            <a:ext cx="11595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>
                <a:latin typeface="Calibri"/>
                <a:cs typeface="Calibri"/>
              </a:rPr>
              <a:t>A</a:t>
            </a:r>
            <a:r>
              <a:rPr dirty="0" sz="1800" spc="5">
                <a:latin typeface="Calibri"/>
                <a:cs typeface="Calibri"/>
              </a:rPr>
              <a:t>n</a:t>
            </a:r>
            <a:r>
              <a:rPr dirty="0" sz="1800">
                <a:latin typeface="Calibri"/>
                <a:cs typeface="Calibri"/>
              </a:rPr>
              <a:t>no</a:t>
            </a:r>
            <a:r>
              <a:rPr dirty="0" sz="1800" spc="-25">
                <a:latin typeface="Calibri"/>
                <a:cs typeface="Calibri"/>
              </a:rPr>
              <a:t>t</a:t>
            </a:r>
            <a:r>
              <a:rPr dirty="0" sz="1800" spc="-20">
                <a:latin typeface="Calibri"/>
                <a:cs typeface="Calibri"/>
              </a:rPr>
              <a:t>a</a:t>
            </a:r>
            <a:r>
              <a:rPr dirty="0" sz="1800" spc="-5">
                <a:latin typeface="Calibri"/>
                <a:cs typeface="Calibri"/>
              </a:rPr>
              <a:t>ti</a:t>
            </a:r>
            <a:r>
              <a:rPr dirty="0" sz="1800">
                <a:latin typeface="Calibri"/>
                <a:cs typeface="Calibri"/>
              </a:rPr>
              <a:t>ons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0006217" y="1799258"/>
            <a:ext cx="762000" cy="91440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10912632" y="3191126"/>
            <a:ext cx="771525" cy="9143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10346214" y="5317281"/>
            <a:ext cx="48260" cy="45085"/>
          </a:xfrm>
          <a:custGeom>
            <a:avLst/>
            <a:gdLst/>
            <a:ahLst/>
            <a:cxnLst/>
            <a:rect l="l" t="t" r="r" b="b"/>
            <a:pathLst>
              <a:path w="48259" h="45085">
                <a:moveTo>
                  <a:pt x="23964" y="0"/>
                </a:moveTo>
                <a:lnTo>
                  <a:pt x="14637" y="1747"/>
                </a:lnTo>
                <a:lnTo>
                  <a:pt x="7019" y="6511"/>
                </a:lnTo>
                <a:lnTo>
                  <a:pt x="1883" y="13577"/>
                </a:lnTo>
                <a:lnTo>
                  <a:pt x="0" y="22231"/>
                </a:lnTo>
                <a:lnTo>
                  <a:pt x="1883" y="30884"/>
                </a:lnTo>
                <a:lnTo>
                  <a:pt x="7019" y="37951"/>
                </a:lnTo>
                <a:lnTo>
                  <a:pt x="14637" y="42715"/>
                </a:lnTo>
                <a:lnTo>
                  <a:pt x="23964" y="44462"/>
                </a:lnTo>
                <a:lnTo>
                  <a:pt x="33293" y="42715"/>
                </a:lnTo>
                <a:lnTo>
                  <a:pt x="23964" y="42669"/>
                </a:lnTo>
                <a:lnTo>
                  <a:pt x="15334" y="41063"/>
                </a:lnTo>
                <a:lnTo>
                  <a:pt x="8287" y="36683"/>
                </a:lnTo>
                <a:lnTo>
                  <a:pt x="3535" y="30186"/>
                </a:lnTo>
                <a:lnTo>
                  <a:pt x="1793" y="22231"/>
                </a:lnTo>
                <a:lnTo>
                  <a:pt x="3535" y="14275"/>
                </a:lnTo>
                <a:lnTo>
                  <a:pt x="8287" y="7779"/>
                </a:lnTo>
                <a:lnTo>
                  <a:pt x="15334" y="3399"/>
                </a:lnTo>
                <a:lnTo>
                  <a:pt x="23964" y="1793"/>
                </a:lnTo>
                <a:lnTo>
                  <a:pt x="33367" y="1793"/>
                </a:lnTo>
                <a:lnTo>
                  <a:pt x="23964" y="0"/>
                </a:lnTo>
                <a:close/>
              </a:path>
              <a:path w="48259" h="45085">
                <a:moveTo>
                  <a:pt x="33367" y="1793"/>
                </a:moveTo>
                <a:lnTo>
                  <a:pt x="23964" y="1793"/>
                </a:lnTo>
                <a:lnTo>
                  <a:pt x="32595" y="3399"/>
                </a:lnTo>
                <a:lnTo>
                  <a:pt x="39642" y="7779"/>
                </a:lnTo>
                <a:lnTo>
                  <a:pt x="44394" y="14275"/>
                </a:lnTo>
                <a:lnTo>
                  <a:pt x="46136" y="22231"/>
                </a:lnTo>
                <a:lnTo>
                  <a:pt x="44394" y="30186"/>
                </a:lnTo>
                <a:lnTo>
                  <a:pt x="39642" y="36683"/>
                </a:lnTo>
                <a:lnTo>
                  <a:pt x="32595" y="41063"/>
                </a:lnTo>
                <a:lnTo>
                  <a:pt x="23964" y="42669"/>
                </a:lnTo>
                <a:lnTo>
                  <a:pt x="33367" y="42669"/>
                </a:lnTo>
                <a:lnTo>
                  <a:pt x="40910" y="37951"/>
                </a:lnTo>
                <a:lnTo>
                  <a:pt x="46046" y="30884"/>
                </a:lnTo>
                <a:lnTo>
                  <a:pt x="47929" y="22231"/>
                </a:lnTo>
                <a:lnTo>
                  <a:pt x="46046" y="13577"/>
                </a:lnTo>
                <a:lnTo>
                  <a:pt x="40910" y="6511"/>
                </a:lnTo>
                <a:lnTo>
                  <a:pt x="33367" y="17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10346214" y="5317281"/>
            <a:ext cx="48260" cy="45085"/>
          </a:xfrm>
          <a:custGeom>
            <a:avLst/>
            <a:gdLst/>
            <a:ahLst/>
            <a:cxnLst/>
            <a:rect l="l" t="t" r="r" b="b"/>
            <a:pathLst>
              <a:path w="48259" h="45085">
                <a:moveTo>
                  <a:pt x="0" y="22231"/>
                </a:moveTo>
                <a:lnTo>
                  <a:pt x="1883" y="13577"/>
                </a:lnTo>
                <a:lnTo>
                  <a:pt x="7019" y="6511"/>
                </a:lnTo>
                <a:lnTo>
                  <a:pt x="14636" y="1747"/>
                </a:lnTo>
                <a:lnTo>
                  <a:pt x="23964" y="0"/>
                </a:lnTo>
                <a:lnTo>
                  <a:pt x="33292" y="1747"/>
                </a:lnTo>
                <a:lnTo>
                  <a:pt x="40909" y="6511"/>
                </a:lnTo>
                <a:lnTo>
                  <a:pt x="46045" y="13577"/>
                </a:lnTo>
                <a:lnTo>
                  <a:pt x="47929" y="22231"/>
                </a:lnTo>
                <a:lnTo>
                  <a:pt x="46045" y="30884"/>
                </a:lnTo>
                <a:lnTo>
                  <a:pt x="40909" y="37950"/>
                </a:lnTo>
                <a:lnTo>
                  <a:pt x="33292" y="42715"/>
                </a:lnTo>
                <a:lnTo>
                  <a:pt x="23964" y="44462"/>
                </a:lnTo>
                <a:lnTo>
                  <a:pt x="14636" y="42715"/>
                </a:lnTo>
                <a:lnTo>
                  <a:pt x="7019" y="37950"/>
                </a:lnTo>
                <a:lnTo>
                  <a:pt x="1883" y="30884"/>
                </a:lnTo>
                <a:lnTo>
                  <a:pt x="0" y="22231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10348007" y="5319074"/>
            <a:ext cx="44450" cy="41275"/>
          </a:xfrm>
          <a:custGeom>
            <a:avLst/>
            <a:gdLst/>
            <a:ahLst/>
            <a:cxnLst/>
            <a:rect l="l" t="t" r="r" b="b"/>
            <a:pathLst>
              <a:path w="44450" h="41275">
                <a:moveTo>
                  <a:pt x="0" y="20437"/>
                </a:moveTo>
                <a:lnTo>
                  <a:pt x="1742" y="28393"/>
                </a:lnTo>
                <a:lnTo>
                  <a:pt x="6493" y="34889"/>
                </a:lnTo>
                <a:lnTo>
                  <a:pt x="13541" y="39269"/>
                </a:lnTo>
                <a:lnTo>
                  <a:pt x="22171" y="40875"/>
                </a:lnTo>
                <a:lnTo>
                  <a:pt x="30801" y="39269"/>
                </a:lnTo>
                <a:lnTo>
                  <a:pt x="37848" y="34889"/>
                </a:lnTo>
                <a:lnTo>
                  <a:pt x="42600" y="28393"/>
                </a:lnTo>
                <a:lnTo>
                  <a:pt x="44342" y="20437"/>
                </a:lnTo>
                <a:lnTo>
                  <a:pt x="42600" y="12482"/>
                </a:lnTo>
                <a:lnTo>
                  <a:pt x="37848" y="5986"/>
                </a:lnTo>
                <a:lnTo>
                  <a:pt x="30801" y="1606"/>
                </a:lnTo>
                <a:lnTo>
                  <a:pt x="22171" y="0"/>
                </a:lnTo>
                <a:lnTo>
                  <a:pt x="13541" y="1606"/>
                </a:lnTo>
                <a:lnTo>
                  <a:pt x="6493" y="5986"/>
                </a:lnTo>
                <a:lnTo>
                  <a:pt x="1742" y="12482"/>
                </a:lnTo>
                <a:lnTo>
                  <a:pt x="0" y="20437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987935" y="5317281"/>
            <a:ext cx="48260" cy="45085"/>
          </a:xfrm>
          <a:custGeom>
            <a:avLst/>
            <a:gdLst/>
            <a:ahLst/>
            <a:cxnLst/>
            <a:rect l="l" t="t" r="r" b="b"/>
            <a:pathLst>
              <a:path w="48259" h="45085">
                <a:moveTo>
                  <a:pt x="23964" y="0"/>
                </a:moveTo>
                <a:lnTo>
                  <a:pt x="14636" y="1747"/>
                </a:lnTo>
                <a:lnTo>
                  <a:pt x="7018" y="6511"/>
                </a:lnTo>
                <a:lnTo>
                  <a:pt x="1883" y="13577"/>
                </a:lnTo>
                <a:lnTo>
                  <a:pt x="0" y="22231"/>
                </a:lnTo>
                <a:lnTo>
                  <a:pt x="1883" y="30884"/>
                </a:lnTo>
                <a:lnTo>
                  <a:pt x="7018" y="37951"/>
                </a:lnTo>
                <a:lnTo>
                  <a:pt x="14636" y="42715"/>
                </a:lnTo>
                <a:lnTo>
                  <a:pt x="23964" y="44462"/>
                </a:lnTo>
                <a:lnTo>
                  <a:pt x="33292" y="42715"/>
                </a:lnTo>
                <a:lnTo>
                  <a:pt x="23964" y="42669"/>
                </a:lnTo>
                <a:lnTo>
                  <a:pt x="15334" y="41063"/>
                </a:lnTo>
                <a:lnTo>
                  <a:pt x="8287" y="36683"/>
                </a:lnTo>
                <a:lnTo>
                  <a:pt x="3535" y="30186"/>
                </a:lnTo>
                <a:lnTo>
                  <a:pt x="1793" y="22231"/>
                </a:lnTo>
                <a:lnTo>
                  <a:pt x="3535" y="14275"/>
                </a:lnTo>
                <a:lnTo>
                  <a:pt x="8287" y="7779"/>
                </a:lnTo>
                <a:lnTo>
                  <a:pt x="15334" y="3399"/>
                </a:lnTo>
                <a:lnTo>
                  <a:pt x="23964" y="1793"/>
                </a:lnTo>
                <a:lnTo>
                  <a:pt x="33366" y="1793"/>
                </a:lnTo>
                <a:lnTo>
                  <a:pt x="23964" y="0"/>
                </a:lnTo>
                <a:close/>
              </a:path>
              <a:path w="48259" h="45085">
                <a:moveTo>
                  <a:pt x="33366" y="1793"/>
                </a:moveTo>
                <a:lnTo>
                  <a:pt x="23964" y="1793"/>
                </a:lnTo>
                <a:lnTo>
                  <a:pt x="32595" y="3399"/>
                </a:lnTo>
                <a:lnTo>
                  <a:pt x="39642" y="7779"/>
                </a:lnTo>
                <a:lnTo>
                  <a:pt x="44394" y="14275"/>
                </a:lnTo>
                <a:lnTo>
                  <a:pt x="46136" y="22231"/>
                </a:lnTo>
                <a:lnTo>
                  <a:pt x="44394" y="30186"/>
                </a:lnTo>
                <a:lnTo>
                  <a:pt x="39642" y="36683"/>
                </a:lnTo>
                <a:lnTo>
                  <a:pt x="32595" y="41063"/>
                </a:lnTo>
                <a:lnTo>
                  <a:pt x="23964" y="42669"/>
                </a:lnTo>
                <a:lnTo>
                  <a:pt x="33366" y="42669"/>
                </a:lnTo>
                <a:lnTo>
                  <a:pt x="40910" y="37951"/>
                </a:lnTo>
                <a:lnTo>
                  <a:pt x="46046" y="30884"/>
                </a:lnTo>
                <a:lnTo>
                  <a:pt x="47929" y="22231"/>
                </a:lnTo>
                <a:lnTo>
                  <a:pt x="46046" y="13577"/>
                </a:lnTo>
                <a:lnTo>
                  <a:pt x="40910" y="6511"/>
                </a:lnTo>
                <a:lnTo>
                  <a:pt x="33366" y="179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9987935" y="5317281"/>
            <a:ext cx="48260" cy="45085"/>
          </a:xfrm>
          <a:custGeom>
            <a:avLst/>
            <a:gdLst/>
            <a:ahLst/>
            <a:cxnLst/>
            <a:rect l="l" t="t" r="r" b="b"/>
            <a:pathLst>
              <a:path w="48259" h="45085">
                <a:moveTo>
                  <a:pt x="0" y="22231"/>
                </a:moveTo>
                <a:lnTo>
                  <a:pt x="1883" y="13577"/>
                </a:lnTo>
                <a:lnTo>
                  <a:pt x="7019" y="6511"/>
                </a:lnTo>
                <a:lnTo>
                  <a:pt x="14636" y="1747"/>
                </a:lnTo>
                <a:lnTo>
                  <a:pt x="23964" y="0"/>
                </a:lnTo>
                <a:lnTo>
                  <a:pt x="33292" y="1747"/>
                </a:lnTo>
                <a:lnTo>
                  <a:pt x="40909" y="6511"/>
                </a:lnTo>
                <a:lnTo>
                  <a:pt x="46045" y="13577"/>
                </a:lnTo>
                <a:lnTo>
                  <a:pt x="47929" y="22231"/>
                </a:lnTo>
                <a:lnTo>
                  <a:pt x="46045" y="30884"/>
                </a:lnTo>
                <a:lnTo>
                  <a:pt x="40909" y="37950"/>
                </a:lnTo>
                <a:lnTo>
                  <a:pt x="33292" y="42715"/>
                </a:lnTo>
                <a:lnTo>
                  <a:pt x="23964" y="44462"/>
                </a:lnTo>
                <a:lnTo>
                  <a:pt x="14636" y="42715"/>
                </a:lnTo>
                <a:lnTo>
                  <a:pt x="7019" y="37950"/>
                </a:lnTo>
                <a:lnTo>
                  <a:pt x="1883" y="30884"/>
                </a:lnTo>
                <a:lnTo>
                  <a:pt x="0" y="22231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9989728" y="5319074"/>
            <a:ext cx="44450" cy="41275"/>
          </a:xfrm>
          <a:custGeom>
            <a:avLst/>
            <a:gdLst/>
            <a:ahLst/>
            <a:cxnLst/>
            <a:rect l="l" t="t" r="r" b="b"/>
            <a:pathLst>
              <a:path w="44450" h="41275">
                <a:moveTo>
                  <a:pt x="0" y="20437"/>
                </a:moveTo>
                <a:lnTo>
                  <a:pt x="1742" y="28393"/>
                </a:lnTo>
                <a:lnTo>
                  <a:pt x="6493" y="34889"/>
                </a:lnTo>
                <a:lnTo>
                  <a:pt x="13541" y="39269"/>
                </a:lnTo>
                <a:lnTo>
                  <a:pt x="22171" y="40875"/>
                </a:lnTo>
                <a:lnTo>
                  <a:pt x="30801" y="39269"/>
                </a:lnTo>
                <a:lnTo>
                  <a:pt x="37848" y="34889"/>
                </a:lnTo>
                <a:lnTo>
                  <a:pt x="42600" y="28393"/>
                </a:lnTo>
                <a:lnTo>
                  <a:pt x="44342" y="20437"/>
                </a:lnTo>
                <a:lnTo>
                  <a:pt x="42600" y="12482"/>
                </a:lnTo>
                <a:lnTo>
                  <a:pt x="37848" y="5986"/>
                </a:lnTo>
                <a:lnTo>
                  <a:pt x="30801" y="1606"/>
                </a:lnTo>
                <a:lnTo>
                  <a:pt x="22171" y="0"/>
                </a:lnTo>
                <a:lnTo>
                  <a:pt x="13541" y="1606"/>
                </a:lnTo>
                <a:lnTo>
                  <a:pt x="6493" y="5986"/>
                </a:lnTo>
                <a:lnTo>
                  <a:pt x="1742" y="12482"/>
                </a:lnTo>
                <a:lnTo>
                  <a:pt x="0" y="20437"/>
                </a:lnTo>
                <a:close/>
              </a:path>
            </a:pathLst>
          </a:custGeom>
          <a:ln w="635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10025790" y="5067746"/>
            <a:ext cx="146685" cy="256540"/>
          </a:xfrm>
          <a:custGeom>
            <a:avLst/>
            <a:gdLst/>
            <a:ahLst/>
            <a:cxnLst/>
            <a:rect l="l" t="t" r="r" b="b"/>
            <a:pathLst>
              <a:path w="146684" h="256539">
                <a:moveTo>
                  <a:pt x="9767" y="150373"/>
                </a:moveTo>
                <a:lnTo>
                  <a:pt x="2757" y="150581"/>
                </a:lnTo>
                <a:lnTo>
                  <a:pt x="0" y="153507"/>
                </a:lnTo>
                <a:lnTo>
                  <a:pt x="3040" y="256071"/>
                </a:lnTo>
                <a:lnTo>
                  <a:pt x="16314" y="248037"/>
                </a:lnTo>
                <a:lnTo>
                  <a:pt x="14643" y="248037"/>
                </a:lnTo>
                <a:lnTo>
                  <a:pt x="3487" y="241966"/>
                </a:lnTo>
                <a:lnTo>
                  <a:pt x="14716" y="221335"/>
                </a:lnTo>
                <a:lnTo>
                  <a:pt x="12693" y="153130"/>
                </a:lnTo>
                <a:lnTo>
                  <a:pt x="9767" y="150373"/>
                </a:lnTo>
                <a:close/>
              </a:path>
              <a:path w="146684" h="256539">
                <a:moveTo>
                  <a:pt x="14716" y="221335"/>
                </a:moveTo>
                <a:lnTo>
                  <a:pt x="3487" y="241966"/>
                </a:lnTo>
                <a:lnTo>
                  <a:pt x="14643" y="248037"/>
                </a:lnTo>
                <a:lnTo>
                  <a:pt x="16397" y="244814"/>
                </a:lnTo>
                <a:lnTo>
                  <a:pt x="15412" y="244814"/>
                </a:lnTo>
                <a:lnTo>
                  <a:pt x="5777" y="239570"/>
                </a:lnTo>
                <a:lnTo>
                  <a:pt x="15090" y="233933"/>
                </a:lnTo>
                <a:lnTo>
                  <a:pt x="14716" y="221335"/>
                </a:lnTo>
                <a:close/>
              </a:path>
              <a:path w="146684" h="256539">
                <a:moveTo>
                  <a:pt x="84246" y="192074"/>
                </a:moveTo>
                <a:lnTo>
                  <a:pt x="25871" y="227407"/>
                </a:lnTo>
                <a:lnTo>
                  <a:pt x="14643" y="248037"/>
                </a:lnTo>
                <a:lnTo>
                  <a:pt x="16314" y="248037"/>
                </a:lnTo>
                <a:lnTo>
                  <a:pt x="90822" y="202939"/>
                </a:lnTo>
                <a:lnTo>
                  <a:pt x="91782" y="199035"/>
                </a:lnTo>
                <a:lnTo>
                  <a:pt x="88150" y="193034"/>
                </a:lnTo>
                <a:lnTo>
                  <a:pt x="84246" y="192074"/>
                </a:lnTo>
                <a:close/>
              </a:path>
              <a:path w="146684" h="256539">
                <a:moveTo>
                  <a:pt x="15090" y="233933"/>
                </a:moveTo>
                <a:lnTo>
                  <a:pt x="5777" y="239570"/>
                </a:lnTo>
                <a:lnTo>
                  <a:pt x="15412" y="244814"/>
                </a:lnTo>
                <a:lnTo>
                  <a:pt x="15090" y="233933"/>
                </a:lnTo>
                <a:close/>
              </a:path>
              <a:path w="146684" h="256539">
                <a:moveTo>
                  <a:pt x="25871" y="227407"/>
                </a:moveTo>
                <a:lnTo>
                  <a:pt x="15090" y="233933"/>
                </a:lnTo>
                <a:lnTo>
                  <a:pt x="15412" y="244814"/>
                </a:lnTo>
                <a:lnTo>
                  <a:pt x="16397" y="244814"/>
                </a:lnTo>
                <a:lnTo>
                  <a:pt x="25871" y="227407"/>
                </a:lnTo>
                <a:close/>
              </a:path>
              <a:path w="146684" h="256539">
                <a:moveTo>
                  <a:pt x="135183" y="0"/>
                </a:moveTo>
                <a:lnTo>
                  <a:pt x="14716" y="221335"/>
                </a:lnTo>
                <a:lnTo>
                  <a:pt x="15090" y="233933"/>
                </a:lnTo>
                <a:lnTo>
                  <a:pt x="25871" y="227407"/>
                </a:lnTo>
                <a:lnTo>
                  <a:pt x="146338" y="6071"/>
                </a:lnTo>
                <a:lnTo>
                  <a:pt x="13518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10195004" y="5067500"/>
            <a:ext cx="158750" cy="256540"/>
          </a:xfrm>
          <a:custGeom>
            <a:avLst/>
            <a:gdLst/>
            <a:ahLst/>
            <a:cxnLst/>
            <a:rect l="l" t="t" r="r" b="b"/>
            <a:pathLst>
              <a:path w="158750" h="256539">
                <a:moveTo>
                  <a:pt x="74250" y="196025"/>
                </a:moveTo>
                <a:lnTo>
                  <a:pt x="70393" y="197159"/>
                </a:lnTo>
                <a:lnTo>
                  <a:pt x="67034" y="203316"/>
                </a:lnTo>
                <a:lnTo>
                  <a:pt x="68168" y="207173"/>
                </a:lnTo>
                <a:lnTo>
                  <a:pt x="158244" y="256317"/>
                </a:lnTo>
                <a:lnTo>
                  <a:pt x="158130" y="248812"/>
                </a:lnTo>
                <a:lnTo>
                  <a:pt x="146295" y="248812"/>
                </a:lnTo>
                <a:lnTo>
                  <a:pt x="134153" y="228706"/>
                </a:lnTo>
                <a:lnTo>
                  <a:pt x="74250" y="196025"/>
                </a:lnTo>
                <a:close/>
              </a:path>
              <a:path w="158750" h="256539">
                <a:moveTo>
                  <a:pt x="134153" y="228706"/>
                </a:moveTo>
                <a:lnTo>
                  <a:pt x="146295" y="248812"/>
                </a:lnTo>
                <a:lnTo>
                  <a:pt x="151571" y="245625"/>
                </a:lnTo>
                <a:lnTo>
                  <a:pt x="145380" y="245625"/>
                </a:lnTo>
                <a:lnTo>
                  <a:pt x="145215" y="234741"/>
                </a:lnTo>
                <a:lnTo>
                  <a:pt x="134153" y="228706"/>
                </a:lnTo>
                <a:close/>
              </a:path>
              <a:path w="158750" h="256539">
                <a:moveTo>
                  <a:pt x="153798" y="150920"/>
                </a:moveTo>
                <a:lnTo>
                  <a:pt x="146785" y="151027"/>
                </a:lnTo>
                <a:lnTo>
                  <a:pt x="143984" y="153912"/>
                </a:lnTo>
                <a:lnTo>
                  <a:pt x="145023" y="222140"/>
                </a:lnTo>
                <a:lnTo>
                  <a:pt x="157166" y="242247"/>
                </a:lnTo>
                <a:lnTo>
                  <a:pt x="146295" y="248812"/>
                </a:lnTo>
                <a:lnTo>
                  <a:pt x="158130" y="248812"/>
                </a:lnTo>
                <a:lnTo>
                  <a:pt x="156683" y="153719"/>
                </a:lnTo>
                <a:lnTo>
                  <a:pt x="153798" y="150920"/>
                </a:lnTo>
                <a:close/>
              </a:path>
              <a:path w="158750" h="256539">
                <a:moveTo>
                  <a:pt x="145215" y="234741"/>
                </a:moveTo>
                <a:lnTo>
                  <a:pt x="145380" y="245625"/>
                </a:lnTo>
                <a:lnTo>
                  <a:pt x="154771" y="239955"/>
                </a:lnTo>
                <a:lnTo>
                  <a:pt x="145215" y="234741"/>
                </a:lnTo>
                <a:close/>
              </a:path>
              <a:path w="158750" h="256539">
                <a:moveTo>
                  <a:pt x="145023" y="222140"/>
                </a:moveTo>
                <a:lnTo>
                  <a:pt x="145215" y="234741"/>
                </a:lnTo>
                <a:lnTo>
                  <a:pt x="154771" y="239955"/>
                </a:lnTo>
                <a:lnTo>
                  <a:pt x="145380" y="245625"/>
                </a:lnTo>
                <a:lnTo>
                  <a:pt x="151571" y="245625"/>
                </a:lnTo>
                <a:lnTo>
                  <a:pt x="157166" y="242247"/>
                </a:lnTo>
                <a:lnTo>
                  <a:pt x="145023" y="222140"/>
                </a:lnTo>
                <a:close/>
              </a:path>
              <a:path w="158750" h="256539">
                <a:moveTo>
                  <a:pt x="10871" y="0"/>
                </a:moveTo>
                <a:lnTo>
                  <a:pt x="0" y="6564"/>
                </a:lnTo>
                <a:lnTo>
                  <a:pt x="134153" y="228706"/>
                </a:lnTo>
                <a:lnTo>
                  <a:pt x="145215" y="234741"/>
                </a:lnTo>
                <a:lnTo>
                  <a:pt x="145023" y="222140"/>
                </a:lnTo>
                <a:lnTo>
                  <a:pt x="108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10609280" y="4801108"/>
            <a:ext cx="924560" cy="75438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 marR="5080">
              <a:lnSpc>
                <a:spcPct val="99400"/>
              </a:lnSpc>
              <a:spcBef>
                <a:spcPts val="110"/>
              </a:spcBef>
            </a:pPr>
            <a:r>
              <a:rPr dirty="0" sz="1600" spc="-5">
                <a:latin typeface="Calibri"/>
                <a:cs typeface="Calibri"/>
              </a:rPr>
              <a:t>Machine  Learning  Al</a:t>
            </a:r>
            <a:r>
              <a:rPr dirty="0" sz="1600" spc="-15">
                <a:latin typeface="Calibri"/>
                <a:cs typeface="Calibri"/>
              </a:rPr>
              <a:t>g</a:t>
            </a:r>
            <a:r>
              <a:rPr dirty="0" sz="1600" spc="5">
                <a:latin typeface="Calibri"/>
                <a:cs typeface="Calibri"/>
              </a:rPr>
              <a:t>or</a:t>
            </a:r>
            <a:r>
              <a:rPr dirty="0" sz="1600" spc="-10">
                <a:latin typeface="Calibri"/>
                <a:cs typeface="Calibri"/>
              </a:rPr>
              <a:t>i</a:t>
            </a:r>
            <a:r>
              <a:rPr dirty="0" sz="1600">
                <a:latin typeface="Calibri"/>
                <a:cs typeface="Calibri"/>
              </a:rPr>
              <a:t>t</a:t>
            </a:r>
            <a:r>
              <a:rPr dirty="0" sz="1600" spc="-5">
                <a:latin typeface="Calibri"/>
                <a:cs typeface="Calibri"/>
              </a:rPr>
              <a:t>hm</a:t>
            </a:r>
            <a:r>
              <a:rPr dirty="0" sz="1600">
                <a:latin typeface="Calibri"/>
                <a:cs typeface="Calibri"/>
              </a:rPr>
              <a:t>s</a:t>
            </a:r>
            <a:endParaRPr sz="1600">
              <a:latin typeface="Calibri"/>
              <a:cs typeface="Calibri"/>
            </a:endParaRPr>
          </a:p>
        </p:txBody>
      </p:sp>
      <p:sp>
        <p:nvSpPr>
          <p:cNvPr id="18" name="object 18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343962" y="1578864"/>
            <a:ext cx="9799955" cy="3811270"/>
          </a:xfrm>
          <a:prstGeom prst="rect">
            <a:avLst/>
          </a:prstGeom>
        </p:spPr>
        <p:txBody>
          <a:bodyPr wrap="square" lIns="0" tIns="69215" rIns="0" bIns="0" rtlCol="0" vert="horz">
            <a:spAutoFit/>
          </a:bodyPr>
          <a:lstStyle/>
          <a:p>
            <a:pPr marL="241300" marR="332105" indent="-228600">
              <a:lnSpc>
                <a:spcPct val="89400"/>
              </a:lnSpc>
              <a:spcBef>
                <a:spcPts val="545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3500" spc="-65">
                <a:latin typeface="Calibri"/>
                <a:cs typeface="Calibri"/>
              </a:rPr>
              <a:t>OpenCRAVAT </a:t>
            </a:r>
            <a:r>
              <a:rPr dirty="0" sz="3500" spc="-10">
                <a:latin typeface="Calibri"/>
                <a:cs typeface="Calibri"/>
              </a:rPr>
              <a:t>addresses </a:t>
            </a:r>
            <a:r>
              <a:rPr dirty="0" sz="3500" spc="-5">
                <a:latin typeface="Calibri"/>
                <a:cs typeface="Calibri"/>
              </a:rPr>
              <a:t>the </a:t>
            </a:r>
            <a:r>
              <a:rPr dirty="0" sz="3500" spc="-25">
                <a:latin typeface="Calibri"/>
                <a:cs typeface="Calibri"/>
              </a:rPr>
              <a:t>gap </a:t>
            </a:r>
            <a:r>
              <a:rPr dirty="0" sz="3500" spc="-15">
                <a:latin typeface="Calibri"/>
                <a:cs typeface="Calibri"/>
              </a:rPr>
              <a:t>between </a:t>
            </a:r>
            <a:r>
              <a:rPr dirty="0" sz="3500" spc="-5">
                <a:latin typeface="Calibri"/>
                <a:cs typeface="Calibri"/>
              </a:rPr>
              <a:t>the  </a:t>
            </a:r>
            <a:r>
              <a:rPr dirty="0" sz="3500" spc="-10">
                <a:latin typeface="Calibri"/>
                <a:cs typeface="Calibri"/>
              </a:rPr>
              <a:t>amount </a:t>
            </a:r>
            <a:r>
              <a:rPr dirty="0" sz="3500">
                <a:latin typeface="Calibri"/>
                <a:cs typeface="Calibri"/>
              </a:rPr>
              <a:t>of </a:t>
            </a:r>
            <a:r>
              <a:rPr dirty="0" sz="3500" spc="-20">
                <a:latin typeface="Calibri"/>
                <a:cs typeface="Calibri"/>
              </a:rPr>
              <a:t>available </a:t>
            </a:r>
            <a:r>
              <a:rPr dirty="0" sz="3500" spc="-25">
                <a:latin typeface="Calibri"/>
                <a:cs typeface="Calibri"/>
              </a:rPr>
              <a:t>data </a:t>
            </a:r>
            <a:r>
              <a:rPr dirty="0" sz="3500" spc="-5">
                <a:latin typeface="Calibri"/>
                <a:cs typeface="Calibri"/>
              </a:rPr>
              <a:t>and our ability </a:t>
            </a:r>
            <a:r>
              <a:rPr dirty="0" sz="3500" spc="-20">
                <a:latin typeface="Calibri"/>
                <a:cs typeface="Calibri"/>
              </a:rPr>
              <a:t>to </a:t>
            </a:r>
            <a:r>
              <a:rPr dirty="0" sz="3500">
                <a:latin typeface="Calibri"/>
                <a:cs typeface="Calibri"/>
              </a:rPr>
              <a:t>use </a:t>
            </a:r>
            <a:r>
              <a:rPr dirty="0" sz="3500" spc="-15">
                <a:latin typeface="Calibri"/>
                <a:cs typeface="Calibri"/>
              </a:rPr>
              <a:t>that  information</a:t>
            </a:r>
            <a:endParaRPr sz="3500">
              <a:latin typeface="Calibri"/>
              <a:cs typeface="Calibri"/>
            </a:endParaRPr>
          </a:p>
          <a:p>
            <a:pPr marL="241300" marR="1207770" indent="-228600">
              <a:lnSpc>
                <a:spcPts val="3790"/>
              </a:lnSpc>
              <a:spcBef>
                <a:spcPts val="1065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3500" spc="-15">
                <a:latin typeface="Calibri"/>
                <a:cs typeface="Calibri"/>
              </a:rPr>
              <a:t>Platform </a:t>
            </a:r>
            <a:r>
              <a:rPr dirty="0" sz="3500" spc="-30">
                <a:latin typeface="Calibri"/>
                <a:cs typeface="Calibri"/>
              </a:rPr>
              <a:t>for </a:t>
            </a:r>
            <a:r>
              <a:rPr dirty="0" sz="3500" spc="-5">
                <a:latin typeface="Calibri"/>
                <a:cs typeface="Calibri"/>
              </a:rPr>
              <a:t>sharing and </a:t>
            </a:r>
            <a:r>
              <a:rPr dirty="0" sz="3500" spc="-20">
                <a:latin typeface="Calibri"/>
                <a:cs typeface="Calibri"/>
              </a:rPr>
              <a:t>integration </a:t>
            </a:r>
            <a:r>
              <a:rPr dirty="0" sz="3500">
                <a:latin typeface="Calibri"/>
                <a:cs typeface="Calibri"/>
              </a:rPr>
              <a:t>of </a:t>
            </a:r>
            <a:r>
              <a:rPr dirty="0" sz="3500" spc="-15">
                <a:latin typeface="Calibri"/>
                <a:cs typeface="Calibri"/>
              </a:rPr>
              <a:t>genetic  </a:t>
            </a:r>
            <a:r>
              <a:rPr dirty="0" sz="3500" spc="-10">
                <a:latin typeface="Calibri"/>
                <a:cs typeface="Calibri"/>
              </a:rPr>
              <a:t>annotations</a:t>
            </a:r>
            <a:endParaRPr sz="35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45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3500" spc="-20">
                <a:latin typeface="Calibri"/>
                <a:cs typeface="Calibri"/>
              </a:rPr>
              <a:t>Developers </a:t>
            </a:r>
            <a:r>
              <a:rPr dirty="0" sz="3500" spc="-15">
                <a:latin typeface="Calibri"/>
                <a:cs typeface="Calibri"/>
              </a:rPr>
              <a:t>can provide </a:t>
            </a:r>
            <a:r>
              <a:rPr dirty="0" sz="3500" spc="-25">
                <a:latin typeface="Calibri"/>
                <a:cs typeface="Calibri"/>
              </a:rPr>
              <a:t>data </a:t>
            </a:r>
            <a:r>
              <a:rPr dirty="0" sz="3500" spc="-10">
                <a:latin typeface="Calibri"/>
                <a:cs typeface="Calibri"/>
              </a:rPr>
              <a:t>directly </a:t>
            </a:r>
            <a:r>
              <a:rPr dirty="0" sz="3500" spc="-20">
                <a:latin typeface="Calibri"/>
                <a:cs typeface="Calibri"/>
              </a:rPr>
              <a:t>to </a:t>
            </a:r>
            <a:r>
              <a:rPr dirty="0" sz="3500" spc="-5">
                <a:latin typeface="Calibri"/>
                <a:cs typeface="Calibri"/>
              </a:rPr>
              <a:t>the app</a:t>
            </a:r>
            <a:r>
              <a:rPr dirty="0" sz="3500" spc="50">
                <a:latin typeface="Calibri"/>
                <a:cs typeface="Calibri"/>
              </a:rPr>
              <a:t> </a:t>
            </a:r>
            <a:r>
              <a:rPr dirty="0" sz="3500" spc="-25">
                <a:latin typeface="Calibri"/>
                <a:cs typeface="Calibri"/>
              </a:rPr>
              <a:t>store</a:t>
            </a:r>
            <a:endParaRPr sz="35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505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3500" spc="-5">
                <a:latin typeface="Calibri"/>
                <a:cs typeface="Calibri"/>
              </a:rPr>
              <a:t>Open </a:t>
            </a:r>
            <a:r>
              <a:rPr dirty="0" sz="3500" spc="-10">
                <a:latin typeface="Calibri"/>
                <a:cs typeface="Calibri"/>
              </a:rPr>
              <a:t>source </a:t>
            </a:r>
            <a:r>
              <a:rPr dirty="0" sz="3500" spc="-5">
                <a:latin typeface="Calibri"/>
                <a:cs typeface="Calibri"/>
              </a:rPr>
              <a:t>and </a:t>
            </a:r>
            <a:r>
              <a:rPr dirty="0" sz="3500" spc="-10">
                <a:latin typeface="Calibri"/>
                <a:cs typeface="Calibri"/>
              </a:rPr>
              <a:t>locally</a:t>
            </a:r>
            <a:r>
              <a:rPr dirty="0" sz="3500" spc="-20">
                <a:latin typeface="Calibri"/>
                <a:cs typeface="Calibri"/>
              </a:rPr>
              <a:t> </a:t>
            </a:r>
            <a:r>
              <a:rPr dirty="0" sz="3500" spc="-15">
                <a:latin typeface="Calibri"/>
                <a:cs typeface="Calibri"/>
              </a:rPr>
              <a:t>installable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22903" y="6379464"/>
            <a:ext cx="1905000" cy="390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79978" y="225712"/>
            <a:ext cx="11423015" cy="68326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300" spc="-20" b="0">
                <a:latin typeface="Calibri Light"/>
                <a:cs typeface="Calibri Light"/>
              </a:rPr>
              <a:t>OpenCRAVAT </a:t>
            </a:r>
            <a:r>
              <a:rPr dirty="0" sz="4300" spc="45" b="0">
                <a:latin typeface="Calibri Light"/>
                <a:cs typeface="Calibri Light"/>
              </a:rPr>
              <a:t>impacts </a:t>
            </a:r>
            <a:r>
              <a:rPr dirty="0" sz="4300" spc="35" b="0">
                <a:latin typeface="Calibri Light"/>
                <a:cs typeface="Calibri Light"/>
              </a:rPr>
              <a:t>every </a:t>
            </a:r>
            <a:r>
              <a:rPr dirty="0" sz="4300" spc="15" b="0">
                <a:latin typeface="Calibri Light"/>
                <a:cs typeface="Calibri Light"/>
              </a:rPr>
              <a:t>step </a:t>
            </a:r>
            <a:r>
              <a:rPr dirty="0" sz="4300" spc="40" b="0">
                <a:latin typeface="Calibri Light"/>
                <a:cs typeface="Calibri Light"/>
              </a:rPr>
              <a:t>of </a:t>
            </a:r>
            <a:r>
              <a:rPr dirty="0" sz="4300" spc="20" b="0">
                <a:latin typeface="Calibri Light"/>
                <a:cs typeface="Calibri Light"/>
              </a:rPr>
              <a:t>variant</a:t>
            </a:r>
            <a:r>
              <a:rPr dirty="0" sz="4300" spc="45" b="0">
                <a:latin typeface="Calibri Light"/>
                <a:cs typeface="Calibri Light"/>
              </a:rPr>
              <a:t> </a:t>
            </a:r>
            <a:r>
              <a:rPr dirty="0" sz="4300" spc="30" b="0">
                <a:latin typeface="Calibri Light"/>
                <a:cs typeface="Calibri Light"/>
              </a:rPr>
              <a:t>analysis</a:t>
            </a:r>
            <a:endParaRPr sz="4300">
              <a:latin typeface="Calibri Light"/>
              <a:cs typeface="Calibri Light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2926243" y="2604606"/>
            <a:ext cx="912494" cy="910590"/>
          </a:xfrm>
          <a:custGeom>
            <a:avLst/>
            <a:gdLst/>
            <a:ahLst/>
            <a:cxnLst/>
            <a:rect l="l" t="t" r="r" b="b"/>
            <a:pathLst>
              <a:path w="912495" h="910589">
                <a:moveTo>
                  <a:pt x="456046" y="0"/>
                </a:moveTo>
                <a:lnTo>
                  <a:pt x="409418" y="2350"/>
                </a:lnTo>
                <a:lnTo>
                  <a:pt x="364137" y="9248"/>
                </a:lnTo>
                <a:lnTo>
                  <a:pt x="320432" y="20465"/>
                </a:lnTo>
                <a:lnTo>
                  <a:pt x="278533" y="35773"/>
                </a:lnTo>
                <a:lnTo>
                  <a:pt x="238668" y="54942"/>
                </a:lnTo>
                <a:lnTo>
                  <a:pt x="201067" y="77744"/>
                </a:lnTo>
                <a:lnTo>
                  <a:pt x="165959" y="103949"/>
                </a:lnTo>
                <a:lnTo>
                  <a:pt x="133573" y="133330"/>
                </a:lnTo>
                <a:lnTo>
                  <a:pt x="104139" y="165656"/>
                </a:lnTo>
                <a:lnTo>
                  <a:pt x="77885" y="200700"/>
                </a:lnTo>
                <a:lnTo>
                  <a:pt x="55042" y="238232"/>
                </a:lnTo>
                <a:lnTo>
                  <a:pt x="35838" y="278023"/>
                </a:lnTo>
                <a:lnTo>
                  <a:pt x="20503" y="319846"/>
                </a:lnTo>
                <a:lnTo>
                  <a:pt x="9265" y="363470"/>
                </a:lnTo>
                <a:lnTo>
                  <a:pt x="2354" y="408667"/>
                </a:lnTo>
                <a:lnTo>
                  <a:pt x="0" y="455208"/>
                </a:lnTo>
                <a:lnTo>
                  <a:pt x="2354" y="501751"/>
                </a:lnTo>
                <a:lnTo>
                  <a:pt x="9265" y="546950"/>
                </a:lnTo>
                <a:lnTo>
                  <a:pt x="20503" y="590576"/>
                </a:lnTo>
                <a:lnTo>
                  <a:pt x="35838" y="632400"/>
                </a:lnTo>
                <a:lnTo>
                  <a:pt x="55042" y="672192"/>
                </a:lnTo>
                <a:lnTo>
                  <a:pt x="77885" y="709725"/>
                </a:lnTo>
                <a:lnTo>
                  <a:pt x="104139" y="744770"/>
                </a:lnTo>
                <a:lnTo>
                  <a:pt x="133573" y="777097"/>
                </a:lnTo>
                <a:lnTo>
                  <a:pt x="165959" y="806477"/>
                </a:lnTo>
                <a:lnTo>
                  <a:pt x="201067" y="832683"/>
                </a:lnTo>
                <a:lnTo>
                  <a:pt x="238668" y="855485"/>
                </a:lnTo>
                <a:lnTo>
                  <a:pt x="278533" y="874654"/>
                </a:lnTo>
                <a:lnTo>
                  <a:pt x="320432" y="889962"/>
                </a:lnTo>
                <a:lnTo>
                  <a:pt x="364137" y="901180"/>
                </a:lnTo>
                <a:lnTo>
                  <a:pt x="409418" y="908078"/>
                </a:lnTo>
                <a:lnTo>
                  <a:pt x="456046" y="910428"/>
                </a:lnTo>
                <a:lnTo>
                  <a:pt x="502678" y="908078"/>
                </a:lnTo>
                <a:lnTo>
                  <a:pt x="547962" y="901180"/>
                </a:lnTo>
                <a:lnTo>
                  <a:pt x="591670" y="889962"/>
                </a:lnTo>
                <a:lnTo>
                  <a:pt x="633571" y="874654"/>
                </a:lnTo>
                <a:lnTo>
                  <a:pt x="673438" y="855485"/>
                </a:lnTo>
                <a:lnTo>
                  <a:pt x="711041" y="832683"/>
                </a:lnTo>
                <a:lnTo>
                  <a:pt x="746150" y="806477"/>
                </a:lnTo>
                <a:lnTo>
                  <a:pt x="778537" y="777097"/>
                </a:lnTo>
                <a:lnTo>
                  <a:pt x="807972" y="744770"/>
                </a:lnTo>
                <a:lnTo>
                  <a:pt x="834226" y="709725"/>
                </a:lnTo>
                <a:lnTo>
                  <a:pt x="857069" y="672192"/>
                </a:lnTo>
                <a:lnTo>
                  <a:pt x="876274" y="632400"/>
                </a:lnTo>
                <a:lnTo>
                  <a:pt x="891609" y="590576"/>
                </a:lnTo>
                <a:lnTo>
                  <a:pt x="902847" y="546950"/>
                </a:lnTo>
                <a:lnTo>
                  <a:pt x="909758" y="501751"/>
                </a:lnTo>
                <a:lnTo>
                  <a:pt x="912112" y="455208"/>
                </a:lnTo>
                <a:lnTo>
                  <a:pt x="909758" y="408667"/>
                </a:lnTo>
                <a:lnTo>
                  <a:pt x="902847" y="363470"/>
                </a:lnTo>
                <a:lnTo>
                  <a:pt x="891609" y="319846"/>
                </a:lnTo>
                <a:lnTo>
                  <a:pt x="876274" y="278023"/>
                </a:lnTo>
                <a:lnTo>
                  <a:pt x="857069" y="238232"/>
                </a:lnTo>
                <a:lnTo>
                  <a:pt x="834226" y="200700"/>
                </a:lnTo>
                <a:lnTo>
                  <a:pt x="807972" y="165656"/>
                </a:lnTo>
                <a:lnTo>
                  <a:pt x="778537" y="133330"/>
                </a:lnTo>
                <a:lnTo>
                  <a:pt x="746150" y="103949"/>
                </a:lnTo>
                <a:lnTo>
                  <a:pt x="711041" y="77744"/>
                </a:lnTo>
                <a:lnTo>
                  <a:pt x="673438" y="54942"/>
                </a:lnTo>
                <a:lnTo>
                  <a:pt x="633571" y="35773"/>
                </a:lnTo>
                <a:lnTo>
                  <a:pt x="591670" y="20465"/>
                </a:lnTo>
                <a:lnTo>
                  <a:pt x="547962" y="9248"/>
                </a:lnTo>
                <a:lnTo>
                  <a:pt x="502678" y="2350"/>
                </a:lnTo>
                <a:lnTo>
                  <a:pt x="456046" y="0"/>
                </a:lnTo>
                <a:close/>
              </a:path>
            </a:pathLst>
          </a:custGeom>
          <a:solidFill>
            <a:srgbClr val="4242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80481" y="1385173"/>
            <a:ext cx="2264504" cy="409966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3122899" y="2908811"/>
            <a:ext cx="539750" cy="401320"/>
          </a:xfrm>
          <a:custGeom>
            <a:avLst/>
            <a:gdLst/>
            <a:ahLst/>
            <a:cxnLst/>
            <a:rect l="l" t="t" r="r" b="b"/>
            <a:pathLst>
              <a:path w="539750" h="401320">
                <a:moveTo>
                  <a:pt x="0" y="43872"/>
                </a:moveTo>
                <a:lnTo>
                  <a:pt x="0" y="400747"/>
                </a:lnTo>
                <a:lnTo>
                  <a:pt x="539484" y="400747"/>
                </a:lnTo>
                <a:lnTo>
                  <a:pt x="539484" y="44242"/>
                </a:lnTo>
                <a:lnTo>
                  <a:pt x="2564" y="44242"/>
                </a:lnTo>
                <a:lnTo>
                  <a:pt x="1343" y="44005"/>
                </a:lnTo>
                <a:lnTo>
                  <a:pt x="0" y="43872"/>
                </a:lnTo>
                <a:close/>
              </a:path>
              <a:path w="539750" h="401320">
                <a:moveTo>
                  <a:pt x="48234" y="0"/>
                </a:moveTo>
                <a:lnTo>
                  <a:pt x="44759" y="17195"/>
                </a:lnTo>
                <a:lnTo>
                  <a:pt x="35274" y="31261"/>
                </a:lnTo>
                <a:lnTo>
                  <a:pt x="21188" y="40757"/>
                </a:lnTo>
                <a:lnTo>
                  <a:pt x="3909" y="44242"/>
                </a:lnTo>
                <a:lnTo>
                  <a:pt x="92321" y="44242"/>
                </a:lnTo>
                <a:lnTo>
                  <a:pt x="75049" y="40757"/>
                </a:lnTo>
                <a:lnTo>
                  <a:pt x="61071" y="31307"/>
                </a:lnTo>
                <a:lnTo>
                  <a:pt x="51670" y="17247"/>
                </a:lnTo>
                <a:lnTo>
                  <a:pt x="48234" y="0"/>
                </a:lnTo>
                <a:close/>
              </a:path>
              <a:path w="539750" h="401320">
                <a:moveTo>
                  <a:pt x="136646" y="0"/>
                </a:moveTo>
                <a:lnTo>
                  <a:pt x="133172" y="17195"/>
                </a:lnTo>
                <a:lnTo>
                  <a:pt x="123687" y="31261"/>
                </a:lnTo>
                <a:lnTo>
                  <a:pt x="109600" y="40757"/>
                </a:lnTo>
                <a:lnTo>
                  <a:pt x="92321" y="44242"/>
                </a:lnTo>
                <a:lnTo>
                  <a:pt x="180962" y="44242"/>
                </a:lnTo>
                <a:lnTo>
                  <a:pt x="163658" y="40757"/>
                </a:lnTo>
                <a:lnTo>
                  <a:pt x="149601" y="31307"/>
                </a:lnTo>
                <a:lnTo>
                  <a:pt x="140120" y="17247"/>
                </a:lnTo>
                <a:lnTo>
                  <a:pt x="136646" y="0"/>
                </a:lnTo>
                <a:close/>
              </a:path>
              <a:path w="539750" h="401320">
                <a:moveTo>
                  <a:pt x="225287" y="0"/>
                </a:moveTo>
                <a:lnTo>
                  <a:pt x="221814" y="17195"/>
                </a:lnTo>
                <a:lnTo>
                  <a:pt x="212331" y="31261"/>
                </a:lnTo>
                <a:lnTo>
                  <a:pt x="198245" y="40757"/>
                </a:lnTo>
                <a:lnTo>
                  <a:pt x="180962" y="44242"/>
                </a:lnTo>
                <a:lnTo>
                  <a:pt x="269612" y="44242"/>
                </a:lnTo>
                <a:lnTo>
                  <a:pt x="252307" y="40757"/>
                </a:lnTo>
                <a:lnTo>
                  <a:pt x="238247" y="31307"/>
                </a:lnTo>
                <a:lnTo>
                  <a:pt x="228762" y="17247"/>
                </a:lnTo>
                <a:lnTo>
                  <a:pt x="225287" y="0"/>
                </a:lnTo>
                <a:close/>
              </a:path>
              <a:path w="539750" h="401320">
                <a:moveTo>
                  <a:pt x="313937" y="0"/>
                </a:moveTo>
                <a:lnTo>
                  <a:pt x="310464" y="17195"/>
                </a:lnTo>
                <a:lnTo>
                  <a:pt x="300981" y="31261"/>
                </a:lnTo>
                <a:lnTo>
                  <a:pt x="286895" y="40757"/>
                </a:lnTo>
                <a:lnTo>
                  <a:pt x="269612" y="44242"/>
                </a:lnTo>
                <a:lnTo>
                  <a:pt x="358263" y="44242"/>
                </a:lnTo>
                <a:lnTo>
                  <a:pt x="341010" y="40757"/>
                </a:lnTo>
                <a:lnTo>
                  <a:pt x="326944" y="31307"/>
                </a:lnTo>
                <a:lnTo>
                  <a:pt x="317429" y="17247"/>
                </a:lnTo>
                <a:lnTo>
                  <a:pt x="313937" y="0"/>
                </a:lnTo>
                <a:close/>
              </a:path>
              <a:path w="539750" h="401320">
                <a:moveTo>
                  <a:pt x="402598" y="0"/>
                </a:moveTo>
                <a:lnTo>
                  <a:pt x="399124" y="17195"/>
                </a:lnTo>
                <a:lnTo>
                  <a:pt x="389637" y="31261"/>
                </a:lnTo>
                <a:lnTo>
                  <a:pt x="375548" y="40757"/>
                </a:lnTo>
                <a:lnTo>
                  <a:pt x="358263" y="44242"/>
                </a:lnTo>
                <a:lnTo>
                  <a:pt x="446924" y="44242"/>
                </a:lnTo>
                <a:lnTo>
                  <a:pt x="429619" y="40757"/>
                </a:lnTo>
                <a:lnTo>
                  <a:pt x="415558" y="31307"/>
                </a:lnTo>
                <a:lnTo>
                  <a:pt x="406073" y="17247"/>
                </a:lnTo>
                <a:lnTo>
                  <a:pt x="402598" y="0"/>
                </a:lnTo>
                <a:close/>
              </a:path>
              <a:path w="539750" h="401320">
                <a:moveTo>
                  <a:pt x="491249" y="0"/>
                </a:moveTo>
                <a:lnTo>
                  <a:pt x="487775" y="17195"/>
                </a:lnTo>
                <a:lnTo>
                  <a:pt x="478290" y="31261"/>
                </a:lnTo>
                <a:lnTo>
                  <a:pt x="464203" y="40757"/>
                </a:lnTo>
                <a:lnTo>
                  <a:pt x="446924" y="44242"/>
                </a:lnTo>
                <a:lnTo>
                  <a:pt x="535575" y="44242"/>
                </a:lnTo>
                <a:lnTo>
                  <a:pt x="518322" y="40757"/>
                </a:lnTo>
                <a:lnTo>
                  <a:pt x="504255" y="31307"/>
                </a:lnTo>
                <a:lnTo>
                  <a:pt x="494742" y="17247"/>
                </a:lnTo>
                <a:lnTo>
                  <a:pt x="491249" y="0"/>
                </a:lnTo>
                <a:close/>
              </a:path>
              <a:path w="539750" h="401320">
                <a:moveTo>
                  <a:pt x="539484" y="43872"/>
                </a:moveTo>
                <a:lnTo>
                  <a:pt x="538139" y="44005"/>
                </a:lnTo>
                <a:lnTo>
                  <a:pt x="536919" y="44242"/>
                </a:lnTo>
                <a:lnTo>
                  <a:pt x="539484" y="44242"/>
                </a:lnTo>
                <a:lnTo>
                  <a:pt x="539484" y="43872"/>
                </a:lnTo>
                <a:close/>
              </a:path>
            </a:pathLst>
          </a:custGeom>
          <a:solidFill>
            <a:srgbClr val="D6EEE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3082482" y="2745491"/>
            <a:ext cx="117475" cy="119380"/>
          </a:xfrm>
          <a:custGeom>
            <a:avLst/>
            <a:gdLst/>
            <a:ahLst/>
            <a:cxnLst/>
            <a:rect l="l" t="t" r="r" b="b"/>
            <a:pathLst>
              <a:path w="117475" h="119380">
                <a:moveTo>
                  <a:pt x="117463" y="0"/>
                </a:moveTo>
                <a:lnTo>
                  <a:pt x="40416" y="0"/>
                </a:lnTo>
                <a:lnTo>
                  <a:pt x="0" y="119195"/>
                </a:lnTo>
                <a:lnTo>
                  <a:pt x="88651" y="119195"/>
                </a:lnTo>
                <a:lnTo>
                  <a:pt x="117463" y="0"/>
                </a:lnTo>
                <a:close/>
              </a:path>
            </a:pathLst>
          </a:custGeom>
          <a:solidFill>
            <a:srgbClr val="F68C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171129" y="2745491"/>
            <a:ext cx="106045" cy="119380"/>
          </a:xfrm>
          <a:custGeom>
            <a:avLst/>
            <a:gdLst/>
            <a:ahLst/>
            <a:cxnLst/>
            <a:rect l="l" t="t" r="r" b="b"/>
            <a:pathLst>
              <a:path w="106045" h="119380">
                <a:moveTo>
                  <a:pt x="105879" y="0"/>
                </a:moveTo>
                <a:lnTo>
                  <a:pt x="28822" y="0"/>
                </a:lnTo>
                <a:lnTo>
                  <a:pt x="0" y="119195"/>
                </a:lnTo>
                <a:lnTo>
                  <a:pt x="88536" y="119195"/>
                </a:lnTo>
                <a:lnTo>
                  <a:pt x="105879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3259668" y="2745491"/>
            <a:ext cx="94615" cy="119380"/>
          </a:xfrm>
          <a:custGeom>
            <a:avLst/>
            <a:gdLst/>
            <a:ahLst/>
            <a:cxnLst/>
            <a:rect l="l" t="t" r="r" b="b"/>
            <a:pathLst>
              <a:path w="94614" h="119380">
                <a:moveTo>
                  <a:pt x="94390" y="0"/>
                </a:moveTo>
                <a:lnTo>
                  <a:pt x="17332" y="0"/>
                </a:lnTo>
                <a:lnTo>
                  <a:pt x="0" y="119195"/>
                </a:lnTo>
                <a:lnTo>
                  <a:pt x="88640" y="119195"/>
                </a:lnTo>
                <a:lnTo>
                  <a:pt x="94390" y="0"/>
                </a:lnTo>
                <a:close/>
              </a:path>
            </a:pathLst>
          </a:custGeom>
          <a:solidFill>
            <a:srgbClr val="F68C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3431226" y="2745491"/>
            <a:ext cx="94615" cy="119380"/>
          </a:xfrm>
          <a:custGeom>
            <a:avLst/>
            <a:gdLst/>
            <a:ahLst/>
            <a:cxnLst/>
            <a:rect l="l" t="t" r="r" b="b"/>
            <a:pathLst>
              <a:path w="94614" h="119380">
                <a:moveTo>
                  <a:pt x="77047" y="0"/>
                </a:moveTo>
                <a:lnTo>
                  <a:pt x="0" y="0"/>
                </a:lnTo>
                <a:lnTo>
                  <a:pt x="5739" y="119195"/>
                </a:lnTo>
                <a:lnTo>
                  <a:pt x="94390" y="119195"/>
                </a:lnTo>
                <a:lnTo>
                  <a:pt x="77047" y="0"/>
                </a:lnTo>
                <a:close/>
              </a:path>
            </a:pathLst>
          </a:custGeom>
          <a:solidFill>
            <a:srgbClr val="F68C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3348311" y="2745491"/>
            <a:ext cx="88900" cy="119380"/>
          </a:xfrm>
          <a:custGeom>
            <a:avLst/>
            <a:gdLst/>
            <a:ahLst/>
            <a:cxnLst/>
            <a:rect l="l" t="t" r="r" b="b"/>
            <a:pathLst>
              <a:path w="88900" h="119380">
                <a:moveTo>
                  <a:pt x="82910" y="0"/>
                </a:moveTo>
                <a:lnTo>
                  <a:pt x="5740" y="0"/>
                </a:lnTo>
                <a:lnTo>
                  <a:pt x="0" y="119195"/>
                </a:lnTo>
                <a:lnTo>
                  <a:pt x="88651" y="119195"/>
                </a:lnTo>
                <a:lnTo>
                  <a:pt x="82910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3585328" y="2745491"/>
            <a:ext cx="117475" cy="119380"/>
          </a:xfrm>
          <a:custGeom>
            <a:avLst/>
            <a:gdLst/>
            <a:ahLst/>
            <a:cxnLst/>
            <a:rect l="l" t="t" r="r" b="b"/>
            <a:pathLst>
              <a:path w="117475" h="119380">
                <a:moveTo>
                  <a:pt x="77057" y="0"/>
                </a:moveTo>
                <a:lnTo>
                  <a:pt x="0" y="0"/>
                </a:lnTo>
                <a:lnTo>
                  <a:pt x="28822" y="119195"/>
                </a:lnTo>
                <a:lnTo>
                  <a:pt x="117473" y="119195"/>
                </a:lnTo>
                <a:lnTo>
                  <a:pt x="77057" y="0"/>
                </a:lnTo>
                <a:close/>
              </a:path>
            </a:pathLst>
          </a:custGeom>
          <a:solidFill>
            <a:srgbClr val="F68C4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3508278" y="2745491"/>
            <a:ext cx="106045" cy="119380"/>
          </a:xfrm>
          <a:custGeom>
            <a:avLst/>
            <a:gdLst/>
            <a:ahLst/>
            <a:cxnLst/>
            <a:rect l="l" t="t" r="r" b="b"/>
            <a:pathLst>
              <a:path w="106045" h="119380">
                <a:moveTo>
                  <a:pt x="77047" y="0"/>
                </a:moveTo>
                <a:lnTo>
                  <a:pt x="0" y="0"/>
                </a:lnTo>
                <a:lnTo>
                  <a:pt x="17332" y="119195"/>
                </a:lnTo>
                <a:lnTo>
                  <a:pt x="105869" y="119195"/>
                </a:lnTo>
                <a:lnTo>
                  <a:pt x="77047" y="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3271018" y="3020514"/>
            <a:ext cx="243840" cy="289560"/>
          </a:xfrm>
          <a:custGeom>
            <a:avLst/>
            <a:gdLst/>
            <a:ahLst/>
            <a:cxnLst/>
            <a:rect l="l" t="t" r="r" b="b"/>
            <a:pathLst>
              <a:path w="243839" h="289560">
                <a:moveTo>
                  <a:pt x="212515" y="0"/>
                </a:moveTo>
                <a:lnTo>
                  <a:pt x="30735" y="0"/>
                </a:lnTo>
                <a:lnTo>
                  <a:pt x="18768" y="2409"/>
                </a:lnTo>
                <a:lnTo>
                  <a:pt x="8999" y="8982"/>
                </a:lnTo>
                <a:lnTo>
                  <a:pt x="2414" y="18730"/>
                </a:lnTo>
                <a:lnTo>
                  <a:pt x="0" y="30669"/>
                </a:lnTo>
                <a:lnTo>
                  <a:pt x="0" y="289045"/>
                </a:lnTo>
                <a:lnTo>
                  <a:pt x="243250" y="289045"/>
                </a:lnTo>
                <a:lnTo>
                  <a:pt x="243250" y="30669"/>
                </a:lnTo>
                <a:lnTo>
                  <a:pt x="240833" y="18730"/>
                </a:lnTo>
                <a:lnTo>
                  <a:pt x="234242" y="8982"/>
                </a:lnTo>
                <a:lnTo>
                  <a:pt x="224472" y="2409"/>
                </a:lnTo>
                <a:lnTo>
                  <a:pt x="212515" y="0"/>
                </a:lnTo>
                <a:close/>
              </a:path>
            </a:pathLst>
          </a:custGeom>
          <a:solidFill>
            <a:srgbClr val="5EB6E6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3082480" y="28646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649" y="0"/>
                </a:moveTo>
                <a:lnTo>
                  <a:pt x="0" y="0"/>
                </a:lnTo>
                <a:lnTo>
                  <a:pt x="0" y="44119"/>
                </a:lnTo>
                <a:lnTo>
                  <a:pt x="3474" y="61314"/>
                </a:lnTo>
                <a:lnTo>
                  <a:pt x="12959" y="75380"/>
                </a:lnTo>
                <a:lnTo>
                  <a:pt x="27046" y="84877"/>
                </a:lnTo>
                <a:lnTo>
                  <a:pt x="44325" y="88362"/>
                </a:lnTo>
                <a:lnTo>
                  <a:pt x="61604" y="84895"/>
                </a:lnTo>
                <a:lnTo>
                  <a:pt x="75690" y="75431"/>
                </a:lnTo>
                <a:lnTo>
                  <a:pt x="85175" y="61371"/>
                </a:lnTo>
                <a:lnTo>
                  <a:pt x="88649" y="44119"/>
                </a:lnTo>
                <a:lnTo>
                  <a:pt x="88649" y="0"/>
                </a:lnTo>
                <a:close/>
              </a:path>
            </a:pathLst>
          </a:custGeom>
          <a:solidFill>
            <a:srgbClr val="F159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3259665" y="28646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639" y="0"/>
                </a:moveTo>
                <a:lnTo>
                  <a:pt x="0" y="0"/>
                </a:lnTo>
                <a:lnTo>
                  <a:pt x="0" y="44119"/>
                </a:lnTo>
                <a:lnTo>
                  <a:pt x="3473" y="61314"/>
                </a:lnTo>
                <a:lnTo>
                  <a:pt x="12955" y="75380"/>
                </a:lnTo>
                <a:lnTo>
                  <a:pt x="27041" y="84877"/>
                </a:lnTo>
                <a:lnTo>
                  <a:pt x="44325" y="88362"/>
                </a:lnTo>
                <a:lnTo>
                  <a:pt x="61602" y="84895"/>
                </a:lnTo>
                <a:lnTo>
                  <a:pt x="75685" y="75431"/>
                </a:lnTo>
                <a:lnTo>
                  <a:pt x="85166" y="61371"/>
                </a:lnTo>
                <a:lnTo>
                  <a:pt x="88639" y="44119"/>
                </a:lnTo>
                <a:lnTo>
                  <a:pt x="88639" y="0"/>
                </a:lnTo>
                <a:close/>
              </a:path>
            </a:pathLst>
          </a:custGeom>
          <a:solidFill>
            <a:srgbClr val="F159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3436963" y="28646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649" y="0"/>
                </a:moveTo>
                <a:lnTo>
                  <a:pt x="0" y="0"/>
                </a:lnTo>
                <a:lnTo>
                  <a:pt x="0" y="44119"/>
                </a:lnTo>
                <a:lnTo>
                  <a:pt x="3474" y="61314"/>
                </a:lnTo>
                <a:lnTo>
                  <a:pt x="12959" y="75380"/>
                </a:lnTo>
                <a:lnTo>
                  <a:pt x="27046" y="84877"/>
                </a:lnTo>
                <a:lnTo>
                  <a:pt x="44325" y="88362"/>
                </a:lnTo>
                <a:lnTo>
                  <a:pt x="61552" y="84895"/>
                </a:lnTo>
                <a:lnTo>
                  <a:pt x="75644" y="75431"/>
                </a:lnTo>
                <a:lnTo>
                  <a:pt x="85157" y="61371"/>
                </a:lnTo>
                <a:lnTo>
                  <a:pt x="88649" y="44119"/>
                </a:lnTo>
                <a:lnTo>
                  <a:pt x="88649" y="0"/>
                </a:lnTo>
                <a:close/>
              </a:path>
            </a:pathLst>
          </a:custGeom>
          <a:solidFill>
            <a:srgbClr val="F159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3614148" y="286468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651" y="0"/>
                </a:moveTo>
                <a:lnTo>
                  <a:pt x="0" y="0"/>
                </a:lnTo>
                <a:lnTo>
                  <a:pt x="0" y="44118"/>
                </a:lnTo>
                <a:lnTo>
                  <a:pt x="3474" y="61319"/>
                </a:lnTo>
                <a:lnTo>
                  <a:pt x="12959" y="75389"/>
                </a:lnTo>
                <a:lnTo>
                  <a:pt x="27046" y="84887"/>
                </a:lnTo>
                <a:lnTo>
                  <a:pt x="44325" y="88372"/>
                </a:lnTo>
                <a:lnTo>
                  <a:pt x="61630" y="84887"/>
                </a:lnTo>
                <a:lnTo>
                  <a:pt x="75691" y="75435"/>
                </a:lnTo>
                <a:lnTo>
                  <a:pt x="85176" y="61372"/>
                </a:lnTo>
                <a:lnTo>
                  <a:pt x="88651" y="44118"/>
                </a:lnTo>
                <a:lnTo>
                  <a:pt x="88651" y="0"/>
                </a:lnTo>
                <a:close/>
              </a:path>
            </a:pathLst>
          </a:custGeom>
          <a:solidFill>
            <a:srgbClr val="F15923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3171134" y="28646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649" y="0"/>
                </a:moveTo>
                <a:lnTo>
                  <a:pt x="0" y="0"/>
                </a:lnTo>
                <a:lnTo>
                  <a:pt x="0" y="44119"/>
                </a:lnTo>
                <a:lnTo>
                  <a:pt x="3474" y="61314"/>
                </a:lnTo>
                <a:lnTo>
                  <a:pt x="12959" y="75380"/>
                </a:lnTo>
                <a:lnTo>
                  <a:pt x="27046" y="84877"/>
                </a:lnTo>
                <a:lnTo>
                  <a:pt x="44325" y="88362"/>
                </a:lnTo>
                <a:lnTo>
                  <a:pt x="61604" y="84895"/>
                </a:lnTo>
                <a:lnTo>
                  <a:pt x="75690" y="75431"/>
                </a:lnTo>
                <a:lnTo>
                  <a:pt x="85175" y="61371"/>
                </a:lnTo>
                <a:lnTo>
                  <a:pt x="88649" y="44119"/>
                </a:lnTo>
                <a:lnTo>
                  <a:pt x="88649" y="0"/>
                </a:lnTo>
                <a:close/>
              </a:path>
            </a:pathLst>
          </a:custGeom>
          <a:solidFill>
            <a:srgbClr val="CED6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3348309" y="28646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649" y="0"/>
                </a:moveTo>
                <a:lnTo>
                  <a:pt x="0" y="0"/>
                </a:lnTo>
                <a:lnTo>
                  <a:pt x="0" y="44119"/>
                </a:lnTo>
                <a:lnTo>
                  <a:pt x="3474" y="61314"/>
                </a:lnTo>
                <a:lnTo>
                  <a:pt x="12959" y="75380"/>
                </a:lnTo>
                <a:lnTo>
                  <a:pt x="27046" y="84877"/>
                </a:lnTo>
                <a:lnTo>
                  <a:pt x="44325" y="88362"/>
                </a:lnTo>
                <a:lnTo>
                  <a:pt x="61608" y="84895"/>
                </a:lnTo>
                <a:lnTo>
                  <a:pt x="75694" y="75431"/>
                </a:lnTo>
                <a:lnTo>
                  <a:pt x="85176" y="61371"/>
                </a:lnTo>
                <a:lnTo>
                  <a:pt x="88649" y="44119"/>
                </a:lnTo>
                <a:lnTo>
                  <a:pt x="88649" y="0"/>
                </a:lnTo>
                <a:close/>
              </a:path>
            </a:pathLst>
          </a:custGeom>
          <a:solidFill>
            <a:srgbClr val="CED6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3525616" y="286468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651" y="0"/>
                </a:moveTo>
                <a:lnTo>
                  <a:pt x="0" y="0"/>
                </a:lnTo>
                <a:lnTo>
                  <a:pt x="0" y="44118"/>
                </a:lnTo>
                <a:lnTo>
                  <a:pt x="3474" y="61319"/>
                </a:lnTo>
                <a:lnTo>
                  <a:pt x="12959" y="75389"/>
                </a:lnTo>
                <a:lnTo>
                  <a:pt x="27046" y="84887"/>
                </a:lnTo>
                <a:lnTo>
                  <a:pt x="44325" y="88372"/>
                </a:lnTo>
                <a:lnTo>
                  <a:pt x="61630" y="84887"/>
                </a:lnTo>
                <a:lnTo>
                  <a:pt x="75691" y="75435"/>
                </a:lnTo>
                <a:lnTo>
                  <a:pt x="85176" y="61372"/>
                </a:lnTo>
                <a:lnTo>
                  <a:pt x="88651" y="44118"/>
                </a:lnTo>
                <a:lnTo>
                  <a:pt x="88651" y="0"/>
                </a:lnTo>
                <a:close/>
              </a:path>
            </a:pathLst>
          </a:custGeom>
          <a:solidFill>
            <a:srgbClr val="CED6E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122899" y="2908811"/>
            <a:ext cx="539750" cy="58419"/>
          </a:xfrm>
          <a:custGeom>
            <a:avLst/>
            <a:gdLst/>
            <a:ahLst/>
            <a:cxnLst/>
            <a:rect l="l" t="t" r="r" b="b"/>
            <a:pathLst>
              <a:path w="539750" h="58419">
                <a:moveTo>
                  <a:pt x="0" y="43872"/>
                </a:moveTo>
                <a:lnTo>
                  <a:pt x="0" y="57776"/>
                </a:lnTo>
                <a:lnTo>
                  <a:pt x="2564" y="58013"/>
                </a:lnTo>
                <a:lnTo>
                  <a:pt x="3909" y="58013"/>
                </a:lnTo>
                <a:lnTo>
                  <a:pt x="21135" y="54547"/>
                </a:lnTo>
                <a:lnTo>
                  <a:pt x="35228" y="45093"/>
                </a:lnTo>
                <a:lnTo>
                  <a:pt x="35805" y="44242"/>
                </a:lnTo>
                <a:lnTo>
                  <a:pt x="2564" y="44242"/>
                </a:lnTo>
                <a:lnTo>
                  <a:pt x="1343" y="44005"/>
                </a:lnTo>
                <a:lnTo>
                  <a:pt x="0" y="43872"/>
                </a:lnTo>
                <a:close/>
              </a:path>
              <a:path w="539750" h="58419">
                <a:moveTo>
                  <a:pt x="51002" y="13895"/>
                </a:moveTo>
                <a:lnTo>
                  <a:pt x="48234" y="13895"/>
                </a:lnTo>
                <a:lnTo>
                  <a:pt x="51726" y="31070"/>
                </a:lnTo>
                <a:lnTo>
                  <a:pt x="61240" y="45093"/>
                </a:lnTo>
                <a:lnTo>
                  <a:pt x="75333" y="54547"/>
                </a:lnTo>
                <a:lnTo>
                  <a:pt x="92560" y="58013"/>
                </a:lnTo>
                <a:lnTo>
                  <a:pt x="109786" y="54547"/>
                </a:lnTo>
                <a:lnTo>
                  <a:pt x="123878" y="45093"/>
                </a:lnTo>
                <a:lnTo>
                  <a:pt x="124455" y="44242"/>
                </a:lnTo>
                <a:lnTo>
                  <a:pt x="92321" y="44242"/>
                </a:lnTo>
                <a:lnTo>
                  <a:pt x="75049" y="40757"/>
                </a:lnTo>
                <a:lnTo>
                  <a:pt x="61071" y="31307"/>
                </a:lnTo>
                <a:lnTo>
                  <a:pt x="51670" y="17247"/>
                </a:lnTo>
                <a:lnTo>
                  <a:pt x="51002" y="13895"/>
                </a:lnTo>
                <a:close/>
              </a:path>
              <a:path w="539750" h="58419">
                <a:moveTo>
                  <a:pt x="139445" y="13895"/>
                </a:moveTo>
                <a:lnTo>
                  <a:pt x="136884" y="13895"/>
                </a:lnTo>
                <a:lnTo>
                  <a:pt x="140376" y="31070"/>
                </a:lnTo>
                <a:lnTo>
                  <a:pt x="149890" y="45093"/>
                </a:lnTo>
                <a:lnTo>
                  <a:pt x="163983" y="54547"/>
                </a:lnTo>
                <a:lnTo>
                  <a:pt x="181209" y="58013"/>
                </a:lnTo>
                <a:lnTo>
                  <a:pt x="198441" y="54547"/>
                </a:lnTo>
                <a:lnTo>
                  <a:pt x="212533" y="45093"/>
                </a:lnTo>
                <a:lnTo>
                  <a:pt x="213110" y="44242"/>
                </a:lnTo>
                <a:lnTo>
                  <a:pt x="180962" y="44242"/>
                </a:lnTo>
                <a:lnTo>
                  <a:pt x="163658" y="40757"/>
                </a:lnTo>
                <a:lnTo>
                  <a:pt x="149601" y="31307"/>
                </a:lnTo>
                <a:lnTo>
                  <a:pt x="140120" y="17247"/>
                </a:lnTo>
                <a:lnTo>
                  <a:pt x="139445" y="13895"/>
                </a:lnTo>
                <a:close/>
              </a:path>
              <a:path w="539750" h="58419">
                <a:moveTo>
                  <a:pt x="228087" y="13895"/>
                </a:moveTo>
                <a:lnTo>
                  <a:pt x="225535" y="13895"/>
                </a:lnTo>
                <a:lnTo>
                  <a:pt x="229008" y="31070"/>
                </a:lnTo>
                <a:lnTo>
                  <a:pt x="238479" y="45093"/>
                </a:lnTo>
                <a:lnTo>
                  <a:pt x="252529" y="54547"/>
                </a:lnTo>
                <a:lnTo>
                  <a:pt x="269736" y="58013"/>
                </a:lnTo>
                <a:lnTo>
                  <a:pt x="286967" y="54547"/>
                </a:lnTo>
                <a:lnTo>
                  <a:pt x="301059" y="45093"/>
                </a:lnTo>
                <a:lnTo>
                  <a:pt x="301636" y="44242"/>
                </a:lnTo>
                <a:lnTo>
                  <a:pt x="269612" y="44242"/>
                </a:lnTo>
                <a:lnTo>
                  <a:pt x="252307" y="40757"/>
                </a:lnTo>
                <a:lnTo>
                  <a:pt x="238247" y="31307"/>
                </a:lnTo>
                <a:lnTo>
                  <a:pt x="228762" y="17247"/>
                </a:lnTo>
                <a:lnTo>
                  <a:pt x="228087" y="13895"/>
                </a:lnTo>
                <a:close/>
              </a:path>
              <a:path w="539750" h="58419">
                <a:moveTo>
                  <a:pt x="316751" y="13895"/>
                </a:moveTo>
                <a:lnTo>
                  <a:pt x="314062" y="13895"/>
                </a:lnTo>
                <a:lnTo>
                  <a:pt x="317554" y="31070"/>
                </a:lnTo>
                <a:lnTo>
                  <a:pt x="327068" y="45093"/>
                </a:lnTo>
                <a:lnTo>
                  <a:pt x="341160" y="54547"/>
                </a:lnTo>
                <a:lnTo>
                  <a:pt x="358387" y="58013"/>
                </a:lnTo>
                <a:lnTo>
                  <a:pt x="375618" y="54547"/>
                </a:lnTo>
                <a:lnTo>
                  <a:pt x="389710" y="45093"/>
                </a:lnTo>
                <a:lnTo>
                  <a:pt x="390287" y="44242"/>
                </a:lnTo>
                <a:lnTo>
                  <a:pt x="358263" y="44242"/>
                </a:lnTo>
                <a:lnTo>
                  <a:pt x="341010" y="40757"/>
                </a:lnTo>
                <a:lnTo>
                  <a:pt x="326944" y="31307"/>
                </a:lnTo>
                <a:lnTo>
                  <a:pt x="317429" y="17247"/>
                </a:lnTo>
                <a:lnTo>
                  <a:pt x="316751" y="13895"/>
                </a:lnTo>
                <a:close/>
              </a:path>
              <a:path w="539750" h="58419">
                <a:moveTo>
                  <a:pt x="405398" y="13895"/>
                </a:moveTo>
                <a:lnTo>
                  <a:pt x="402713" y="13895"/>
                </a:lnTo>
                <a:lnTo>
                  <a:pt x="406205" y="31070"/>
                </a:lnTo>
                <a:lnTo>
                  <a:pt x="415718" y="45093"/>
                </a:lnTo>
                <a:lnTo>
                  <a:pt x="429810" y="54547"/>
                </a:lnTo>
                <a:lnTo>
                  <a:pt x="447037" y="58013"/>
                </a:lnTo>
                <a:lnTo>
                  <a:pt x="464270" y="54547"/>
                </a:lnTo>
                <a:lnTo>
                  <a:pt x="478365" y="45093"/>
                </a:lnTo>
                <a:lnTo>
                  <a:pt x="478943" y="44242"/>
                </a:lnTo>
                <a:lnTo>
                  <a:pt x="446924" y="44242"/>
                </a:lnTo>
                <a:lnTo>
                  <a:pt x="429619" y="40757"/>
                </a:lnTo>
                <a:lnTo>
                  <a:pt x="415558" y="31307"/>
                </a:lnTo>
                <a:lnTo>
                  <a:pt x="406073" y="17247"/>
                </a:lnTo>
                <a:lnTo>
                  <a:pt x="405398" y="13895"/>
                </a:lnTo>
                <a:close/>
              </a:path>
              <a:path w="539750" h="58419">
                <a:moveTo>
                  <a:pt x="494063" y="13895"/>
                </a:moveTo>
                <a:lnTo>
                  <a:pt x="491373" y="13895"/>
                </a:lnTo>
                <a:lnTo>
                  <a:pt x="494847" y="31070"/>
                </a:lnTo>
                <a:lnTo>
                  <a:pt x="504332" y="45093"/>
                </a:lnTo>
                <a:lnTo>
                  <a:pt x="518419" y="54547"/>
                </a:lnTo>
                <a:lnTo>
                  <a:pt x="535698" y="58013"/>
                </a:lnTo>
                <a:lnTo>
                  <a:pt x="537043" y="58013"/>
                </a:lnTo>
                <a:lnTo>
                  <a:pt x="539607" y="57776"/>
                </a:lnTo>
                <a:lnTo>
                  <a:pt x="539607" y="44242"/>
                </a:lnTo>
                <a:lnTo>
                  <a:pt x="535575" y="44242"/>
                </a:lnTo>
                <a:lnTo>
                  <a:pt x="518322" y="40757"/>
                </a:lnTo>
                <a:lnTo>
                  <a:pt x="504255" y="31307"/>
                </a:lnTo>
                <a:lnTo>
                  <a:pt x="494742" y="17247"/>
                </a:lnTo>
                <a:lnTo>
                  <a:pt x="494063" y="13895"/>
                </a:lnTo>
                <a:close/>
              </a:path>
              <a:path w="539750" h="58419">
                <a:moveTo>
                  <a:pt x="48234" y="0"/>
                </a:moveTo>
                <a:lnTo>
                  <a:pt x="44759" y="17195"/>
                </a:lnTo>
                <a:lnTo>
                  <a:pt x="35274" y="31261"/>
                </a:lnTo>
                <a:lnTo>
                  <a:pt x="21188" y="40757"/>
                </a:lnTo>
                <a:lnTo>
                  <a:pt x="3909" y="44242"/>
                </a:lnTo>
                <a:lnTo>
                  <a:pt x="35805" y="44242"/>
                </a:lnTo>
                <a:lnTo>
                  <a:pt x="44742" y="31070"/>
                </a:lnTo>
                <a:lnTo>
                  <a:pt x="48234" y="13895"/>
                </a:lnTo>
                <a:lnTo>
                  <a:pt x="51002" y="13895"/>
                </a:lnTo>
                <a:lnTo>
                  <a:pt x="48234" y="0"/>
                </a:lnTo>
                <a:close/>
              </a:path>
              <a:path w="539750" h="58419">
                <a:moveTo>
                  <a:pt x="136646" y="0"/>
                </a:moveTo>
                <a:lnTo>
                  <a:pt x="133172" y="17195"/>
                </a:lnTo>
                <a:lnTo>
                  <a:pt x="123687" y="31261"/>
                </a:lnTo>
                <a:lnTo>
                  <a:pt x="109600" y="40757"/>
                </a:lnTo>
                <a:lnTo>
                  <a:pt x="92321" y="44242"/>
                </a:lnTo>
                <a:lnTo>
                  <a:pt x="124455" y="44242"/>
                </a:lnTo>
                <a:lnTo>
                  <a:pt x="133392" y="31070"/>
                </a:lnTo>
                <a:lnTo>
                  <a:pt x="136884" y="13895"/>
                </a:lnTo>
                <a:lnTo>
                  <a:pt x="139445" y="13895"/>
                </a:lnTo>
                <a:lnTo>
                  <a:pt x="136646" y="0"/>
                </a:lnTo>
                <a:close/>
              </a:path>
              <a:path w="539750" h="58419">
                <a:moveTo>
                  <a:pt x="225287" y="0"/>
                </a:moveTo>
                <a:lnTo>
                  <a:pt x="221814" y="17195"/>
                </a:lnTo>
                <a:lnTo>
                  <a:pt x="212331" y="31261"/>
                </a:lnTo>
                <a:lnTo>
                  <a:pt x="198245" y="40757"/>
                </a:lnTo>
                <a:lnTo>
                  <a:pt x="180962" y="44242"/>
                </a:lnTo>
                <a:lnTo>
                  <a:pt x="213110" y="44242"/>
                </a:lnTo>
                <a:lnTo>
                  <a:pt x="222044" y="31070"/>
                </a:lnTo>
                <a:lnTo>
                  <a:pt x="225535" y="13895"/>
                </a:lnTo>
                <a:lnTo>
                  <a:pt x="228087" y="13895"/>
                </a:lnTo>
                <a:lnTo>
                  <a:pt x="225287" y="0"/>
                </a:lnTo>
                <a:close/>
              </a:path>
              <a:path w="539750" h="58419">
                <a:moveTo>
                  <a:pt x="313937" y="0"/>
                </a:moveTo>
                <a:lnTo>
                  <a:pt x="310464" y="17195"/>
                </a:lnTo>
                <a:lnTo>
                  <a:pt x="300981" y="31261"/>
                </a:lnTo>
                <a:lnTo>
                  <a:pt x="286895" y="40757"/>
                </a:lnTo>
                <a:lnTo>
                  <a:pt x="269612" y="44242"/>
                </a:lnTo>
                <a:lnTo>
                  <a:pt x="301636" y="44242"/>
                </a:lnTo>
                <a:lnTo>
                  <a:pt x="310571" y="31070"/>
                </a:lnTo>
                <a:lnTo>
                  <a:pt x="314062" y="13895"/>
                </a:lnTo>
                <a:lnTo>
                  <a:pt x="316751" y="13895"/>
                </a:lnTo>
                <a:lnTo>
                  <a:pt x="313937" y="0"/>
                </a:lnTo>
                <a:close/>
              </a:path>
              <a:path w="539750" h="58419">
                <a:moveTo>
                  <a:pt x="402598" y="0"/>
                </a:moveTo>
                <a:lnTo>
                  <a:pt x="399124" y="17195"/>
                </a:lnTo>
                <a:lnTo>
                  <a:pt x="389637" y="31261"/>
                </a:lnTo>
                <a:lnTo>
                  <a:pt x="375548" y="40757"/>
                </a:lnTo>
                <a:lnTo>
                  <a:pt x="358263" y="44242"/>
                </a:lnTo>
                <a:lnTo>
                  <a:pt x="390287" y="44242"/>
                </a:lnTo>
                <a:lnTo>
                  <a:pt x="399222" y="31070"/>
                </a:lnTo>
                <a:lnTo>
                  <a:pt x="402713" y="13895"/>
                </a:lnTo>
                <a:lnTo>
                  <a:pt x="405398" y="13895"/>
                </a:lnTo>
                <a:lnTo>
                  <a:pt x="402598" y="0"/>
                </a:lnTo>
                <a:close/>
              </a:path>
              <a:path w="539750" h="58419">
                <a:moveTo>
                  <a:pt x="491249" y="0"/>
                </a:moveTo>
                <a:lnTo>
                  <a:pt x="487775" y="17195"/>
                </a:lnTo>
                <a:lnTo>
                  <a:pt x="478290" y="31261"/>
                </a:lnTo>
                <a:lnTo>
                  <a:pt x="464203" y="40757"/>
                </a:lnTo>
                <a:lnTo>
                  <a:pt x="446924" y="44242"/>
                </a:lnTo>
                <a:lnTo>
                  <a:pt x="478943" y="44242"/>
                </a:lnTo>
                <a:lnTo>
                  <a:pt x="487880" y="31070"/>
                </a:lnTo>
                <a:lnTo>
                  <a:pt x="491373" y="13895"/>
                </a:lnTo>
                <a:lnTo>
                  <a:pt x="494063" y="13895"/>
                </a:lnTo>
                <a:lnTo>
                  <a:pt x="491249" y="0"/>
                </a:lnTo>
                <a:close/>
              </a:path>
              <a:path w="539750" h="58419">
                <a:moveTo>
                  <a:pt x="539607" y="43872"/>
                </a:moveTo>
                <a:lnTo>
                  <a:pt x="538139" y="44005"/>
                </a:lnTo>
                <a:lnTo>
                  <a:pt x="536919" y="44242"/>
                </a:lnTo>
                <a:lnTo>
                  <a:pt x="539607" y="44242"/>
                </a:lnTo>
                <a:lnTo>
                  <a:pt x="539607" y="43872"/>
                </a:lnTo>
                <a:close/>
              </a:path>
            </a:pathLst>
          </a:custGeom>
          <a:solidFill>
            <a:srgbClr val="C6D7D4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 txBox="1"/>
          <p:nvPr/>
        </p:nvSpPr>
        <p:spPr>
          <a:xfrm>
            <a:off x="1990962" y="1598926"/>
            <a:ext cx="520065" cy="381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95"/>
              </a:spcBef>
            </a:pPr>
            <a:r>
              <a:rPr dirty="0" sz="1150" spc="25">
                <a:solidFill>
                  <a:srgbClr val="231F20"/>
                </a:solidFill>
                <a:latin typeface="Calibri"/>
                <a:cs typeface="Calibri"/>
              </a:rPr>
              <a:t>Input  </a:t>
            </a:r>
            <a:r>
              <a:rPr dirty="0" sz="1150" spc="-45">
                <a:solidFill>
                  <a:srgbClr val="231F20"/>
                </a:solidFill>
                <a:latin typeface="Calibri"/>
                <a:cs typeface="Calibri"/>
              </a:rPr>
              <a:t>V</a:t>
            </a:r>
            <a:r>
              <a:rPr dirty="0" sz="1150" spc="-5">
                <a:solidFill>
                  <a:srgbClr val="231F20"/>
                </a:solidFill>
                <a:latin typeface="Calibri"/>
                <a:cs typeface="Calibri"/>
              </a:rPr>
              <a:t>ar</a:t>
            </a:r>
            <a:r>
              <a:rPr dirty="0" sz="1150" spc="15">
                <a:solidFill>
                  <a:srgbClr val="231F20"/>
                </a:solidFill>
                <a:latin typeface="Calibri"/>
                <a:cs typeface="Calibri"/>
              </a:rPr>
              <a:t>ia</a:t>
            </a:r>
            <a:r>
              <a:rPr dirty="0" sz="1150" spc="20">
                <a:solidFill>
                  <a:srgbClr val="231F20"/>
                </a:solidFill>
                <a:latin typeface="Calibri"/>
                <a:cs typeface="Calibri"/>
              </a:rPr>
              <a:t>n</a:t>
            </a:r>
            <a:r>
              <a:rPr dirty="0" sz="1150" spc="5">
                <a:solidFill>
                  <a:srgbClr val="231F20"/>
                </a:solidFill>
                <a:latin typeface="Calibri"/>
                <a:cs typeface="Calibri"/>
              </a:rPr>
              <a:t>ts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31" name="object 31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  <p:sp>
        <p:nvSpPr>
          <p:cNvPr id="24" name="object 24"/>
          <p:cNvSpPr txBox="1"/>
          <p:nvPr/>
        </p:nvSpPr>
        <p:spPr>
          <a:xfrm>
            <a:off x="2173115" y="2511106"/>
            <a:ext cx="769620" cy="3810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95"/>
              </a:spcBef>
            </a:pPr>
            <a:r>
              <a:rPr dirty="0" sz="1150" spc="25">
                <a:solidFill>
                  <a:srgbClr val="231F20"/>
                </a:solidFill>
                <a:latin typeface="Calibri"/>
                <a:cs typeface="Calibri"/>
              </a:rPr>
              <a:t>Selected  </a:t>
            </a:r>
            <a:r>
              <a:rPr dirty="0" sz="1150" spc="20">
                <a:solidFill>
                  <a:srgbClr val="231F20"/>
                </a:solidFill>
                <a:latin typeface="Calibri"/>
                <a:cs typeface="Calibri"/>
              </a:rPr>
              <a:t>annot</a:t>
            </a:r>
            <a:r>
              <a:rPr dirty="0" sz="1150" spc="15">
                <a:solidFill>
                  <a:srgbClr val="231F20"/>
                </a:solidFill>
                <a:latin typeface="Calibri"/>
                <a:cs typeface="Calibri"/>
              </a:rPr>
              <a:t>a</a:t>
            </a:r>
            <a:r>
              <a:rPr dirty="0" sz="1150" spc="20">
                <a:solidFill>
                  <a:srgbClr val="231F20"/>
                </a:solidFill>
                <a:latin typeface="Calibri"/>
                <a:cs typeface="Calibri"/>
              </a:rPr>
              <a:t>tions</a:t>
            </a:r>
            <a:endParaRPr sz="1150">
              <a:latin typeface="Calibri"/>
              <a:cs typeface="Calibri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806750" y="5466878"/>
            <a:ext cx="594995" cy="314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 indent="47625">
              <a:lnSpc>
                <a:spcPct val="100000"/>
              </a:lnSpc>
              <a:spcBef>
                <a:spcPts val="95"/>
              </a:spcBef>
            </a:pPr>
            <a:r>
              <a:rPr dirty="0" sz="950" spc="5">
                <a:solidFill>
                  <a:srgbClr val="231F20"/>
                </a:solidFill>
                <a:latin typeface="Calibri"/>
                <a:cs typeface="Calibri"/>
              </a:rPr>
              <a:t>Excel </a:t>
            </a:r>
            <a:r>
              <a:rPr dirty="0" sz="950" spc="20">
                <a:solidFill>
                  <a:srgbClr val="231F20"/>
                </a:solidFill>
                <a:latin typeface="Calibri"/>
                <a:cs typeface="Calibri"/>
              </a:rPr>
              <a:t>and  </a:t>
            </a:r>
            <a:r>
              <a:rPr dirty="0" sz="950">
                <a:solidFill>
                  <a:srgbClr val="231F20"/>
                </a:solidFill>
                <a:latin typeface="Calibri"/>
                <a:cs typeface="Calibri"/>
              </a:rPr>
              <a:t>text</a:t>
            </a:r>
            <a:r>
              <a:rPr dirty="0" sz="950" spc="-8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950" spc="15">
                <a:solidFill>
                  <a:srgbClr val="231F20"/>
                </a:solidFill>
                <a:latin typeface="Calibri"/>
                <a:cs typeface="Calibri"/>
              </a:rPr>
              <a:t>output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738130" y="5454006"/>
            <a:ext cx="918844" cy="17018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950">
                <a:solidFill>
                  <a:srgbClr val="231F20"/>
                </a:solidFill>
                <a:latin typeface="Calibri"/>
                <a:cs typeface="Calibri"/>
              </a:rPr>
              <a:t>Interactive</a:t>
            </a:r>
            <a:r>
              <a:rPr dirty="0" sz="950" spc="-45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dirty="0" sz="950">
                <a:solidFill>
                  <a:srgbClr val="231F20"/>
                </a:solidFill>
                <a:latin typeface="Calibri"/>
                <a:cs typeface="Calibri"/>
              </a:rPr>
              <a:t>viewer</a:t>
            </a:r>
            <a:endParaRPr sz="950">
              <a:latin typeface="Calibri"/>
              <a:cs typeface="Calibri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3211627" y="3305390"/>
            <a:ext cx="341630" cy="199390"/>
          </a:xfrm>
          <a:prstGeom prst="rect">
            <a:avLst/>
          </a:prstGeom>
        </p:spPr>
        <p:txBody>
          <a:bodyPr wrap="square" lIns="0" tIns="171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dirty="0" sz="1100" spc="35" b="1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dirty="0" sz="1100" spc="-15" b="1">
                <a:solidFill>
                  <a:srgbClr val="FFFFFF"/>
                </a:solidFill>
                <a:latin typeface="Calibri"/>
                <a:cs typeface="Calibri"/>
              </a:rPr>
              <a:t>t</a:t>
            </a:r>
            <a:r>
              <a:rPr dirty="0" sz="1100" spc="5" b="1">
                <a:solidFill>
                  <a:srgbClr val="FFFFFF"/>
                </a:solidFill>
                <a:latin typeface="Calibri"/>
                <a:cs typeface="Calibri"/>
              </a:rPr>
              <a:t>o</a:t>
            </a:r>
            <a:r>
              <a:rPr dirty="0" sz="1100" spc="-10" b="1">
                <a:solidFill>
                  <a:srgbClr val="FFFFFF"/>
                </a:solidFill>
                <a:latin typeface="Calibri"/>
                <a:cs typeface="Calibri"/>
              </a:rPr>
              <a:t>r</a:t>
            </a:r>
            <a:r>
              <a:rPr dirty="0" sz="1100" spc="15" b="1">
                <a:solidFill>
                  <a:srgbClr val="FFFFFF"/>
                </a:solidFill>
                <a:latin typeface="Calibri"/>
                <a:cs typeface="Calibri"/>
              </a:rPr>
              <a:t>e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8" name="object 28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76835" rIns="0" bIns="0" rtlCol="0" vert="horz">
            <a:spAutoFit/>
          </a:bodyPr>
          <a:lstStyle/>
          <a:p>
            <a:pPr marL="3117215" indent="-438150">
              <a:lnSpc>
                <a:spcPct val="100000"/>
              </a:lnSpc>
              <a:spcBef>
                <a:spcPts val="605"/>
              </a:spcBef>
              <a:buAutoNum type="arabicPeriod"/>
              <a:tabLst>
                <a:tab pos="3118485" algn="l"/>
              </a:tabLst>
            </a:pPr>
            <a:r>
              <a:rPr dirty="0" spc="-15"/>
              <a:t>Install resources </a:t>
            </a:r>
            <a:r>
              <a:rPr dirty="0" spc="-20"/>
              <a:t>from </a:t>
            </a:r>
            <a:r>
              <a:rPr dirty="0" spc="-5"/>
              <a:t>the app</a:t>
            </a:r>
            <a:r>
              <a:rPr dirty="0"/>
              <a:t> </a:t>
            </a:r>
            <a:r>
              <a:rPr dirty="0" spc="-25"/>
              <a:t>store</a:t>
            </a:r>
          </a:p>
          <a:p>
            <a:pPr marL="3117215" indent="-438150">
              <a:lnSpc>
                <a:spcPct val="100000"/>
              </a:lnSpc>
              <a:spcBef>
                <a:spcPts val="500"/>
              </a:spcBef>
              <a:buAutoNum type="arabicPeriod"/>
              <a:tabLst>
                <a:tab pos="3118485" algn="l"/>
              </a:tabLst>
            </a:pPr>
            <a:r>
              <a:rPr dirty="0" spc="-15"/>
              <a:t>Annotate </a:t>
            </a:r>
            <a:r>
              <a:rPr dirty="0" spc="-5"/>
              <a:t>input</a:t>
            </a:r>
            <a:r>
              <a:rPr dirty="0" spc="-10"/>
              <a:t> </a:t>
            </a:r>
            <a:r>
              <a:rPr dirty="0" spc="-15"/>
              <a:t>variants</a:t>
            </a:r>
          </a:p>
          <a:p>
            <a:pPr marL="3117215" indent="-43815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118485" algn="l"/>
              </a:tabLst>
            </a:pPr>
            <a:r>
              <a:rPr dirty="0" spc="-10"/>
              <a:t>Filter </a:t>
            </a:r>
            <a:r>
              <a:rPr dirty="0" spc="-5"/>
              <a:t>and </a:t>
            </a:r>
            <a:r>
              <a:rPr dirty="0" spc="-20"/>
              <a:t>analyze</a:t>
            </a:r>
          </a:p>
          <a:p>
            <a:pPr marL="3117215" indent="-438150">
              <a:lnSpc>
                <a:spcPct val="100000"/>
              </a:lnSpc>
              <a:spcBef>
                <a:spcPts val="600"/>
              </a:spcBef>
              <a:buAutoNum type="arabicPeriod"/>
              <a:tabLst>
                <a:tab pos="3118485" algn="l"/>
              </a:tabLst>
            </a:pPr>
            <a:r>
              <a:rPr dirty="0" spc="-5"/>
              <a:t>Export and </a:t>
            </a:r>
            <a:r>
              <a:rPr dirty="0" spc="-10"/>
              <a:t>share</a:t>
            </a:r>
            <a:r>
              <a:rPr dirty="0" spc="-25"/>
              <a:t> </a:t>
            </a:r>
            <a:r>
              <a:rPr dirty="0" spc="-10"/>
              <a:t>results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173400" y="5940044"/>
            <a:ext cx="382651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5">
                <a:latin typeface="Calibri"/>
                <a:cs typeface="Calibri"/>
              </a:rPr>
              <a:t>Available </a:t>
            </a:r>
            <a:r>
              <a:rPr dirty="0" sz="1800">
                <a:latin typeface="Calibri"/>
                <a:cs typeface="Calibri"/>
              </a:rPr>
              <a:t>on </a:t>
            </a:r>
            <a:r>
              <a:rPr dirty="0" sz="1800" spc="-5">
                <a:latin typeface="Calibri"/>
                <a:cs typeface="Calibri"/>
              </a:rPr>
              <a:t>both GUI and command</a:t>
            </a:r>
            <a:r>
              <a:rPr dirty="0" sz="1800" spc="45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line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983246" y="4239767"/>
            <a:ext cx="6419850" cy="1028700"/>
          </a:xfrm>
          <a:prstGeom prst="rect">
            <a:avLst/>
          </a:prstGeom>
        </p:spPr>
        <p:txBody>
          <a:bodyPr wrap="square" lIns="0" tIns="81280" rIns="0" bIns="0" rtlCol="0" vert="horz">
            <a:spAutoFit/>
          </a:bodyPr>
          <a:lstStyle/>
          <a:p>
            <a:pPr marL="12700" marR="5080">
              <a:lnSpc>
                <a:spcPts val="3700"/>
              </a:lnSpc>
              <a:spcBef>
                <a:spcPts val="640"/>
              </a:spcBef>
            </a:pPr>
            <a:r>
              <a:rPr dirty="0" sz="3500" spc="-15">
                <a:latin typeface="Calibri"/>
                <a:cs typeface="Calibri"/>
              </a:rPr>
              <a:t>For </a:t>
            </a:r>
            <a:r>
              <a:rPr dirty="0" sz="3500" spc="-10">
                <a:latin typeface="Calibri"/>
                <a:cs typeface="Calibri"/>
              </a:rPr>
              <a:t>CAGI, </a:t>
            </a:r>
            <a:r>
              <a:rPr dirty="0" sz="3500">
                <a:latin typeface="Calibri"/>
                <a:cs typeface="Calibri"/>
              </a:rPr>
              <a:t>use of </a:t>
            </a:r>
            <a:r>
              <a:rPr dirty="0" sz="3500" spc="-65">
                <a:latin typeface="Calibri"/>
                <a:cs typeface="Calibri"/>
              </a:rPr>
              <a:t>OpenCRAVAT </a:t>
            </a:r>
            <a:r>
              <a:rPr dirty="0" sz="3500" spc="-15">
                <a:latin typeface="Calibri"/>
                <a:cs typeface="Calibri"/>
              </a:rPr>
              <a:t>can  </a:t>
            </a:r>
            <a:r>
              <a:rPr dirty="0" sz="3500" spc="-10">
                <a:latin typeface="Calibri"/>
                <a:cs typeface="Calibri"/>
              </a:rPr>
              <a:t>address </a:t>
            </a:r>
            <a:r>
              <a:rPr dirty="0" sz="3500" spc="-5">
                <a:latin typeface="Calibri"/>
                <a:cs typeface="Calibri"/>
              </a:rPr>
              <a:t>issues with </a:t>
            </a:r>
            <a:r>
              <a:rPr dirty="0" sz="3500" spc="-25">
                <a:latin typeface="Calibri"/>
                <a:cs typeface="Calibri"/>
              </a:rPr>
              <a:t>data </a:t>
            </a:r>
            <a:r>
              <a:rPr dirty="0" sz="3500" spc="-15">
                <a:latin typeface="Calibri"/>
                <a:cs typeface="Calibri"/>
              </a:rPr>
              <a:t>availability</a:t>
            </a:r>
            <a:endParaRPr sz="35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386583" y="1219200"/>
            <a:ext cx="9802368" cy="44500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7109185" y="0"/>
            <a:ext cx="4956810" cy="1043940"/>
          </a:xfrm>
          <a:prstGeom prst="rect">
            <a:avLst/>
          </a:prstGeom>
        </p:spPr>
        <p:txBody>
          <a:bodyPr wrap="square" lIns="0" tIns="94615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745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>
                <a:latin typeface="Calibri"/>
                <a:cs typeface="Calibri"/>
              </a:rPr>
              <a:t>70+ </a:t>
            </a:r>
            <a:r>
              <a:rPr dirty="0" sz="2800" spc="-10">
                <a:latin typeface="Calibri"/>
                <a:cs typeface="Calibri"/>
              </a:rPr>
              <a:t>tools, </a:t>
            </a:r>
            <a:r>
              <a:rPr dirty="0" sz="2800" spc="-15">
                <a:latin typeface="Calibri"/>
                <a:cs typeface="Calibri"/>
              </a:rPr>
              <a:t>updated</a:t>
            </a:r>
            <a:r>
              <a:rPr dirty="0" sz="2800" spc="20">
                <a:latin typeface="Calibri"/>
                <a:cs typeface="Calibri"/>
              </a:rPr>
              <a:t> </a:t>
            </a:r>
            <a:r>
              <a:rPr dirty="0" sz="2800" spc="-10">
                <a:latin typeface="Calibri"/>
                <a:cs typeface="Calibri"/>
              </a:rPr>
              <a:t>weekly</a:t>
            </a:r>
            <a:endParaRPr sz="2800">
              <a:latin typeface="Calibri"/>
              <a:cs typeface="Calibri"/>
            </a:endParaRP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800" spc="-5">
                <a:latin typeface="Calibri"/>
                <a:cs typeface="Calibri"/>
              </a:rPr>
              <a:t>Seeking </a:t>
            </a:r>
            <a:r>
              <a:rPr dirty="0" sz="2800" spc="-10">
                <a:latin typeface="Calibri"/>
                <a:cs typeface="Calibri"/>
              </a:rPr>
              <a:t>new tools </a:t>
            </a:r>
            <a:r>
              <a:rPr dirty="0" sz="2800" spc="-5">
                <a:latin typeface="Calibri"/>
                <a:cs typeface="Calibri"/>
              </a:rPr>
              <a:t>and</a:t>
            </a:r>
            <a:r>
              <a:rPr dirty="0" sz="2800">
                <a:latin typeface="Calibri"/>
                <a:cs typeface="Calibri"/>
              </a:rPr>
              <a:t> </a:t>
            </a:r>
            <a:r>
              <a:rPr dirty="0" sz="2800" spc="-15">
                <a:latin typeface="Calibri"/>
                <a:cs typeface="Calibri"/>
              </a:rPr>
              <a:t>resources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8739" y="250096"/>
            <a:ext cx="5588635" cy="499237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93700">
              <a:lnSpc>
                <a:spcPct val="100000"/>
              </a:lnSpc>
              <a:spcBef>
                <a:spcPts val="110"/>
              </a:spcBef>
            </a:pPr>
            <a:r>
              <a:rPr dirty="0" sz="4300" spc="-20" b="0">
                <a:latin typeface="Calibri Light"/>
                <a:cs typeface="Calibri Light"/>
              </a:rPr>
              <a:t>OpenCRAVAT </a:t>
            </a:r>
            <a:r>
              <a:rPr dirty="0" sz="4300" spc="50" b="0">
                <a:latin typeface="Calibri Light"/>
                <a:cs typeface="Calibri Light"/>
              </a:rPr>
              <a:t>app</a:t>
            </a:r>
            <a:r>
              <a:rPr dirty="0" sz="4300" spc="15" b="0">
                <a:latin typeface="Calibri Light"/>
                <a:cs typeface="Calibri Light"/>
              </a:rPr>
              <a:t> </a:t>
            </a:r>
            <a:r>
              <a:rPr dirty="0" sz="4300" spc="10" b="0">
                <a:latin typeface="Calibri Light"/>
                <a:cs typeface="Calibri Light"/>
              </a:rPr>
              <a:t>store</a:t>
            </a:r>
            <a:endParaRPr sz="4300">
              <a:latin typeface="Calibri Light"/>
              <a:cs typeface="Calibri Light"/>
            </a:endParaRPr>
          </a:p>
          <a:p>
            <a:pPr>
              <a:lnSpc>
                <a:spcPct val="100000"/>
              </a:lnSpc>
            </a:pPr>
            <a:endParaRPr sz="4200">
              <a:latin typeface="Times New Roman"/>
              <a:cs typeface="Times New Roman"/>
            </a:endParaRPr>
          </a:p>
          <a:p>
            <a:pPr marL="241300" marR="3960495" indent="-228600">
              <a:lnSpc>
                <a:spcPct val="89700"/>
              </a:lnSpc>
              <a:spcBef>
                <a:spcPts val="5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600" spc="-10">
                <a:latin typeface="Calibri"/>
                <a:cs typeface="Calibri"/>
              </a:rPr>
              <a:t>Store</a:t>
            </a:r>
            <a:r>
              <a:rPr dirty="0" sz="2600" spc="-100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data  </a:t>
            </a:r>
            <a:r>
              <a:rPr dirty="0" sz="2600" spc="-30">
                <a:latin typeface="Calibri"/>
                <a:cs typeface="Calibri"/>
              </a:rPr>
              <a:t>locally,  </a:t>
            </a:r>
            <a:r>
              <a:rPr dirty="0" sz="2600" spc="-10">
                <a:latin typeface="Calibri"/>
                <a:cs typeface="Calibri"/>
              </a:rPr>
              <a:t>preserve  </a:t>
            </a:r>
            <a:r>
              <a:rPr dirty="0" sz="2600" spc="-5">
                <a:latin typeface="Calibri"/>
                <a:cs typeface="Calibri"/>
              </a:rPr>
              <a:t>privacy</a:t>
            </a:r>
            <a:endParaRPr sz="2600">
              <a:latin typeface="Calibri"/>
              <a:cs typeface="Calibri"/>
            </a:endParaRPr>
          </a:p>
          <a:p>
            <a:pPr marL="241300" marR="3529329" indent="-228600">
              <a:lnSpc>
                <a:spcPct val="89700"/>
              </a:lnSpc>
              <a:spcBef>
                <a:spcPts val="1085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600" spc="-10">
                <a:latin typeface="Calibri"/>
                <a:cs typeface="Calibri"/>
              </a:rPr>
              <a:t>P</a:t>
            </a:r>
            <a:r>
              <a:rPr dirty="0" sz="2600" spc="-30">
                <a:latin typeface="Calibri"/>
                <a:cs typeface="Calibri"/>
              </a:rPr>
              <a:t>r</a:t>
            </a:r>
            <a:r>
              <a:rPr dirty="0" sz="2600" spc="-10">
                <a:latin typeface="Calibri"/>
                <a:cs typeface="Calibri"/>
              </a:rPr>
              <a:t>e</a:t>
            </a:r>
            <a:r>
              <a:rPr dirty="0" sz="2600" spc="-25">
                <a:latin typeface="Calibri"/>
                <a:cs typeface="Calibri"/>
              </a:rPr>
              <a:t>c</a:t>
            </a:r>
            <a:r>
              <a:rPr dirty="0" sz="2600">
                <a:latin typeface="Calibri"/>
                <a:cs typeface="Calibri"/>
              </a:rPr>
              <a:t>o</a:t>
            </a:r>
            <a:r>
              <a:rPr dirty="0" sz="2600" spc="-5">
                <a:latin typeface="Calibri"/>
                <a:cs typeface="Calibri"/>
              </a:rPr>
              <a:t>mpu</a:t>
            </a:r>
            <a:r>
              <a:rPr dirty="0" sz="2600" spc="-25">
                <a:latin typeface="Calibri"/>
                <a:cs typeface="Calibri"/>
              </a:rPr>
              <a:t>t</a:t>
            </a:r>
            <a:r>
              <a:rPr dirty="0" sz="2600" spc="-10">
                <a:latin typeface="Calibri"/>
                <a:cs typeface="Calibri"/>
              </a:rPr>
              <a:t>ed  </a:t>
            </a:r>
            <a:r>
              <a:rPr dirty="0" sz="2600" spc="-5">
                <a:latin typeface="Calibri"/>
                <a:cs typeface="Calibri"/>
              </a:rPr>
              <a:t>predictions  </a:t>
            </a:r>
            <a:r>
              <a:rPr dirty="0" sz="2600" spc="-25">
                <a:latin typeface="Calibri"/>
                <a:cs typeface="Calibri"/>
              </a:rPr>
              <a:t>for </a:t>
            </a:r>
            <a:r>
              <a:rPr dirty="0" sz="2600" spc="-5">
                <a:latin typeface="Calibri"/>
                <a:cs typeface="Calibri"/>
              </a:rPr>
              <a:t>some  </a:t>
            </a:r>
            <a:r>
              <a:rPr dirty="0" sz="2600" spc="-10">
                <a:latin typeface="Calibri"/>
                <a:cs typeface="Calibri"/>
              </a:rPr>
              <a:t>well-used</a:t>
            </a:r>
            <a:endParaRPr sz="2600">
              <a:latin typeface="Calibri"/>
              <a:cs typeface="Calibri"/>
            </a:endParaRPr>
          </a:p>
          <a:p>
            <a:pPr marL="241300" marR="3515360">
              <a:lnSpc>
                <a:spcPts val="2810"/>
              </a:lnSpc>
              <a:spcBef>
                <a:spcPts val="40"/>
              </a:spcBef>
            </a:pPr>
            <a:r>
              <a:rPr dirty="0" sz="2600" spc="-5">
                <a:latin typeface="Calibri"/>
                <a:cs typeface="Calibri"/>
              </a:rPr>
              <a:t>tools, </a:t>
            </a:r>
            <a:r>
              <a:rPr dirty="0" sz="2600" spc="5">
                <a:latin typeface="Calibri"/>
                <a:cs typeface="Calibri"/>
              </a:rPr>
              <a:t>e.g.</a:t>
            </a:r>
            <a:r>
              <a:rPr dirty="0" sz="2600" spc="-75">
                <a:latin typeface="Calibri"/>
                <a:cs typeface="Calibri"/>
              </a:rPr>
              <a:t> </a:t>
            </a:r>
            <a:r>
              <a:rPr dirty="0" sz="2600" spc="-5">
                <a:latin typeface="Calibri"/>
                <a:cs typeface="Calibri"/>
              </a:rPr>
              <a:t>Sift  and</a:t>
            </a:r>
            <a:r>
              <a:rPr dirty="0" sz="2600" spc="-20">
                <a:latin typeface="Calibri"/>
                <a:cs typeface="Calibri"/>
              </a:rPr>
              <a:t> </a:t>
            </a:r>
            <a:r>
              <a:rPr dirty="0" sz="2600">
                <a:latin typeface="Calibri"/>
                <a:cs typeface="Calibri"/>
              </a:rPr>
              <a:t>REVEL</a:t>
            </a:r>
            <a:endParaRPr sz="26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01567" y="2164079"/>
            <a:ext cx="7525511" cy="404469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901094" y="2594417"/>
            <a:ext cx="490855" cy="345947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554"/>
              </a:lnSpc>
            </a:pPr>
            <a:r>
              <a:rPr dirty="0" sz="3000" spc="-5" i="1">
                <a:latin typeface="Calibri"/>
                <a:cs typeface="Calibri"/>
              </a:rPr>
              <a:t>Submit </a:t>
            </a:r>
            <a:r>
              <a:rPr dirty="0" sz="3000" spc="-15" i="1">
                <a:latin typeface="Calibri"/>
                <a:cs typeface="Calibri"/>
              </a:rPr>
              <a:t>annotation</a:t>
            </a:r>
            <a:r>
              <a:rPr dirty="0" sz="3000" spc="-65" i="1">
                <a:latin typeface="Calibri"/>
                <a:cs typeface="Calibri"/>
              </a:rPr>
              <a:t> </a:t>
            </a:r>
            <a:r>
              <a:rPr dirty="0" sz="3000" spc="-5" i="1">
                <a:latin typeface="Calibri"/>
                <a:cs typeface="Calibri"/>
              </a:rPr>
              <a:t>job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0924965" y="3122238"/>
            <a:ext cx="490855" cy="288290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3554"/>
              </a:lnSpc>
            </a:pPr>
            <a:r>
              <a:rPr dirty="0" sz="3000" spc="-5" i="1">
                <a:latin typeface="Calibri"/>
                <a:cs typeface="Calibri"/>
              </a:rPr>
              <a:t>View previous</a:t>
            </a:r>
            <a:r>
              <a:rPr dirty="0" sz="3000" spc="-90" i="1">
                <a:latin typeface="Calibri"/>
                <a:cs typeface="Calibri"/>
              </a:rPr>
              <a:t> </a:t>
            </a:r>
            <a:r>
              <a:rPr dirty="0" sz="3000" spc="-10" i="1">
                <a:latin typeface="Calibri"/>
                <a:cs typeface="Calibri"/>
              </a:rPr>
              <a:t>jobs</a:t>
            </a:r>
            <a:endParaRPr sz="3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197956" y="750315"/>
            <a:ext cx="8013065" cy="6350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spc="-45">
                <a:latin typeface="Calibri"/>
                <a:cs typeface="Calibri"/>
              </a:rPr>
              <a:t>cravat </a:t>
            </a:r>
            <a:r>
              <a:rPr dirty="0" sz="4000" spc="-30">
                <a:latin typeface="Calibri"/>
                <a:cs typeface="Calibri"/>
              </a:rPr>
              <a:t>input.vcf </a:t>
            </a:r>
            <a:r>
              <a:rPr dirty="0" sz="4000" spc="-5">
                <a:latin typeface="Calibri"/>
                <a:cs typeface="Calibri"/>
              </a:rPr>
              <a:t>–l hg19 –t </a:t>
            </a:r>
            <a:r>
              <a:rPr dirty="0" sz="4000" spc="-20">
                <a:latin typeface="Calibri"/>
                <a:cs typeface="Calibri"/>
              </a:rPr>
              <a:t>vcf </a:t>
            </a:r>
            <a:r>
              <a:rPr dirty="0" sz="4000">
                <a:latin typeface="Calibri"/>
                <a:cs typeface="Calibri"/>
              </a:rPr>
              <a:t>-a</a:t>
            </a:r>
            <a:r>
              <a:rPr dirty="0" sz="4000" spc="70">
                <a:latin typeface="Calibri"/>
                <a:cs typeface="Calibri"/>
              </a:rPr>
              <a:t> </a:t>
            </a:r>
            <a:r>
              <a:rPr dirty="0" sz="4000" spc="-25">
                <a:latin typeface="Calibri"/>
                <a:cs typeface="Calibri"/>
              </a:rPr>
              <a:t>clinvar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92730" y="2022778"/>
            <a:ext cx="11055985" cy="0"/>
          </a:xfrm>
          <a:custGeom>
            <a:avLst/>
            <a:gdLst/>
            <a:ahLst/>
            <a:cxnLst/>
            <a:rect l="l" t="t" r="r" b="b"/>
            <a:pathLst>
              <a:path w="11055985" h="0">
                <a:moveTo>
                  <a:pt x="0" y="0"/>
                </a:moveTo>
                <a:lnTo>
                  <a:pt x="11055928" y="1"/>
                </a:lnTo>
              </a:path>
            </a:pathLst>
          </a:custGeom>
          <a:ln w="38100">
            <a:solidFill>
              <a:srgbClr val="4472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83983" y="293115"/>
            <a:ext cx="2189480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6350">
              <a:lnSpc>
                <a:spcPct val="100000"/>
              </a:lnSpc>
              <a:spcBef>
                <a:spcPts val="100"/>
              </a:spcBef>
            </a:pPr>
            <a:r>
              <a:rPr dirty="0" sz="4000" spc="-5" b="1">
                <a:latin typeface="Calibri"/>
                <a:cs typeface="Calibri"/>
              </a:rPr>
              <a:t>Comma</a:t>
            </a:r>
            <a:r>
              <a:rPr dirty="0" sz="4000" b="1">
                <a:latin typeface="Calibri"/>
                <a:cs typeface="Calibri"/>
              </a:rPr>
              <a:t>nd</a:t>
            </a:r>
            <a:endParaRPr sz="4000">
              <a:latin typeface="Calibri"/>
              <a:cs typeface="Calibri"/>
            </a:endParaRPr>
          </a:p>
          <a:p>
            <a:pPr algn="r" marR="5080">
              <a:lnSpc>
                <a:spcPct val="100000"/>
              </a:lnSpc>
            </a:pPr>
            <a:r>
              <a:rPr dirty="0" sz="4000" spc="-5" b="1">
                <a:latin typeface="Calibri"/>
                <a:cs typeface="Calibri"/>
              </a:rPr>
              <a:t>L</a:t>
            </a:r>
            <a:r>
              <a:rPr dirty="0" sz="4000" b="1">
                <a:latin typeface="Calibri"/>
                <a:cs typeface="Calibri"/>
              </a:rPr>
              <a:t>i</a:t>
            </a:r>
            <a:r>
              <a:rPr dirty="0" sz="4000" spc="5" b="1">
                <a:latin typeface="Calibri"/>
                <a:cs typeface="Calibri"/>
              </a:rPr>
              <a:t>n</a:t>
            </a:r>
            <a:r>
              <a:rPr dirty="0" sz="4000" b="1">
                <a:latin typeface="Calibri"/>
                <a:cs typeface="Calibri"/>
              </a:rPr>
              <a:t>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7130" y="3121659"/>
            <a:ext cx="2028189" cy="12446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2875" marR="5080" indent="-130810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latin typeface="Calibri"/>
                <a:cs typeface="Calibri"/>
              </a:rPr>
              <a:t>G</a:t>
            </a:r>
            <a:r>
              <a:rPr dirty="0" sz="4000" spc="-85" b="1">
                <a:latin typeface="Calibri"/>
                <a:cs typeface="Calibri"/>
              </a:rPr>
              <a:t>r</a:t>
            </a:r>
            <a:r>
              <a:rPr dirty="0" sz="4000" spc="-5" b="1">
                <a:latin typeface="Calibri"/>
                <a:cs typeface="Calibri"/>
              </a:rPr>
              <a:t>a</a:t>
            </a:r>
            <a:r>
              <a:rPr dirty="0" sz="4000" b="1">
                <a:latin typeface="Calibri"/>
                <a:cs typeface="Calibri"/>
              </a:rPr>
              <a:t>phi</a:t>
            </a:r>
            <a:r>
              <a:rPr dirty="0" sz="4000" spc="-25" b="1">
                <a:latin typeface="Calibri"/>
                <a:cs typeface="Calibri"/>
              </a:rPr>
              <a:t>c</a:t>
            </a:r>
            <a:r>
              <a:rPr dirty="0" sz="4000" spc="-5" b="1">
                <a:latin typeface="Calibri"/>
                <a:cs typeface="Calibri"/>
              </a:rPr>
              <a:t>a</a:t>
            </a:r>
            <a:r>
              <a:rPr dirty="0" sz="4000" b="1">
                <a:latin typeface="Calibri"/>
                <a:cs typeface="Calibri"/>
              </a:rPr>
              <a:t>l  </a:t>
            </a:r>
            <a:r>
              <a:rPr dirty="0" sz="4000" spc="5" b="1">
                <a:latin typeface="Calibri"/>
                <a:cs typeface="Calibri"/>
              </a:rPr>
              <a:t>i</a:t>
            </a:r>
            <a:r>
              <a:rPr dirty="0" sz="4000" spc="-35" b="1">
                <a:latin typeface="Calibri"/>
                <a:cs typeface="Calibri"/>
              </a:rPr>
              <a:t>n</a:t>
            </a:r>
            <a:r>
              <a:rPr dirty="0" sz="4000" spc="-50" b="1">
                <a:latin typeface="Calibri"/>
                <a:cs typeface="Calibri"/>
              </a:rPr>
              <a:t>t</a:t>
            </a:r>
            <a:r>
              <a:rPr dirty="0" sz="4000" spc="-5" b="1">
                <a:latin typeface="Calibri"/>
                <a:cs typeface="Calibri"/>
              </a:rPr>
              <a:t>e</a:t>
            </a:r>
            <a:r>
              <a:rPr dirty="0" sz="4000" b="1">
                <a:latin typeface="Calibri"/>
                <a:cs typeface="Calibri"/>
              </a:rPr>
              <a:t>r</a:t>
            </a:r>
            <a:r>
              <a:rPr dirty="0" sz="4000" spc="-70" b="1">
                <a:latin typeface="Calibri"/>
                <a:cs typeface="Calibri"/>
              </a:rPr>
              <a:t>f</a:t>
            </a:r>
            <a:r>
              <a:rPr dirty="0" sz="4000" b="1">
                <a:latin typeface="Calibri"/>
                <a:cs typeface="Calibri"/>
              </a:rPr>
              <a:t>ace</a:t>
            </a:r>
            <a:endParaRPr sz="40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2579692" y="104495"/>
            <a:ext cx="0" cy="5451475"/>
          </a:xfrm>
          <a:custGeom>
            <a:avLst/>
            <a:gdLst/>
            <a:ahLst/>
            <a:cxnLst/>
            <a:rect l="l" t="t" r="r" b="b"/>
            <a:pathLst>
              <a:path w="0" h="5451475">
                <a:moveTo>
                  <a:pt x="0" y="0"/>
                </a:moveTo>
                <a:lnTo>
                  <a:pt x="1" y="5451178"/>
                </a:lnTo>
              </a:path>
            </a:pathLst>
          </a:custGeom>
          <a:ln w="38100">
            <a:solidFill>
              <a:srgbClr val="4472C4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22903" y="6379464"/>
            <a:ext cx="1905000" cy="390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916939" y="615856"/>
            <a:ext cx="4960620" cy="68326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300" spc="-20" b="0">
                <a:latin typeface="Calibri Light"/>
                <a:cs typeface="Calibri Light"/>
              </a:rPr>
              <a:t>OpenCRAVAT </a:t>
            </a:r>
            <a:r>
              <a:rPr dirty="0" sz="4300" b="0">
                <a:latin typeface="Calibri Light"/>
                <a:cs typeface="Calibri Light"/>
              </a:rPr>
              <a:t>for</a:t>
            </a:r>
            <a:r>
              <a:rPr dirty="0" sz="4300" spc="40" b="0">
                <a:latin typeface="Calibri Light"/>
                <a:cs typeface="Calibri Light"/>
              </a:rPr>
              <a:t> </a:t>
            </a:r>
            <a:r>
              <a:rPr dirty="0" sz="4300" spc="45" b="0">
                <a:latin typeface="Calibri Light"/>
                <a:cs typeface="Calibri Light"/>
              </a:rPr>
              <a:t>CAGI</a:t>
            </a:r>
            <a:endParaRPr sz="43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03430" y="1635252"/>
            <a:ext cx="5400675" cy="4003040"/>
          </a:xfrm>
          <a:prstGeom prst="rect">
            <a:avLst/>
          </a:prstGeom>
        </p:spPr>
        <p:txBody>
          <a:bodyPr wrap="square" lIns="0" tIns="91440" rIns="0" bIns="0" rtlCol="0" vert="horz">
            <a:spAutoFit/>
          </a:bodyPr>
          <a:lstStyle/>
          <a:p>
            <a:pPr marL="241300" marR="5080" indent="-228600">
              <a:lnSpc>
                <a:spcPct val="80000"/>
              </a:lnSpc>
              <a:spcBef>
                <a:spcPts val="720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600" spc="-10">
                <a:latin typeface="Calibri"/>
                <a:cs typeface="Calibri"/>
              </a:rPr>
              <a:t>Outstanding </a:t>
            </a:r>
            <a:r>
              <a:rPr dirty="0" sz="2600" spc="-5">
                <a:latin typeface="Calibri"/>
                <a:cs typeface="Calibri"/>
              </a:rPr>
              <a:t>tools </a:t>
            </a:r>
            <a:r>
              <a:rPr dirty="0" sz="2600" spc="-15">
                <a:latin typeface="Calibri"/>
                <a:cs typeface="Calibri"/>
              </a:rPr>
              <a:t>from </a:t>
            </a:r>
            <a:r>
              <a:rPr dirty="0" sz="2600" spc="-10">
                <a:latin typeface="Calibri"/>
                <a:cs typeface="Calibri"/>
              </a:rPr>
              <a:t>100s </a:t>
            </a:r>
            <a:r>
              <a:rPr dirty="0" sz="2600">
                <a:latin typeface="Calibri"/>
                <a:cs typeface="Calibri"/>
              </a:rPr>
              <a:t>of </a:t>
            </a:r>
            <a:r>
              <a:rPr dirty="0" sz="2600" spc="-15">
                <a:latin typeface="Calibri"/>
                <a:cs typeface="Calibri"/>
              </a:rPr>
              <a:t>groups  </a:t>
            </a:r>
            <a:r>
              <a:rPr dirty="0" sz="2600" spc="-10">
                <a:latin typeface="Calibri"/>
                <a:cs typeface="Calibri"/>
              </a:rPr>
              <a:t>are available </a:t>
            </a:r>
            <a:r>
              <a:rPr dirty="0" sz="2600">
                <a:latin typeface="Calibri"/>
                <a:cs typeface="Calibri"/>
              </a:rPr>
              <a:t>–not </a:t>
            </a:r>
            <a:r>
              <a:rPr dirty="0" sz="2600" spc="-20">
                <a:latin typeface="Calibri"/>
                <a:cs typeface="Calibri"/>
              </a:rPr>
              <a:t>easy </a:t>
            </a:r>
            <a:r>
              <a:rPr dirty="0" sz="2600" spc="-15">
                <a:latin typeface="Calibri"/>
                <a:cs typeface="Calibri"/>
              </a:rPr>
              <a:t>to</a:t>
            </a:r>
            <a:r>
              <a:rPr dirty="0" sz="2600" spc="-10">
                <a:latin typeface="Calibri"/>
                <a:cs typeface="Calibri"/>
              </a:rPr>
              <a:t> </a:t>
            </a:r>
            <a:r>
              <a:rPr dirty="0" sz="2600" spc="-20">
                <a:latin typeface="Calibri"/>
                <a:cs typeface="Calibri"/>
              </a:rPr>
              <a:t>integrate</a:t>
            </a:r>
            <a:endParaRPr sz="2600">
              <a:latin typeface="Calibri"/>
              <a:cs typeface="Calibri"/>
            </a:endParaRPr>
          </a:p>
          <a:p>
            <a:pPr lvl="1" marL="698500" indent="-228600">
              <a:lnSpc>
                <a:spcPts val="2630"/>
              </a:lnSpc>
              <a:buClr>
                <a:srgbClr val="D33B27"/>
              </a:buClr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 spc="-40">
                <a:latin typeface="Calibri"/>
                <a:cs typeface="Calibri"/>
              </a:rPr>
              <a:t>OpenCRAVAT </a:t>
            </a:r>
            <a:r>
              <a:rPr dirty="0" sz="2200" spc="-10">
                <a:latin typeface="Calibri"/>
                <a:cs typeface="Calibri"/>
              </a:rPr>
              <a:t>can </a:t>
            </a:r>
            <a:r>
              <a:rPr dirty="0" sz="2200" spc="-5">
                <a:latin typeface="Calibri"/>
                <a:cs typeface="Calibri"/>
              </a:rPr>
              <a:t>support these</a:t>
            </a:r>
            <a:r>
              <a:rPr dirty="0" sz="2200" spc="30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needs</a:t>
            </a:r>
            <a:endParaRPr sz="2200">
              <a:latin typeface="Calibri"/>
              <a:cs typeface="Calibri"/>
            </a:endParaRPr>
          </a:p>
          <a:p>
            <a:pPr marL="241300" marR="638810" indent="-228600">
              <a:lnSpc>
                <a:spcPts val="2500"/>
              </a:lnSpc>
              <a:spcBef>
                <a:spcPts val="944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600" spc="-10">
                <a:latin typeface="Calibri"/>
                <a:cs typeface="Calibri"/>
              </a:rPr>
              <a:t>Flexible </a:t>
            </a:r>
            <a:r>
              <a:rPr dirty="0" sz="2600" spc="-5">
                <a:latin typeface="Calibri"/>
                <a:cs typeface="Calibri"/>
              </a:rPr>
              <a:t>and modular </a:t>
            </a:r>
            <a:r>
              <a:rPr dirty="0" sz="2600" spc="-10">
                <a:latin typeface="Calibri"/>
                <a:cs typeface="Calibri"/>
              </a:rPr>
              <a:t>architecture  accommodate </a:t>
            </a:r>
            <a:r>
              <a:rPr dirty="0" sz="2600" spc="-25">
                <a:latin typeface="Calibri"/>
                <a:cs typeface="Calibri"/>
              </a:rPr>
              <a:t>different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 spc="-15">
                <a:latin typeface="Calibri"/>
                <a:cs typeface="Calibri"/>
              </a:rPr>
              <a:t>tasks</a:t>
            </a:r>
            <a:endParaRPr sz="26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10"/>
              </a:spcBef>
              <a:buClr>
                <a:srgbClr val="D33B27"/>
              </a:buClr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Calibri"/>
                <a:cs typeface="Calibri"/>
              </a:rPr>
              <a:t>Command </a:t>
            </a:r>
            <a:r>
              <a:rPr dirty="0" sz="2200" spc="-10">
                <a:latin typeface="Calibri"/>
                <a:cs typeface="Calibri"/>
              </a:rPr>
              <a:t>line </a:t>
            </a:r>
            <a:r>
              <a:rPr dirty="0" sz="2200">
                <a:latin typeface="Calibri"/>
                <a:cs typeface="Calibri"/>
              </a:rPr>
              <a:t>or </a:t>
            </a:r>
            <a:r>
              <a:rPr dirty="0" sz="2200" spc="-15">
                <a:latin typeface="Calibri"/>
                <a:cs typeface="Calibri"/>
              </a:rPr>
              <a:t>interactive</a:t>
            </a:r>
            <a:r>
              <a:rPr dirty="0" sz="2200" spc="-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interface</a:t>
            </a:r>
            <a:endParaRPr sz="2200">
              <a:latin typeface="Calibri"/>
              <a:cs typeface="Calibri"/>
            </a:endParaRPr>
          </a:p>
          <a:p>
            <a:pPr marL="241300" marR="850265" indent="-228600">
              <a:lnSpc>
                <a:spcPts val="2500"/>
              </a:lnSpc>
              <a:spcBef>
                <a:spcPts val="965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600" spc="-5">
                <a:latin typeface="Calibri"/>
                <a:cs typeface="Calibri"/>
              </a:rPr>
              <a:t>App </a:t>
            </a:r>
            <a:r>
              <a:rPr dirty="0" sz="2600" spc="-20">
                <a:latin typeface="Calibri"/>
                <a:cs typeface="Calibri"/>
              </a:rPr>
              <a:t>store </a:t>
            </a:r>
            <a:r>
              <a:rPr dirty="0" sz="2600" spc="-15">
                <a:latin typeface="Calibri"/>
                <a:cs typeface="Calibri"/>
              </a:rPr>
              <a:t>to </a:t>
            </a:r>
            <a:r>
              <a:rPr dirty="0" sz="2600" spc="-10">
                <a:latin typeface="Calibri"/>
                <a:cs typeface="Calibri"/>
              </a:rPr>
              <a:t>share methods </a:t>
            </a:r>
            <a:r>
              <a:rPr dirty="0" sz="2600" spc="-5">
                <a:latin typeface="Calibri"/>
                <a:cs typeface="Calibri"/>
              </a:rPr>
              <a:t>and  </a:t>
            </a:r>
            <a:r>
              <a:rPr dirty="0" sz="2600" spc="-10">
                <a:latin typeface="Calibri"/>
                <a:cs typeface="Calibri"/>
              </a:rPr>
              <a:t>assessment/visualization</a:t>
            </a:r>
            <a:r>
              <a:rPr dirty="0" sz="2600" spc="-5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apps</a:t>
            </a:r>
            <a:endParaRPr sz="2600">
              <a:latin typeface="Calibri"/>
              <a:cs typeface="Calibri"/>
            </a:endParaRPr>
          </a:p>
          <a:p>
            <a:pPr marL="241300" marR="73025" indent="-228600">
              <a:lnSpc>
                <a:spcPts val="2500"/>
              </a:lnSpc>
              <a:spcBef>
                <a:spcPts val="1000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600" spc="-10">
                <a:latin typeface="Calibri"/>
                <a:cs typeface="Calibri"/>
              </a:rPr>
              <a:t>Sharable </a:t>
            </a:r>
            <a:r>
              <a:rPr dirty="0" sz="2600" spc="-5">
                <a:latin typeface="Calibri"/>
                <a:cs typeface="Calibri"/>
              </a:rPr>
              <a:t>output files </a:t>
            </a:r>
            <a:r>
              <a:rPr dirty="0" sz="2600">
                <a:latin typeface="Calibri"/>
                <a:cs typeface="Calibri"/>
              </a:rPr>
              <a:t>– </a:t>
            </a:r>
            <a:r>
              <a:rPr dirty="0" sz="2600" spc="-5">
                <a:latin typeface="Calibri"/>
                <a:cs typeface="Calibri"/>
              </a:rPr>
              <a:t>individual  </a:t>
            </a:r>
            <a:r>
              <a:rPr dirty="0" sz="2600" spc="-10">
                <a:latin typeface="Calibri"/>
                <a:cs typeface="Calibri"/>
              </a:rPr>
              <a:t>methods, </a:t>
            </a:r>
            <a:r>
              <a:rPr dirty="0" sz="2600" spc="-15">
                <a:latin typeface="Calibri"/>
                <a:cs typeface="Calibri"/>
              </a:rPr>
              <a:t>aggregated </a:t>
            </a:r>
            <a:r>
              <a:rPr dirty="0" sz="2600" spc="-5">
                <a:latin typeface="Calibri"/>
                <a:cs typeface="Calibri"/>
              </a:rPr>
              <a:t>predictions, and  analysis</a:t>
            </a:r>
            <a:r>
              <a:rPr dirty="0" sz="2600" spc="-10">
                <a:latin typeface="Calibri"/>
                <a:cs typeface="Calibri"/>
              </a:rPr>
              <a:t> results</a:t>
            </a:r>
            <a:endParaRPr sz="26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6129528" y="1703832"/>
            <a:ext cx="5910072" cy="416966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22903" y="6379464"/>
            <a:ext cx="1905000" cy="390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25411" y="231808"/>
            <a:ext cx="10434320" cy="1280795"/>
          </a:xfrm>
          <a:prstGeom prst="rect"/>
        </p:spPr>
        <p:txBody>
          <a:bodyPr wrap="square" lIns="0" tIns="82550" rIns="0" bIns="0" rtlCol="0" vert="horz">
            <a:spAutoFit/>
          </a:bodyPr>
          <a:lstStyle/>
          <a:p>
            <a:pPr marL="12700" marR="5080">
              <a:lnSpc>
                <a:spcPts val="4700"/>
              </a:lnSpc>
              <a:spcBef>
                <a:spcPts val="650"/>
              </a:spcBef>
            </a:pPr>
            <a:r>
              <a:rPr dirty="0" sz="4300" b="0">
                <a:latin typeface="Calibri Light"/>
                <a:cs typeface="Calibri Light"/>
              </a:rPr>
              <a:t>Fast, </a:t>
            </a:r>
            <a:r>
              <a:rPr dirty="0" sz="4300" spc="25" b="0">
                <a:latin typeface="Calibri Light"/>
                <a:cs typeface="Calibri Light"/>
              </a:rPr>
              <a:t>flexible aggregation </a:t>
            </a:r>
            <a:r>
              <a:rPr dirty="0" sz="4300" spc="50" b="0">
                <a:latin typeface="Calibri Light"/>
                <a:cs typeface="Calibri Light"/>
              </a:rPr>
              <a:t>means </a:t>
            </a:r>
            <a:r>
              <a:rPr dirty="0" sz="4300" spc="40" b="0">
                <a:latin typeface="Calibri Light"/>
                <a:cs typeface="Calibri Light"/>
              </a:rPr>
              <a:t>more </a:t>
            </a:r>
            <a:r>
              <a:rPr dirty="0" sz="4300" spc="45" b="0">
                <a:latin typeface="Calibri Light"/>
                <a:cs typeface="Calibri Light"/>
              </a:rPr>
              <a:t>time </a:t>
            </a:r>
            <a:r>
              <a:rPr dirty="0" sz="4300" b="0">
                <a:latin typeface="Calibri Light"/>
                <a:cs typeface="Calibri Light"/>
              </a:rPr>
              <a:t>for  </a:t>
            </a:r>
            <a:r>
              <a:rPr dirty="0" sz="4300" spc="40" b="0">
                <a:latin typeface="Calibri Light"/>
                <a:cs typeface="Calibri Light"/>
              </a:rPr>
              <a:t>assessment</a:t>
            </a:r>
            <a:endParaRPr sz="4300">
              <a:latin typeface="Calibri Light"/>
              <a:cs typeface="Calibri Ligh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92411" y="2123578"/>
            <a:ext cx="8399780" cy="3730625"/>
          </a:xfrm>
          <a:prstGeom prst="rect">
            <a:avLst/>
          </a:prstGeom>
        </p:spPr>
        <p:txBody>
          <a:bodyPr wrap="square" lIns="0" tIns="54610" rIns="0" bIns="0" rtlCol="0" vert="horz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430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600" spc="-15">
                <a:latin typeface="Calibri"/>
                <a:cs typeface="Calibri"/>
              </a:rPr>
              <a:t>Interactive interface</a:t>
            </a:r>
            <a:endParaRPr sz="2600">
              <a:latin typeface="Calibri"/>
              <a:cs typeface="Calibri"/>
            </a:endParaRPr>
          </a:p>
          <a:p>
            <a:pPr lvl="1" marL="698500" marR="4575810" indent="-228600">
              <a:lnSpc>
                <a:spcPts val="2400"/>
              </a:lnSpc>
              <a:spcBef>
                <a:spcPts val="560"/>
              </a:spcBef>
              <a:buClr>
                <a:srgbClr val="D33B27"/>
              </a:buClr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 spc="-10">
                <a:latin typeface="Calibri"/>
                <a:cs typeface="Calibri"/>
              </a:rPr>
              <a:t>Explore, </a:t>
            </a:r>
            <a:r>
              <a:rPr dirty="0" sz="2200" spc="-35">
                <a:latin typeface="Calibri"/>
                <a:cs typeface="Calibri"/>
              </a:rPr>
              <a:t>filter, </a:t>
            </a:r>
            <a:r>
              <a:rPr dirty="0" sz="2200" spc="-5">
                <a:latin typeface="Calibri"/>
                <a:cs typeface="Calibri"/>
              </a:rPr>
              <a:t>and </a:t>
            </a:r>
            <a:r>
              <a:rPr dirty="0" sz="2200" spc="-10">
                <a:latin typeface="Calibri"/>
                <a:cs typeface="Calibri"/>
              </a:rPr>
              <a:t>compare  predictions</a:t>
            </a:r>
            <a:endParaRPr sz="2200">
              <a:latin typeface="Calibri"/>
              <a:cs typeface="Calibri"/>
            </a:endParaRPr>
          </a:p>
          <a:p>
            <a:pPr lvl="1" marL="698500" marR="3808729" indent="-228600">
              <a:lnSpc>
                <a:spcPts val="2300"/>
              </a:lnSpc>
              <a:spcBef>
                <a:spcPts val="585"/>
              </a:spcBef>
              <a:buClr>
                <a:srgbClr val="D33B27"/>
              </a:buClr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 spc="-10">
                <a:latin typeface="Calibri"/>
                <a:cs typeface="Calibri"/>
              </a:rPr>
              <a:t>Develop presentation-quality  visualization apps, </a:t>
            </a:r>
            <a:r>
              <a:rPr dirty="0" sz="2200" spc="5">
                <a:latin typeface="Calibri"/>
                <a:cs typeface="Calibri"/>
              </a:rPr>
              <a:t>e.g. </a:t>
            </a:r>
            <a:r>
              <a:rPr dirty="0" sz="2200" spc="-5">
                <a:latin typeface="Calibri"/>
                <a:cs typeface="Calibri"/>
              </a:rPr>
              <a:t>ROC</a:t>
            </a:r>
            <a:r>
              <a:rPr dirty="0" sz="2200" spc="-55">
                <a:latin typeface="Calibri"/>
                <a:cs typeface="Calibri"/>
              </a:rPr>
              <a:t> </a:t>
            </a:r>
            <a:r>
              <a:rPr dirty="0" sz="2200" spc="-5">
                <a:latin typeface="Calibri"/>
                <a:cs typeface="Calibri"/>
              </a:rPr>
              <a:t>curves</a:t>
            </a:r>
            <a:endParaRPr sz="2200">
              <a:latin typeface="Calibri"/>
              <a:cs typeface="Calibri"/>
            </a:endParaRPr>
          </a:p>
          <a:p>
            <a:pPr marL="241300" marR="3966210" indent="-228600">
              <a:lnSpc>
                <a:spcPct val="91500"/>
              </a:lnSpc>
              <a:spcBef>
                <a:spcPts val="905"/>
              </a:spcBef>
              <a:buClr>
                <a:srgbClr val="D33B27"/>
              </a:buClr>
              <a:buFont typeface="Arial"/>
              <a:buChar char="•"/>
              <a:tabLst>
                <a:tab pos="241300" algn="l"/>
              </a:tabLst>
            </a:pPr>
            <a:r>
              <a:rPr dirty="0" sz="2600" spc="-10">
                <a:latin typeface="Calibri"/>
                <a:cs typeface="Calibri"/>
              </a:rPr>
              <a:t>Share </a:t>
            </a:r>
            <a:r>
              <a:rPr dirty="0" sz="2600" spc="-15">
                <a:latin typeface="Calibri"/>
                <a:cs typeface="Calibri"/>
              </a:rPr>
              <a:t>aggregated </a:t>
            </a:r>
            <a:r>
              <a:rPr dirty="0" sz="2600" spc="-5">
                <a:latin typeface="Calibri"/>
                <a:cs typeface="Calibri"/>
              </a:rPr>
              <a:t>prediction  </a:t>
            </a:r>
            <a:r>
              <a:rPr dirty="0" sz="2600" spc="-15">
                <a:latin typeface="Calibri"/>
                <a:cs typeface="Calibri"/>
              </a:rPr>
              <a:t>data </a:t>
            </a:r>
            <a:r>
              <a:rPr dirty="0" sz="2600">
                <a:latin typeface="Calibri"/>
                <a:cs typeface="Calibri"/>
              </a:rPr>
              <a:t>in </a:t>
            </a:r>
            <a:r>
              <a:rPr dirty="0" sz="2600" spc="-5">
                <a:latin typeface="Calibri"/>
                <a:cs typeface="Calibri"/>
              </a:rPr>
              <a:t>pipeline-friendly output  file </a:t>
            </a:r>
            <a:r>
              <a:rPr dirty="0" sz="2600" spc="-15">
                <a:latin typeface="Calibri"/>
                <a:cs typeface="Calibri"/>
              </a:rPr>
              <a:t>formats </a:t>
            </a:r>
            <a:r>
              <a:rPr dirty="0" sz="2600" spc="-60">
                <a:latin typeface="Calibri"/>
                <a:cs typeface="Calibri"/>
              </a:rPr>
              <a:t>(VCF, </a:t>
            </a:r>
            <a:r>
              <a:rPr dirty="0" sz="2600" spc="-65">
                <a:latin typeface="Calibri"/>
                <a:cs typeface="Calibri"/>
              </a:rPr>
              <a:t>TSV,</a:t>
            </a:r>
            <a:r>
              <a:rPr dirty="0" sz="2600" spc="50">
                <a:latin typeface="Calibri"/>
                <a:cs typeface="Calibri"/>
              </a:rPr>
              <a:t> </a:t>
            </a:r>
            <a:r>
              <a:rPr dirty="0" sz="2600" spc="-10">
                <a:latin typeface="Calibri"/>
                <a:cs typeface="Calibri"/>
              </a:rPr>
              <a:t>etc.)</a:t>
            </a:r>
            <a:endParaRPr sz="26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185"/>
              </a:spcBef>
              <a:buClr>
                <a:srgbClr val="D33B27"/>
              </a:buClr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 spc="-10">
                <a:latin typeface="Calibri"/>
                <a:cs typeface="Calibri"/>
              </a:rPr>
              <a:t>Allows </a:t>
            </a:r>
            <a:r>
              <a:rPr dirty="0" sz="2200" spc="-5">
                <a:latin typeface="Calibri"/>
                <a:cs typeface="Calibri"/>
              </a:rPr>
              <a:t>assessors and other </a:t>
            </a:r>
            <a:r>
              <a:rPr dirty="0" sz="2200" spc="-15">
                <a:latin typeface="Calibri"/>
                <a:cs typeface="Calibri"/>
              </a:rPr>
              <a:t>interested </a:t>
            </a:r>
            <a:r>
              <a:rPr dirty="0" sz="2200" spc="-5">
                <a:latin typeface="Calibri"/>
                <a:cs typeface="Calibri"/>
              </a:rPr>
              <a:t>parties </a:t>
            </a:r>
            <a:r>
              <a:rPr dirty="0" sz="2200" spc="-15">
                <a:latin typeface="Calibri"/>
                <a:cs typeface="Calibri"/>
              </a:rPr>
              <a:t>to </a:t>
            </a:r>
            <a:r>
              <a:rPr dirty="0" sz="2200" spc="-5">
                <a:latin typeface="Calibri"/>
                <a:cs typeface="Calibri"/>
              </a:rPr>
              <a:t>fully </a:t>
            </a:r>
            <a:r>
              <a:rPr dirty="0" sz="2200" spc="-15">
                <a:latin typeface="Calibri"/>
                <a:cs typeface="Calibri"/>
              </a:rPr>
              <a:t>analyze</a:t>
            </a:r>
            <a:r>
              <a:rPr dirty="0" sz="2200" spc="105">
                <a:latin typeface="Calibri"/>
                <a:cs typeface="Calibri"/>
              </a:rPr>
              <a:t> </a:t>
            </a:r>
            <a:r>
              <a:rPr dirty="0" sz="2200" spc="-10">
                <a:latin typeface="Calibri"/>
                <a:cs typeface="Calibri"/>
              </a:rPr>
              <a:t>results</a:t>
            </a:r>
            <a:endParaRPr sz="2200">
              <a:latin typeface="Calibri"/>
              <a:cs typeface="Calibri"/>
            </a:endParaRPr>
          </a:p>
          <a:p>
            <a:pPr lvl="1" marL="698500" indent="-228600">
              <a:lnSpc>
                <a:spcPct val="100000"/>
              </a:lnSpc>
              <a:spcBef>
                <a:spcPts val="240"/>
              </a:spcBef>
              <a:buClr>
                <a:srgbClr val="D33B27"/>
              </a:buClr>
              <a:buFont typeface="Arial"/>
              <a:buChar char="•"/>
              <a:tabLst>
                <a:tab pos="697865" algn="l"/>
                <a:tab pos="698500" algn="l"/>
              </a:tabLst>
            </a:pPr>
            <a:r>
              <a:rPr dirty="0" sz="2200" spc="-5">
                <a:latin typeface="Calibri"/>
                <a:cs typeface="Calibri"/>
              </a:rPr>
              <a:t>Assessors </a:t>
            </a:r>
            <a:r>
              <a:rPr dirty="0" sz="2200" spc="-15">
                <a:latin typeface="Calibri"/>
                <a:cs typeface="Calibri"/>
              </a:rPr>
              <a:t>are </a:t>
            </a:r>
            <a:r>
              <a:rPr dirty="0" sz="2200" spc="-5">
                <a:latin typeface="Calibri"/>
                <a:cs typeface="Calibri"/>
              </a:rPr>
              <a:t>not </a:t>
            </a:r>
            <a:r>
              <a:rPr dirty="0" sz="2200" spc="-10">
                <a:latin typeface="Calibri"/>
                <a:cs typeface="Calibri"/>
              </a:rPr>
              <a:t>tethered </a:t>
            </a:r>
            <a:r>
              <a:rPr dirty="0" sz="2200" spc="-15">
                <a:latin typeface="Calibri"/>
                <a:cs typeface="Calibri"/>
              </a:rPr>
              <a:t>to interactive</a:t>
            </a:r>
            <a:r>
              <a:rPr dirty="0" sz="2200" spc="55">
                <a:latin typeface="Calibri"/>
                <a:cs typeface="Calibri"/>
              </a:rPr>
              <a:t> </a:t>
            </a:r>
            <a:r>
              <a:rPr dirty="0" sz="2200" spc="-15">
                <a:latin typeface="Calibri"/>
                <a:cs typeface="Calibri"/>
              </a:rPr>
              <a:t>interface</a:t>
            </a:r>
            <a:endParaRPr sz="22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864608" y="1563624"/>
            <a:ext cx="7010400" cy="34503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422903" y="6379464"/>
            <a:ext cx="1905000" cy="39014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10536935" y="262127"/>
            <a:ext cx="1499616" cy="123748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12912" y="131224"/>
            <a:ext cx="7979409" cy="683260"/>
          </a:xfrm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4300" spc="30" b="0">
                <a:latin typeface="Calibri Light"/>
                <a:cs typeface="Calibri Light"/>
              </a:rPr>
              <a:t>Principal </a:t>
            </a:r>
            <a:r>
              <a:rPr dirty="0" sz="4300" spc="20" b="0">
                <a:latin typeface="Calibri Light"/>
                <a:cs typeface="Calibri Light"/>
              </a:rPr>
              <a:t>Collaborators </a:t>
            </a:r>
            <a:r>
              <a:rPr dirty="0" sz="4300" spc="50" b="0">
                <a:latin typeface="Calibri Light"/>
                <a:cs typeface="Calibri Light"/>
              </a:rPr>
              <a:t>and</a:t>
            </a:r>
            <a:r>
              <a:rPr dirty="0" sz="4300" spc="35" b="0">
                <a:latin typeface="Calibri Light"/>
                <a:cs typeface="Calibri Light"/>
              </a:rPr>
              <a:t> </a:t>
            </a:r>
            <a:r>
              <a:rPr dirty="0" sz="4300" spc="45" b="0">
                <a:latin typeface="Calibri Light"/>
                <a:cs typeface="Calibri Light"/>
              </a:rPr>
              <a:t>Funding</a:t>
            </a:r>
            <a:endParaRPr sz="4300">
              <a:latin typeface="Calibri Light"/>
              <a:cs typeface="Calibri Ligh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85415" y="1943100"/>
            <a:ext cx="1704339" cy="18542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2000" spc="-10" b="1">
                <a:latin typeface="Calibri"/>
                <a:cs typeface="Calibri"/>
              </a:rPr>
              <a:t>Karchin </a:t>
            </a:r>
            <a:r>
              <a:rPr dirty="0" sz="2000" b="1">
                <a:latin typeface="Calibri"/>
                <a:cs typeface="Calibri"/>
              </a:rPr>
              <a:t>Lab  </a:t>
            </a:r>
            <a:r>
              <a:rPr dirty="0" sz="2000" spc="-5">
                <a:latin typeface="Calibri"/>
                <a:cs typeface="Calibri"/>
              </a:rPr>
              <a:t>Rachel </a:t>
            </a:r>
            <a:r>
              <a:rPr dirty="0" sz="2000" spc="-10">
                <a:latin typeface="Calibri"/>
                <a:cs typeface="Calibri"/>
              </a:rPr>
              <a:t>Karchin  </a:t>
            </a:r>
            <a:r>
              <a:rPr dirty="0" sz="2000" spc="-5">
                <a:latin typeface="Calibri"/>
                <a:cs typeface="Calibri"/>
              </a:rPr>
              <a:t>Noushin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10">
                <a:latin typeface="Calibri"/>
                <a:cs typeface="Calibri"/>
              </a:rPr>
              <a:t>Niknafs  </a:t>
            </a:r>
            <a:r>
              <a:rPr dirty="0" sz="2000" spc="-5">
                <a:latin typeface="Calibri"/>
                <a:cs typeface="Calibri"/>
              </a:rPr>
              <a:t>Collin </a:t>
            </a:r>
            <a:r>
              <a:rPr dirty="0" sz="2000" spc="-30">
                <a:latin typeface="Calibri"/>
                <a:cs typeface="Calibri"/>
              </a:rPr>
              <a:t>Tokheim  </a:t>
            </a:r>
            <a:r>
              <a:rPr dirty="0" sz="2000" spc="-5">
                <a:latin typeface="Calibri"/>
                <a:cs typeface="Calibri"/>
              </a:rPr>
              <a:t>Chris Douville  Lily</a:t>
            </a:r>
            <a:r>
              <a:rPr dirty="0" sz="2000" spc="-2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Zheng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325247" y="1866900"/>
            <a:ext cx="1872614" cy="13970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000" b="1">
                <a:latin typeface="Calibri"/>
                <a:cs typeface="Calibri"/>
              </a:rPr>
              <a:t>In </a:t>
            </a:r>
            <a:r>
              <a:rPr dirty="0" sz="2000" spc="-5" b="1">
                <a:latin typeface="Calibri"/>
                <a:cs typeface="Calibri"/>
              </a:rPr>
              <a:t>Silico</a:t>
            </a:r>
            <a:r>
              <a:rPr dirty="0" sz="2000" spc="-75" b="1">
                <a:latin typeface="Calibri"/>
                <a:cs typeface="Calibri"/>
              </a:rPr>
              <a:t> </a:t>
            </a:r>
            <a:r>
              <a:rPr dirty="0" sz="2000" spc="-5" b="1">
                <a:latin typeface="Calibri"/>
                <a:cs typeface="Calibri"/>
              </a:rPr>
              <a:t>Solutions</a:t>
            </a:r>
            <a:endParaRPr sz="2000">
              <a:latin typeface="Calibri"/>
              <a:cs typeface="Calibri"/>
            </a:endParaRPr>
          </a:p>
          <a:p>
            <a:pPr marL="12700" marR="468630">
              <a:lnSpc>
                <a:spcPct val="100000"/>
              </a:lnSpc>
              <a:spcBef>
                <a:spcPts val="600"/>
              </a:spcBef>
            </a:pPr>
            <a:r>
              <a:rPr dirty="0" sz="2000" spc="-5">
                <a:latin typeface="Calibri"/>
                <a:cs typeface="Calibri"/>
              </a:rPr>
              <a:t>Michael</a:t>
            </a:r>
            <a:r>
              <a:rPr dirty="0" sz="2000" spc="-60">
                <a:latin typeface="Calibri"/>
                <a:cs typeface="Calibri"/>
              </a:rPr>
              <a:t> </a:t>
            </a:r>
            <a:r>
              <a:rPr dirty="0" sz="2000" spc="-20">
                <a:latin typeface="Calibri"/>
                <a:cs typeface="Calibri"/>
              </a:rPr>
              <a:t>Ryan  </a:t>
            </a:r>
            <a:r>
              <a:rPr dirty="0" sz="2000">
                <a:latin typeface="Calibri"/>
                <a:cs typeface="Calibri"/>
              </a:rPr>
              <a:t>Rick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Kim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dirty="0" sz="2000" spc="-25">
                <a:latin typeface="Calibri"/>
                <a:cs typeface="Calibri"/>
              </a:rPr>
              <a:t>Kyle</a:t>
            </a:r>
            <a:r>
              <a:rPr dirty="0" sz="2000" spc="-1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Moad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85415" y="4790947"/>
            <a:ext cx="310642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5" b="1">
                <a:latin typeface="Calibri"/>
                <a:cs typeface="Calibri"/>
              </a:rPr>
              <a:t>Funding </a:t>
            </a:r>
            <a:r>
              <a:rPr dirty="0" sz="1800" spc="-15" b="1">
                <a:latin typeface="Calibri"/>
                <a:cs typeface="Calibri"/>
              </a:rPr>
              <a:t>for</a:t>
            </a:r>
            <a:r>
              <a:rPr dirty="0" sz="1800" spc="-25" b="1">
                <a:latin typeface="Calibri"/>
                <a:cs typeface="Calibri"/>
              </a:rPr>
              <a:t> </a:t>
            </a:r>
            <a:r>
              <a:rPr dirty="0" sz="1800" spc="-35" b="1">
                <a:latin typeface="Calibri"/>
                <a:cs typeface="Calibri"/>
              </a:rPr>
              <a:t>OpenCRAVAT/MuPIT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85415" y="5690108"/>
            <a:ext cx="842899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</a:rPr>
              <a:t>Information </a:t>
            </a:r>
            <a:r>
              <a:rPr dirty="0" sz="1800" spc="-15">
                <a:latin typeface="Calibri"/>
                <a:cs typeface="Calibri"/>
              </a:rPr>
              <a:t>Technologies for </a:t>
            </a:r>
            <a:r>
              <a:rPr dirty="0" sz="1800">
                <a:latin typeface="Calibri"/>
                <a:cs typeface="Calibri"/>
              </a:rPr>
              <a:t>Cancer </a:t>
            </a:r>
            <a:r>
              <a:rPr dirty="0" sz="1800" spc="-10">
                <a:latin typeface="Calibri"/>
                <a:cs typeface="Calibri"/>
              </a:rPr>
              <a:t>Research, </a:t>
            </a:r>
            <a:r>
              <a:rPr dirty="0" sz="1800">
                <a:latin typeface="Calibri"/>
                <a:cs typeface="Calibri"/>
              </a:rPr>
              <a:t>NCI </a:t>
            </a:r>
            <a:r>
              <a:rPr dirty="0" sz="1800" spc="-10">
                <a:latin typeface="Calibri"/>
                <a:cs typeface="Calibri"/>
              </a:rPr>
              <a:t>(grants </a:t>
            </a:r>
            <a:r>
              <a:rPr dirty="0" sz="1800" spc="-5">
                <a:latin typeface="Calibri"/>
                <a:cs typeface="Calibri"/>
              </a:rPr>
              <a:t>U01-CA180956,</a:t>
            </a:r>
            <a:r>
              <a:rPr dirty="0" sz="1800" spc="140">
                <a:latin typeface="Calibri"/>
                <a:cs typeface="Calibri"/>
              </a:rPr>
              <a:t> </a:t>
            </a:r>
            <a:r>
              <a:rPr dirty="0" sz="1800" spc="-5">
                <a:latin typeface="Calibri"/>
                <a:cs typeface="Calibri"/>
              </a:rPr>
              <a:t>U24CA204817)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65759" y="5248655"/>
            <a:ext cx="2255519" cy="39319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676655" y="1350263"/>
            <a:ext cx="2176272" cy="57607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797296" y="1450847"/>
            <a:ext cx="1274063" cy="4053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11664695" y="5608320"/>
            <a:ext cx="371855" cy="37185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 txBox="1"/>
          <p:nvPr/>
        </p:nvSpPr>
        <p:spPr>
          <a:xfrm>
            <a:off x="5325247" y="3619500"/>
            <a:ext cx="2245360" cy="15494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700"/>
              </a:spcBef>
            </a:pPr>
            <a:r>
              <a:rPr dirty="0" sz="2000" spc="-5" b="1">
                <a:latin typeface="Calibri"/>
                <a:cs typeface="Calibri"/>
              </a:rPr>
              <a:t>Other</a:t>
            </a:r>
            <a:r>
              <a:rPr dirty="0" sz="2000" spc="-15" b="1">
                <a:latin typeface="Calibri"/>
                <a:cs typeface="Calibri"/>
              </a:rPr>
              <a:t> collaborators</a:t>
            </a:r>
            <a:endParaRPr sz="2000">
              <a:latin typeface="Calibri"/>
              <a:cs typeface="Calibri"/>
            </a:endParaRPr>
          </a:p>
          <a:p>
            <a:pPr marL="12700" marR="480059">
              <a:lnSpc>
                <a:spcPct val="125000"/>
              </a:lnSpc>
            </a:pPr>
            <a:r>
              <a:rPr dirty="0" sz="2000" spc="-5">
                <a:latin typeface="Calibri"/>
                <a:cs typeface="Calibri"/>
              </a:rPr>
              <a:t>Ben Busby  Christian</a:t>
            </a:r>
            <a:r>
              <a:rPr dirty="0" sz="2000" spc="-75">
                <a:latin typeface="Calibri"/>
                <a:cs typeface="Calibri"/>
              </a:rPr>
              <a:t> </a:t>
            </a:r>
            <a:r>
              <a:rPr dirty="0" sz="2000" spc="-35">
                <a:latin typeface="Calibri"/>
                <a:cs typeface="Calibri"/>
              </a:rPr>
              <a:t>Townes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0"/>
              </a:spcBef>
            </a:pPr>
            <a:r>
              <a:rPr dirty="0" sz="2000" spc="-10">
                <a:latin typeface="Calibri"/>
                <a:cs typeface="Calibri"/>
              </a:rPr>
              <a:t>Katherine </a:t>
            </a:r>
            <a:r>
              <a:rPr dirty="0" sz="2000" spc="-40">
                <a:latin typeface="Calibri"/>
                <a:cs typeface="Calibri"/>
              </a:rPr>
              <a:t>Van</a:t>
            </a:r>
            <a:r>
              <a:rPr dirty="0" sz="2000" spc="-30">
                <a:latin typeface="Calibri"/>
                <a:cs typeface="Calibri"/>
              </a:rPr>
              <a:t> </a:t>
            </a:r>
            <a:r>
              <a:rPr dirty="0" sz="2000" spc="-5">
                <a:latin typeface="Calibri"/>
                <a:cs typeface="Calibri"/>
              </a:rPr>
              <a:t>Winkle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70" rIns="0" bIns="0" rtlCol="0" vert="horz">
            <a:spAutoFit/>
          </a:bodyPr>
          <a:lstStyle/>
          <a:p>
            <a:pPr marL="12700" marR="5080">
              <a:lnSpc>
                <a:spcPct val="101400"/>
              </a:lnSpc>
              <a:spcBef>
                <a:spcPts val="10"/>
              </a:spcBef>
            </a:pPr>
            <a:r>
              <a:rPr dirty="0"/>
              <a:t>K A R C H I</a:t>
            </a:r>
            <a:r>
              <a:rPr dirty="0" spc="-140"/>
              <a:t> </a:t>
            </a:r>
            <a:r>
              <a:rPr dirty="0"/>
              <a:t>N  </a:t>
            </a:r>
            <a:r>
              <a:rPr dirty="0">
                <a:solidFill>
                  <a:srgbClr val="D33B27"/>
                </a:solidFill>
              </a:rPr>
              <a:t>L A</a:t>
            </a:r>
            <a:r>
              <a:rPr dirty="0" spc="-30">
                <a:solidFill>
                  <a:srgbClr val="D33B27"/>
                </a:solidFill>
              </a:rPr>
              <a:t> </a:t>
            </a:r>
            <a:r>
              <a:rPr dirty="0">
                <a:solidFill>
                  <a:srgbClr val="D33B27"/>
                </a:solidFill>
              </a:rPr>
              <a:t>B</a:t>
            </a:r>
          </a:p>
        </p:txBody>
      </p:sp>
      <p:sp>
        <p:nvSpPr>
          <p:cNvPr id="14" name="object 14"/>
          <p:cNvSpPr txBox="1"/>
          <p:nvPr/>
        </p:nvSpPr>
        <p:spPr>
          <a:xfrm>
            <a:off x="9960733" y="4656835"/>
            <a:ext cx="2047875" cy="13030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 indent="177800">
              <a:lnSpc>
                <a:spcPct val="154400"/>
              </a:lnSpc>
              <a:spcBef>
                <a:spcPts val="100"/>
              </a:spcBef>
            </a:pPr>
            <a:r>
              <a:rPr dirty="0" sz="1800" spc="-10">
                <a:latin typeface="Calibri"/>
                <a:cs typeface="Calibri"/>
                <a:hlinkClick r:id="rId8"/>
              </a:rPr>
              <a:t>support@cravat.us </a:t>
            </a:r>
            <a:r>
              <a:rPr dirty="0" sz="1800" spc="-10">
                <a:latin typeface="Calibri"/>
                <a:cs typeface="Calibri"/>
              </a:rPr>
              <a:t> </a:t>
            </a:r>
            <a:r>
              <a:rPr dirty="0" sz="1800" spc="-15">
                <a:latin typeface="Calibri"/>
                <a:cs typeface="Calibri"/>
                <a:hlinkClick r:id="rId9"/>
              </a:rPr>
              <a:t>http://opencravat.org</a:t>
            </a:r>
            <a:endParaRPr sz="1800">
              <a:latin typeface="Calibri"/>
              <a:cs typeface="Calibri"/>
            </a:endParaRPr>
          </a:p>
          <a:p>
            <a:pPr marL="190500">
              <a:lnSpc>
                <a:spcPct val="100000"/>
              </a:lnSpc>
              <a:spcBef>
                <a:spcPts val="1225"/>
              </a:spcBef>
            </a:pPr>
            <a:r>
              <a:rPr dirty="0" sz="1800" spc="-30">
                <a:latin typeface="Calibri"/>
                <a:cs typeface="Calibri"/>
              </a:rPr>
              <a:t>@OpenCRAVAT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2019-12-06T23:17:37Z</dcterms:created>
  <dcterms:modified xsi:type="dcterms:W3CDTF">2019-12-06T23:17:37Z</dcterms:modified>
</cp:coreProperties>
</file>