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69" r:id="rId2"/>
    <p:sldId id="256" r:id="rId3"/>
    <p:sldId id="257" r:id="rId4"/>
    <p:sldId id="267" r:id="rId5"/>
    <p:sldId id="268" r:id="rId6"/>
    <p:sldId id="262" r:id="rId7"/>
    <p:sldId id="265" r:id="rId8"/>
    <p:sldId id="266" r:id="rId9"/>
    <p:sldId id="264" r:id="rId10"/>
  </p:sldIdLst>
  <p:sldSz cx="12192000" cy="6858000"/>
  <p:notesSz cx="7016750" cy="93027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B7"/>
    <a:srgbClr val="E69CA4"/>
    <a:srgbClr val="5492C3"/>
    <a:srgbClr val="005A0A"/>
    <a:srgbClr val="00C0CE"/>
    <a:srgbClr val="1173BB"/>
    <a:srgbClr val="8BC967"/>
    <a:srgbClr val="3C7F8C"/>
    <a:srgbClr val="B9D997"/>
    <a:srgbClr val="A927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2" autoAdjust="0"/>
    <p:restoredTop sz="91585" autoAdjust="0"/>
  </p:normalViewPr>
  <p:slideViewPr>
    <p:cSldViewPr>
      <p:cViewPr varScale="1">
        <p:scale>
          <a:sx n="158" d="100"/>
          <a:sy n="158" d="100"/>
        </p:scale>
        <p:origin x="344" y="7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0592" cy="466753"/>
          </a:xfrm>
          <a:prstGeom prst="rect">
            <a:avLst/>
          </a:prstGeom>
        </p:spPr>
        <p:txBody>
          <a:bodyPr vert="horz" lIns="93251" tIns="46625" rIns="93251" bIns="46625" rtlCol="0"/>
          <a:lstStyle>
            <a:lvl1pPr algn="l">
              <a:defRPr sz="1200"/>
            </a:lvl1pPr>
          </a:lstStyle>
          <a:p>
            <a:endParaRPr lang="en-US"/>
          </a:p>
        </p:txBody>
      </p:sp>
      <p:sp>
        <p:nvSpPr>
          <p:cNvPr id="3" name="Date Placeholder 2"/>
          <p:cNvSpPr>
            <a:spLocks noGrp="1"/>
          </p:cNvSpPr>
          <p:nvPr>
            <p:ph type="dt" idx="1"/>
          </p:nvPr>
        </p:nvSpPr>
        <p:spPr>
          <a:xfrm>
            <a:off x="3974534" y="0"/>
            <a:ext cx="3040592" cy="466753"/>
          </a:xfrm>
          <a:prstGeom prst="rect">
            <a:avLst/>
          </a:prstGeom>
        </p:spPr>
        <p:txBody>
          <a:bodyPr vert="horz" lIns="93251" tIns="46625" rIns="93251" bIns="46625" rtlCol="0"/>
          <a:lstStyle>
            <a:lvl1pPr algn="r">
              <a:defRPr sz="1200"/>
            </a:lvl1pPr>
          </a:lstStyle>
          <a:p>
            <a:fld id="{20636606-D039-40CA-A328-BBD89CC8A5CB}" type="datetimeFigureOut">
              <a:rPr lang="en-US" smtClean="0"/>
              <a:t>12/5/2019</a:t>
            </a:fld>
            <a:endParaRPr lang="en-US"/>
          </a:p>
        </p:txBody>
      </p:sp>
      <p:sp>
        <p:nvSpPr>
          <p:cNvPr id="4" name="Slide Image Placeholder 3"/>
          <p:cNvSpPr>
            <a:spLocks noGrp="1" noRot="1" noChangeAspect="1"/>
          </p:cNvSpPr>
          <p:nvPr>
            <p:ph type="sldImg" idx="2"/>
          </p:nvPr>
        </p:nvSpPr>
        <p:spPr>
          <a:xfrm>
            <a:off x="719138" y="1163638"/>
            <a:ext cx="5578475" cy="3138487"/>
          </a:xfrm>
          <a:prstGeom prst="rect">
            <a:avLst/>
          </a:prstGeom>
          <a:noFill/>
          <a:ln w="12700">
            <a:solidFill>
              <a:prstClr val="black"/>
            </a:solidFill>
          </a:ln>
        </p:spPr>
        <p:txBody>
          <a:bodyPr vert="horz" lIns="93251" tIns="46625" rIns="93251" bIns="46625" rtlCol="0" anchor="ctr"/>
          <a:lstStyle/>
          <a:p>
            <a:endParaRPr lang="en-US"/>
          </a:p>
        </p:txBody>
      </p:sp>
      <p:sp>
        <p:nvSpPr>
          <p:cNvPr id="5" name="Notes Placeholder 4"/>
          <p:cNvSpPr>
            <a:spLocks noGrp="1"/>
          </p:cNvSpPr>
          <p:nvPr>
            <p:ph type="body" sz="quarter" idx="3"/>
          </p:nvPr>
        </p:nvSpPr>
        <p:spPr>
          <a:xfrm>
            <a:off x="701675" y="4476948"/>
            <a:ext cx="5613400" cy="3662958"/>
          </a:xfrm>
          <a:prstGeom prst="rect">
            <a:avLst/>
          </a:prstGeom>
        </p:spPr>
        <p:txBody>
          <a:bodyPr vert="horz" lIns="93251" tIns="46625" rIns="93251" bIns="4662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5998"/>
            <a:ext cx="3040592" cy="466752"/>
          </a:xfrm>
          <a:prstGeom prst="rect">
            <a:avLst/>
          </a:prstGeom>
        </p:spPr>
        <p:txBody>
          <a:bodyPr vert="horz" lIns="93251" tIns="46625" rIns="93251" bIns="46625" rtlCol="0" anchor="b"/>
          <a:lstStyle>
            <a:lvl1pPr algn="l">
              <a:defRPr sz="1200"/>
            </a:lvl1pPr>
          </a:lstStyle>
          <a:p>
            <a:endParaRPr lang="en-US"/>
          </a:p>
        </p:txBody>
      </p:sp>
      <p:sp>
        <p:nvSpPr>
          <p:cNvPr id="7" name="Slide Number Placeholder 6"/>
          <p:cNvSpPr>
            <a:spLocks noGrp="1"/>
          </p:cNvSpPr>
          <p:nvPr>
            <p:ph type="sldNum" sz="quarter" idx="5"/>
          </p:nvPr>
        </p:nvSpPr>
        <p:spPr>
          <a:xfrm>
            <a:off x="3974534" y="8835998"/>
            <a:ext cx="3040592" cy="466752"/>
          </a:xfrm>
          <a:prstGeom prst="rect">
            <a:avLst/>
          </a:prstGeom>
        </p:spPr>
        <p:txBody>
          <a:bodyPr vert="horz" lIns="93251" tIns="46625" rIns="93251" bIns="46625" rtlCol="0" anchor="b"/>
          <a:lstStyle>
            <a:lvl1pPr algn="r">
              <a:defRPr sz="1200"/>
            </a:lvl1pPr>
          </a:lstStyle>
          <a:p>
            <a:fld id="{330230E2-B562-4459-948C-94914239448D}" type="slidenum">
              <a:rPr lang="en-US" smtClean="0"/>
              <a:t>‹#›</a:t>
            </a:fld>
            <a:endParaRPr lang="en-US"/>
          </a:p>
        </p:txBody>
      </p:sp>
    </p:spTree>
    <p:extLst>
      <p:ext uri="{BB962C8B-B14F-4D97-AF65-F5344CB8AC3E}">
        <p14:creationId xmlns:p14="http://schemas.microsoft.com/office/powerpoint/2010/main" val="3413400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my name is Andrew Sharo, I’m a PhD student in Steven Brenner’s group at UC Berkeley. Today I’m going to tell you about a method we’ve been working on called </a:t>
            </a:r>
            <a:r>
              <a:rPr lang="en-US" dirty="0" err="1"/>
              <a:t>strvctvre</a:t>
            </a:r>
            <a:r>
              <a:rPr lang="en-US" dirty="0"/>
              <a:t>, which learns from existing databases of structural variants to predict which structural variants, if any, seen in a proband, are likely to be pathogenic. </a:t>
            </a:r>
          </a:p>
        </p:txBody>
      </p:sp>
      <p:sp>
        <p:nvSpPr>
          <p:cNvPr id="4" name="Slide Number Placeholder 3"/>
          <p:cNvSpPr>
            <a:spLocks noGrp="1"/>
          </p:cNvSpPr>
          <p:nvPr>
            <p:ph type="sldNum" sz="quarter" idx="5"/>
          </p:nvPr>
        </p:nvSpPr>
        <p:spPr/>
        <p:txBody>
          <a:bodyPr/>
          <a:lstStyle/>
          <a:p>
            <a:fld id="{330230E2-B562-4459-948C-94914239448D}" type="slidenum">
              <a:rPr lang="en-US" smtClean="0"/>
              <a:t>2</a:t>
            </a:fld>
            <a:endParaRPr lang="en-US"/>
          </a:p>
        </p:txBody>
      </p:sp>
    </p:spTree>
    <p:extLst>
      <p:ext uri="{BB962C8B-B14F-4D97-AF65-F5344CB8AC3E}">
        <p14:creationId xmlns:p14="http://schemas.microsoft.com/office/powerpoint/2010/main" val="1249006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didn’t set out to create a structural variant impact predictor, instead I was looking for causal variants in a cohort of 50 probands with suspected rare genetic disorder, and for whom we had high resolution structural variant data. Analyzing this cohort was a team effort between researchers at multiple institutions. To give you a sense of the challenge, let’s focus on just a single case. In our study, there was a male proband with these phenotypes, which don’t match uniquely to any rare disorder. Analysis of his single nucleotide variants and indels through a trio exome yielded nothing of interest. So, to analyze his structural variants I began by retaining variants with a cohort frequency of less than 1%, which still gave 230 deletions and duplications in this proband, a fraction of which I’ve shown here. Even after retaining only those rare variants overlapping exonic regions, I had 17 deletions and duplications to consider, which poses a scientific challenge to thoroughly investigate each variant for whether it could be disease causing based on what we know about the genomic context, but is doable given time and resources. I wondered what automated methods were already available to help me approach this problem, and to at least prioritize which structural variants to manually investigate first.</a:t>
            </a:r>
          </a:p>
          <a:p>
            <a:endParaRPr lang="en-US" dirty="0"/>
          </a:p>
        </p:txBody>
      </p:sp>
      <p:sp>
        <p:nvSpPr>
          <p:cNvPr id="4" name="Slide Number Placeholder 3"/>
          <p:cNvSpPr>
            <a:spLocks noGrp="1"/>
          </p:cNvSpPr>
          <p:nvPr>
            <p:ph type="sldNum" sz="quarter" idx="5"/>
          </p:nvPr>
        </p:nvSpPr>
        <p:spPr/>
        <p:txBody>
          <a:bodyPr/>
          <a:lstStyle/>
          <a:p>
            <a:fld id="{330230E2-B562-4459-948C-94914239448D}" type="slidenum">
              <a:rPr lang="en-US" smtClean="0"/>
              <a:t>3</a:t>
            </a:fld>
            <a:endParaRPr lang="en-US"/>
          </a:p>
        </p:txBody>
      </p:sp>
    </p:spTree>
    <p:extLst>
      <p:ext uri="{BB962C8B-B14F-4D97-AF65-F5344CB8AC3E}">
        <p14:creationId xmlns:p14="http://schemas.microsoft.com/office/powerpoint/2010/main" val="2339748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 turned to the </a:t>
            </a:r>
            <a:r>
              <a:rPr lang="en-US" dirty="0" err="1"/>
              <a:t>PANoply</a:t>
            </a:r>
            <a:r>
              <a:rPr lang="en-US" dirty="0"/>
              <a:t> of variant impact predictors. Here I’m showing a word cloud of them, where size corresponds to the log of the number of citations, many of you probably recognize some of the popular ones. And for those who aren’t familiar, these impact predictors take in a variant, typically a single nucleotide variant or amino acid variant and output a score that correlates to how pathogenic it’s predicted to be. And I searched for predictors that focus on structural variants, and I found only two, SVFX and </a:t>
            </a:r>
            <a:r>
              <a:rPr lang="en-US" dirty="0" err="1"/>
              <a:t>SVScore</a:t>
            </a:r>
            <a:r>
              <a:rPr lang="en-US" dirty="0"/>
              <a:t>. SVFX focuses on somatic cancer mutations and complex diseases, so it’s not designed for this task, and </a:t>
            </a:r>
            <a:r>
              <a:rPr lang="en-US" dirty="0" err="1"/>
              <a:t>SVScore</a:t>
            </a:r>
            <a:r>
              <a:rPr lang="en-US" dirty="0"/>
              <a:t> aggregates CADD scores across structural variants, but I wanted to incorporate more features, so I decided I would make a method trained and focused on germline structural variants, which I called </a:t>
            </a:r>
            <a:r>
              <a:rPr lang="en-US" dirty="0" err="1"/>
              <a:t>struvctvre</a:t>
            </a:r>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fld id="{330230E2-B562-4459-948C-94914239448D}" type="slidenum">
              <a:rPr lang="en-US" smtClean="0"/>
              <a:t>4</a:t>
            </a:fld>
            <a:endParaRPr lang="en-US"/>
          </a:p>
        </p:txBody>
      </p:sp>
    </p:spTree>
    <p:extLst>
      <p:ext uri="{BB962C8B-B14F-4D97-AF65-F5344CB8AC3E}">
        <p14:creationId xmlns:p14="http://schemas.microsoft.com/office/powerpoint/2010/main" val="1440709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Similar to existing impact predictors, the input to </a:t>
            </a:r>
            <a:r>
              <a:rPr lang="en-US" dirty="0" err="1"/>
              <a:t>strvctvre</a:t>
            </a:r>
            <a:r>
              <a:rPr lang="en-US" dirty="0"/>
              <a:t> is just the chromosome, start, and end position of the structural variant in question, and what type of variant it is. Right now, we only score deletions and duplications, due to training data limitations. The output from </a:t>
            </a:r>
            <a:r>
              <a:rPr lang="en-US" dirty="0" err="1"/>
              <a:t>Strvctvre</a:t>
            </a:r>
            <a:r>
              <a:rPr lang="en-US" dirty="0"/>
              <a:t> is a score from 0 to 1, with larger scores indicating a structural variant is more likely to be pathogenic. Again, due to training data limitations, right now we only score variants that overlap an exonic region.</a:t>
            </a:r>
          </a:p>
          <a:p>
            <a:endParaRPr lang="en-US" dirty="0"/>
          </a:p>
        </p:txBody>
      </p:sp>
      <p:sp>
        <p:nvSpPr>
          <p:cNvPr id="4" name="Slide Number Placeholder 3"/>
          <p:cNvSpPr>
            <a:spLocks noGrp="1"/>
          </p:cNvSpPr>
          <p:nvPr>
            <p:ph type="sldNum" sz="quarter" idx="5"/>
          </p:nvPr>
        </p:nvSpPr>
        <p:spPr/>
        <p:txBody>
          <a:bodyPr/>
          <a:lstStyle/>
          <a:p>
            <a:fld id="{330230E2-B562-4459-948C-94914239448D}" type="slidenum">
              <a:rPr lang="en-US" smtClean="0"/>
              <a:t>5</a:t>
            </a:fld>
            <a:endParaRPr lang="en-US"/>
          </a:p>
        </p:txBody>
      </p:sp>
    </p:spTree>
    <p:extLst>
      <p:ext uri="{BB962C8B-B14F-4D97-AF65-F5344CB8AC3E}">
        <p14:creationId xmlns:p14="http://schemas.microsoft.com/office/powerpoint/2010/main" val="1224954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assess </a:t>
            </a:r>
            <a:r>
              <a:rPr lang="en-US" dirty="0" err="1"/>
              <a:t>Strvctvre’s</a:t>
            </a:r>
            <a:r>
              <a:rPr lang="en-US" dirty="0"/>
              <a:t> performance, we had it train on structural variants on all chromosomes except one, and tested on the held-out chromosome, iterating through each chromosome. And I should mention that we trained on structural variants from </a:t>
            </a:r>
            <a:r>
              <a:rPr lang="en-US" dirty="0" err="1"/>
              <a:t>ClinVar</a:t>
            </a:r>
            <a:r>
              <a:rPr lang="en-US" dirty="0"/>
              <a:t>, </a:t>
            </a:r>
            <a:r>
              <a:rPr lang="en-US" dirty="0" err="1"/>
              <a:t>gnomAD</a:t>
            </a:r>
            <a:r>
              <a:rPr lang="en-US" dirty="0"/>
              <a:t>, and apes, but tested only on our </a:t>
            </a:r>
            <a:r>
              <a:rPr lang="en-US" dirty="0" err="1"/>
              <a:t>clinVar</a:t>
            </a:r>
            <a:r>
              <a:rPr lang="en-US" dirty="0"/>
              <a:t> data. Here on the ROC plot, I’m showing you the concatenated performance across all held-out chromosomes. Looking at StrVCTVRE in red, you can see that if I want a 90% chance of finding the causal variant, I am able to eliminate about 60% of variants from consideration, at a </a:t>
            </a:r>
            <a:r>
              <a:rPr lang="en-US" dirty="0" err="1"/>
              <a:t>strvctvre</a:t>
            </a:r>
            <a:r>
              <a:rPr lang="en-US" dirty="0"/>
              <a:t> score threshold of 0.368.</a:t>
            </a:r>
          </a:p>
        </p:txBody>
      </p:sp>
      <p:sp>
        <p:nvSpPr>
          <p:cNvPr id="4" name="Slide Number Placeholder 3"/>
          <p:cNvSpPr>
            <a:spLocks noGrp="1"/>
          </p:cNvSpPr>
          <p:nvPr>
            <p:ph type="sldNum" sz="quarter" idx="5"/>
          </p:nvPr>
        </p:nvSpPr>
        <p:spPr/>
        <p:txBody>
          <a:bodyPr/>
          <a:lstStyle/>
          <a:p>
            <a:fld id="{330230E2-B562-4459-948C-94914239448D}" type="slidenum">
              <a:rPr lang="en-US" smtClean="0"/>
              <a:t>6</a:t>
            </a:fld>
            <a:endParaRPr lang="en-US"/>
          </a:p>
        </p:txBody>
      </p:sp>
    </p:spTree>
    <p:extLst>
      <p:ext uri="{BB962C8B-B14F-4D97-AF65-F5344CB8AC3E}">
        <p14:creationId xmlns:p14="http://schemas.microsoft.com/office/powerpoint/2010/main" val="1823658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Returning to our initial case, we can take this list of 17 structural variants, and score each of them with </a:t>
            </a:r>
            <a:r>
              <a:rPr lang="en-US" dirty="0" err="1"/>
              <a:t>Strvctvre</a:t>
            </a:r>
            <a:r>
              <a:rPr lang="en-US" dirty="0"/>
              <a:t> on the far right. Here we see that using that .368 cutoff eliminates almost half the variants from consideration, as expected. But really, there’s no need to use a hard cutoff, it’s better for this score to be considered as a continuous metric, giving less priority to a variant as its score gets lower. Of course, I picked a good example case, and the top variant as ranked by </a:t>
            </a:r>
            <a:r>
              <a:rPr lang="en-US" dirty="0" err="1"/>
              <a:t>strvctvre</a:t>
            </a:r>
            <a:r>
              <a:rPr lang="en-US" dirty="0"/>
              <a:t>, a 10kb deletion on chr10 in WAC was found to be the causative variant by our collaborators when they used clinical intuition and manual analysis. Even though </a:t>
            </a:r>
            <a:r>
              <a:rPr lang="en-US" dirty="0" err="1"/>
              <a:t>strvctvre</a:t>
            </a:r>
            <a:r>
              <a:rPr lang="en-US" dirty="0"/>
              <a:t> does not consider patient phenotypes, it was still able to prioritize a variant where the phenotypes matched. After sequencing parents, this variant was found to be de novo, and using ACMG Guidelines, this was classified as a pathogenic variant.</a:t>
            </a:r>
          </a:p>
        </p:txBody>
      </p:sp>
      <p:sp>
        <p:nvSpPr>
          <p:cNvPr id="4" name="Slide Number Placeholder 3"/>
          <p:cNvSpPr>
            <a:spLocks noGrp="1"/>
          </p:cNvSpPr>
          <p:nvPr>
            <p:ph type="sldNum" sz="quarter" idx="5"/>
          </p:nvPr>
        </p:nvSpPr>
        <p:spPr/>
        <p:txBody>
          <a:bodyPr/>
          <a:lstStyle/>
          <a:p>
            <a:fld id="{330230E2-B562-4459-948C-94914239448D}" type="slidenum">
              <a:rPr lang="en-US" smtClean="0"/>
              <a:t>7</a:t>
            </a:fld>
            <a:endParaRPr lang="en-US"/>
          </a:p>
        </p:txBody>
      </p:sp>
    </p:spTree>
    <p:extLst>
      <p:ext uri="{BB962C8B-B14F-4D97-AF65-F5344CB8AC3E}">
        <p14:creationId xmlns:p14="http://schemas.microsoft.com/office/powerpoint/2010/main" val="5765205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 like to thank the lab: here we are with a very large structural variant. And with that, I’ll take any questions.</a:t>
            </a:r>
          </a:p>
        </p:txBody>
      </p:sp>
      <p:sp>
        <p:nvSpPr>
          <p:cNvPr id="4" name="Slide Number Placeholder 3"/>
          <p:cNvSpPr>
            <a:spLocks noGrp="1"/>
          </p:cNvSpPr>
          <p:nvPr>
            <p:ph type="sldNum" sz="quarter" idx="5"/>
          </p:nvPr>
        </p:nvSpPr>
        <p:spPr/>
        <p:txBody>
          <a:bodyPr/>
          <a:lstStyle/>
          <a:p>
            <a:fld id="{330230E2-B562-4459-948C-94914239448D}" type="slidenum">
              <a:rPr lang="en-US" smtClean="0"/>
              <a:t>8</a:t>
            </a:fld>
            <a:endParaRPr lang="en-US"/>
          </a:p>
        </p:txBody>
      </p:sp>
    </p:spTree>
    <p:extLst>
      <p:ext uri="{BB962C8B-B14F-4D97-AF65-F5344CB8AC3E}">
        <p14:creationId xmlns:p14="http://schemas.microsoft.com/office/powerpoint/2010/main" val="3444663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ing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609600" y="49824"/>
            <a:ext cx="109728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12/5/2019</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724942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oub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109728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12/5/2019</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71080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ingle line-top, Blank">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109728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12/5/2019</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4016126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5D886-7717-486F-B096-B34AB58FD174}" type="datetimeFigureOut">
              <a:rPr lang="en-US" smtClean="0"/>
              <a:t>12/5/2019</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08999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12/5/2019</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609600" y="76200"/>
            <a:ext cx="10972800" cy="67818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4703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Title, Single line">
    <p:spTree>
      <p:nvGrpSpPr>
        <p:cNvPr id="1" name=""/>
        <p:cNvGrpSpPr/>
        <p:nvPr/>
      </p:nvGrpSpPr>
      <p:grpSpPr>
        <a:xfrm>
          <a:off x="0" y="0"/>
          <a:ext cx="0" cy="0"/>
          <a:chOff x="0" y="0"/>
          <a:chExt cx="0" cy="0"/>
        </a:xfrm>
      </p:grpSpPr>
      <p:sp>
        <p:nvSpPr>
          <p:cNvPr id="2" name="Title 1"/>
          <p:cNvSpPr>
            <a:spLocks noGrp="1"/>
          </p:cNvSpPr>
          <p:nvPr>
            <p:ph type="title"/>
          </p:nvPr>
        </p:nvSpPr>
        <p:spPr>
          <a:xfrm>
            <a:off x="609600" y="49824"/>
            <a:ext cx="109728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12/5/2019</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609600" y="955432"/>
            <a:ext cx="10972800" cy="5902568"/>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3154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109728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12/5/2019</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609600" y="1066800"/>
            <a:ext cx="10972800" cy="57912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6348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mp; Title, Single line-top">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12/5/2019</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609600" y="762000"/>
            <a:ext cx="10972800" cy="60960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1883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amp; Title, Sing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66800"/>
            <a:ext cx="53848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066800"/>
            <a:ext cx="53848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12/5/2019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609600" y="49824"/>
            <a:ext cx="109728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99512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amp; Title, Doub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66800"/>
            <a:ext cx="53848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066800"/>
            <a:ext cx="53848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12/5/2019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609600" y="152400"/>
            <a:ext cx="109728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79693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amp; Title, Single line-top">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66799"/>
            <a:ext cx="5384800" cy="5791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066800"/>
            <a:ext cx="53848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12/5/2019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609600" y="0"/>
            <a:ext cx="109728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1738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12/5/2019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996502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600" y="1600200"/>
            <a:ext cx="109728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85D886-7717-486F-B096-B34AB58FD174}" type="datetimeFigureOut">
              <a:rPr lang="en-US" smtClean="0"/>
              <a:t>12/5/2019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603449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P default)">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85D886-7717-486F-B096-B34AB58FD174}" type="datetimeFigureOut">
              <a:rPr lang="en-US" smtClean="0"/>
              <a:t>12/5/2019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527015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Column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3848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3848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12/5/2019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12438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2 Column titles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B85D886-7717-486F-B096-B34AB58FD174}" type="datetimeFigureOut">
              <a:rPr lang="en-US" smtClean="0"/>
              <a:t>12/5/2019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099350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12/5/2019</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840161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Tex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0"/>
            <a:ext cx="6815667" cy="65849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12/5/2019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8881690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12/5/2019</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896282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12/5/2019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4705785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P defaul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12/5/2019</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670188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0"/>
            <a:ext cx="10972800" cy="5257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B85D886-7717-486F-B096-B34AB58FD174}" type="datetimeFigureOut">
              <a:rPr lang="en-US" smtClean="0"/>
              <a:pPr/>
              <a:t>12/5/2019</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9245600" y="6356351"/>
            <a:ext cx="28448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59929054"/>
      </p:ext>
    </p:extLst>
  </p:cSld>
  <p:clrMap bg1="lt1" tx1="dk1" bg2="lt2" tx2="dk2" accent1="accent1" accent2="accent2" accent3="accent3" accent4="accent4" accent5="accent5" accent6="accent6" hlink="hlink" folHlink="folHlink"/>
  <p:sldLayoutIdLst>
    <p:sldLayoutId id="2147483664" r:id="rId1"/>
    <p:sldLayoutId id="2147483666" r:id="rId2"/>
    <p:sldLayoutId id="2147483665" r:id="rId3"/>
    <p:sldLayoutId id="2147483655" r:id="rId4"/>
    <p:sldLayoutId id="2147483671" r:id="rId5"/>
    <p:sldLayoutId id="2147483662" r:id="rId6"/>
    <p:sldLayoutId id="2147483667" r:id="rId7"/>
    <p:sldLayoutId id="2147483663" r:id="rId8"/>
    <p:sldLayoutId id="2147483668" r:id="rId9"/>
    <p:sldLayoutId id="2147483669" r:id="rId10"/>
    <p:sldLayoutId id="2147483670" r:id="rId11"/>
    <p:sldLayoutId id="2147483649" r:id="rId12"/>
    <p:sldLayoutId id="2147483650" r:id="rId13"/>
    <p:sldLayoutId id="2147483651" r:id="rId14"/>
    <p:sldLayoutId id="2147483652" r:id="rId15"/>
    <p:sldLayoutId id="2147483653" r:id="rId16"/>
    <p:sldLayoutId id="2147483654" r:id="rId17"/>
    <p:sldLayoutId id="2147483656" r:id="rId18"/>
    <p:sldLayoutId id="2147483657" r:id="rId19"/>
    <p:sldLayoutId id="2147483658" r:id="rId20"/>
    <p:sldLayoutId id="2147483659" r:id="rId21"/>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jpeg"/><Relationship Id="rId11" Type="http://schemas.openxmlformats.org/officeDocument/2006/relationships/image" Target="../media/image11.png"/><Relationship Id="rId5" Type="http://schemas.openxmlformats.org/officeDocument/2006/relationships/image" Target="../media/image5.jpeg"/><Relationship Id="rId10" Type="http://schemas.openxmlformats.org/officeDocument/2006/relationships/image" Target="../media/image10.png"/><Relationship Id="rId4" Type="http://schemas.openxmlformats.org/officeDocument/2006/relationships/image" Target="../media/image4.gif"/><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23.svg"/><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481F108-4C2B-4A26-9C21-59A6FC0849FA}"/>
              </a:ext>
            </a:extLst>
          </p:cNvPr>
          <p:cNvSpPr>
            <a:spLocks noGrp="1" noChangeArrowheads="1"/>
          </p:cNvSpPr>
          <p:nvPr/>
        </p:nvSpPr>
        <p:spPr bwMode="auto">
          <a:xfrm>
            <a:off x="1872482" y="503237"/>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r>
              <a:rPr lang="en-US" altLang="en-US" sz="4000" dirty="0">
                <a:solidFill>
                  <a:schemeClr val="tx1"/>
                </a:solidFill>
              </a:rPr>
              <a:t>CAGI slide pack guidelines</a:t>
            </a:r>
            <a:br>
              <a:rPr lang="en-US" altLang="en-US" sz="4000" dirty="0">
                <a:solidFill>
                  <a:schemeClr val="tx1"/>
                </a:solidFill>
              </a:rPr>
            </a:br>
            <a:r>
              <a:rPr lang="en-US" altLang="en-US" sz="1800" dirty="0">
                <a:solidFill>
                  <a:schemeClr val="tx1"/>
                </a:solidFill>
              </a:rPr>
              <a:t>I agree to my slides being used according to the following terms: </a:t>
            </a:r>
            <a:br>
              <a:rPr lang="en-US" altLang="en-US" sz="1800" dirty="0">
                <a:solidFill>
                  <a:schemeClr val="tx1"/>
                </a:solidFill>
              </a:rPr>
            </a:br>
            <a:r>
              <a:rPr lang="en-US" altLang="en-US" sz="1800" i="1" dirty="0">
                <a:solidFill>
                  <a:schemeClr val="tx1"/>
                </a:solidFill>
              </a:rPr>
              <a:t>Andrew Sharo</a:t>
            </a:r>
          </a:p>
        </p:txBody>
      </p:sp>
      <p:sp>
        <p:nvSpPr>
          <p:cNvPr id="4" name="Rectangle 3">
            <a:extLst>
              <a:ext uri="{FF2B5EF4-FFF2-40B4-BE49-F238E27FC236}">
                <a16:creationId xmlns:a16="http://schemas.microsoft.com/office/drawing/2014/main" id="{29385932-6760-4495-9BC9-EA3A0A89590F}"/>
              </a:ext>
            </a:extLst>
          </p:cNvPr>
          <p:cNvSpPr>
            <a:spLocks noGrp="1" noChangeArrowheads="1"/>
          </p:cNvSpPr>
          <p:nvPr/>
        </p:nvSpPr>
        <p:spPr bwMode="auto">
          <a:xfrm>
            <a:off x="1872482" y="1828799"/>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5" name="Group 4">
            <a:extLst>
              <a:ext uri="{FF2B5EF4-FFF2-40B4-BE49-F238E27FC236}">
                <a16:creationId xmlns:a16="http://schemas.microsoft.com/office/drawing/2014/main" id="{50E756CC-231A-4A97-BF7E-243324B5FE9C}"/>
              </a:ext>
            </a:extLst>
          </p:cNvPr>
          <p:cNvGrpSpPr>
            <a:grpSpLocks/>
          </p:cNvGrpSpPr>
          <p:nvPr/>
        </p:nvGrpSpPr>
        <p:grpSpPr bwMode="auto">
          <a:xfrm>
            <a:off x="9879779" y="4941019"/>
            <a:ext cx="439738" cy="439738"/>
            <a:chOff x="5373" y="3933"/>
            <a:chExt cx="387" cy="387"/>
          </a:xfrm>
        </p:grpSpPr>
        <p:sp>
          <p:nvSpPr>
            <p:cNvPr id="6" name="Oval 5">
              <a:extLst>
                <a:ext uri="{FF2B5EF4-FFF2-40B4-BE49-F238E27FC236}">
                  <a16:creationId xmlns:a16="http://schemas.microsoft.com/office/drawing/2014/main" id="{33568368-41DB-4C05-A0DF-1304F3957605}"/>
                </a:ext>
              </a:extLst>
            </p:cNvPr>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endParaRPr lang="en-US" altLang="en-US">
                <a:ea typeface="MS PGothic" pitchFamily="34" charset="-128"/>
                <a:cs typeface="Arial" panose="020B0604020202020204" pitchFamily="34" charset="0"/>
              </a:endParaRPr>
            </a:p>
          </p:txBody>
        </p:sp>
        <p:pic>
          <p:nvPicPr>
            <p:cNvPr id="7" name="Picture 6">
              <a:extLst>
                <a:ext uri="{FF2B5EF4-FFF2-40B4-BE49-F238E27FC236}">
                  <a16:creationId xmlns:a16="http://schemas.microsoft.com/office/drawing/2014/main" id="{0A19A23F-C74A-4F34-87EF-17374045EC29}"/>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8" name="Line 6">
              <a:extLst>
                <a:ext uri="{FF2B5EF4-FFF2-40B4-BE49-F238E27FC236}">
                  <a16:creationId xmlns:a16="http://schemas.microsoft.com/office/drawing/2014/main" id="{D1E7FFD0-B6F0-41D9-B5DE-1316F58EAA90}"/>
                </a:ext>
              </a:extLst>
            </p:cNvPr>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776708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1828800"/>
            <a:ext cx="10134600" cy="1470025"/>
          </a:xfrm>
        </p:spPr>
        <p:txBody>
          <a:bodyPr>
            <a:normAutofit/>
          </a:bodyPr>
          <a:lstStyle/>
          <a:p>
            <a:br>
              <a:rPr lang="en-US" dirty="0"/>
            </a:br>
            <a:r>
              <a:rPr lang="en-US" sz="4000" dirty="0"/>
              <a:t>classifies pathogenic structural variants</a:t>
            </a:r>
          </a:p>
        </p:txBody>
      </p:sp>
      <p:sp>
        <p:nvSpPr>
          <p:cNvPr id="3" name="Subtitle 2"/>
          <p:cNvSpPr>
            <a:spLocks noGrp="1"/>
          </p:cNvSpPr>
          <p:nvPr>
            <p:ph type="subTitle" idx="1"/>
          </p:nvPr>
        </p:nvSpPr>
        <p:spPr>
          <a:xfrm>
            <a:off x="1828800" y="3886200"/>
            <a:ext cx="8534400" cy="2286000"/>
          </a:xfrm>
        </p:spPr>
        <p:txBody>
          <a:bodyPr>
            <a:normAutofit/>
          </a:bodyPr>
          <a:lstStyle/>
          <a:p>
            <a:r>
              <a:rPr lang="en-US" sz="3000" dirty="0">
                <a:solidFill>
                  <a:schemeClr val="tx1"/>
                </a:solidFill>
              </a:rPr>
              <a:t>Andrew Sharo</a:t>
            </a:r>
          </a:p>
          <a:p>
            <a:endParaRPr lang="en-US" sz="3000" dirty="0">
              <a:solidFill>
                <a:schemeClr val="tx1"/>
              </a:solidFill>
            </a:endParaRPr>
          </a:p>
          <a:p>
            <a:r>
              <a:rPr lang="en-US" sz="3000" dirty="0">
                <a:solidFill>
                  <a:schemeClr val="tx1"/>
                </a:solidFill>
              </a:rPr>
              <a:t>Brenner Group</a:t>
            </a:r>
          </a:p>
          <a:p>
            <a:endParaRPr lang="en-US" dirty="0">
              <a:solidFill>
                <a:schemeClr val="tx1"/>
              </a:solidFill>
            </a:endParaRPr>
          </a:p>
        </p:txBody>
      </p:sp>
      <p:pic>
        <p:nvPicPr>
          <p:cNvPr id="4" name="Picture 3">
            <a:extLst>
              <a:ext uri="{FF2B5EF4-FFF2-40B4-BE49-F238E27FC236}">
                <a16:creationId xmlns:a16="http://schemas.microsoft.com/office/drawing/2014/main" id="{724A36B2-F13D-424A-9FD8-C1107981AB1B}"/>
              </a:ext>
            </a:extLst>
          </p:cNvPr>
          <p:cNvPicPr>
            <a:picLocks noChangeAspect="1"/>
          </p:cNvPicPr>
          <p:nvPr/>
        </p:nvPicPr>
        <p:blipFill>
          <a:blip r:embed="rId3"/>
          <a:stretch>
            <a:fillRect/>
          </a:stretch>
        </p:blipFill>
        <p:spPr>
          <a:xfrm>
            <a:off x="4076700" y="1752600"/>
            <a:ext cx="4114800" cy="756076"/>
          </a:xfrm>
          <a:prstGeom prst="rect">
            <a:avLst/>
          </a:prstGeom>
        </p:spPr>
      </p:pic>
    </p:spTree>
    <p:extLst>
      <p:ext uri="{BB962C8B-B14F-4D97-AF65-F5344CB8AC3E}">
        <p14:creationId xmlns:p14="http://schemas.microsoft.com/office/powerpoint/2010/main" val="81147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F0711-DE27-450F-BBF8-101541F6E6D2}"/>
              </a:ext>
            </a:extLst>
          </p:cNvPr>
          <p:cNvSpPr>
            <a:spLocks noGrp="1"/>
          </p:cNvSpPr>
          <p:nvPr>
            <p:ph type="title"/>
          </p:nvPr>
        </p:nvSpPr>
        <p:spPr>
          <a:xfrm>
            <a:off x="76200" y="228600"/>
            <a:ext cx="12039600" cy="762000"/>
          </a:xfrm>
        </p:spPr>
        <p:txBody>
          <a:bodyPr>
            <a:normAutofit fontScale="90000"/>
          </a:bodyPr>
          <a:lstStyle/>
          <a:p>
            <a:r>
              <a:rPr lang="en-US" dirty="0"/>
              <a:t>There are many variants to consider </a:t>
            </a:r>
            <a:br>
              <a:rPr lang="en-US" dirty="0"/>
            </a:br>
            <a:r>
              <a:rPr lang="en-US" dirty="0"/>
              <a:t>after applying available structural variant filters</a:t>
            </a:r>
          </a:p>
        </p:txBody>
      </p:sp>
      <p:pic>
        <p:nvPicPr>
          <p:cNvPr id="1026" name="Picture 2">
            <a:extLst>
              <a:ext uri="{FF2B5EF4-FFF2-40B4-BE49-F238E27FC236}">
                <a16:creationId xmlns:a16="http://schemas.microsoft.com/office/drawing/2014/main" id="{92FAB852-C7D5-4EC3-8CF9-B438BAFBF95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1223784"/>
            <a:ext cx="2705100" cy="285582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6A656A74-FFCC-4BCC-A352-256A321F3E14}"/>
              </a:ext>
            </a:extLst>
          </p:cNvPr>
          <p:cNvSpPr/>
          <p:nvPr/>
        </p:nvSpPr>
        <p:spPr>
          <a:xfrm>
            <a:off x="1456154" y="1913252"/>
            <a:ext cx="457200" cy="457200"/>
          </a:xfrm>
          <a:prstGeom prst="rect">
            <a:avLst/>
          </a:prstGeom>
          <a:noFill/>
          <a:ln w="28575" cap="flat" cmpd="sng" algn="ctr">
            <a:solidFill>
              <a:schemeClr val="tx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3801B121-2179-4888-8508-529627394B07}"/>
              </a:ext>
            </a:extLst>
          </p:cNvPr>
          <p:cNvCxnSpPr>
            <a:cxnSpLocks/>
          </p:cNvCxnSpPr>
          <p:nvPr/>
        </p:nvCxnSpPr>
        <p:spPr>
          <a:xfrm flipH="1">
            <a:off x="718894" y="1913252"/>
            <a:ext cx="720358" cy="1782346"/>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1C081B0-B642-4AE3-BC15-CD38953AF151}"/>
              </a:ext>
            </a:extLst>
          </p:cNvPr>
          <p:cNvCxnSpPr>
            <a:cxnSpLocks/>
          </p:cNvCxnSpPr>
          <p:nvPr/>
        </p:nvCxnSpPr>
        <p:spPr>
          <a:xfrm>
            <a:off x="1904223" y="1897982"/>
            <a:ext cx="2133600" cy="1797616"/>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26A4920-CE43-473D-A1B5-405142DE84AF}"/>
              </a:ext>
            </a:extLst>
          </p:cNvPr>
          <p:cNvCxnSpPr>
            <a:cxnSpLocks/>
          </p:cNvCxnSpPr>
          <p:nvPr/>
        </p:nvCxnSpPr>
        <p:spPr>
          <a:xfrm>
            <a:off x="1904223" y="2370452"/>
            <a:ext cx="2116697" cy="2894806"/>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77EB7-858E-4C62-9356-31AA848C12D9}"/>
              </a:ext>
            </a:extLst>
          </p:cNvPr>
          <p:cNvCxnSpPr>
            <a:cxnSpLocks/>
          </p:cNvCxnSpPr>
          <p:nvPr/>
        </p:nvCxnSpPr>
        <p:spPr>
          <a:xfrm flipH="1">
            <a:off x="732420" y="2370452"/>
            <a:ext cx="723540" cy="2853072"/>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pic>
        <p:nvPicPr>
          <p:cNvPr id="28" name="Picture 4" descr="Image result for dario boffelli chori">
            <a:extLst>
              <a:ext uri="{FF2B5EF4-FFF2-40B4-BE49-F238E27FC236}">
                <a16:creationId xmlns:a16="http://schemas.microsoft.com/office/drawing/2014/main" id="{C7590DEF-3787-4A65-9C85-B821E634F15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789" r="12258" b="8745"/>
          <a:stretch/>
        </p:blipFill>
        <p:spPr bwMode="auto">
          <a:xfrm>
            <a:off x="152400" y="5562601"/>
            <a:ext cx="577575" cy="86794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6" descr="Image result for david martin chori">
            <a:extLst>
              <a:ext uri="{FF2B5EF4-FFF2-40B4-BE49-F238E27FC236}">
                <a16:creationId xmlns:a16="http://schemas.microsoft.com/office/drawing/2014/main" id="{6D2FCC98-6473-43EC-8F4F-245BA2B9A49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5267"/>
          <a:stretch/>
        </p:blipFill>
        <p:spPr bwMode="auto">
          <a:xfrm>
            <a:off x="820203" y="5565247"/>
            <a:ext cx="603805" cy="86529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0A3CA07-5C75-4C08-8896-B28317922C12}"/>
              </a:ext>
            </a:extLst>
          </p:cNvPr>
          <p:cNvSpPr/>
          <p:nvPr/>
        </p:nvSpPr>
        <p:spPr>
          <a:xfrm rot="5400000">
            <a:off x="-1391463" y="2692696"/>
            <a:ext cx="3284057" cy="184666"/>
          </a:xfrm>
          <a:prstGeom prst="rect">
            <a:avLst/>
          </a:prstGeom>
        </p:spPr>
        <p:txBody>
          <a:bodyPr wrap="square">
            <a:spAutoFit/>
          </a:bodyPr>
          <a:lstStyle/>
          <a:p>
            <a:r>
              <a:rPr lang="en-US" sz="600" dirty="0"/>
              <a:t>https://pixabay.com/</a:t>
            </a:r>
            <a:r>
              <a:rPr lang="en-US" sz="600" dirty="0" err="1"/>
              <a:t>fr</a:t>
            </a:r>
            <a:r>
              <a:rPr lang="en-US" sz="600" dirty="0"/>
              <a:t>/illustrations/dessin-animé-enfants-enfant-1099728/</a:t>
            </a:r>
          </a:p>
        </p:txBody>
      </p:sp>
      <p:pic>
        <p:nvPicPr>
          <p:cNvPr id="5" name="Picture 2" descr="Image result for pui-yan kwok ucsf">
            <a:extLst>
              <a:ext uri="{FF2B5EF4-FFF2-40B4-BE49-F238E27FC236}">
                <a16:creationId xmlns:a16="http://schemas.microsoft.com/office/drawing/2014/main" id="{80678842-1CB1-4C76-8ECD-4E94B7CD5A0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7796" r="10794"/>
          <a:stretch/>
        </p:blipFill>
        <p:spPr bwMode="auto">
          <a:xfrm>
            <a:off x="1524000" y="5563814"/>
            <a:ext cx="603805" cy="86529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1B067E0F-0CB4-4F78-A3B5-33F272D801A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27660" y="5565377"/>
            <a:ext cx="604615" cy="86373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50EEEB5-1F9E-4172-885A-0637F6126FA0}"/>
              </a:ext>
            </a:extLst>
          </p:cNvPr>
          <p:cNvSpPr txBox="1"/>
          <p:nvPr/>
        </p:nvSpPr>
        <p:spPr>
          <a:xfrm>
            <a:off x="702187" y="3695598"/>
            <a:ext cx="3335636" cy="1569660"/>
          </a:xfrm>
          <a:prstGeom prst="rect">
            <a:avLst/>
          </a:prstGeom>
          <a:solidFill>
            <a:schemeClr val="bg1"/>
          </a:solidFill>
          <a:ln w="28575">
            <a:solidFill>
              <a:schemeClr val="tx1"/>
            </a:solidFill>
          </a:ln>
        </p:spPr>
        <p:txBody>
          <a:bodyPr wrap="square" rtlCol="0">
            <a:spAutoFit/>
          </a:bodyPr>
          <a:lstStyle/>
          <a:p>
            <a:r>
              <a:rPr lang="en-US" sz="2400" u="sng" dirty="0"/>
              <a:t>5 year old male</a:t>
            </a:r>
          </a:p>
          <a:p>
            <a:r>
              <a:rPr lang="en-US" sz="2400" dirty="0"/>
              <a:t>developmental delay,</a:t>
            </a:r>
          </a:p>
          <a:p>
            <a:r>
              <a:rPr lang="en-US" sz="2400" dirty="0"/>
              <a:t>hirsutism, seizures,</a:t>
            </a:r>
          </a:p>
          <a:p>
            <a:r>
              <a:rPr lang="en-US" sz="2400" dirty="0"/>
              <a:t>hypotonia, constipation</a:t>
            </a:r>
          </a:p>
        </p:txBody>
      </p:sp>
      <p:sp>
        <p:nvSpPr>
          <p:cNvPr id="27" name="TextBox 26">
            <a:extLst>
              <a:ext uri="{FF2B5EF4-FFF2-40B4-BE49-F238E27FC236}">
                <a16:creationId xmlns:a16="http://schemas.microsoft.com/office/drawing/2014/main" id="{119AE187-E9E0-4E46-B07F-C3695CCBC30D}"/>
              </a:ext>
            </a:extLst>
          </p:cNvPr>
          <p:cNvSpPr txBox="1"/>
          <p:nvPr/>
        </p:nvSpPr>
        <p:spPr>
          <a:xfrm>
            <a:off x="10134600" y="0"/>
            <a:ext cx="1981200" cy="1015663"/>
          </a:xfrm>
          <a:prstGeom prst="rect">
            <a:avLst/>
          </a:prstGeom>
          <a:noFill/>
        </p:spPr>
        <p:txBody>
          <a:bodyPr wrap="square" rtlCol="0">
            <a:spAutoFit/>
          </a:bodyPr>
          <a:lstStyle/>
          <a:p>
            <a:pPr algn="r"/>
            <a:r>
              <a:rPr lang="en-US" sz="2000" dirty="0"/>
              <a:t>*blurred and jumbled </a:t>
            </a:r>
          </a:p>
          <a:p>
            <a:pPr algn="r"/>
            <a:r>
              <a:rPr lang="en-US" sz="2000" dirty="0"/>
              <a:t>for privacy</a:t>
            </a:r>
          </a:p>
        </p:txBody>
      </p:sp>
      <p:sp>
        <p:nvSpPr>
          <p:cNvPr id="32" name="Rectangle 31">
            <a:extLst>
              <a:ext uri="{FF2B5EF4-FFF2-40B4-BE49-F238E27FC236}">
                <a16:creationId xmlns:a16="http://schemas.microsoft.com/office/drawing/2014/main" id="{7DA28C95-B327-407D-AB6B-326118F6D6FA}"/>
              </a:ext>
            </a:extLst>
          </p:cNvPr>
          <p:cNvSpPr/>
          <p:nvPr/>
        </p:nvSpPr>
        <p:spPr>
          <a:xfrm>
            <a:off x="134014" y="6400819"/>
            <a:ext cx="685252" cy="461665"/>
          </a:xfrm>
          <a:prstGeom prst="rect">
            <a:avLst/>
          </a:prstGeom>
        </p:spPr>
        <p:txBody>
          <a:bodyPr wrap="none">
            <a:spAutoFit/>
          </a:bodyPr>
          <a:lstStyle/>
          <a:p>
            <a:pPr algn="ctr"/>
            <a:r>
              <a:rPr lang="en-US" sz="1200" dirty="0"/>
              <a:t>Dario </a:t>
            </a:r>
          </a:p>
          <a:p>
            <a:pPr algn="ctr"/>
            <a:r>
              <a:rPr lang="en-US" sz="1200" dirty="0" err="1"/>
              <a:t>Boffelli</a:t>
            </a:r>
            <a:r>
              <a:rPr lang="en-US" sz="1200" dirty="0"/>
              <a:t> </a:t>
            </a:r>
          </a:p>
        </p:txBody>
      </p:sp>
      <p:sp>
        <p:nvSpPr>
          <p:cNvPr id="37" name="Rectangle 36">
            <a:extLst>
              <a:ext uri="{FF2B5EF4-FFF2-40B4-BE49-F238E27FC236}">
                <a16:creationId xmlns:a16="http://schemas.microsoft.com/office/drawing/2014/main" id="{D47F1E33-49E3-4D85-AB04-E427466DE20F}"/>
              </a:ext>
            </a:extLst>
          </p:cNvPr>
          <p:cNvSpPr/>
          <p:nvPr/>
        </p:nvSpPr>
        <p:spPr>
          <a:xfrm>
            <a:off x="798967" y="6403720"/>
            <a:ext cx="611066" cy="461665"/>
          </a:xfrm>
          <a:prstGeom prst="rect">
            <a:avLst/>
          </a:prstGeom>
        </p:spPr>
        <p:txBody>
          <a:bodyPr wrap="none">
            <a:spAutoFit/>
          </a:bodyPr>
          <a:lstStyle/>
          <a:p>
            <a:pPr algn="ctr"/>
            <a:r>
              <a:rPr lang="en-US" sz="1200" dirty="0"/>
              <a:t>David</a:t>
            </a:r>
          </a:p>
          <a:p>
            <a:pPr algn="ctr"/>
            <a:r>
              <a:rPr lang="en-US" sz="1200" dirty="0"/>
              <a:t>Martin</a:t>
            </a:r>
          </a:p>
        </p:txBody>
      </p:sp>
      <p:sp>
        <p:nvSpPr>
          <p:cNvPr id="40" name="Rectangle 39">
            <a:extLst>
              <a:ext uri="{FF2B5EF4-FFF2-40B4-BE49-F238E27FC236}">
                <a16:creationId xmlns:a16="http://schemas.microsoft.com/office/drawing/2014/main" id="{AF8C5AF5-6771-4B94-8F09-F5C88D1A3E27}"/>
              </a:ext>
            </a:extLst>
          </p:cNvPr>
          <p:cNvSpPr/>
          <p:nvPr/>
        </p:nvSpPr>
        <p:spPr>
          <a:xfrm>
            <a:off x="1553498" y="6396335"/>
            <a:ext cx="559770" cy="461665"/>
          </a:xfrm>
          <a:prstGeom prst="rect">
            <a:avLst/>
          </a:prstGeom>
        </p:spPr>
        <p:txBody>
          <a:bodyPr wrap="none">
            <a:spAutoFit/>
          </a:bodyPr>
          <a:lstStyle/>
          <a:p>
            <a:pPr algn="ctr"/>
            <a:r>
              <a:rPr lang="en-US" sz="1200" dirty="0" err="1"/>
              <a:t>Pui</a:t>
            </a:r>
            <a:endParaRPr lang="en-US" sz="1200" dirty="0"/>
          </a:p>
          <a:p>
            <a:pPr algn="ctr"/>
            <a:r>
              <a:rPr lang="en-US" sz="1200" dirty="0"/>
              <a:t>Kwok</a:t>
            </a:r>
          </a:p>
        </p:txBody>
      </p:sp>
      <p:sp>
        <p:nvSpPr>
          <p:cNvPr id="41" name="Rectangle 40">
            <a:extLst>
              <a:ext uri="{FF2B5EF4-FFF2-40B4-BE49-F238E27FC236}">
                <a16:creationId xmlns:a16="http://schemas.microsoft.com/office/drawing/2014/main" id="{F73482DB-29D0-456B-A518-6771A6FCBE80}"/>
              </a:ext>
            </a:extLst>
          </p:cNvPr>
          <p:cNvSpPr/>
          <p:nvPr/>
        </p:nvSpPr>
        <p:spPr>
          <a:xfrm>
            <a:off x="2882716" y="6400819"/>
            <a:ext cx="678391" cy="461665"/>
          </a:xfrm>
          <a:prstGeom prst="rect">
            <a:avLst/>
          </a:prstGeom>
        </p:spPr>
        <p:txBody>
          <a:bodyPr wrap="none">
            <a:spAutoFit/>
          </a:bodyPr>
          <a:lstStyle/>
          <a:p>
            <a:pPr algn="ctr"/>
            <a:r>
              <a:rPr lang="en-US" sz="1200" dirty="0"/>
              <a:t>Joseph</a:t>
            </a:r>
          </a:p>
          <a:p>
            <a:pPr algn="ctr"/>
            <a:r>
              <a:rPr lang="en-US" sz="1200" dirty="0"/>
              <a:t>Shieh</a:t>
            </a:r>
          </a:p>
        </p:txBody>
      </p:sp>
      <p:sp>
        <p:nvSpPr>
          <p:cNvPr id="42" name="Rectangle 41">
            <a:extLst>
              <a:ext uri="{FF2B5EF4-FFF2-40B4-BE49-F238E27FC236}">
                <a16:creationId xmlns:a16="http://schemas.microsoft.com/office/drawing/2014/main" id="{2E8E96AE-CACC-4AD2-8050-EEC4DA375550}"/>
              </a:ext>
            </a:extLst>
          </p:cNvPr>
          <p:cNvSpPr/>
          <p:nvPr/>
        </p:nvSpPr>
        <p:spPr>
          <a:xfrm>
            <a:off x="2070980" y="6391564"/>
            <a:ext cx="891591" cy="461665"/>
          </a:xfrm>
          <a:prstGeom prst="rect">
            <a:avLst/>
          </a:prstGeom>
        </p:spPr>
        <p:txBody>
          <a:bodyPr wrap="none">
            <a:spAutoFit/>
          </a:bodyPr>
          <a:lstStyle/>
          <a:p>
            <a:pPr algn="ctr"/>
            <a:r>
              <a:rPr lang="en-US" sz="1200" dirty="0"/>
              <a:t>Anne</a:t>
            </a:r>
          </a:p>
          <a:p>
            <a:pPr algn="ctr"/>
            <a:r>
              <a:rPr lang="en-US" sz="1200" dirty="0" err="1"/>
              <a:t>Slavotinek</a:t>
            </a:r>
            <a:endParaRPr lang="en-US" sz="1200" dirty="0"/>
          </a:p>
        </p:txBody>
      </p:sp>
      <p:pic>
        <p:nvPicPr>
          <p:cNvPr id="3074" name="Picture 2" descr="Image result for anne slavotinek">
            <a:extLst>
              <a:ext uri="{FF2B5EF4-FFF2-40B4-BE49-F238E27FC236}">
                <a16:creationId xmlns:a16="http://schemas.microsoft.com/office/drawing/2014/main" id="{B49D0C9A-18DE-42B7-ACED-A26E432E7B8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247531" y="5557224"/>
            <a:ext cx="557989" cy="860104"/>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3E030B81-F2A0-4777-AA0C-9DC4B8EAA1F8}"/>
              </a:ext>
            </a:extLst>
          </p:cNvPr>
          <p:cNvSpPr txBox="1"/>
          <p:nvPr/>
        </p:nvSpPr>
        <p:spPr>
          <a:xfrm>
            <a:off x="3048000" y="1260934"/>
            <a:ext cx="1737200" cy="1200329"/>
          </a:xfrm>
          <a:prstGeom prst="rect">
            <a:avLst/>
          </a:prstGeom>
          <a:noFill/>
        </p:spPr>
        <p:txBody>
          <a:bodyPr wrap="square" rtlCol="0">
            <a:spAutoFit/>
          </a:bodyPr>
          <a:lstStyle/>
          <a:p>
            <a:r>
              <a:rPr lang="en-US" sz="2400" dirty="0"/>
              <a:t>Cohort </a:t>
            </a:r>
          </a:p>
          <a:p>
            <a:r>
              <a:rPr lang="en-US" sz="2400" dirty="0"/>
              <a:t>of 50 individuals</a:t>
            </a:r>
          </a:p>
        </p:txBody>
      </p:sp>
      <p:pic>
        <p:nvPicPr>
          <p:cNvPr id="33" name="Picture 32">
            <a:extLst>
              <a:ext uri="{FF2B5EF4-FFF2-40B4-BE49-F238E27FC236}">
                <a16:creationId xmlns:a16="http://schemas.microsoft.com/office/drawing/2014/main" id="{C44A4A03-8A72-4C0C-BA60-06F1C780ACB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09777" y="1158666"/>
            <a:ext cx="3380084" cy="7673213"/>
          </a:xfrm>
          <a:prstGeom prst="rect">
            <a:avLst/>
          </a:prstGeom>
        </p:spPr>
      </p:pic>
      <p:pic>
        <p:nvPicPr>
          <p:cNvPr id="14" name="Picture 13">
            <a:extLst>
              <a:ext uri="{FF2B5EF4-FFF2-40B4-BE49-F238E27FC236}">
                <a16:creationId xmlns:a16="http://schemas.microsoft.com/office/drawing/2014/main" id="{4300845D-DE8D-450E-937A-32943FCF954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447672" y="1185423"/>
            <a:ext cx="3363328" cy="6858000"/>
          </a:xfrm>
          <a:prstGeom prst="rect">
            <a:avLst/>
          </a:prstGeom>
        </p:spPr>
      </p:pic>
      <p:sp>
        <p:nvSpPr>
          <p:cNvPr id="13" name="Rectangle 12">
            <a:extLst>
              <a:ext uri="{FF2B5EF4-FFF2-40B4-BE49-F238E27FC236}">
                <a16:creationId xmlns:a16="http://schemas.microsoft.com/office/drawing/2014/main" id="{EE5A8404-5DA7-4527-B866-CE742F1D638C}"/>
              </a:ext>
            </a:extLst>
          </p:cNvPr>
          <p:cNvSpPr/>
          <p:nvPr/>
        </p:nvSpPr>
        <p:spPr>
          <a:xfrm>
            <a:off x="4397111" y="1066800"/>
            <a:ext cx="7963677" cy="8229600"/>
          </a:xfrm>
          <a:prstGeom prst="rect">
            <a:avLst/>
          </a:prstGeom>
          <a:solidFill>
            <a:schemeClr val="lt1">
              <a:alpha val="5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31" name="Picture 30">
            <a:extLst>
              <a:ext uri="{FF2B5EF4-FFF2-40B4-BE49-F238E27FC236}">
                <a16:creationId xmlns:a16="http://schemas.microsoft.com/office/drawing/2014/main" id="{6AE69D20-F1A2-4808-8D0E-F7BEA65A723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410997" y="1362262"/>
            <a:ext cx="4327802" cy="5504233"/>
          </a:xfrm>
          <a:prstGeom prst="rect">
            <a:avLst/>
          </a:prstGeom>
        </p:spPr>
      </p:pic>
      <p:sp>
        <p:nvSpPr>
          <p:cNvPr id="20" name="TextBox 19">
            <a:extLst>
              <a:ext uri="{FF2B5EF4-FFF2-40B4-BE49-F238E27FC236}">
                <a16:creationId xmlns:a16="http://schemas.microsoft.com/office/drawing/2014/main" id="{A3887C8F-B2A2-4DE9-B699-F83B4B30CFD5}"/>
              </a:ext>
            </a:extLst>
          </p:cNvPr>
          <p:cNvSpPr txBox="1"/>
          <p:nvPr/>
        </p:nvSpPr>
        <p:spPr>
          <a:xfrm>
            <a:off x="9944100" y="3400425"/>
            <a:ext cx="2362200" cy="1323439"/>
          </a:xfrm>
          <a:prstGeom prst="rect">
            <a:avLst/>
          </a:prstGeom>
          <a:noFill/>
        </p:spPr>
        <p:txBody>
          <a:bodyPr wrap="square" rtlCol="0">
            <a:spAutoFit/>
          </a:bodyPr>
          <a:lstStyle/>
          <a:p>
            <a:r>
              <a:rPr lang="en-US" sz="8000" dirty="0">
                <a:solidFill>
                  <a:srgbClr val="FF0000"/>
                </a:solidFill>
              </a:rPr>
              <a:t>x 50</a:t>
            </a:r>
          </a:p>
        </p:txBody>
      </p:sp>
    </p:spTree>
    <p:extLst>
      <p:ext uri="{BB962C8B-B14F-4D97-AF65-F5344CB8AC3E}">
        <p14:creationId xmlns:p14="http://schemas.microsoft.com/office/powerpoint/2010/main" val="978734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P spid="27" grpId="0"/>
      <p:bldP spid="13" grpId="0" animBg="1"/>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EB4E5CE-20E9-426F-9302-12372BAE7A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7426" y="1743550"/>
            <a:ext cx="6504710" cy="4035734"/>
          </a:xfrm>
          <a:prstGeom prst="rect">
            <a:avLst/>
          </a:prstGeom>
        </p:spPr>
      </p:pic>
      <p:sp>
        <p:nvSpPr>
          <p:cNvPr id="2" name="Title 1">
            <a:extLst>
              <a:ext uri="{FF2B5EF4-FFF2-40B4-BE49-F238E27FC236}">
                <a16:creationId xmlns:a16="http://schemas.microsoft.com/office/drawing/2014/main" id="{793BC537-55D6-452C-9DEB-F19051DE255E}"/>
              </a:ext>
            </a:extLst>
          </p:cNvPr>
          <p:cNvSpPr>
            <a:spLocks noGrp="1"/>
          </p:cNvSpPr>
          <p:nvPr>
            <p:ph type="title"/>
          </p:nvPr>
        </p:nvSpPr>
        <p:spPr/>
        <p:txBody>
          <a:bodyPr>
            <a:normAutofit fontScale="90000"/>
          </a:bodyPr>
          <a:lstStyle/>
          <a:p>
            <a:r>
              <a:rPr lang="en-US" dirty="0"/>
              <a:t>There are many variant impact predictors</a:t>
            </a:r>
            <a:br>
              <a:rPr lang="en-US" dirty="0"/>
            </a:br>
            <a:endParaRPr lang="en-US" dirty="0"/>
          </a:p>
        </p:txBody>
      </p:sp>
      <p:pic>
        <p:nvPicPr>
          <p:cNvPr id="2050" name="Picture 2">
            <a:extLst>
              <a:ext uri="{FF2B5EF4-FFF2-40B4-BE49-F238E27FC236}">
                <a16:creationId xmlns:a16="http://schemas.microsoft.com/office/drawing/2014/main" id="{D90DF6F1-4E31-49F7-86EA-42061037791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713" r="44545" b="63333"/>
          <a:stretch/>
        </p:blipFill>
        <p:spPr bwMode="auto">
          <a:xfrm rot="5400000">
            <a:off x="-1141995" y="2820405"/>
            <a:ext cx="3706240" cy="71134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CEA1FF3D-7400-4CDA-A714-1717546215EA}"/>
              </a:ext>
            </a:extLst>
          </p:cNvPr>
          <p:cNvSpPr/>
          <p:nvPr/>
        </p:nvSpPr>
        <p:spPr>
          <a:xfrm>
            <a:off x="990600" y="1953640"/>
            <a:ext cx="152400" cy="152399"/>
          </a:xfrm>
          <a:prstGeom prst="rect">
            <a:avLst/>
          </a:prstGeom>
          <a:ln>
            <a:solidFill>
              <a:schemeClr val="bg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F047329F-7D7F-4F28-A3E3-6D055515CEB5}"/>
              </a:ext>
            </a:extLst>
          </p:cNvPr>
          <p:cNvSpPr/>
          <p:nvPr/>
        </p:nvSpPr>
        <p:spPr>
          <a:xfrm>
            <a:off x="403880" y="3585333"/>
            <a:ext cx="129520" cy="281411"/>
          </a:xfrm>
          <a:prstGeom prst="rect">
            <a:avLst/>
          </a:prstGeom>
          <a:ln>
            <a:solidFill>
              <a:schemeClr val="bg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6" name="TextBox 5">
            <a:extLst>
              <a:ext uri="{FF2B5EF4-FFF2-40B4-BE49-F238E27FC236}">
                <a16:creationId xmlns:a16="http://schemas.microsoft.com/office/drawing/2014/main" id="{710C6539-A391-4E3C-B3BD-675C99A3DB50}"/>
              </a:ext>
            </a:extLst>
          </p:cNvPr>
          <p:cNvSpPr txBox="1"/>
          <p:nvPr/>
        </p:nvSpPr>
        <p:spPr>
          <a:xfrm>
            <a:off x="1066800" y="2783374"/>
            <a:ext cx="304800" cy="1600438"/>
          </a:xfrm>
          <a:prstGeom prst="rect">
            <a:avLst/>
          </a:prstGeom>
          <a:noFill/>
        </p:spPr>
        <p:txBody>
          <a:bodyPr wrap="square" rtlCol="0">
            <a:spAutoFit/>
          </a:bodyPr>
          <a:lstStyle/>
          <a:p>
            <a:r>
              <a:rPr lang="en-US" sz="1400" b="1" dirty="0"/>
              <a:t>A</a:t>
            </a:r>
          </a:p>
          <a:p>
            <a:r>
              <a:rPr lang="en-US" sz="1400" b="1" dirty="0"/>
              <a:t>G</a:t>
            </a:r>
          </a:p>
          <a:p>
            <a:r>
              <a:rPr lang="en-US" sz="1400" b="1" dirty="0"/>
              <a:t>C</a:t>
            </a:r>
          </a:p>
          <a:p>
            <a:r>
              <a:rPr lang="en-US" sz="1400" b="1" dirty="0"/>
              <a:t>G</a:t>
            </a:r>
          </a:p>
          <a:p>
            <a:r>
              <a:rPr lang="en-US" sz="1400" b="1" dirty="0"/>
              <a:t>T</a:t>
            </a:r>
          </a:p>
          <a:p>
            <a:r>
              <a:rPr lang="en-US" sz="1400" b="1" dirty="0"/>
              <a:t>G</a:t>
            </a:r>
          </a:p>
          <a:p>
            <a:r>
              <a:rPr lang="en-US" sz="1400" b="1" dirty="0"/>
              <a:t>G</a:t>
            </a:r>
          </a:p>
        </p:txBody>
      </p:sp>
      <p:sp>
        <p:nvSpPr>
          <p:cNvPr id="10" name="Rectangle 9">
            <a:extLst>
              <a:ext uri="{FF2B5EF4-FFF2-40B4-BE49-F238E27FC236}">
                <a16:creationId xmlns:a16="http://schemas.microsoft.com/office/drawing/2014/main" id="{6BBCD74F-9E1D-4F5A-A3CB-77BBDB91FFAC}"/>
              </a:ext>
            </a:extLst>
          </p:cNvPr>
          <p:cNvSpPr/>
          <p:nvPr/>
        </p:nvSpPr>
        <p:spPr>
          <a:xfrm>
            <a:off x="861080" y="2457854"/>
            <a:ext cx="129520" cy="276549"/>
          </a:xfrm>
          <a:prstGeom prst="rect">
            <a:avLst/>
          </a:prstGeom>
          <a:ln>
            <a:solidFill>
              <a:schemeClr val="bg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9" name="Arrow: Right 8">
            <a:extLst>
              <a:ext uri="{FF2B5EF4-FFF2-40B4-BE49-F238E27FC236}">
                <a16:creationId xmlns:a16="http://schemas.microsoft.com/office/drawing/2014/main" id="{F0E46AFE-5EEC-4522-B87A-6454B1F91524}"/>
              </a:ext>
            </a:extLst>
          </p:cNvPr>
          <p:cNvSpPr/>
          <p:nvPr/>
        </p:nvSpPr>
        <p:spPr>
          <a:xfrm>
            <a:off x="1371600" y="3300920"/>
            <a:ext cx="152400" cy="112226"/>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0A82090-A934-428B-970B-7966C3C25A74}"/>
              </a:ext>
            </a:extLst>
          </p:cNvPr>
          <p:cNvSpPr txBox="1"/>
          <p:nvPr/>
        </p:nvSpPr>
        <p:spPr>
          <a:xfrm>
            <a:off x="1514272" y="3205264"/>
            <a:ext cx="304800" cy="307777"/>
          </a:xfrm>
          <a:prstGeom prst="rect">
            <a:avLst/>
          </a:prstGeom>
          <a:noFill/>
        </p:spPr>
        <p:txBody>
          <a:bodyPr wrap="square" rtlCol="0">
            <a:spAutoFit/>
          </a:bodyPr>
          <a:lstStyle/>
          <a:p>
            <a:r>
              <a:rPr lang="en-US" sz="1400" b="1" dirty="0"/>
              <a:t>T</a:t>
            </a:r>
          </a:p>
        </p:txBody>
      </p:sp>
      <p:cxnSp>
        <p:nvCxnSpPr>
          <p:cNvPr id="14" name="Straight Arrow Connector 13">
            <a:extLst>
              <a:ext uri="{FF2B5EF4-FFF2-40B4-BE49-F238E27FC236}">
                <a16:creationId xmlns:a16="http://schemas.microsoft.com/office/drawing/2014/main" id="{C4207476-0E1B-4A02-A745-4295C3E14AD7}"/>
              </a:ext>
            </a:extLst>
          </p:cNvPr>
          <p:cNvCxnSpPr>
            <a:cxnSpLocks/>
          </p:cNvCxnSpPr>
          <p:nvPr/>
        </p:nvCxnSpPr>
        <p:spPr>
          <a:xfrm flipV="1">
            <a:off x="11582400" y="1176843"/>
            <a:ext cx="0" cy="2366433"/>
          </a:xfrm>
          <a:prstGeom prst="straightConnector1">
            <a:avLst/>
          </a:prstGeom>
          <a:ln w="114300">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BCE49495-D2EF-41BC-BC0E-5FA0665C0728}"/>
              </a:ext>
            </a:extLst>
          </p:cNvPr>
          <p:cNvCxnSpPr>
            <a:cxnSpLocks/>
          </p:cNvCxnSpPr>
          <p:nvPr/>
        </p:nvCxnSpPr>
        <p:spPr>
          <a:xfrm flipV="1">
            <a:off x="11582400" y="3657600"/>
            <a:ext cx="0" cy="2363278"/>
          </a:xfrm>
          <a:prstGeom prst="straightConnector1">
            <a:avLst/>
          </a:prstGeom>
          <a:ln w="114300">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headEnd type="triangle"/>
            <a:tailEnd type="none"/>
          </a:ln>
        </p:spPr>
        <p:style>
          <a:lnRef idx="1">
            <a:schemeClr val="dk1"/>
          </a:lnRef>
          <a:fillRef idx="0">
            <a:schemeClr val="dk1"/>
          </a:fillRef>
          <a:effectRef idx="0">
            <a:schemeClr val="dk1"/>
          </a:effectRef>
          <a:fontRef idx="minor">
            <a:schemeClr val="tx1"/>
          </a:fontRef>
        </p:style>
      </p:cxnSp>
      <p:sp>
        <p:nvSpPr>
          <p:cNvPr id="16" name="TextBox 15">
            <a:extLst>
              <a:ext uri="{FF2B5EF4-FFF2-40B4-BE49-F238E27FC236}">
                <a16:creationId xmlns:a16="http://schemas.microsoft.com/office/drawing/2014/main" id="{F7DB648C-3985-42CC-BDE6-D6B0D5133148}"/>
              </a:ext>
            </a:extLst>
          </p:cNvPr>
          <p:cNvSpPr txBox="1"/>
          <p:nvPr/>
        </p:nvSpPr>
        <p:spPr>
          <a:xfrm>
            <a:off x="9394411" y="4931803"/>
            <a:ext cx="2057393" cy="830997"/>
          </a:xfrm>
          <a:prstGeom prst="rect">
            <a:avLst/>
          </a:prstGeom>
          <a:noFill/>
        </p:spPr>
        <p:txBody>
          <a:bodyPr wrap="square" rtlCol="0">
            <a:spAutoFit/>
          </a:bodyPr>
          <a:lstStyle/>
          <a:p>
            <a:pPr algn="ctr"/>
            <a:r>
              <a:rPr lang="en-US" sz="2400" dirty="0"/>
              <a:t>More likely benign</a:t>
            </a:r>
          </a:p>
        </p:txBody>
      </p:sp>
      <p:sp>
        <p:nvSpPr>
          <p:cNvPr id="17" name="TextBox 16">
            <a:extLst>
              <a:ext uri="{FF2B5EF4-FFF2-40B4-BE49-F238E27FC236}">
                <a16:creationId xmlns:a16="http://schemas.microsoft.com/office/drawing/2014/main" id="{F9138148-2232-4E0D-B8BF-2A33A114AB63}"/>
              </a:ext>
            </a:extLst>
          </p:cNvPr>
          <p:cNvSpPr txBox="1"/>
          <p:nvPr/>
        </p:nvSpPr>
        <p:spPr>
          <a:xfrm>
            <a:off x="8952060" y="1180387"/>
            <a:ext cx="2822279" cy="830997"/>
          </a:xfrm>
          <a:prstGeom prst="rect">
            <a:avLst/>
          </a:prstGeom>
          <a:noFill/>
        </p:spPr>
        <p:txBody>
          <a:bodyPr wrap="square" rtlCol="0">
            <a:spAutoFit/>
          </a:bodyPr>
          <a:lstStyle/>
          <a:p>
            <a:pPr algn="ctr"/>
            <a:r>
              <a:rPr lang="en-US" sz="2400" dirty="0"/>
              <a:t>More likely pathogenic</a:t>
            </a:r>
          </a:p>
        </p:txBody>
      </p:sp>
      <p:cxnSp>
        <p:nvCxnSpPr>
          <p:cNvPr id="22" name="Straight Arrow Connector 21">
            <a:extLst>
              <a:ext uri="{FF2B5EF4-FFF2-40B4-BE49-F238E27FC236}">
                <a16:creationId xmlns:a16="http://schemas.microsoft.com/office/drawing/2014/main" id="{2BADB45A-3B99-43FA-B831-7330D88FCCF0}"/>
              </a:ext>
            </a:extLst>
          </p:cNvPr>
          <p:cNvCxnSpPr>
            <a:cxnSpLocks/>
          </p:cNvCxnSpPr>
          <p:nvPr/>
        </p:nvCxnSpPr>
        <p:spPr>
          <a:xfrm>
            <a:off x="9677400" y="3505200"/>
            <a:ext cx="838200" cy="0"/>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sp>
        <p:nvSpPr>
          <p:cNvPr id="23" name="Rectangle 22">
            <a:extLst>
              <a:ext uri="{FF2B5EF4-FFF2-40B4-BE49-F238E27FC236}">
                <a16:creationId xmlns:a16="http://schemas.microsoft.com/office/drawing/2014/main" id="{348C8620-62A0-48D2-A946-15AE81EE7A83}"/>
              </a:ext>
            </a:extLst>
          </p:cNvPr>
          <p:cNvSpPr/>
          <p:nvPr/>
        </p:nvSpPr>
        <p:spPr>
          <a:xfrm>
            <a:off x="3981879" y="6138446"/>
            <a:ext cx="8206720" cy="338554"/>
          </a:xfrm>
          <a:prstGeom prst="rect">
            <a:avLst/>
          </a:prstGeom>
        </p:spPr>
        <p:txBody>
          <a:bodyPr wrap="square">
            <a:spAutoFit/>
          </a:bodyPr>
          <a:lstStyle/>
          <a:p>
            <a:r>
              <a:rPr lang="en-US" sz="1600" dirty="0"/>
              <a:t>Hu et al. 2019. </a:t>
            </a:r>
            <a:r>
              <a:rPr lang="en-US" sz="1600" i="1" dirty="0"/>
              <a:t>Hum </a:t>
            </a:r>
            <a:r>
              <a:rPr lang="en-US" sz="1600" i="1" dirty="0" err="1"/>
              <a:t>Mutat</a:t>
            </a:r>
            <a:r>
              <a:rPr lang="en-US" sz="1600" dirty="0"/>
              <a:t>. </a:t>
            </a:r>
            <a:r>
              <a:rPr lang="en-US" sz="1600" i="1" dirty="0"/>
              <a:t>40</a:t>
            </a:r>
            <a:r>
              <a:rPr lang="en-US" sz="1600" dirty="0"/>
              <a:t>:1202-1214</a:t>
            </a:r>
          </a:p>
        </p:txBody>
      </p:sp>
      <p:pic>
        <p:nvPicPr>
          <p:cNvPr id="2052" name="Picture 4" descr="Image result for magnifying glass svg">
            <a:extLst>
              <a:ext uri="{FF2B5EF4-FFF2-40B4-BE49-F238E27FC236}">
                <a16:creationId xmlns:a16="http://schemas.microsoft.com/office/drawing/2014/main" id="{9876B76E-F059-4118-95D9-C7CA6F9FB4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3521683" y="2563508"/>
            <a:ext cx="2040917" cy="2040917"/>
          </a:xfrm>
          <a:prstGeom prst="rect">
            <a:avLst/>
          </a:prstGeom>
          <a:noFill/>
          <a:extLst>
            <a:ext uri="{909E8E84-426E-40DD-AFC4-6F175D3DCCD1}">
              <a14:hiddenFill xmlns:a14="http://schemas.microsoft.com/office/drawing/2010/main">
                <a:solidFill>
                  <a:srgbClr val="FFFFFF"/>
                </a:solidFill>
              </a14:hiddenFill>
            </a:ext>
          </a:extLst>
        </p:spPr>
      </p:pic>
      <p:sp>
        <p:nvSpPr>
          <p:cNvPr id="24" name="Oval 23">
            <a:extLst>
              <a:ext uri="{FF2B5EF4-FFF2-40B4-BE49-F238E27FC236}">
                <a16:creationId xmlns:a16="http://schemas.microsoft.com/office/drawing/2014/main" id="{E7752FE1-6ECA-4D2D-8E68-FFF9582E49DB}"/>
              </a:ext>
            </a:extLst>
          </p:cNvPr>
          <p:cNvSpPr/>
          <p:nvPr/>
        </p:nvSpPr>
        <p:spPr>
          <a:xfrm>
            <a:off x="4252322" y="2675980"/>
            <a:ext cx="1185448" cy="11854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BC695FCE-9621-4C11-A87B-BB0767EDBF64}"/>
              </a:ext>
            </a:extLst>
          </p:cNvPr>
          <p:cNvSpPr txBox="1"/>
          <p:nvPr/>
        </p:nvSpPr>
        <p:spPr>
          <a:xfrm>
            <a:off x="4333838" y="3048000"/>
            <a:ext cx="990600" cy="461665"/>
          </a:xfrm>
          <a:prstGeom prst="rect">
            <a:avLst/>
          </a:prstGeom>
          <a:noFill/>
        </p:spPr>
        <p:txBody>
          <a:bodyPr wrap="square" rtlCol="0">
            <a:spAutoFit/>
          </a:bodyPr>
          <a:lstStyle/>
          <a:p>
            <a:r>
              <a:rPr lang="en-US" sz="2400" dirty="0">
                <a:solidFill>
                  <a:srgbClr val="3C7F8C"/>
                </a:solidFill>
                <a:latin typeface="Garamond" panose="02020404030301010803" pitchFamily="18" charset="0"/>
              </a:rPr>
              <a:t>SVFX</a:t>
            </a:r>
          </a:p>
        </p:txBody>
      </p:sp>
      <p:pic>
        <p:nvPicPr>
          <p:cNvPr id="2054" name="Picture 6" descr="Image result for magnifying glass svg">
            <a:extLst>
              <a:ext uri="{FF2B5EF4-FFF2-40B4-BE49-F238E27FC236}">
                <a16:creationId xmlns:a16="http://schemas.microsoft.com/office/drawing/2014/main" id="{DFA5E234-9C4E-4D86-920B-4DECBA14014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3083" y="1896063"/>
            <a:ext cx="2040917" cy="2040917"/>
          </a:xfrm>
          <a:prstGeom prst="rect">
            <a:avLst/>
          </a:prstGeom>
          <a:noFill/>
          <a:extLst>
            <a:ext uri="{909E8E84-426E-40DD-AFC4-6F175D3DCCD1}">
              <a14:hiddenFill xmlns:a14="http://schemas.microsoft.com/office/drawing/2010/main">
                <a:solidFill>
                  <a:srgbClr val="FFFFFF"/>
                </a:solidFill>
              </a14:hiddenFill>
            </a:ext>
          </a:extLst>
        </p:spPr>
      </p:pic>
      <p:sp>
        <p:nvSpPr>
          <p:cNvPr id="29" name="Oval 28">
            <a:extLst>
              <a:ext uri="{FF2B5EF4-FFF2-40B4-BE49-F238E27FC236}">
                <a16:creationId xmlns:a16="http://schemas.microsoft.com/office/drawing/2014/main" id="{A967E5BE-1DAC-4CBB-ADA8-6159829A57D6}"/>
              </a:ext>
            </a:extLst>
          </p:cNvPr>
          <p:cNvSpPr/>
          <p:nvPr/>
        </p:nvSpPr>
        <p:spPr>
          <a:xfrm>
            <a:off x="7224555" y="2012608"/>
            <a:ext cx="1185448" cy="11854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5379AF1A-7912-4DA1-92FA-570EB0CE8E73}"/>
              </a:ext>
            </a:extLst>
          </p:cNvPr>
          <p:cNvSpPr txBox="1"/>
          <p:nvPr/>
        </p:nvSpPr>
        <p:spPr>
          <a:xfrm>
            <a:off x="7224216" y="2377804"/>
            <a:ext cx="1267408" cy="461665"/>
          </a:xfrm>
          <a:prstGeom prst="rect">
            <a:avLst/>
          </a:prstGeom>
          <a:noFill/>
        </p:spPr>
        <p:txBody>
          <a:bodyPr wrap="square" rtlCol="0">
            <a:spAutoFit/>
          </a:bodyPr>
          <a:lstStyle/>
          <a:p>
            <a:r>
              <a:rPr lang="en-US" sz="2400" dirty="0">
                <a:solidFill>
                  <a:srgbClr val="8BC967"/>
                </a:solidFill>
                <a:latin typeface="Garamond" panose="02020404030301010803" pitchFamily="18" charset="0"/>
              </a:rPr>
              <a:t>SVScore</a:t>
            </a:r>
          </a:p>
        </p:txBody>
      </p:sp>
      <p:cxnSp>
        <p:nvCxnSpPr>
          <p:cNvPr id="27" name="Straight Connector 26">
            <a:extLst>
              <a:ext uri="{FF2B5EF4-FFF2-40B4-BE49-F238E27FC236}">
                <a16:creationId xmlns:a16="http://schemas.microsoft.com/office/drawing/2014/main" id="{0076B792-DD7F-4BF9-91EE-C9C3E60476A3}"/>
              </a:ext>
            </a:extLst>
          </p:cNvPr>
          <p:cNvCxnSpPr>
            <a:cxnSpLocks/>
          </p:cNvCxnSpPr>
          <p:nvPr/>
        </p:nvCxnSpPr>
        <p:spPr>
          <a:xfrm>
            <a:off x="4267200" y="3733800"/>
            <a:ext cx="1752600" cy="1066800"/>
          </a:xfrm>
          <a:prstGeom prst="line">
            <a:avLst/>
          </a:prstGeom>
          <a:ln w="19050">
            <a:prstDash val="sysDash"/>
          </a:ln>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E817FDF2-3807-4148-B69C-1B6BE95A932E}"/>
              </a:ext>
            </a:extLst>
          </p:cNvPr>
          <p:cNvCxnSpPr>
            <a:cxnSpLocks/>
          </p:cNvCxnSpPr>
          <p:nvPr/>
        </p:nvCxnSpPr>
        <p:spPr>
          <a:xfrm>
            <a:off x="5519286" y="3048000"/>
            <a:ext cx="567152" cy="1752600"/>
          </a:xfrm>
          <a:prstGeom prst="line">
            <a:avLst/>
          </a:prstGeom>
          <a:ln w="19050">
            <a:prstDash val="sysDash"/>
          </a:ln>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FB978330-1027-4ACE-ABB0-9018E0150395}"/>
              </a:ext>
            </a:extLst>
          </p:cNvPr>
          <p:cNvCxnSpPr>
            <a:cxnSpLocks/>
          </p:cNvCxnSpPr>
          <p:nvPr/>
        </p:nvCxnSpPr>
        <p:spPr>
          <a:xfrm>
            <a:off x="7129048" y="2774437"/>
            <a:ext cx="743656" cy="1662643"/>
          </a:xfrm>
          <a:prstGeom prst="line">
            <a:avLst/>
          </a:prstGeom>
          <a:ln w="19050">
            <a:prstDash val="sysDash"/>
          </a:ln>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2C150322-8E07-4B82-96AD-1E684B6340A0}"/>
              </a:ext>
            </a:extLst>
          </p:cNvPr>
          <p:cNvCxnSpPr>
            <a:cxnSpLocks/>
          </p:cNvCxnSpPr>
          <p:nvPr/>
        </p:nvCxnSpPr>
        <p:spPr>
          <a:xfrm flipH="1">
            <a:off x="7987559" y="2667043"/>
            <a:ext cx="533871" cy="1770037"/>
          </a:xfrm>
          <a:prstGeom prst="line">
            <a:avLst/>
          </a:prstGeom>
          <a:ln w="19050">
            <a:prstDash val="sysDash"/>
          </a:ln>
        </p:spPr>
        <p:style>
          <a:lnRef idx="1">
            <a:schemeClr val="dk1"/>
          </a:lnRef>
          <a:fillRef idx="0">
            <a:schemeClr val="dk1"/>
          </a:fillRef>
          <a:effectRef idx="0">
            <a:schemeClr val="dk1"/>
          </a:effectRef>
          <a:fontRef idx="minor">
            <a:schemeClr val="tx1"/>
          </a:fontRef>
        </p:style>
      </p:cxnSp>
      <p:sp>
        <p:nvSpPr>
          <p:cNvPr id="41" name="Rectangle 40">
            <a:extLst>
              <a:ext uri="{FF2B5EF4-FFF2-40B4-BE49-F238E27FC236}">
                <a16:creationId xmlns:a16="http://schemas.microsoft.com/office/drawing/2014/main" id="{2EF64F93-4936-4A66-A6B6-E9355390A697}"/>
              </a:ext>
            </a:extLst>
          </p:cNvPr>
          <p:cNvSpPr/>
          <p:nvPr/>
        </p:nvSpPr>
        <p:spPr>
          <a:xfrm>
            <a:off x="5986130" y="6439833"/>
            <a:ext cx="9522317" cy="338554"/>
          </a:xfrm>
          <a:prstGeom prst="rect">
            <a:avLst/>
          </a:prstGeom>
        </p:spPr>
        <p:txBody>
          <a:bodyPr wrap="square">
            <a:spAutoFit/>
          </a:bodyPr>
          <a:lstStyle/>
          <a:p>
            <a:pPr marL="457200" marR="0" indent="-457200">
              <a:spcBef>
                <a:spcPts val="0"/>
              </a:spcBef>
              <a:spcAft>
                <a:spcPts val="0"/>
              </a:spcAft>
            </a:pPr>
            <a:r>
              <a:rPr lang="en-US" sz="1600" dirty="0" err="1">
                <a:ea typeface="Calibri" panose="020F0502020204030204" pitchFamily="34" charset="0"/>
              </a:rPr>
              <a:t>Ganel</a:t>
            </a:r>
            <a:r>
              <a:rPr lang="en-US" sz="1600" dirty="0">
                <a:ea typeface="Calibri" panose="020F0502020204030204" pitchFamily="34" charset="0"/>
              </a:rPr>
              <a:t> et al. 2017. </a:t>
            </a:r>
            <a:r>
              <a:rPr lang="en-US" sz="1600" i="1" dirty="0">
                <a:ea typeface="Calibri" panose="020F0502020204030204" pitchFamily="34" charset="0"/>
              </a:rPr>
              <a:t>Bioinformatics</a:t>
            </a:r>
            <a:r>
              <a:rPr lang="en-US" sz="1600" dirty="0">
                <a:ea typeface="Calibri" panose="020F0502020204030204" pitchFamily="34" charset="0"/>
              </a:rPr>
              <a:t> </a:t>
            </a:r>
            <a:r>
              <a:rPr lang="en-US" sz="1600" i="1" dirty="0">
                <a:ea typeface="Calibri" panose="020F0502020204030204" pitchFamily="34" charset="0"/>
              </a:rPr>
              <a:t>33</a:t>
            </a:r>
            <a:r>
              <a:rPr lang="en-US" sz="1600" dirty="0">
                <a:ea typeface="Calibri" panose="020F0502020204030204" pitchFamily="34" charset="0"/>
              </a:rPr>
              <a:t>:1083-1085</a:t>
            </a:r>
          </a:p>
        </p:txBody>
      </p:sp>
      <p:sp>
        <p:nvSpPr>
          <p:cNvPr id="43" name="Rectangle 42">
            <a:extLst>
              <a:ext uri="{FF2B5EF4-FFF2-40B4-BE49-F238E27FC236}">
                <a16:creationId xmlns:a16="http://schemas.microsoft.com/office/drawing/2014/main" id="{841766E5-0DB7-4A2C-AB12-A4A54125720C}"/>
              </a:ext>
            </a:extLst>
          </p:cNvPr>
          <p:cNvSpPr/>
          <p:nvPr/>
        </p:nvSpPr>
        <p:spPr>
          <a:xfrm>
            <a:off x="2209800" y="6439833"/>
            <a:ext cx="10972785" cy="584775"/>
          </a:xfrm>
          <a:prstGeom prst="rect">
            <a:avLst/>
          </a:prstGeom>
        </p:spPr>
        <p:txBody>
          <a:bodyPr wrap="square">
            <a:spAutoFit/>
          </a:bodyPr>
          <a:lstStyle/>
          <a:p>
            <a:r>
              <a:rPr lang="sv-SE" sz="1600" dirty="0"/>
              <a:t>Kumar</a:t>
            </a:r>
            <a:r>
              <a:rPr lang="en-US" sz="1600" dirty="0">
                <a:solidFill>
                  <a:srgbClr val="222222"/>
                </a:solidFill>
                <a:latin typeface="Arial" panose="020B0604020202020204" pitchFamily="34" charset="0"/>
              </a:rPr>
              <a:t> et al. 2019. </a:t>
            </a:r>
            <a:r>
              <a:rPr lang="en-US" sz="1600" i="1" dirty="0">
                <a:latin typeface="Arial" panose="020B0604020202020204" pitchFamily="34" charset="0"/>
                <a:ea typeface="Calibri" panose="020F0502020204030204" pitchFamily="34" charset="0"/>
                <a:cs typeface="Arial" panose="020B0604020202020204" pitchFamily="34" charset="0"/>
              </a:rPr>
              <a:t>BioRxiv</a:t>
            </a:r>
            <a:r>
              <a:rPr lang="en-US" sz="1600" dirty="0">
                <a:latin typeface="Arial" panose="020B0604020202020204" pitchFamily="34" charset="0"/>
                <a:ea typeface="Calibri" panose="020F0502020204030204" pitchFamily="34" charset="0"/>
                <a:cs typeface="Arial" panose="020B0604020202020204" pitchFamily="34" charset="0"/>
              </a:rPr>
              <a:t>:739474</a:t>
            </a:r>
          </a:p>
          <a:p>
            <a:endParaRPr lang="en-US" sz="1600" dirty="0"/>
          </a:p>
        </p:txBody>
      </p:sp>
      <p:sp>
        <p:nvSpPr>
          <p:cNvPr id="44" name="Rectangle 43">
            <a:extLst>
              <a:ext uri="{FF2B5EF4-FFF2-40B4-BE49-F238E27FC236}">
                <a16:creationId xmlns:a16="http://schemas.microsoft.com/office/drawing/2014/main" id="{03BA46B2-B19C-4850-9C6D-D906FD42277C}"/>
              </a:ext>
            </a:extLst>
          </p:cNvPr>
          <p:cNvSpPr/>
          <p:nvPr/>
        </p:nvSpPr>
        <p:spPr>
          <a:xfrm rot="16200000">
            <a:off x="-780705" y="3633705"/>
            <a:ext cx="2029723" cy="184666"/>
          </a:xfrm>
          <a:prstGeom prst="rect">
            <a:avLst/>
          </a:prstGeom>
        </p:spPr>
        <p:txBody>
          <a:bodyPr wrap="none">
            <a:spAutoFit/>
          </a:bodyPr>
          <a:lstStyle/>
          <a:p>
            <a:r>
              <a:rPr lang="en-US" sz="600" dirty="0"/>
              <a:t>https://commons.wikimedia.org/wiki/File:Dna-SNP.svg</a:t>
            </a:r>
          </a:p>
        </p:txBody>
      </p:sp>
      <p:sp>
        <p:nvSpPr>
          <p:cNvPr id="32" name="Title 1">
            <a:extLst>
              <a:ext uri="{FF2B5EF4-FFF2-40B4-BE49-F238E27FC236}">
                <a16:creationId xmlns:a16="http://schemas.microsoft.com/office/drawing/2014/main" id="{AC09CB64-6A96-4526-9B36-5C6FB69BB33E}"/>
              </a:ext>
            </a:extLst>
          </p:cNvPr>
          <p:cNvSpPr txBox="1">
            <a:spLocks/>
          </p:cNvSpPr>
          <p:nvPr/>
        </p:nvSpPr>
        <p:spPr>
          <a:xfrm>
            <a:off x="609600" y="662765"/>
            <a:ext cx="10972800" cy="762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r>
              <a:rPr lang="en-US" sz="2900" dirty="0"/>
              <a:t>but few focus on structural variants</a:t>
            </a:r>
            <a:br>
              <a:rPr lang="en-US" sz="2900" dirty="0"/>
            </a:br>
            <a:endParaRPr lang="en-US" sz="2900" dirty="0"/>
          </a:p>
        </p:txBody>
      </p:sp>
      <p:cxnSp>
        <p:nvCxnSpPr>
          <p:cNvPr id="35" name="Straight Arrow Connector 34">
            <a:extLst>
              <a:ext uri="{FF2B5EF4-FFF2-40B4-BE49-F238E27FC236}">
                <a16:creationId xmlns:a16="http://schemas.microsoft.com/office/drawing/2014/main" id="{1466118D-C3E8-459A-8DF1-4FC2F9BFB3E2}"/>
              </a:ext>
            </a:extLst>
          </p:cNvPr>
          <p:cNvCxnSpPr>
            <a:cxnSpLocks/>
          </p:cNvCxnSpPr>
          <p:nvPr/>
        </p:nvCxnSpPr>
        <p:spPr>
          <a:xfrm>
            <a:off x="2209800" y="3429000"/>
            <a:ext cx="838200" cy="0"/>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27439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05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05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6" grpId="0"/>
      <p:bldP spid="10" grpId="0" animBg="1"/>
      <p:bldP spid="9" grpId="0" animBg="1"/>
      <p:bldP spid="11" grpId="0"/>
      <p:bldP spid="16" grpId="0"/>
      <p:bldP spid="17" grpId="0"/>
      <p:bldP spid="24" grpId="0" animBg="1"/>
      <p:bldP spid="25" grpId="0"/>
      <p:bldP spid="29" grpId="0" animBg="1"/>
      <p:bldP spid="30" grpId="0"/>
      <p:bldP spid="41" grpId="0"/>
      <p:bldP spid="43" grpId="0"/>
      <p:bldP spid="44" grpId="0"/>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39">
            <a:extLst>
              <a:ext uri="{FF2B5EF4-FFF2-40B4-BE49-F238E27FC236}">
                <a16:creationId xmlns:a16="http://schemas.microsoft.com/office/drawing/2014/main" id="{E0C99FB6-B762-4083-B90B-4141AED430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7426" y="1743550"/>
            <a:ext cx="6504710" cy="4035734"/>
          </a:xfrm>
          <a:prstGeom prst="rect">
            <a:avLst/>
          </a:prstGeom>
        </p:spPr>
      </p:pic>
      <p:sp>
        <p:nvSpPr>
          <p:cNvPr id="5" name="Rectangle 4">
            <a:extLst>
              <a:ext uri="{FF2B5EF4-FFF2-40B4-BE49-F238E27FC236}">
                <a16:creationId xmlns:a16="http://schemas.microsoft.com/office/drawing/2014/main" id="{CEA1FF3D-7400-4CDA-A714-1717546215EA}"/>
              </a:ext>
            </a:extLst>
          </p:cNvPr>
          <p:cNvSpPr/>
          <p:nvPr/>
        </p:nvSpPr>
        <p:spPr>
          <a:xfrm>
            <a:off x="990600" y="1953640"/>
            <a:ext cx="152400" cy="152399"/>
          </a:xfrm>
          <a:prstGeom prst="rect">
            <a:avLst/>
          </a:prstGeom>
          <a:ln>
            <a:solidFill>
              <a:schemeClr val="bg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F047329F-7D7F-4F28-A3E3-6D055515CEB5}"/>
              </a:ext>
            </a:extLst>
          </p:cNvPr>
          <p:cNvSpPr/>
          <p:nvPr/>
        </p:nvSpPr>
        <p:spPr>
          <a:xfrm>
            <a:off x="403880" y="3585333"/>
            <a:ext cx="129520" cy="281411"/>
          </a:xfrm>
          <a:prstGeom prst="rect">
            <a:avLst/>
          </a:prstGeom>
          <a:ln>
            <a:solidFill>
              <a:schemeClr val="bg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cxnSp>
        <p:nvCxnSpPr>
          <p:cNvPr id="14" name="Straight Arrow Connector 13">
            <a:extLst>
              <a:ext uri="{FF2B5EF4-FFF2-40B4-BE49-F238E27FC236}">
                <a16:creationId xmlns:a16="http://schemas.microsoft.com/office/drawing/2014/main" id="{C4207476-0E1B-4A02-A745-4295C3E14AD7}"/>
              </a:ext>
            </a:extLst>
          </p:cNvPr>
          <p:cNvCxnSpPr>
            <a:cxnSpLocks/>
          </p:cNvCxnSpPr>
          <p:nvPr/>
        </p:nvCxnSpPr>
        <p:spPr>
          <a:xfrm flipV="1">
            <a:off x="11582400" y="1176843"/>
            <a:ext cx="0" cy="2366433"/>
          </a:xfrm>
          <a:prstGeom prst="straightConnector1">
            <a:avLst/>
          </a:prstGeom>
          <a:ln w="114300">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BCE49495-D2EF-41BC-BC0E-5FA0665C0728}"/>
              </a:ext>
            </a:extLst>
          </p:cNvPr>
          <p:cNvCxnSpPr>
            <a:cxnSpLocks/>
          </p:cNvCxnSpPr>
          <p:nvPr/>
        </p:nvCxnSpPr>
        <p:spPr>
          <a:xfrm flipV="1">
            <a:off x="11582400" y="3657600"/>
            <a:ext cx="0" cy="2363278"/>
          </a:xfrm>
          <a:prstGeom prst="straightConnector1">
            <a:avLst/>
          </a:prstGeom>
          <a:ln w="114300">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headEnd type="triangle"/>
            <a:tailEnd type="none"/>
          </a:ln>
        </p:spPr>
        <p:style>
          <a:lnRef idx="1">
            <a:schemeClr val="dk1"/>
          </a:lnRef>
          <a:fillRef idx="0">
            <a:schemeClr val="dk1"/>
          </a:fillRef>
          <a:effectRef idx="0">
            <a:schemeClr val="dk1"/>
          </a:effectRef>
          <a:fontRef idx="minor">
            <a:schemeClr val="tx1"/>
          </a:fontRef>
        </p:style>
      </p:cxnSp>
      <p:sp>
        <p:nvSpPr>
          <p:cNvPr id="51" name="Cylinder 50">
            <a:extLst>
              <a:ext uri="{FF2B5EF4-FFF2-40B4-BE49-F238E27FC236}">
                <a16:creationId xmlns:a16="http://schemas.microsoft.com/office/drawing/2014/main" id="{337C4376-9289-4027-8909-314266396C7B}"/>
              </a:ext>
            </a:extLst>
          </p:cNvPr>
          <p:cNvSpPr/>
          <p:nvPr/>
        </p:nvSpPr>
        <p:spPr>
          <a:xfrm>
            <a:off x="419100" y="3324524"/>
            <a:ext cx="685800" cy="2209842"/>
          </a:xfrm>
          <a:prstGeom prst="can">
            <a:avLst>
              <a:gd name="adj" fmla="val 76316"/>
            </a:avLst>
          </a:prstGeom>
          <a:solidFill>
            <a:schemeClr val="tx2">
              <a:lumMod val="25000"/>
              <a:lumOff val="75000"/>
            </a:schemeClr>
          </a:solid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dirty="0"/>
          </a:p>
        </p:txBody>
      </p:sp>
      <p:sp>
        <p:nvSpPr>
          <p:cNvPr id="52" name="Oval 51">
            <a:extLst>
              <a:ext uri="{FF2B5EF4-FFF2-40B4-BE49-F238E27FC236}">
                <a16:creationId xmlns:a16="http://schemas.microsoft.com/office/drawing/2014/main" id="{D329896F-965A-402E-8F70-F76E6A6EDAC3}"/>
              </a:ext>
            </a:extLst>
          </p:cNvPr>
          <p:cNvSpPr/>
          <p:nvPr/>
        </p:nvSpPr>
        <p:spPr>
          <a:xfrm>
            <a:off x="419100" y="3248324"/>
            <a:ext cx="685800" cy="685800"/>
          </a:xfrm>
          <a:prstGeom prst="ellipse">
            <a:avLst/>
          </a:prstGeom>
          <a:solidFill>
            <a:schemeClr val="tx2">
              <a:lumMod val="25000"/>
              <a:lumOff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07693C9A-AF0D-4F77-A135-F8A725E4B6C1}"/>
              </a:ext>
            </a:extLst>
          </p:cNvPr>
          <p:cNvSpPr/>
          <p:nvPr/>
        </p:nvSpPr>
        <p:spPr>
          <a:xfrm>
            <a:off x="419100" y="4361104"/>
            <a:ext cx="685800" cy="119860"/>
          </a:xfrm>
          <a:prstGeom prst="rect">
            <a:avLst/>
          </a:prstGeom>
          <a:solidFill>
            <a:schemeClr val="tx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6B8B402F-9E2A-4256-B8A6-E5119D756DE5}"/>
              </a:ext>
            </a:extLst>
          </p:cNvPr>
          <p:cNvSpPr/>
          <p:nvPr/>
        </p:nvSpPr>
        <p:spPr>
          <a:xfrm>
            <a:off x="419100" y="4543724"/>
            <a:ext cx="685800" cy="223435"/>
          </a:xfrm>
          <a:prstGeom prst="rect">
            <a:avLst/>
          </a:prstGeom>
          <a:solidFill>
            <a:schemeClr val="tx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55" name="Rectangle 54">
            <a:extLst>
              <a:ext uri="{FF2B5EF4-FFF2-40B4-BE49-F238E27FC236}">
                <a16:creationId xmlns:a16="http://schemas.microsoft.com/office/drawing/2014/main" id="{62A09359-BFC9-4C37-B2C9-1B62F8E5C7E7}"/>
              </a:ext>
            </a:extLst>
          </p:cNvPr>
          <p:cNvSpPr/>
          <p:nvPr/>
        </p:nvSpPr>
        <p:spPr>
          <a:xfrm>
            <a:off x="419100" y="4924725"/>
            <a:ext cx="685800" cy="223436"/>
          </a:xfrm>
          <a:prstGeom prst="rect">
            <a:avLst/>
          </a:prstGeom>
          <a:solidFill>
            <a:schemeClr val="tx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13BB3C9D-84A2-487E-9D18-191B300E1AA7}"/>
              </a:ext>
            </a:extLst>
          </p:cNvPr>
          <p:cNvSpPr/>
          <p:nvPr/>
        </p:nvSpPr>
        <p:spPr>
          <a:xfrm>
            <a:off x="419100" y="3556918"/>
            <a:ext cx="685800" cy="311354"/>
          </a:xfrm>
          <a:prstGeom prst="rect">
            <a:avLst/>
          </a:prstGeom>
          <a:solidFill>
            <a:schemeClr val="tx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8CBE96E3-3692-42B8-9631-46775449C3BF}"/>
              </a:ext>
            </a:extLst>
          </p:cNvPr>
          <p:cNvSpPr/>
          <p:nvPr/>
        </p:nvSpPr>
        <p:spPr>
          <a:xfrm>
            <a:off x="419100" y="3923613"/>
            <a:ext cx="685800" cy="228600"/>
          </a:xfrm>
          <a:prstGeom prst="rect">
            <a:avLst/>
          </a:prstGeom>
          <a:solidFill>
            <a:schemeClr val="tx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58" name="Cylinder 57">
            <a:extLst>
              <a:ext uri="{FF2B5EF4-FFF2-40B4-BE49-F238E27FC236}">
                <a16:creationId xmlns:a16="http://schemas.microsoft.com/office/drawing/2014/main" id="{BC5DB123-C432-4BFA-B374-0E51A45EA781}"/>
              </a:ext>
            </a:extLst>
          </p:cNvPr>
          <p:cNvSpPr/>
          <p:nvPr/>
        </p:nvSpPr>
        <p:spPr>
          <a:xfrm rot="10800000">
            <a:off x="419100" y="1596544"/>
            <a:ext cx="685800" cy="1652299"/>
          </a:xfrm>
          <a:prstGeom prst="can">
            <a:avLst>
              <a:gd name="adj" fmla="val 76316"/>
            </a:avLst>
          </a:prstGeom>
          <a:solidFill>
            <a:schemeClr val="tx2">
              <a:lumMod val="25000"/>
              <a:lumOff val="75000"/>
            </a:schemeClr>
          </a:solid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dirty="0"/>
          </a:p>
        </p:txBody>
      </p:sp>
      <p:sp>
        <p:nvSpPr>
          <p:cNvPr id="59" name="Oval 58">
            <a:extLst>
              <a:ext uri="{FF2B5EF4-FFF2-40B4-BE49-F238E27FC236}">
                <a16:creationId xmlns:a16="http://schemas.microsoft.com/office/drawing/2014/main" id="{36676CE6-326B-45F3-88B1-C99F412B9D9E}"/>
              </a:ext>
            </a:extLst>
          </p:cNvPr>
          <p:cNvSpPr/>
          <p:nvPr/>
        </p:nvSpPr>
        <p:spPr>
          <a:xfrm rot="10800000">
            <a:off x="419099" y="2654525"/>
            <a:ext cx="685800" cy="685800"/>
          </a:xfrm>
          <a:prstGeom prst="ellipse">
            <a:avLst/>
          </a:prstGeom>
          <a:solidFill>
            <a:schemeClr val="tx2">
              <a:lumMod val="25000"/>
              <a:lumOff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24F13521-8CFC-4EA2-943C-1240ED8C395E}"/>
              </a:ext>
            </a:extLst>
          </p:cNvPr>
          <p:cNvSpPr/>
          <p:nvPr/>
        </p:nvSpPr>
        <p:spPr>
          <a:xfrm rot="10800000">
            <a:off x="419100" y="2438447"/>
            <a:ext cx="685800" cy="283542"/>
          </a:xfrm>
          <a:prstGeom prst="rect">
            <a:avLst/>
          </a:prstGeom>
          <a:solidFill>
            <a:schemeClr val="tx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63" name="Rectangle 62">
            <a:extLst>
              <a:ext uri="{FF2B5EF4-FFF2-40B4-BE49-F238E27FC236}">
                <a16:creationId xmlns:a16="http://schemas.microsoft.com/office/drawing/2014/main" id="{F84ABA0C-6534-4C91-9A71-73E3E211D8DA}"/>
              </a:ext>
            </a:extLst>
          </p:cNvPr>
          <p:cNvSpPr/>
          <p:nvPr/>
        </p:nvSpPr>
        <p:spPr>
          <a:xfrm rot="10800000">
            <a:off x="419100" y="1946714"/>
            <a:ext cx="685800" cy="352764"/>
          </a:xfrm>
          <a:prstGeom prst="rect">
            <a:avLst/>
          </a:prstGeom>
          <a:solidFill>
            <a:schemeClr val="tx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65" name="TextBox 64">
            <a:extLst>
              <a:ext uri="{FF2B5EF4-FFF2-40B4-BE49-F238E27FC236}">
                <a16:creationId xmlns:a16="http://schemas.microsoft.com/office/drawing/2014/main" id="{E3462F55-B36B-4979-AA4B-AC6B9CCFEF45}"/>
              </a:ext>
            </a:extLst>
          </p:cNvPr>
          <p:cNvSpPr txBox="1"/>
          <p:nvPr/>
        </p:nvSpPr>
        <p:spPr>
          <a:xfrm>
            <a:off x="1307498" y="2082631"/>
            <a:ext cx="1740502" cy="1569660"/>
          </a:xfrm>
          <a:prstGeom prst="rect">
            <a:avLst/>
          </a:prstGeom>
          <a:noFill/>
        </p:spPr>
        <p:txBody>
          <a:bodyPr wrap="square" rtlCol="0">
            <a:spAutoFit/>
          </a:bodyPr>
          <a:lstStyle/>
          <a:p>
            <a:r>
              <a:rPr lang="en-US" sz="2400" dirty="0">
                <a:solidFill>
                  <a:srgbClr val="FF0000"/>
                </a:solidFill>
              </a:rPr>
              <a:t>chr10</a:t>
            </a:r>
          </a:p>
          <a:p>
            <a:r>
              <a:rPr lang="en-US" sz="2400" dirty="0">
                <a:solidFill>
                  <a:srgbClr val="FF0000"/>
                </a:solidFill>
              </a:rPr>
              <a:t>28615991-28617464</a:t>
            </a:r>
          </a:p>
          <a:p>
            <a:r>
              <a:rPr lang="en-US" sz="2400" dirty="0">
                <a:solidFill>
                  <a:srgbClr val="FF0000"/>
                </a:solidFill>
              </a:rPr>
              <a:t>DEL</a:t>
            </a:r>
          </a:p>
        </p:txBody>
      </p:sp>
      <p:sp>
        <p:nvSpPr>
          <p:cNvPr id="8" name="Rectangle 7">
            <a:extLst>
              <a:ext uri="{FF2B5EF4-FFF2-40B4-BE49-F238E27FC236}">
                <a16:creationId xmlns:a16="http://schemas.microsoft.com/office/drawing/2014/main" id="{18D9D5CB-4FE3-4B8D-B5AD-D228B00E0FEB}"/>
              </a:ext>
            </a:extLst>
          </p:cNvPr>
          <p:cNvSpPr/>
          <p:nvPr/>
        </p:nvSpPr>
        <p:spPr>
          <a:xfrm>
            <a:off x="2823064" y="1750942"/>
            <a:ext cx="6585250" cy="4028342"/>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B7F8CC00-0200-4B6D-99D4-4709E2A8B0A7}"/>
              </a:ext>
            </a:extLst>
          </p:cNvPr>
          <p:cNvCxnSpPr>
            <a:cxnSpLocks/>
          </p:cNvCxnSpPr>
          <p:nvPr/>
        </p:nvCxnSpPr>
        <p:spPr>
          <a:xfrm>
            <a:off x="2209800" y="3429000"/>
            <a:ext cx="838200" cy="0"/>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sp>
        <p:nvSpPr>
          <p:cNvPr id="66" name="Rectangle 65">
            <a:extLst>
              <a:ext uri="{FF2B5EF4-FFF2-40B4-BE49-F238E27FC236}">
                <a16:creationId xmlns:a16="http://schemas.microsoft.com/office/drawing/2014/main" id="{06E98CF9-DFC9-4480-9A70-2FE8977AC49A}"/>
              </a:ext>
            </a:extLst>
          </p:cNvPr>
          <p:cNvSpPr/>
          <p:nvPr/>
        </p:nvSpPr>
        <p:spPr>
          <a:xfrm>
            <a:off x="762000" y="5490627"/>
            <a:ext cx="9448800" cy="1138773"/>
          </a:xfrm>
          <a:prstGeom prst="rect">
            <a:avLst/>
          </a:prstGeom>
        </p:spPr>
        <p:txBody>
          <a:bodyPr wrap="square">
            <a:spAutoFit/>
          </a:bodyPr>
          <a:lstStyle/>
          <a:p>
            <a:br>
              <a:rPr lang="en-US" sz="4400" dirty="0">
                <a:latin typeface="Lithos Pro Regular" panose="04020505030E02020A04" pitchFamily="82" charset="0"/>
              </a:rPr>
            </a:br>
            <a:r>
              <a:rPr lang="en-US" sz="2400" u="sng" dirty="0"/>
              <a:t>Str</a:t>
            </a:r>
            <a:r>
              <a:rPr lang="en-US" sz="2400" dirty="0"/>
              <a:t>uctural </a:t>
            </a:r>
            <a:r>
              <a:rPr lang="en-US" sz="2400" u="sng" dirty="0"/>
              <a:t>V</a:t>
            </a:r>
            <a:r>
              <a:rPr lang="en-US" sz="2400" dirty="0"/>
              <a:t>ariant </a:t>
            </a:r>
            <a:r>
              <a:rPr lang="en-US" sz="2400" u="sng" dirty="0"/>
              <a:t>C</a:t>
            </a:r>
            <a:r>
              <a:rPr lang="en-US" sz="2400" dirty="0"/>
              <a:t>lassifier </a:t>
            </a:r>
            <a:r>
              <a:rPr lang="en-US" sz="2400" u="sng" dirty="0"/>
              <a:t>T</a:t>
            </a:r>
            <a:r>
              <a:rPr lang="en-US" sz="2400" dirty="0"/>
              <a:t>rained on </a:t>
            </a:r>
            <a:r>
              <a:rPr lang="en-US" sz="2400" u="sng" dirty="0"/>
              <a:t>V</a:t>
            </a:r>
            <a:r>
              <a:rPr lang="en-US" sz="2400" dirty="0"/>
              <a:t>ariants </a:t>
            </a:r>
            <a:r>
              <a:rPr lang="en-US" sz="2400" u="sng" dirty="0"/>
              <a:t>R</a:t>
            </a:r>
            <a:r>
              <a:rPr lang="en-US" sz="2400" dirty="0"/>
              <a:t>are and </a:t>
            </a:r>
            <a:r>
              <a:rPr lang="en-US" sz="2400" u="sng" dirty="0"/>
              <a:t>E</a:t>
            </a:r>
            <a:r>
              <a:rPr lang="en-US" sz="2400" dirty="0"/>
              <a:t>xonic</a:t>
            </a:r>
            <a:endParaRPr lang="en-US" dirty="0"/>
          </a:p>
        </p:txBody>
      </p:sp>
      <p:sp>
        <p:nvSpPr>
          <p:cNvPr id="36" name="Title 1">
            <a:extLst>
              <a:ext uri="{FF2B5EF4-FFF2-40B4-BE49-F238E27FC236}">
                <a16:creationId xmlns:a16="http://schemas.microsoft.com/office/drawing/2014/main" id="{5D4D0FF0-99C4-4506-81D9-FA70C742C7C9}"/>
              </a:ext>
            </a:extLst>
          </p:cNvPr>
          <p:cNvSpPr>
            <a:spLocks noGrp="1"/>
          </p:cNvSpPr>
          <p:nvPr>
            <p:ph type="title"/>
          </p:nvPr>
        </p:nvSpPr>
        <p:spPr>
          <a:xfrm>
            <a:off x="609600" y="228600"/>
            <a:ext cx="10972800" cy="762000"/>
          </a:xfrm>
        </p:spPr>
        <p:txBody>
          <a:bodyPr>
            <a:normAutofit fontScale="90000"/>
          </a:bodyPr>
          <a:lstStyle/>
          <a:p>
            <a:r>
              <a:rPr lang="en-US" dirty="0"/>
              <a:t>There are many variant impact predictors</a:t>
            </a:r>
            <a:br>
              <a:rPr lang="en-US" dirty="0"/>
            </a:br>
            <a:r>
              <a:rPr lang="en-US" dirty="0"/>
              <a:t>but few focus on structural variants</a:t>
            </a:r>
          </a:p>
        </p:txBody>
      </p:sp>
      <p:sp>
        <p:nvSpPr>
          <p:cNvPr id="42" name="Rectangle 41">
            <a:extLst>
              <a:ext uri="{FF2B5EF4-FFF2-40B4-BE49-F238E27FC236}">
                <a16:creationId xmlns:a16="http://schemas.microsoft.com/office/drawing/2014/main" id="{CAC069FF-F8B0-4DF9-B4C4-B2AD7EBB88CA}"/>
              </a:ext>
            </a:extLst>
          </p:cNvPr>
          <p:cNvSpPr/>
          <p:nvPr/>
        </p:nvSpPr>
        <p:spPr>
          <a:xfrm rot="10800000">
            <a:off x="422832" y="2755152"/>
            <a:ext cx="685800" cy="186652"/>
          </a:xfrm>
          <a:prstGeom prst="rect">
            <a:avLst/>
          </a:prstGeom>
          <a:solidFill>
            <a:schemeClr val="tx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64" name="Rectangle 63">
            <a:extLst>
              <a:ext uri="{FF2B5EF4-FFF2-40B4-BE49-F238E27FC236}">
                <a16:creationId xmlns:a16="http://schemas.microsoft.com/office/drawing/2014/main" id="{51C6A384-EBCB-4484-8490-8450359B1351}"/>
              </a:ext>
            </a:extLst>
          </p:cNvPr>
          <p:cNvSpPr/>
          <p:nvPr/>
        </p:nvSpPr>
        <p:spPr>
          <a:xfrm rot="10800000">
            <a:off x="419098" y="2905973"/>
            <a:ext cx="685800" cy="76291"/>
          </a:xfrm>
          <a:prstGeom prst="rect">
            <a:avLst/>
          </a:prstGeom>
          <a:solidFill>
            <a:srgbClr val="FF0000"/>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43" name="TextBox 42">
            <a:extLst>
              <a:ext uri="{FF2B5EF4-FFF2-40B4-BE49-F238E27FC236}">
                <a16:creationId xmlns:a16="http://schemas.microsoft.com/office/drawing/2014/main" id="{01F22F44-4E62-49C8-BCD5-BAA3E3957762}"/>
              </a:ext>
            </a:extLst>
          </p:cNvPr>
          <p:cNvSpPr txBox="1"/>
          <p:nvPr/>
        </p:nvSpPr>
        <p:spPr>
          <a:xfrm>
            <a:off x="9394411" y="4931803"/>
            <a:ext cx="2057393" cy="830997"/>
          </a:xfrm>
          <a:prstGeom prst="rect">
            <a:avLst/>
          </a:prstGeom>
          <a:noFill/>
        </p:spPr>
        <p:txBody>
          <a:bodyPr wrap="square" rtlCol="0">
            <a:spAutoFit/>
          </a:bodyPr>
          <a:lstStyle/>
          <a:p>
            <a:pPr algn="ctr"/>
            <a:r>
              <a:rPr lang="en-US" sz="2400" dirty="0"/>
              <a:t>More likely benign</a:t>
            </a:r>
          </a:p>
        </p:txBody>
      </p:sp>
      <p:sp>
        <p:nvSpPr>
          <p:cNvPr id="44" name="TextBox 43">
            <a:extLst>
              <a:ext uri="{FF2B5EF4-FFF2-40B4-BE49-F238E27FC236}">
                <a16:creationId xmlns:a16="http://schemas.microsoft.com/office/drawing/2014/main" id="{AB7E091E-0D5A-4994-B7EB-89863218CAAD}"/>
              </a:ext>
            </a:extLst>
          </p:cNvPr>
          <p:cNvSpPr txBox="1"/>
          <p:nvPr/>
        </p:nvSpPr>
        <p:spPr>
          <a:xfrm>
            <a:off x="8952060" y="1180387"/>
            <a:ext cx="2822279" cy="830997"/>
          </a:xfrm>
          <a:prstGeom prst="rect">
            <a:avLst/>
          </a:prstGeom>
          <a:noFill/>
        </p:spPr>
        <p:txBody>
          <a:bodyPr wrap="square" rtlCol="0">
            <a:spAutoFit/>
          </a:bodyPr>
          <a:lstStyle/>
          <a:p>
            <a:pPr algn="ctr"/>
            <a:r>
              <a:rPr lang="en-US" sz="2400" dirty="0"/>
              <a:t>More likely pathogenic</a:t>
            </a:r>
          </a:p>
        </p:txBody>
      </p:sp>
      <p:cxnSp>
        <p:nvCxnSpPr>
          <p:cNvPr id="45" name="Straight Arrow Connector 44">
            <a:extLst>
              <a:ext uri="{FF2B5EF4-FFF2-40B4-BE49-F238E27FC236}">
                <a16:creationId xmlns:a16="http://schemas.microsoft.com/office/drawing/2014/main" id="{2D265C67-EB57-4628-B706-1A2A356C649D}"/>
              </a:ext>
            </a:extLst>
          </p:cNvPr>
          <p:cNvCxnSpPr>
            <a:cxnSpLocks/>
          </p:cNvCxnSpPr>
          <p:nvPr/>
        </p:nvCxnSpPr>
        <p:spPr>
          <a:xfrm>
            <a:off x="9677400" y="3505200"/>
            <a:ext cx="838200" cy="0"/>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pic>
        <p:nvPicPr>
          <p:cNvPr id="2" name="Picture 1">
            <a:extLst>
              <a:ext uri="{FF2B5EF4-FFF2-40B4-BE49-F238E27FC236}">
                <a16:creationId xmlns:a16="http://schemas.microsoft.com/office/drawing/2014/main" id="{4D241FA9-32E1-4482-B44D-2414EBEBD128}"/>
              </a:ext>
            </a:extLst>
          </p:cNvPr>
          <p:cNvPicPr>
            <a:picLocks noChangeAspect="1"/>
          </p:cNvPicPr>
          <p:nvPr/>
        </p:nvPicPr>
        <p:blipFill>
          <a:blip r:embed="rId4"/>
          <a:stretch>
            <a:fillRect/>
          </a:stretch>
        </p:blipFill>
        <p:spPr>
          <a:xfrm>
            <a:off x="4114800" y="3065370"/>
            <a:ext cx="4419600" cy="812082"/>
          </a:xfrm>
          <a:prstGeom prst="rect">
            <a:avLst/>
          </a:prstGeom>
        </p:spPr>
      </p:pic>
      <p:pic>
        <p:nvPicPr>
          <p:cNvPr id="4" name="Picture 3">
            <a:extLst>
              <a:ext uri="{FF2B5EF4-FFF2-40B4-BE49-F238E27FC236}">
                <a16:creationId xmlns:a16="http://schemas.microsoft.com/office/drawing/2014/main" id="{AFD0C938-75D7-4E83-9F98-F338FE31A190}"/>
              </a:ext>
            </a:extLst>
          </p:cNvPr>
          <p:cNvPicPr>
            <a:picLocks noChangeAspect="1"/>
          </p:cNvPicPr>
          <p:nvPr/>
        </p:nvPicPr>
        <p:blipFill>
          <a:blip r:embed="rId4"/>
          <a:stretch>
            <a:fillRect/>
          </a:stretch>
        </p:blipFill>
        <p:spPr>
          <a:xfrm>
            <a:off x="780054" y="5640124"/>
            <a:ext cx="3429000" cy="630064"/>
          </a:xfrm>
          <a:prstGeom prst="rect">
            <a:avLst/>
          </a:prstGeom>
        </p:spPr>
      </p:pic>
    </p:spTree>
    <p:extLst>
      <p:ext uri="{BB962C8B-B14F-4D97-AF65-F5344CB8AC3E}">
        <p14:creationId xmlns:p14="http://schemas.microsoft.com/office/powerpoint/2010/main" val="2672158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03E00706-02D7-43EE-81A8-AEFC25ABDC7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70959" y="962191"/>
            <a:ext cx="6011439" cy="5859251"/>
          </a:xfrm>
          <a:prstGeom prst="rect">
            <a:avLst/>
          </a:prstGeom>
        </p:spPr>
      </p:pic>
      <p:sp>
        <p:nvSpPr>
          <p:cNvPr id="2" name="Title 1">
            <a:extLst>
              <a:ext uri="{FF2B5EF4-FFF2-40B4-BE49-F238E27FC236}">
                <a16:creationId xmlns:a16="http://schemas.microsoft.com/office/drawing/2014/main" id="{9A655D93-57C4-45B6-A307-AACFFFA35D8B}"/>
              </a:ext>
            </a:extLst>
          </p:cNvPr>
          <p:cNvSpPr>
            <a:spLocks noGrp="1"/>
          </p:cNvSpPr>
          <p:nvPr>
            <p:ph type="title"/>
          </p:nvPr>
        </p:nvSpPr>
        <p:spPr/>
        <p:txBody>
          <a:bodyPr>
            <a:normAutofit fontScale="90000"/>
          </a:bodyPr>
          <a:lstStyle/>
          <a:p>
            <a:r>
              <a:rPr lang="en-US" dirty="0"/>
              <a:t>StrVCTVRE performs well on held-out validation dataset</a:t>
            </a:r>
          </a:p>
        </p:txBody>
      </p:sp>
      <p:sp>
        <p:nvSpPr>
          <p:cNvPr id="8" name="TextBox 7">
            <a:extLst>
              <a:ext uri="{FF2B5EF4-FFF2-40B4-BE49-F238E27FC236}">
                <a16:creationId xmlns:a16="http://schemas.microsoft.com/office/drawing/2014/main" id="{19C1B024-F8D0-460D-AFB8-5F973DEF362F}"/>
              </a:ext>
            </a:extLst>
          </p:cNvPr>
          <p:cNvSpPr txBox="1"/>
          <p:nvPr/>
        </p:nvSpPr>
        <p:spPr>
          <a:xfrm>
            <a:off x="342087" y="971459"/>
            <a:ext cx="4915713" cy="400110"/>
          </a:xfrm>
          <a:prstGeom prst="rect">
            <a:avLst/>
          </a:prstGeom>
          <a:noFill/>
        </p:spPr>
        <p:txBody>
          <a:bodyPr wrap="square" rtlCol="0">
            <a:spAutoFit/>
          </a:bodyPr>
          <a:lstStyle/>
          <a:p>
            <a:r>
              <a:rPr lang="en-US" sz="2000" dirty="0"/>
              <a:t>Leave-one-chromosome-out validation:</a:t>
            </a:r>
          </a:p>
        </p:txBody>
      </p:sp>
      <p:sp>
        <p:nvSpPr>
          <p:cNvPr id="13" name="Rectangle 12">
            <a:extLst>
              <a:ext uri="{FF2B5EF4-FFF2-40B4-BE49-F238E27FC236}">
                <a16:creationId xmlns:a16="http://schemas.microsoft.com/office/drawing/2014/main" id="{DE484041-2D1B-43C0-AA37-08AC71037DFD}"/>
              </a:ext>
            </a:extLst>
          </p:cNvPr>
          <p:cNvSpPr/>
          <p:nvPr/>
        </p:nvSpPr>
        <p:spPr>
          <a:xfrm>
            <a:off x="381000" y="1355467"/>
            <a:ext cx="4572000" cy="146393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7D63B056-FB97-49CE-9A6C-7EA393746BDE}"/>
              </a:ext>
            </a:extLst>
          </p:cNvPr>
          <p:cNvSpPr txBox="1"/>
          <p:nvPr/>
        </p:nvSpPr>
        <p:spPr>
          <a:xfrm>
            <a:off x="846969" y="1683224"/>
            <a:ext cx="3990207" cy="830997"/>
          </a:xfrm>
          <a:prstGeom prst="rect">
            <a:avLst/>
          </a:prstGeom>
          <a:noFill/>
        </p:spPr>
        <p:txBody>
          <a:bodyPr wrap="square" rtlCol="0">
            <a:spAutoFit/>
          </a:bodyPr>
          <a:lstStyle/>
          <a:p>
            <a:pPr algn="ctr"/>
            <a:r>
              <a:rPr lang="en-US" sz="2400" dirty="0"/>
              <a:t>Training data</a:t>
            </a:r>
          </a:p>
          <a:p>
            <a:pPr algn="ctr"/>
            <a:r>
              <a:rPr lang="en-US" sz="2400" dirty="0"/>
              <a:t>(</a:t>
            </a:r>
            <a:r>
              <a:rPr lang="en-US" sz="2400" dirty="0" err="1"/>
              <a:t>ClinVar</a:t>
            </a:r>
            <a:r>
              <a:rPr lang="en-US" sz="2400" dirty="0"/>
              <a:t>, </a:t>
            </a:r>
            <a:r>
              <a:rPr lang="en-US" sz="2400" dirty="0" err="1"/>
              <a:t>gnomAD</a:t>
            </a:r>
            <a:r>
              <a:rPr lang="en-US" sz="2400" dirty="0"/>
              <a:t>, Apes)</a:t>
            </a:r>
          </a:p>
        </p:txBody>
      </p:sp>
      <p:sp>
        <p:nvSpPr>
          <p:cNvPr id="14" name="Rectangle 13">
            <a:extLst>
              <a:ext uri="{FF2B5EF4-FFF2-40B4-BE49-F238E27FC236}">
                <a16:creationId xmlns:a16="http://schemas.microsoft.com/office/drawing/2014/main" id="{B783AD45-D93D-4303-82D3-0B96F860FAD8}"/>
              </a:ext>
            </a:extLst>
          </p:cNvPr>
          <p:cNvSpPr/>
          <p:nvPr/>
        </p:nvSpPr>
        <p:spPr>
          <a:xfrm>
            <a:off x="381000" y="1355467"/>
            <a:ext cx="381000" cy="1463933"/>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21B0416-29D4-41BE-9C7E-7FA7FF83C222}"/>
              </a:ext>
            </a:extLst>
          </p:cNvPr>
          <p:cNvSpPr txBox="1"/>
          <p:nvPr/>
        </p:nvSpPr>
        <p:spPr>
          <a:xfrm>
            <a:off x="278796" y="2767392"/>
            <a:ext cx="838200" cy="369332"/>
          </a:xfrm>
          <a:prstGeom prst="rect">
            <a:avLst/>
          </a:prstGeom>
          <a:noFill/>
        </p:spPr>
        <p:txBody>
          <a:bodyPr wrap="square" rtlCol="0">
            <a:spAutoFit/>
          </a:bodyPr>
          <a:lstStyle/>
          <a:p>
            <a:r>
              <a:rPr lang="en-US" dirty="0"/>
              <a:t>chr1</a:t>
            </a:r>
          </a:p>
        </p:txBody>
      </p:sp>
      <p:sp>
        <p:nvSpPr>
          <p:cNvPr id="16" name="TextBox 15">
            <a:extLst>
              <a:ext uri="{FF2B5EF4-FFF2-40B4-BE49-F238E27FC236}">
                <a16:creationId xmlns:a16="http://schemas.microsoft.com/office/drawing/2014/main" id="{8DB71961-3FDA-4355-8BB0-DE401592C503}"/>
              </a:ext>
            </a:extLst>
          </p:cNvPr>
          <p:cNvSpPr txBox="1"/>
          <p:nvPr/>
        </p:nvSpPr>
        <p:spPr>
          <a:xfrm rot="16200000">
            <a:off x="-468783" y="1675654"/>
            <a:ext cx="2057400" cy="384721"/>
          </a:xfrm>
          <a:prstGeom prst="rect">
            <a:avLst/>
          </a:prstGeom>
          <a:noFill/>
        </p:spPr>
        <p:txBody>
          <a:bodyPr wrap="square" rtlCol="0">
            <a:spAutoFit/>
          </a:bodyPr>
          <a:lstStyle/>
          <a:p>
            <a:r>
              <a:rPr lang="en-US" sz="1900" dirty="0">
                <a:solidFill>
                  <a:schemeClr val="bg1"/>
                </a:solidFill>
              </a:rPr>
              <a:t>Test (</a:t>
            </a:r>
            <a:r>
              <a:rPr lang="en-US" sz="1900" dirty="0" err="1">
                <a:solidFill>
                  <a:schemeClr val="bg1"/>
                </a:solidFill>
              </a:rPr>
              <a:t>ClinVar</a:t>
            </a:r>
            <a:r>
              <a:rPr lang="en-US" sz="1900" dirty="0">
                <a:solidFill>
                  <a:schemeClr val="bg1"/>
                </a:solidFill>
              </a:rPr>
              <a:t>)</a:t>
            </a:r>
          </a:p>
        </p:txBody>
      </p:sp>
      <p:sp>
        <p:nvSpPr>
          <p:cNvPr id="17" name="Rectangle 16">
            <a:extLst>
              <a:ext uri="{FF2B5EF4-FFF2-40B4-BE49-F238E27FC236}">
                <a16:creationId xmlns:a16="http://schemas.microsoft.com/office/drawing/2014/main" id="{0FA47F2F-B557-433C-B20E-88B10A3C5D3D}"/>
              </a:ext>
            </a:extLst>
          </p:cNvPr>
          <p:cNvSpPr/>
          <p:nvPr/>
        </p:nvSpPr>
        <p:spPr>
          <a:xfrm>
            <a:off x="381000" y="3218696"/>
            <a:ext cx="4572000" cy="121920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6E9710EF-F3BC-4BC0-9D22-CD12F8BE7457}"/>
              </a:ext>
            </a:extLst>
          </p:cNvPr>
          <p:cNvSpPr txBox="1"/>
          <p:nvPr/>
        </p:nvSpPr>
        <p:spPr>
          <a:xfrm>
            <a:off x="1676400" y="3583563"/>
            <a:ext cx="2895600" cy="461665"/>
          </a:xfrm>
          <a:prstGeom prst="rect">
            <a:avLst/>
          </a:prstGeom>
          <a:noFill/>
        </p:spPr>
        <p:txBody>
          <a:bodyPr wrap="square" rtlCol="0">
            <a:spAutoFit/>
          </a:bodyPr>
          <a:lstStyle/>
          <a:p>
            <a:r>
              <a:rPr lang="en-US" sz="2400" dirty="0"/>
              <a:t>Training data</a:t>
            </a:r>
          </a:p>
        </p:txBody>
      </p:sp>
      <p:sp>
        <p:nvSpPr>
          <p:cNvPr id="19" name="Rectangle 18">
            <a:extLst>
              <a:ext uri="{FF2B5EF4-FFF2-40B4-BE49-F238E27FC236}">
                <a16:creationId xmlns:a16="http://schemas.microsoft.com/office/drawing/2014/main" id="{E7DD029A-1215-4506-B3BF-A9F70DAB82F5}"/>
              </a:ext>
            </a:extLst>
          </p:cNvPr>
          <p:cNvSpPr/>
          <p:nvPr/>
        </p:nvSpPr>
        <p:spPr>
          <a:xfrm>
            <a:off x="762000" y="3218696"/>
            <a:ext cx="304800" cy="12192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E80076C6-4FE0-4949-A268-6A0CFA5E7650}"/>
              </a:ext>
            </a:extLst>
          </p:cNvPr>
          <p:cNvSpPr txBox="1"/>
          <p:nvPr/>
        </p:nvSpPr>
        <p:spPr>
          <a:xfrm rot="16200000">
            <a:off x="-120134" y="3161839"/>
            <a:ext cx="2057400" cy="369332"/>
          </a:xfrm>
          <a:prstGeom prst="rect">
            <a:avLst/>
          </a:prstGeom>
          <a:noFill/>
        </p:spPr>
        <p:txBody>
          <a:bodyPr wrap="square" rtlCol="0">
            <a:spAutoFit/>
          </a:bodyPr>
          <a:lstStyle/>
          <a:p>
            <a:r>
              <a:rPr lang="en-US" dirty="0">
                <a:solidFill>
                  <a:schemeClr val="bg1"/>
                </a:solidFill>
              </a:rPr>
              <a:t>Test data</a:t>
            </a:r>
          </a:p>
        </p:txBody>
      </p:sp>
      <p:sp>
        <p:nvSpPr>
          <p:cNvPr id="22" name="TextBox 21">
            <a:extLst>
              <a:ext uri="{FF2B5EF4-FFF2-40B4-BE49-F238E27FC236}">
                <a16:creationId xmlns:a16="http://schemas.microsoft.com/office/drawing/2014/main" id="{35BFD065-5D84-4955-B70E-B3F2E960C64A}"/>
              </a:ext>
            </a:extLst>
          </p:cNvPr>
          <p:cNvSpPr txBox="1"/>
          <p:nvPr/>
        </p:nvSpPr>
        <p:spPr>
          <a:xfrm>
            <a:off x="2133600" y="4038600"/>
            <a:ext cx="1371600" cy="1107996"/>
          </a:xfrm>
          <a:prstGeom prst="rect">
            <a:avLst/>
          </a:prstGeom>
          <a:noFill/>
        </p:spPr>
        <p:txBody>
          <a:bodyPr wrap="square" rtlCol="0">
            <a:spAutoFit/>
          </a:bodyPr>
          <a:lstStyle/>
          <a:p>
            <a:r>
              <a:rPr lang="en-US" sz="6600" dirty="0"/>
              <a:t>…</a:t>
            </a:r>
          </a:p>
        </p:txBody>
      </p:sp>
      <p:sp>
        <p:nvSpPr>
          <p:cNvPr id="26" name="TextBox 25">
            <a:extLst>
              <a:ext uri="{FF2B5EF4-FFF2-40B4-BE49-F238E27FC236}">
                <a16:creationId xmlns:a16="http://schemas.microsoft.com/office/drawing/2014/main" id="{2A31ACD4-EA37-4745-B2B9-3CE71A25B286}"/>
              </a:ext>
            </a:extLst>
          </p:cNvPr>
          <p:cNvSpPr txBox="1"/>
          <p:nvPr/>
        </p:nvSpPr>
        <p:spPr>
          <a:xfrm rot="16200000">
            <a:off x="3786188" y="5210977"/>
            <a:ext cx="2057400" cy="369332"/>
          </a:xfrm>
          <a:prstGeom prst="rect">
            <a:avLst/>
          </a:prstGeom>
          <a:noFill/>
        </p:spPr>
        <p:txBody>
          <a:bodyPr wrap="square" rtlCol="0">
            <a:spAutoFit/>
          </a:bodyPr>
          <a:lstStyle/>
          <a:p>
            <a:r>
              <a:rPr lang="en-US" dirty="0">
                <a:solidFill>
                  <a:schemeClr val="bg1"/>
                </a:solidFill>
              </a:rPr>
              <a:t>Test data</a:t>
            </a:r>
          </a:p>
        </p:txBody>
      </p:sp>
      <p:sp>
        <p:nvSpPr>
          <p:cNvPr id="27" name="TextBox 26">
            <a:extLst>
              <a:ext uri="{FF2B5EF4-FFF2-40B4-BE49-F238E27FC236}">
                <a16:creationId xmlns:a16="http://schemas.microsoft.com/office/drawing/2014/main" id="{61D726E2-F075-46BC-BFFF-C96B2D84DE4A}"/>
              </a:ext>
            </a:extLst>
          </p:cNvPr>
          <p:cNvSpPr txBox="1"/>
          <p:nvPr/>
        </p:nvSpPr>
        <p:spPr>
          <a:xfrm>
            <a:off x="4461128" y="6491192"/>
            <a:ext cx="838200" cy="369332"/>
          </a:xfrm>
          <a:prstGeom prst="rect">
            <a:avLst/>
          </a:prstGeom>
          <a:noFill/>
        </p:spPr>
        <p:txBody>
          <a:bodyPr wrap="square" rtlCol="0">
            <a:spAutoFit/>
          </a:bodyPr>
          <a:lstStyle/>
          <a:p>
            <a:r>
              <a:rPr lang="en-US" dirty="0" err="1"/>
              <a:t>chrY</a:t>
            </a:r>
            <a:endParaRPr lang="en-US" dirty="0"/>
          </a:p>
        </p:txBody>
      </p:sp>
      <p:cxnSp>
        <p:nvCxnSpPr>
          <p:cNvPr id="4" name="Straight Connector 3">
            <a:extLst>
              <a:ext uri="{FF2B5EF4-FFF2-40B4-BE49-F238E27FC236}">
                <a16:creationId xmlns:a16="http://schemas.microsoft.com/office/drawing/2014/main" id="{0F9487C5-0067-4C2A-B2C8-2BE55D07CE44}"/>
              </a:ext>
            </a:extLst>
          </p:cNvPr>
          <p:cNvCxnSpPr>
            <a:cxnSpLocks/>
          </p:cNvCxnSpPr>
          <p:nvPr/>
        </p:nvCxnSpPr>
        <p:spPr>
          <a:xfrm>
            <a:off x="6172200" y="1711799"/>
            <a:ext cx="2028830" cy="0"/>
          </a:xfrm>
          <a:prstGeom prst="line">
            <a:avLst/>
          </a:prstGeom>
          <a:ln w="38100">
            <a:prstDash val="sysDot"/>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33890CCC-CC5B-4B15-91D1-6EBA3275437B}"/>
              </a:ext>
            </a:extLst>
          </p:cNvPr>
          <p:cNvCxnSpPr>
            <a:cxnSpLocks/>
          </p:cNvCxnSpPr>
          <p:nvPr/>
        </p:nvCxnSpPr>
        <p:spPr>
          <a:xfrm>
            <a:off x="8186741" y="1711799"/>
            <a:ext cx="0" cy="4612801"/>
          </a:xfrm>
          <a:prstGeom prst="line">
            <a:avLst/>
          </a:prstGeom>
          <a:ln w="38100">
            <a:prstDash val="sysDot"/>
          </a:ln>
        </p:spPr>
        <p:style>
          <a:lnRef idx="1">
            <a:schemeClr val="dk1"/>
          </a:lnRef>
          <a:fillRef idx="0">
            <a:schemeClr val="dk1"/>
          </a:fillRef>
          <a:effectRef idx="0">
            <a:schemeClr val="dk1"/>
          </a:effectRef>
          <a:fontRef idx="minor">
            <a:schemeClr val="tx1"/>
          </a:fontRef>
        </p:style>
      </p:cxnSp>
      <p:sp>
        <p:nvSpPr>
          <p:cNvPr id="29" name="Rectangle 28">
            <a:extLst>
              <a:ext uri="{FF2B5EF4-FFF2-40B4-BE49-F238E27FC236}">
                <a16:creationId xmlns:a16="http://schemas.microsoft.com/office/drawing/2014/main" id="{397662F2-9356-4C7C-9563-397046189E81}"/>
              </a:ext>
            </a:extLst>
          </p:cNvPr>
          <p:cNvSpPr/>
          <p:nvPr/>
        </p:nvSpPr>
        <p:spPr>
          <a:xfrm>
            <a:off x="382341" y="3172630"/>
            <a:ext cx="4572000" cy="146393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1757C6F8-A204-4633-9FBB-BD54613679A9}"/>
              </a:ext>
            </a:extLst>
          </p:cNvPr>
          <p:cNvSpPr txBox="1"/>
          <p:nvPr/>
        </p:nvSpPr>
        <p:spPr>
          <a:xfrm>
            <a:off x="848310" y="3500387"/>
            <a:ext cx="3990207" cy="830997"/>
          </a:xfrm>
          <a:prstGeom prst="rect">
            <a:avLst/>
          </a:prstGeom>
          <a:noFill/>
        </p:spPr>
        <p:txBody>
          <a:bodyPr wrap="square" rtlCol="0">
            <a:spAutoFit/>
          </a:bodyPr>
          <a:lstStyle/>
          <a:p>
            <a:pPr algn="ctr"/>
            <a:r>
              <a:rPr lang="en-US" sz="2400" dirty="0"/>
              <a:t>Training data</a:t>
            </a:r>
          </a:p>
          <a:p>
            <a:pPr algn="ctr"/>
            <a:r>
              <a:rPr lang="en-US" sz="2400" dirty="0"/>
              <a:t>(</a:t>
            </a:r>
            <a:r>
              <a:rPr lang="en-US" sz="2400" dirty="0" err="1"/>
              <a:t>ClinVar</a:t>
            </a:r>
            <a:r>
              <a:rPr lang="en-US" sz="2400" dirty="0"/>
              <a:t>, </a:t>
            </a:r>
            <a:r>
              <a:rPr lang="en-US" sz="2400" dirty="0" err="1"/>
              <a:t>gnomAD</a:t>
            </a:r>
            <a:r>
              <a:rPr lang="en-US" sz="2400" dirty="0"/>
              <a:t>, Apes)</a:t>
            </a:r>
          </a:p>
        </p:txBody>
      </p:sp>
      <p:sp>
        <p:nvSpPr>
          <p:cNvPr id="33" name="Rectangle 32">
            <a:extLst>
              <a:ext uri="{FF2B5EF4-FFF2-40B4-BE49-F238E27FC236}">
                <a16:creationId xmlns:a16="http://schemas.microsoft.com/office/drawing/2014/main" id="{EBCCB351-81D8-41F9-A10F-83DDBC31510C}"/>
              </a:ext>
            </a:extLst>
          </p:cNvPr>
          <p:cNvSpPr/>
          <p:nvPr/>
        </p:nvSpPr>
        <p:spPr>
          <a:xfrm>
            <a:off x="762000" y="3177443"/>
            <a:ext cx="381000" cy="1463933"/>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ABEBAC2F-70EB-43D1-B338-0E080D8BC460}"/>
              </a:ext>
            </a:extLst>
          </p:cNvPr>
          <p:cNvSpPr txBox="1"/>
          <p:nvPr/>
        </p:nvSpPr>
        <p:spPr>
          <a:xfrm rot="16200000">
            <a:off x="-91063" y="3499713"/>
            <a:ext cx="2057400" cy="384721"/>
          </a:xfrm>
          <a:prstGeom prst="rect">
            <a:avLst/>
          </a:prstGeom>
          <a:noFill/>
        </p:spPr>
        <p:txBody>
          <a:bodyPr wrap="square" rtlCol="0">
            <a:spAutoFit/>
          </a:bodyPr>
          <a:lstStyle/>
          <a:p>
            <a:r>
              <a:rPr lang="en-US" sz="1900" dirty="0">
                <a:solidFill>
                  <a:schemeClr val="bg1"/>
                </a:solidFill>
              </a:rPr>
              <a:t>Test (</a:t>
            </a:r>
            <a:r>
              <a:rPr lang="en-US" sz="1900" dirty="0" err="1">
                <a:solidFill>
                  <a:schemeClr val="bg1"/>
                </a:solidFill>
              </a:rPr>
              <a:t>ClinVar</a:t>
            </a:r>
            <a:r>
              <a:rPr lang="en-US" sz="1900" dirty="0">
                <a:solidFill>
                  <a:schemeClr val="bg1"/>
                </a:solidFill>
              </a:rPr>
              <a:t>)</a:t>
            </a:r>
          </a:p>
        </p:txBody>
      </p:sp>
      <p:sp>
        <p:nvSpPr>
          <p:cNvPr id="36" name="TextBox 35">
            <a:extLst>
              <a:ext uri="{FF2B5EF4-FFF2-40B4-BE49-F238E27FC236}">
                <a16:creationId xmlns:a16="http://schemas.microsoft.com/office/drawing/2014/main" id="{D5D1DBE5-3822-4FCF-85E4-6208E8EE1853}"/>
              </a:ext>
            </a:extLst>
          </p:cNvPr>
          <p:cNvSpPr txBox="1"/>
          <p:nvPr/>
        </p:nvSpPr>
        <p:spPr>
          <a:xfrm>
            <a:off x="639938" y="4572000"/>
            <a:ext cx="838200" cy="369332"/>
          </a:xfrm>
          <a:prstGeom prst="rect">
            <a:avLst/>
          </a:prstGeom>
          <a:noFill/>
        </p:spPr>
        <p:txBody>
          <a:bodyPr wrap="square" rtlCol="0">
            <a:spAutoFit/>
          </a:bodyPr>
          <a:lstStyle/>
          <a:p>
            <a:r>
              <a:rPr lang="en-US" dirty="0"/>
              <a:t>chr2</a:t>
            </a:r>
          </a:p>
        </p:txBody>
      </p:sp>
      <p:sp>
        <p:nvSpPr>
          <p:cNvPr id="37" name="Rectangle 36">
            <a:extLst>
              <a:ext uri="{FF2B5EF4-FFF2-40B4-BE49-F238E27FC236}">
                <a16:creationId xmlns:a16="http://schemas.microsoft.com/office/drawing/2014/main" id="{4C16FACD-722E-45D4-BEAB-EC3E81F197FB}"/>
              </a:ext>
            </a:extLst>
          </p:cNvPr>
          <p:cNvSpPr/>
          <p:nvPr/>
        </p:nvSpPr>
        <p:spPr>
          <a:xfrm>
            <a:off x="383993" y="5130520"/>
            <a:ext cx="4572000" cy="121920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76EC6568-8F59-4A7A-BB39-3F97FC0B6B10}"/>
              </a:ext>
            </a:extLst>
          </p:cNvPr>
          <p:cNvSpPr txBox="1"/>
          <p:nvPr/>
        </p:nvSpPr>
        <p:spPr>
          <a:xfrm>
            <a:off x="1679393" y="5495387"/>
            <a:ext cx="2895600" cy="461665"/>
          </a:xfrm>
          <a:prstGeom prst="rect">
            <a:avLst/>
          </a:prstGeom>
          <a:noFill/>
        </p:spPr>
        <p:txBody>
          <a:bodyPr wrap="square" rtlCol="0">
            <a:spAutoFit/>
          </a:bodyPr>
          <a:lstStyle/>
          <a:p>
            <a:r>
              <a:rPr lang="en-US" sz="2400" dirty="0"/>
              <a:t>Training data</a:t>
            </a:r>
          </a:p>
        </p:txBody>
      </p:sp>
      <p:sp>
        <p:nvSpPr>
          <p:cNvPr id="39" name="Rectangle 38">
            <a:extLst>
              <a:ext uri="{FF2B5EF4-FFF2-40B4-BE49-F238E27FC236}">
                <a16:creationId xmlns:a16="http://schemas.microsoft.com/office/drawing/2014/main" id="{60464968-E323-47BC-8784-F652752A6B39}"/>
              </a:ext>
            </a:extLst>
          </p:cNvPr>
          <p:cNvSpPr/>
          <p:nvPr/>
        </p:nvSpPr>
        <p:spPr>
          <a:xfrm>
            <a:off x="764993" y="5130520"/>
            <a:ext cx="304800" cy="12192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77E93811-F3BE-44ED-BDCA-D7E112AAE08A}"/>
              </a:ext>
            </a:extLst>
          </p:cNvPr>
          <p:cNvSpPr/>
          <p:nvPr/>
        </p:nvSpPr>
        <p:spPr>
          <a:xfrm>
            <a:off x="385334" y="5084454"/>
            <a:ext cx="4572000" cy="146393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5CC324E1-BEFC-4FE3-B3D2-03B000A4EFAD}"/>
              </a:ext>
            </a:extLst>
          </p:cNvPr>
          <p:cNvSpPr txBox="1"/>
          <p:nvPr/>
        </p:nvSpPr>
        <p:spPr>
          <a:xfrm>
            <a:off x="851303" y="5412211"/>
            <a:ext cx="3990207" cy="830997"/>
          </a:xfrm>
          <a:prstGeom prst="rect">
            <a:avLst/>
          </a:prstGeom>
          <a:noFill/>
        </p:spPr>
        <p:txBody>
          <a:bodyPr wrap="square" rtlCol="0">
            <a:spAutoFit/>
          </a:bodyPr>
          <a:lstStyle/>
          <a:p>
            <a:pPr algn="ctr"/>
            <a:r>
              <a:rPr lang="en-US" sz="2400" dirty="0"/>
              <a:t>Training data</a:t>
            </a:r>
          </a:p>
          <a:p>
            <a:pPr algn="ctr"/>
            <a:r>
              <a:rPr lang="en-US" sz="2400" dirty="0"/>
              <a:t>(</a:t>
            </a:r>
            <a:r>
              <a:rPr lang="en-US" sz="2400" dirty="0" err="1"/>
              <a:t>ClinVar</a:t>
            </a:r>
            <a:r>
              <a:rPr lang="en-US" sz="2400" dirty="0"/>
              <a:t>, </a:t>
            </a:r>
            <a:r>
              <a:rPr lang="en-US" sz="2400" dirty="0" err="1"/>
              <a:t>gnomAD</a:t>
            </a:r>
            <a:r>
              <a:rPr lang="en-US" sz="2400" dirty="0"/>
              <a:t>, Apes)</a:t>
            </a:r>
          </a:p>
        </p:txBody>
      </p:sp>
      <p:sp>
        <p:nvSpPr>
          <p:cNvPr id="42" name="Rectangle 41">
            <a:extLst>
              <a:ext uri="{FF2B5EF4-FFF2-40B4-BE49-F238E27FC236}">
                <a16:creationId xmlns:a16="http://schemas.microsoft.com/office/drawing/2014/main" id="{17CB468C-85E4-4D7D-9D61-2996F3BA4FA6}"/>
              </a:ext>
            </a:extLst>
          </p:cNvPr>
          <p:cNvSpPr/>
          <p:nvPr/>
        </p:nvSpPr>
        <p:spPr>
          <a:xfrm>
            <a:off x="4574993" y="5089267"/>
            <a:ext cx="381000" cy="1463933"/>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ED9159B1-45CF-4FCF-9BB6-C972BD5E06B5}"/>
              </a:ext>
            </a:extLst>
          </p:cNvPr>
          <p:cNvSpPr txBox="1"/>
          <p:nvPr/>
        </p:nvSpPr>
        <p:spPr>
          <a:xfrm rot="16200000">
            <a:off x="3720447" y="5411005"/>
            <a:ext cx="2057400" cy="384721"/>
          </a:xfrm>
          <a:prstGeom prst="rect">
            <a:avLst/>
          </a:prstGeom>
          <a:noFill/>
        </p:spPr>
        <p:txBody>
          <a:bodyPr wrap="square" rtlCol="0">
            <a:spAutoFit/>
          </a:bodyPr>
          <a:lstStyle/>
          <a:p>
            <a:r>
              <a:rPr lang="en-US" sz="1900" dirty="0">
                <a:solidFill>
                  <a:schemeClr val="bg1"/>
                </a:solidFill>
              </a:rPr>
              <a:t>Test (</a:t>
            </a:r>
            <a:r>
              <a:rPr lang="en-US" sz="1900" dirty="0" err="1">
                <a:solidFill>
                  <a:schemeClr val="bg1"/>
                </a:solidFill>
              </a:rPr>
              <a:t>ClinVar</a:t>
            </a:r>
            <a:r>
              <a:rPr lang="en-US" sz="1900" dirty="0">
                <a:solidFill>
                  <a:schemeClr val="bg1"/>
                </a:solidFill>
              </a:rPr>
              <a:t>)</a:t>
            </a:r>
          </a:p>
        </p:txBody>
      </p:sp>
      <p:cxnSp>
        <p:nvCxnSpPr>
          <p:cNvPr id="49" name="Straight Arrow Connector 48">
            <a:extLst>
              <a:ext uri="{FF2B5EF4-FFF2-40B4-BE49-F238E27FC236}">
                <a16:creationId xmlns:a16="http://schemas.microsoft.com/office/drawing/2014/main" id="{1B014549-4581-4253-BEDF-D08F25EAE149}"/>
              </a:ext>
            </a:extLst>
          </p:cNvPr>
          <p:cNvCxnSpPr>
            <a:cxnSpLocks/>
          </p:cNvCxnSpPr>
          <p:nvPr/>
        </p:nvCxnSpPr>
        <p:spPr>
          <a:xfrm flipH="1" flipV="1">
            <a:off x="8201030" y="1711799"/>
            <a:ext cx="1323970" cy="3008976"/>
          </a:xfrm>
          <a:prstGeom prst="straightConnector1">
            <a:avLst/>
          </a:prstGeom>
          <a:ln w="38100">
            <a:solidFill>
              <a:srgbClr val="7030A0"/>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E6DC0084-EBA6-4729-A046-D345E1C76585}"/>
              </a:ext>
            </a:extLst>
          </p:cNvPr>
          <p:cNvSpPr txBox="1"/>
          <p:nvPr/>
        </p:nvSpPr>
        <p:spPr>
          <a:xfrm>
            <a:off x="8758148" y="4756723"/>
            <a:ext cx="2427184" cy="1200329"/>
          </a:xfrm>
          <a:prstGeom prst="rect">
            <a:avLst/>
          </a:prstGeom>
          <a:noFill/>
        </p:spPr>
        <p:txBody>
          <a:bodyPr wrap="square" rtlCol="0">
            <a:spAutoFit/>
          </a:bodyPr>
          <a:lstStyle/>
          <a:p>
            <a:pPr algn="ctr"/>
            <a:r>
              <a:rPr lang="en-US" sz="2400" dirty="0"/>
              <a:t>StrVCTVRE score threshold </a:t>
            </a:r>
          </a:p>
          <a:p>
            <a:pPr algn="ctr"/>
            <a:r>
              <a:rPr lang="en-US" sz="2400" dirty="0"/>
              <a:t>of 0.368</a:t>
            </a:r>
          </a:p>
        </p:txBody>
      </p:sp>
    </p:spTree>
    <p:extLst>
      <p:ext uri="{BB962C8B-B14F-4D97-AF65-F5344CB8AC3E}">
        <p14:creationId xmlns:p14="http://schemas.microsoft.com/office/powerpoint/2010/main" val="4046111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A2C5D9E-07B7-47BA-B6CE-B3B8EBEB2CF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0928" y="806790"/>
            <a:ext cx="11548319" cy="5838512"/>
          </a:xfrm>
          <a:prstGeom prst="rect">
            <a:avLst/>
          </a:prstGeom>
        </p:spPr>
      </p:pic>
      <p:sp>
        <p:nvSpPr>
          <p:cNvPr id="24" name="Rectangle 23" hidden="1">
            <a:extLst>
              <a:ext uri="{FF2B5EF4-FFF2-40B4-BE49-F238E27FC236}">
                <a16:creationId xmlns:a16="http://schemas.microsoft.com/office/drawing/2014/main" id="{AB2E3B29-3CA9-48E7-BD31-36657B42BDA6}"/>
              </a:ext>
            </a:extLst>
          </p:cNvPr>
          <p:cNvSpPr/>
          <p:nvPr/>
        </p:nvSpPr>
        <p:spPr>
          <a:xfrm>
            <a:off x="1392936" y="1657858"/>
            <a:ext cx="2395728" cy="4905845"/>
          </a:xfrm>
          <a:prstGeom prst="rect">
            <a:avLst/>
          </a:prstGeom>
          <a:blipFill>
            <a:blip r:embed="rId4">
              <a:alphaModFix amt="88000"/>
            </a:blip>
            <a:stretch>
              <a:fillRect/>
            </a:stretch>
          </a:blipFill>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1247EE-EC9C-499A-A9EB-68889C597490}"/>
              </a:ext>
            </a:extLst>
          </p:cNvPr>
          <p:cNvSpPr>
            <a:spLocks noGrp="1"/>
          </p:cNvSpPr>
          <p:nvPr>
            <p:ph type="title"/>
          </p:nvPr>
        </p:nvSpPr>
        <p:spPr>
          <a:xfrm>
            <a:off x="609600" y="152400"/>
            <a:ext cx="10972800" cy="762000"/>
          </a:xfrm>
        </p:spPr>
        <p:txBody>
          <a:bodyPr/>
          <a:lstStyle/>
          <a:p>
            <a:r>
              <a:rPr lang="en-US" dirty="0"/>
              <a:t>StrVCTVRE prioritizes correct variant from case</a:t>
            </a:r>
          </a:p>
        </p:txBody>
      </p:sp>
      <p:cxnSp>
        <p:nvCxnSpPr>
          <p:cNvPr id="7" name="Straight Connector 6" hidden="1">
            <a:extLst>
              <a:ext uri="{FF2B5EF4-FFF2-40B4-BE49-F238E27FC236}">
                <a16:creationId xmlns:a16="http://schemas.microsoft.com/office/drawing/2014/main" id="{D7D0BB80-28CD-4222-8321-22E324A0E57E}"/>
              </a:ext>
            </a:extLst>
          </p:cNvPr>
          <p:cNvCxnSpPr/>
          <p:nvPr/>
        </p:nvCxnSpPr>
        <p:spPr>
          <a:xfrm flipH="1">
            <a:off x="457200" y="2572512"/>
            <a:ext cx="11125200" cy="0"/>
          </a:xfrm>
          <a:prstGeom prst="line">
            <a:avLst/>
          </a:prstGeom>
          <a:ln w="38100">
            <a:solidFill>
              <a:srgbClr val="C000B7"/>
            </a:solidFill>
          </a:ln>
        </p:spPr>
        <p:style>
          <a:lnRef idx="1">
            <a:schemeClr val="accent5"/>
          </a:lnRef>
          <a:fillRef idx="0">
            <a:schemeClr val="accent5"/>
          </a:fillRef>
          <a:effectRef idx="0">
            <a:schemeClr val="accent5"/>
          </a:effectRef>
          <a:fontRef idx="minor">
            <a:schemeClr val="tx1"/>
          </a:fontRef>
        </p:style>
      </p:cxnSp>
      <p:sp>
        <p:nvSpPr>
          <p:cNvPr id="9" name="Star: 5 Points 8">
            <a:extLst>
              <a:ext uri="{FF2B5EF4-FFF2-40B4-BE49-F238E27FC236}">
                <a16:creationId xmlns:a16="http://schemas.microsoft.com/office/drawing/2014/main" id="{CCB9CE0F-FB12-4223-8D92-D99F36FBEFCF}"/>
              </a:ext>
            </a:extLst>
          </p:cNvPr>
          <p:cNvSpPr/>
          <p:nvPr/>
        </p:nvSpPr>
        <p:spPr>
          <a:xfrm>
            <a:off x="11658600" y="1333500"/>
            <a:ext cx="381000" cy="381000"/>
          </a:xfrm>
          <a:prstGeom prst="star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cxnSp>
        <p:nvCxnSpPr>
          <p:cNvPr id="16" name="Straight Connector 15">
            <a:extLst>
              <a:ext uri="{FF2B5EF4-FFF2-40B4-BE49-F238E27FC236}">
                <a16:creationId xmlns:a16="http://schemas.microsoft.com/office/drawing/2014/main" id="{2E8288A6-99FC-40C2-8267-59EC5B3E8869}"/>
              </a:ext>
            </a:extLst>
          </p:cNvPr>
          <p:cNvCxnSpPr>
            <a:cxnSpLocks/>
          </p:cNvCxnSpPr>
          <p:nvPr/>
        </p:nvCxnSpPr>
        <p:spPr>
          <a:xfrm>
            <a:off x="76200" y="4171950"/>
            <a:ext cx="11506200" cy="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8B1DD939-3DC6-4327-B56B-BEC0347F0BD2}"/>
              </a:ext>
            </a:extLst>
          </p:cNvPr>
          <p:cNvSpPr/>
          <p:nvPr/>
        </p:nvSpPr>
        <p:spPr>
          <a:xfrm>
            <a:off x="-361950" y="1743604"/>
            <a:ext cx="12020550" cy="5247746"/>
          </a:xfrm>
          <a:prstGeom prst="rect">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F4F6F8E-A76A-43CB-BB49-3F82B3808DEC}"/>
              </a:ext>
            </a:extLst>
          </p:cNvPr>
          <p:cNvSpPr/>
          <p:nvPr/>
        </p:nvSpPr>
        <p:spPr>
          <a:xfrm>
            <a:off x="-228600" y="3564384"/>
            <a:ext cx="12020550" cy="5247746"/>
          </a:xfrm>
          <a:prstGeom prst="rect">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0ED79F39-EAA2-4B02-933D-EAC0AD4C6A33}"/>
              </a:ext>
            </a:extLst>
          </p:cNvPr>
          <p:cNvSpPr/>
          <p:nvPr/>
        </p:nvSpPr>
        <p:spPr>
          <a:xfrm>
            <a:off x="-209550" y="4171950"/>
            <a:ext cx="12020550" cy="5247746"/>
          </a:xfrm>
          <a:prstGeom prst="rect">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5B64362-1024-4E9E-944C-81CF60BFA3BB}"/>
              </a:ext>
            </a:extLst>
          </p:cNvPr>
          <p:cNvSpPr/>
          <p:nvPr/>
        </p:nvSpPr>
        <p:spPr>
          <a:xfrm>
            <a:off x="-161925" y="4454816"/>
            <a:ext cx="12344400" cy="5247746"/>
          </a:xfrm>
          <a:prstGeom prst="rect">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123F98A-8E84-45CD-AD81-6CF7A064FC1D}"/>
              </a:ext>
            </a:extLst>
          </p:cNvPr>
          <p:cNvSpPr/>
          <p:nvPr/>
        </p:nvSpPr>
        <p:spPr>
          <a:xfrm>
            <a:off x="9525" y="4764838"/>
            <a:ext cx="12020550" cy="5247746"/>
          </a:xfrm>
          <a:prstGeom prst="rect">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46A9CF3-E6F5-4AD2-B5E5-F5B50B00827E}"/>
              </a:ext>
            </a:extLst>
          </p:cNvPr>
          <p:cNvSpPr/>
          <p:nvPr/>
        </p:nvSpPr>
        <p:spPr>
          <a:xfrm>
            <a:off x="-76200" y="5357726"/>
            <a:ext cx="12344400" cy="5247746"/>
          </a:xfrm>
          <a:prstGeom prst="rect">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3784E10-B5BE-4EFE-8498-65B10EC5F95A}"/>
              </a:ext>
            </a:extLst>
          </p:cNvPr>
          <p:cNvSpPr txBox="1"/>
          <p:nvPr/>
        </p:nvSpPr>
        <p:spPr>
          <a:xfrm>
            <a:off x="628650" y="2527035"/>
            <a:ext cx="3733800" cy="3785652"/>
          </a:xfrm>
          <a:prstGeom prst="rect">
            <a:avLst/>
          </a:prstGeom>
          <a:solidFill>
            <a:schemeClr val="bg1"/>
          </a:solidFill>
        </p:spPr>
        <p:txBody>
          <a:bodyPr wrap="square" rtlCol="0">
            <a:spAutoFit/>
          </a:bodyPr>
          <a:lstStyle/>
          <a:p>
            <a:r>
              <a:rPr lang="en-US" sz="2000" u="sng" dirty="0"/>
              <a:t>WAC Phenotype Associations</a:t>
            </a:r>
          </a:p>
          <a:p>
            <a:r>
              <a:rPr lang="en-US" sz="2000" dirty="0"/>
              <a:t>Hearing Impairment</a:t>
            </a:r>
          </a:p>
          <a:p>
            <a:r>
              <a:rPr lang="en-US" sz="2000" dirty="0"/>
              <a:t>Seizures</a:t>
            </a:r>
          </a:p>
          <a:p>
            <a:r>
              <a:rPr lang="en-US" sz="2000" dirty="0"/>
              <a:t>Course Facial Features</a:t>
            </a:r>
          </a:p>
          <a:p>
            <a:r>
              <a:rPr lang="en-US" sz="2000" dirty="0"/>
              <a:t>Hypotonia</a:t>
            </a:r>
          </a:p>
          <a:p>
            <a:r>
              <a:rPr lang="en-US" sz="2000" dirty="0"/>
              <a:t>ADHD</a:t>
            </a:r>
          </a:p>
          <a:p>
            <a:r>
              <a:rPr lang="en-US" sz="2000" dirty="0"/>
              <a:t>Strabismus</a:t>
            </a:r>
          </a:p>
          <a:p>
            <a:r>
              <a:rPr lang="en-US" sz="2000" dirty="0"/>
              <a:t>Hirsutism</a:t>
            </a:r>
          </a:p>
          <a:p>
            <a:r>
              <a:rPr lang="en-US" sz="2000" dirty="0"/>
              <a:t>Constipation</a:t>
            </a:r>
          </a:p>
          <a:p>
            <a:r>
              <a:rPr lang="en-US" sz="2000" dirty="0"/>
              <a:t>Developmental Delay</a:t>
            </a:r>
          </a:p>
          <a:p>
            <a:r>
              <a:rPr lang="en-US" sz="2000" dirty="0"/>
              <a:t>Anxiety</a:t>
            </a:r>
          </a:p>
          <a:p>
            <a:r>
              <a:rPr lang="en-US" sz="2000" dirty="0"/>
              <a:t>Sleep Disturbances</a:t>
            </a:r>
          </a:p>
        </p:txBody>
      </p:sp>
      <p:sp>
        <p:nvSpPr>
          <p:cNvPr id="6" name="TextBox 5">
            <a:extLst>
              <a:ext uri="{FF2B5EF4-FFF2-40B4-BE49-F238E27FC236}">
                <a16:creationId xmlns:a16="http://schemas.microsoft.com/office/drawing/2014/main" id="{B3961FFA-C81D-473C-9B5D-17AF1CF7B466}"/>
              </a:ext>
            </a:extLst>
          </p:cNvPr>
          <p:cNvSpPr txBox="1"/>
          <p:nvPr/>
        </p:nvSpPr>
        <p:spPr>
          <a:xfrm>
            <a:off x="6419850" y="3176027"/>
            <a:ext cx="2743198" cy="1938992"/>
          </a:xfrm>
          <a:prstGeom prst="rect">
            <a:avLst/>
          </a:prstGeom>
          <a:solidFill>
            <a:schemeClr val="bg1"/>
          </a:solidFill>
        </p:spPr>
        <p:txBody>
          <a:bodyPr wrap="square" rtlCol="0">
            <a:spAutoFit/>
          </a:bodyPr>
          <a:lstStyle/>
          <a:p>
            <a:r>
              <a:rPr lang="en-US" sz="2000" u="sng" dirty="0"/>
              <a:t>Proband</a:t>
            </a:r>
          </a:p>
          <a:p>
            <a:r>
              <a:rPr lang="en-US" sz="2000" dirty="0"/>
              <a:t>Seizures</a:t>
            </a:r>
          </a:p>
          <a:p>
            <a:r>
              <a:rPr lang="en-US" sz="2000" dirty="0"/>
              <a:t>Hypotonia</a:t>
            </a:r>
          </a:p>
          <a:p>
            <a:r>
              <a:rPr lang="en-US" sz="2000" dirty="0"/>
              <a:t>Hirsutism</a:t>
            </a:r>
          </a:p>
          <a:p>
            <a:r>
              <a:rPr lang="en-US" sz="2000" dirty="0"/>
              <a:t>Constipation</a:t>
            </a:r>
          </a:p>
          <a:p>
            <a:r>
              <a:rPr lang="en-US" sz="2000" dirty="0"/>
              <a:t>Developmental Delay</a:t>
            </a:r>
          </a:p>
        </p:txBody>
      </p:sp>
      <p:cxnSp>
        <p:nvCxnSpPr>
          <p:cNvPr id="11" name="Straight Connector 10">
            <a:extLst>
              <a:ext uri="{FF2B5EF4-FFF2-40B4-BE49-F238E27FC236}">
                <a16:creationId xmlns:a16="http://schemas.microsoft.com/office/drawing/2014/main" id="{6ADC903F-9C20-45FD-859E-D7FA191EFD19}"/>
              </a:ext>
            </a:extLst>
          </p:cNvPr>
          <p:cNvCxnSpPr/>
          <p:nvPr/>
        </p:nvCxnSpPr>
        <p:spPr>
          <a:xfrm>
            <a:off x="1847850" y="3365235"/>
            <a:ext cx="4572000" cy="316833"/>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63D13B1-4A64-4B45-9DB3-422A8FB54923}"/>
              </a:ext>
            </a:extLst>
          </p:cNvPr>
          <p:cNvCxnSpPr>
            <a:cxnSpLocks/>
          </p:cNvCxnSpPr>
          <p:nvPr/>
        </p:nvCxnSpPr>
        <p:spPr>
          <a:xfrm flipV="1">
            <a:off x="1962156" y="3988571"/>
            <a:ext cx="4457694"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023BE5F-5A6B-4A0D-923C-6C3561629EAF}"/>
              </a:ext>
            </a:extLst>
          </p:cNvPr>
          <p:cNvCxnSpPr>
            <a:cxnSpLocks/>
          </p:cNvCxnSpPr>
          <p:nvPr/>
        </p:nvCxnSpPr>
        <p:spPr>
          <a:xfrm flipV="1">
            <a:off x="1924050" y="4279635"/>
            <a:ext cx="4572000" cy="60960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D06CBE0-6009-4A78-8584-EA508AAA0BF8}"/>
              </a:ext>
            </a:extLst>
          </p:cNvPr>
          <p:cNvCxnSpPr>
            <a:cxnSpLocks/>
          </p:cNvCxnSpPr>
          <p:nvPr/>
        </p:nvCxnSpPr>
        <p:spPr>
          <a:xfrm flipV="1">
            <a:off x="2228850" y="4584435"/>
            <a:ext cx="4267200" cy="530585"/>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539154C-4CD7-4F03-ADE0-F20677B6EC06}"/>
              </a:ext>
            </a:extLst>
          </p:cNvPr>
          <p:cNvCxnSpPr>
            <a:cxnSpLocks/>
          </p:cNvCxnSpPr>
          <p:nvPr/>
        </p:nvCxnSpPr>
        <p:spPr>
          <a:xfrm flipV="1">
            <a:off x="3219450" y="4889234"/>
            <a:ext cx="3276600" cy="609602"/>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3288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xit" presetSubtype="0" fill="hold" nodeType="withEffect">
                                  <p:stCondLst>
                                    <p:cond delay="0"/>
                                  </p:stCondLst>
                                  <p:childTnLst>
                                    <p:set>
                                      <p:cBhvr>
                                        <p:cTn id="22" dur="1" fill="hold">
                                          <p:stCondLst>
                                            <p:cond delay="0"/>
                                          </p:stCondLst>
                                        </p:cTn>
                                        <p:tgtEl>
                                          <p:spTgt spid="1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22" grpId="0" animBg="1"/>
      <p:bldP spid="23" grpId="0" animBg="1"/>
      <p:bldP spid="25" grpId="0" animBg="1"/>
      <p:bldP spid="26" grpId="0" animBg="1"/>
      <p:bldP spid="27" grpId="0" animBg="1"/>
      <p:bldP spid="3"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california initiative to advance precision medicine">
            <a:extLst>
              <a:ext uri="{FF2B5EF4-FFF2-40B4-BE49-F238E27FC236}">
                <a16:creationId xmlns:a16="http://schemas.microsoft.com/office/drawing/2014/main" id="{DE329C98-4060-4B43-9AF2-61EC0796494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29600" y="5486400"/>
            <a:ext cx="3500438" cy="93088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A8AD0C6-4A39-4DE3-8D7F-675F523D9653}"/>
              </a:ext>
            </a:extLst>
          </p:cNvPr>
          <p:cNvSpPr>
            <a:spLocks noGrp="1"/>
          </p:cNvSpPr>
          <p:nvPr>
            <p:ph type="title"/>
          </p:nvPr>
        </p:nvSpPr>
        <p:spPr/>
        <p:txBody>
          <a:bodyPr/>
          <a:lstStyle/>
          <a:p>
            <a:r>
              <a:rPr lang="en-US" dirty="0"/>
              <a:t>Acknowledgements</a:t>
            </a:r>
          </a:p>
        </p:txBody>
      </p:sp>
      <p:pic>
        <p:nvPicPr>
          <p:cNvPr id="4" name="Picture 3">
            <a:extLst>
              <a:ext uri="{FF2B5EF4-FFF2-40B4-BE49-F238E27FC236}">
                <a16:creationId xmlns:a16="http://schemas.microsoft.com/office/drawing/2014/main" id="{515D2C12-737C-447E-863A-AC06762F70A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200" y="990600"/>
            <a:ext cx="7086600" cy="5314950"/>
          </a:xfrm>
          <a:prstGeom prst="rect">
            <a:avLst/>
          </a:prstGeom>
        </p:spPr>
      </p:pic>
      <p:sp>
        <p:nvSpPr>
          <p:cNvPr id="5" name="TextBox 4">
            <a:extLst>
              <a:ext uri="{FF2B5EF4-FFF2-40B4-BE49-F238E27FC236}">
                <a16:creationId xmlns:a16="http://schemas.microsoft.com/office/drawing/2014/main" id="{E8049716-138E-43C1-B39A-9063EEA081DE}"/>
              </a:ext>
            </a:extLst>
          </p:cNvPr>
          <p:cNvSpPr txBox="1"/>
          <p:nvPr/>
        </p:nvSpPr>
        <p:spPr>
          <a:xfrm>
            <a:off x="8382000" y="838200"/>
            <a:ext cx="3276600" cy="3785652"/>
          </a:xfrm>
          <a:prstGeom prst="rect">
            <a:avLst/>
          </a:prstGeom>
          <a:noFill/>
        </p:spPr>
        <p:txBody>
          <a:bodyPr wrap="square" rtlCol="0">
            <a:spAutoFit/>
          </a:bodyPr>
          <a:lstStyle/>
          <a:p>
            <a:r>
              <a:rPr lang="en-US" sz="2400" dirty="0" err="1"/>
              <a:t>Zhiqiang</a:t>
            </a:r>
            <a:r>
              <a:rPr lang="en-US" sz="2400" dirty="0"/>
              <a:t> Hu</a:t>
            </a:r>
          </a:p>
          <a:p>
            <a:r>
              <a:rPr lang="en-US" sz="2400" dirty="0"/>
              <a:t>Aashish Adhikari</a:t>
            </a:r>
          </a:p>
          <a:p>
            <a:r>
              <a:rPr lang="en-US" sz="2400" dirty="0"/>
              <a:t>Steven Brenner</a:t>
            </a:r>
          </a:p>
          <a:p>
            <a:endParaRPr lang="en-US" sz="2400" dirty="0"/>
          </a:p>
          <a:p>
            <a:r>
              <a:rPr lang="en-US" sz="2400" dirty="0"/>
              <a:t>Joseph Shieh</a:t>
            </a:r>
          </a:p>
          <a:p>
            <a:r>
              <a:rPr lang="en-US" sz="2400" dirty="0"/>
              <a:t>Anne </a:t>
            </a:r>
            <a:r>
              <a:rPr lang="en-US" sz="2400" dirty="0" err="1"/>
              <a:t>Slavotinek</a:t>
            </a:r>
            <a:endParaRPr lang="en-US" sz="2400" dirty="0"/>
          </a:p>
          <a:p>
            <a:r>
              <a:rPr lang="en-US" sz="2400" dirty="0"/>
              <a:t>Karen Wong</a:t>
            </a:r>
          </a:p>
          <a:p>
            <a:r>
              <a:rPr lang="en-US" sz="2400" dirty="0"/>
              <a:t>David Martin</a:t>
            </a:r>
          </a:p>
          <a:p>
            <a:r>
              <a:rPr lang="en-US" sz="2400" dirty="0" err="1"/>
              <a:t>Pui</a:t>
            </a:r>
            <a:r>
              <a:rPr lang="en-US" sz="2400" dirty="0"/>
              <a:t> Kwok</a:t>
            </a:r>
          </a:p>
          <a:p>
            <a:r>
              <a:rPr lang="en-US" sz="2400" dirty="0"/>
              <a:t>Dario </a:t>
            </a:r>
            <a:r>
              <a:rPr lang="en-US" sz="2400" dirty="0" err="1"/>
              <a:t>Boffelli</a:t>
            </a:r>
            <a:endParaRPr lang="en-US" sz="2400" dirty="0"/>
          </a:p>
        </p:txBody>
      </p:sp>
      <p:pic>
        <p:nvPicPr>
          <p:cNvPr id="3074" name="Picture 2" descr="Image result for nsf grfp">
            <a:extLst>
              <a:ext uri="{FF2B5EF4-FFF2-40B4-BE49-F238E27FC236}">
                <a16:creationId xmlns:a16="http://schemas.microsoft.com/office/drawing/2014/main" id="{45D1E604-308A-4E07-8840-A6D45B7BE45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66051" y="4684454"/>
            <a:ext cx="2743200" cy="80635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B47A2FF0-3230-4ACE-8EDE-6AE726AFCC2D}"/>
              </a:ext>
            </a:extLst>
          </p:cNvPr>
          <p:cNvSpPr/>
          <p:nvPr/>
        </p:nvSpPr>
        <p:spPr>
          <a:xfrm>
            <a:off x="9119808" y="5331023"/>
            <a:ext cx="1319592" cy="307777"/>
          </a:xfrm>
          <a:prstGeom prst="rect">
            <a:avLst/>
          </a:prstGeom>
        </p:spPr>
        <p:txBody>
          <a:bodyPr wrap="none">
            <a:spAutoFit/>
          </a:bodyPr>
          <a:lstStyle/>
          <a:p>
            <a:r>
              <a:rPr lang="en-US" sz="1400" dirty="0">
                <a:solidFill>
                  <a:srgbClr val="222222"/>
                </a:solidFill>
                <a:latin typeface="Arial" panose="020B0604020202020204" pitchFamily="34" charset="0"/>
              </a:rPr>
              <a:t>DGE 1752814</a:t>
            </a:r>
            <a:endParaRPr lang="en-US" sz="1400" dirty="0"/>
          </a:p>
        </p:txBody>
      </p:sp>
      <p:sp>
        <p:nvSpPr>
          <p:cNvPr id="9" name="TextBox 8">
            <a:extLst>
              <a:ext uri="{FF2B5EF4-FFF2-40B4-BE49-F238E27FC236}">
                <a16:creationId xmlns:a16="http://schemas.microsoft.com/office/drawing/2014/main" id="{87C4ADFE-B0C0-4073-B254-9AB4CA779A30}"/>
              </a:ext>
            </a:extLst>
          </p:cNvPr>
          <p:cNvSpPr txBox="1"/>
          <p:nvPr/>
        </p:nvSpPr>
        <p:spPr>
          <a:xfrm>
            <a:off x="8458200" y="6412468"/>
            <a:ext cx="4267200" cy="369332"/>
          </a:xfrm>
          <a:prstGeom prst="rect">
            <a:avLst/>
          </a:prstGeom>
          <a:solidFill>
            <a:schemeClr val="bg1"/>
          </a:solidFill>
        </p:spPr>
        <p:txBody>
          <a:bodyPr wrap="square" rtlCol="0">
            <a:spAutoFit/>
          </a:bodyPr>
          <a:lstStyle/>
          <a:p>
            <a:r>
              <a:rPr lang="en-US" dirty="0"/>
              <a:t>Tata Consultancy Services</a:t>
            </a:r>
          </a:p>
        </p:txBody>
      </p:sp>
    </p:spTree>
    <p:extLst>
      <p:ext uri="{BB962C8B-B14F-4D97-AF65-F5344CB8AC3E}">
        <p14:creationId xmlns:p14="http://schemas.microsoft.com/office/powerpoint/2010/main" val="3124537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41986-59E5-40FB-9C0E-981D664F19E0}"/>
              </a:ext>
            </a:extLst>
          </p:cNvPr>
          <p:cNvSpPr>
            <a:spLocks noGrp="1"/>
          </p:cNvSpPr>
          <p:nvPr>
            <p:ph type="title"/>
          </p:nvPr>
        </p:nvSpPr>
        <p:spPr/>
        <p:txBody>
          <a:bodyPr/>
          <a:lstStyle/>
          <a:p>
            <a:r>
              <a:rPr lang="en-US" dirty="0"/>
              <a:t>Summary</a:t>
            </a:r>
          </a:p>
        </p:txBody>
      </p:sp>
      <p:pic>
        <p:nvPicPr>
          <p:cNvPr id="3" name="Graphic 2">
            <a:extLst>
              <a:ext uri="{FF2B5EF4-FFF2-40B4-BE49-F238E27FC236}">
                <a16:creationId xmlns:a16="http://schemas.microsoft.com/office/drawing/2014/main" id="{8E057D66-2304-4FA2-A9D5-43B227E74D3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42406" y="1696792"/>
            <a:ext cx="5295266" cy="5161208"/>
          </a:xfrm>
          <a:prstGeom prst="rect">
            <a:avLst/>
          </a:prstGeom>
        </p:spPr>
      </p:pic>
      <p:pic>
        <p:nvPicPr>
          <p:cNvPr id="8" name="Graphic 7">
            <a:extLst>
              <a:ext uri="{FF2B5EF4-FFF2-40B4-BE49-F238E27FC236}">
                <a16:creationId xmlns:a16="http://schemas.microsoft.com/office/drawing/2014/main" id="{4A6360DB-22A2-4538-94D7-7F30395114D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35278" y="1696792"/>
            <a:ext cx="5403522" cy="5138350"/>
          </a:xfrm>
          <a:prstGeom prst="rect">
            <a:avLst/>
          </a:prstGeom>
        </p:spPr>
      </p:pic>
      <p:sp>
        <p:nvSpPr>
          <p:cNvPr id="9" name="Rectangle 8">
            <a:extLst>
              <a:ext uri="{FF2B5EF4-FFF2-40B4-BE49-F238E27FC236}">
                <a16:creationId xmlns:a16="http://schemas.microsoft.com/office/drawing/2014/main" id="{93FCA85A-4763-4785-85C9-281830F8053E}"/>
              </a:ext>
            </a:extLst>
          </p:cNvPr>
          <p:cNvSpPr/>
          <p:nvPr/>
        </p:nvSpPr>
        <p:spPr>
          <a:xfrm>
            <a:off x="559128" y="339439"/>
            <a:ext cx="9448800" cy="1138773"/>
          </a:xfrm>
          <a:prstGeom prst="rect">
            <a:avLst/>
          </a:prstGeom>
        </p:spPr>
        <p:txBody>
          <a:bodyPr wrap="square">
            <a:spAutoFit/>
          </a:bodyPr>
          <a:lstStyle/>
          <a:p>
            <a:br>
              <a:rPr lang="en-US" sz="4400" dirty="0">
                <a:latin typeface="Lithos Pro Regular" panose="04020505030E02020A04" pitchFamily="82" charset="0"/>
              </a:rPr>
            </a:br>
            <a:r>
              <a:rPr lang="en-US" sz="2400" u="sng" dirty="0"/>
              <a:t>Str</a:t>
            </a:r>
            <a:r>
              <a:rPr lang="en-US" sz="2400" dirty="0"/>
              <a:t>uctural </a:t>
            </a:r>
            <a:r>
              <a:rPr lang="en-US" sz="2400" u="sng" dirty="0"/>
              <a:t>V</a:t>
            </a:r>
            <a:r>
              <a:rPr lang="en-US" sz="2400" dirty="0"/>
              <a:t>ariant </a:t>
            </a:r>
            <a:r>
              <a:rPr lang="en-US" sz="2400" u="sng" dirty="0"/>
              <a:t>C</a:t>
            </a:r>
            <a:r>
              <a:rPr lang="en-US" sz="2400" dirty="0"/>
              <a:t>lassifier </a:t>
            </a:r>
            <a:r>
              <a:rPr lang="en-US" sz="2400" u="sng" dirty="0"/>
              <a:t>T</a:t>
            </a:r>
            <a:r>
              <a:rPr lang="en-US" sz="2400" dirty="0"/>
              <a:t>rained on </a:t>
            </a:r>
            <a:r>
              <a:rPr lang="en-US" sz="2400" u="sng" dirty="0"/>
              <a:t>V</a:t>
            </a:r>
            <a:r>
              <a:rPr lang="en-US" sz="2400" dirty="0"/>
              <a:t>ariants </a:t>
            </a:r>
            <a:r>
              <a:rPr lang="en-US" sz="2400" u="sng" dirty="0"/>
              <a:t>R</a:t>
            </a:r>
            <a:r>
              <a:rPr lang="en-US" sz="2400" dirty="0"/>
              <a:t>are and </a:t>
            </a:r>
            <a:r>
              <a:rPr lang="en-US" sz="2400" u="sng" dirty="0"/>
              <a:t>E</a:t>
            </a:r>
            <a:r>
              <a:rPr lang="en-US" sz="2400" dirty="0"/>
              <a:t>xonic</a:t>
            </a:r>
            <a:endParaRPr lang="en-US" dirty="0"/>
          </a:p>
        </p:txBody>
      </p:sp>
      <p:sp>
        <p:nvSpPr>
          <p:cNvPr id="11" name="TextBox 10">
            <a:extLst>
              <a:ext uri="{FF2B5EF4-FFF2-40B4-BE49-F238E27FC236}">
                <a16:creationId xmlns:a16="http://schemas.microsoft.com/office/drawing/2014/main" id="{B0365094-01A9-40D5-89EF-BFA84765CDA5}"/>
              </a:ext>
            </a:extLst>
          </p:cNvPr>
          <p:cNvSpPr txBox="1"/>
          <p:nvPr/>
        </p:nvSpPr>
        <p:spPr>
          <a:xfrm>
            <a:off x="8305800" y="234664"/>
            <a:ext cx="3631872" cy="830997"/>
          </a:xfrm>
          <a:prstGeom prst="rect">
            <a:avLst/>
          </a:prstGeom>
          <a:noFill/>
        </p:spPr>
        <p:txBody>
          <a:bodyPr wrap="square" rtlCol="0">
            <a:spAutoFit/>
          </a:bodyPr>
          <a:lstStyle/>
          <a:p>
            <a:pPr algn="ctr"/>
            <a:r>
              <a:rPr lang="en-US" sz="2400" i="1" dirty="0"/>
              <a:t>email: sharo@berkeley.edu</a:t>
            </a:r>
          </a:p>
        </p:txBody>
      </p:sp>
      <p:pic>
        <p:nvPicPr>
          <p:cNvPr id="12" name="Picture 11">
            <a:extLst>
              <a:ext uri="{FF2B5EF4-FFF2-40B4-BE49-F238E27FC236}">
                <a16:creationId xmlns:a16="http://schemas.microsoft.com/office/drawing/2014/main" id="{E8966459-1CA1-40E0-AF65-D805BF9C1C23}"/>
              </a:ext>
            </a:extLst>
          </p:cNvPr>
          <p:cNvPicPr>
            <a:picLocks noChangeAspect="1"/>
          </p:cNvPicPr>
          <p:nvPr/>
        </p:nvPicPr>
        <p:blipFill>
          <a:blip r:embed="rId6"/>
          <a:stretch>
            <a:fillRect/>
          </a:stretch>
        </p:blipFill>
        <p:spPr>
          <a:xfrm>
            <a:off x="609600" y="337588"/>
            <a:ext cx="3962400" cy="728073"/>
          </a:xfrm>
          <a:prstGeom prst="rect">
            <a:avLst/>
          </a:prstGeom>
        </p:spPr>
      </p:pic>
    </p:spTree>
    <p:extLst>
      <p:ext uri="{BB962C8B-B14F-4D97-AF65-F5344CB8AC3E}">
        <p14:creationId xmlns:p14="http://schemas.microsoft.com/office/powerpoint/2010/main" val="1028718447"/>
      </p:ext>
    </p:extLst>
  </p:cSld>
  <p:clrMapOvr>
    <a:masterClrMapping/>
  </p:clrMapOvr>
</p:sld>
</file>

<file path=ppt/theme/theme1.xml><?xml version="1.0" encoding="utf-8"?>
<a:theme xmlns:a="http://schemas.openxmlformats.org/drawingml/2006/main" name="Brenner Lab Sample Master Template v07 05 June 2017 JL">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renner Lab Sample Master Template v07 05 June 2017 JL" id="{957FED5E-4E77-4168-AEFD-1A2BA09966E8}" vid="{CAADEAE5-8254-4180-A3B5-23504D6AB8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Brenner Lab Sample Master Template v08 29 Sep 2017 AA</Template>
  <TotalTime>30734</TotalTime>
  <Words>1538</Words>
  <Application>Microsoft Office PowerPoint</Application>
  <PresentationFormat>Widescreen</PresentationFormat>
  <Paragraphs>135</Paragraphs>
  <Slides>9</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Garamond</vt:lpstr>
      <vt:lpstr>Lithos Pro Regular</vt:lpstr>
      <vt:lpstr>Brenner Lab Sample Master Template v07 05 June 2017 JL</vt:lpstr>
      <vt:lpstr>PowerPoint Presentation</vt:lpstr>
      <vt:lpstr> classifies pathogenic structural variants</vt:lpstr>
      <vt:lpstr>There are many variants to consider  after applying available structural variant filters</vt:lpstr>
      <vt:lpstr>There are many variant impact predictors </vt:lpstr>
      <vt:lpstr>There are many variant impact predictors but few focus on structural variants</vt:lpstr>
      <vt:lpstr>StrVCTVRE performs well on held-out validation dataset</vt:lpstr>
      <vt:lpstr>StrVCTVRE prioritizes correct variant from case</vt:lpstr>
      <vt:lpstr>Acknowledgements</vt:lpstr>
      <vt:lpstr>Summary</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StrVCTVRE Accurately Classifies  Structural Variants and  Reduces Manual Curation Effort</dc:title>
  <dc:creator>Andrew Sharo</dc:creator>
  <cp:lastModifiedBy>Andrew Sharo</cp:lastModifiedBy>
  <cp:revision>204</cp:revision>
  <cp:lastPrinted>2019-10-02T18:46:34Z</cp:lastPrinted>
  <dcterms:created xsi:type="dcterms:W3CDTF">2019-09-26T18:30:42Z</dcterms:created>
  <dcterms:modified xsi:type="dcterms:W3CDTF">2019-12-06T02:05:51Z</dcterms:modified>
</cp:coreProperties>
</file>