
<file path=[Content_Types].xml><?xml version="1.0" encoding="utf-8"?>
<Types xmlns="http://schemas.openxmlformats.org/package/2006/content-types">
  <Default Extension="docx" ContentType="application/vnd.openxmlformats-officedocument.wordprocessingml.document"/>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373" r:id="rId2"/>
    <p:sldId id="502" r:id="rId3"/>
    <p:sldId id="417" r:id="rId4"/>
    <p:sldId id="610" r:id="rId5"/>
    <p:sldId id="620" r:id="rId6"/>
    <p:sldId id="526" r:id="rId7"/>
    <p:sldId id="515" r:id="rId8"/>
    <p:sldId id="517" r:id="rId9"/>
    <p:sldId id="612" r:id="rId10"/>
    <p:sldId id="615" r:id="rId11"/>
    <p:sldId id="613" r:id="rId12"/>
    <p:sldId id="516" r:id="rId13"/>
    <p:sldId id="614" r:id="rId14"/>
    <p:sldId id="923" r:id="rId15"/>
    <p:sldId id="905" r:id="rId16"/>
    <p:sldId id="907" r:id="rId17"/>
    <p:sldId id="906" r:id="rId18"/>
    <p:sldId id="908" r:id="rId19"/>
    <p:sldId id="611" r:id="rId20"/>
    <p:sldId id="422" r:id="rId21"/>
    <p:sldId id="504" r:id="rId22"/>
    <p:sldId id="506" r:id="rId23"/>
    <p:sldId id="507" r:id="rId24"/>
    <p:sldId id="616" r:id="rId25"/>
    <p:sldId id="617" r:id="rId26"/>
    <p:sldId id="509" r:id="rId27"/>
    <p:sldId id="311" r:id="rId28"/>
    <p:sldId id="510" r:id="rId29"/>
    <p:sldId id="511" r:id="rId30"/>
    <p:sldId id="514" r:id="rId31"/>
    <p:sldId id="619" r:id="rId32"/>
    <p:sldId id="427" r:id="rId33"/>
    <p:sldId id="618" r:id="rId34"/>
    <p:sldId id="915" r:id="rId35"/>
    <p:sldId id="609" r:id="rId36"/>
    <p:sldId id="913" r:id="rId37"/>
    <p:sldId id="909" r:id="rId38"/>
    <p:sldId id="914" r:id="rId39"/>
    <p:sldId id="916" r:id="rId40"/>
    <p:sldId id="912" r:id="rId41"/>
    <p:sldId id="922" r:id="rId42"/>
    <p:sldId id="910" r:id="rId43"/>
    <p:sldId id="911" r:id="rId44"/>
    <p:sldId id="917" r:id="rId45"/>
    <p:sldId id="264" r:id="rId46"/>
    <p:sldId id="921" r:id="rId4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20"/>
    <p:restoredTop sz="94626"/>
  </p:normalViewPr>
  <p:slideViewPr>
    <p:cSldViewPr>
      <p:cViewPr varScale="1">
        <p:scale>
          <a:sx n="121" d="100"/>
          <a:sy n="121" d="100"/>
        </p:scale>
        <p:origin x="1976"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44EDEB-BB5D-0947-AB4B-B8FAB15852DB}" type="doc">
      <dgm:prSet loTypeId="urn:microsoft.com/office/officeart/2005/8/layout/radial2" loCatId="" qsTypeId="urn:microsoft.com/office/officeart/2005/8/quickstyle/simple1" qsCatId="simple" csTypeId="urn:microsoft.com/office/officeart/2005/8/colors/accent1_2" csCatId="accent1" phldr="1"/>
      <dgm:spPr/>
      <dgm:t>
        <a:bodyPr/>
        <a:lstStyle/>
        <a:p>
          <a:endParaRPr lang="en-US"/>
        </a:p>
      </dgm:t>
    </dgm:pt>
    <dgm:pt modelId="{D7D5D619-900D-A94B-B71F-F49719563A8E}">
      <dgm:prSet phldrT="[Text]"/>
      <dgm:spPr/>
      <dgm:t>
        <a:bodyPr/>
        <a:lstStyle/>
        <a:p>
          <a:r>
            <a:rPr lang="en-US" dirty="0"/>
            <a:t>Data Science</a:t>
          </a:r>
        </a:p>
      </dgm:t>
    </dgm:pt>
    <dgm:pt modelId="{955AA7BD-42C9-564E-B669-6B9C589C85BB}" type="parTrans" cxnId="{DC53C8F0-A0B5-D043-B68A-091C4D2A7568}">
      <dgm:prSet/>
      <dgm:spPr/>
      <dgm:t>
        <a:bodyPr/>
        <a:lstStyle/>
        <a:p>
          <a:endParaRPr lang="en-US"/>
        </a:p>
      </dgm:t>
    </dgm:pt>
    <dgm:pt modelId="{28225D6D-D943-CE44-A6AD-4527DF927DD0}" type="sibTrans" cxnId="{DC53C8F0-A0B5-D043-B68A-091C4D2A7568}">
      <dgm:prSet/>
      <dgm:spPr/>
      <dgm:t>
        <a:bodyPr/>
        <a:lstStyle/>
        <a:p>
          <a:endParaRPr lang="en-US"/>
        </a:p>
      </dgm:t>
    </dgm:pt>
    <dgm:pt modelId="{15EB8965-8A1A-6444-A5CD-E4F62236A9AB}">
      <dgm:prSet phldrT="[Text]"/>
      <dgm:spPr/>
      <dgm:t>
        <a:bodyPr/>
        <a:lstStyle/>
        <a:p>
          <a:r>
            <a:rPr lang="en-US" dirty="0"/>
            <a:t>Machine learning</a:t>
          </a:r>
        </a:p>
      </dgm:t>
    </dgm:pt>
    <dgm:pt modelId="{CD30E0CA-047B-A441-B99E-CE614A9D3FBA}" type="parTrans" cxnId="{13C699ED-9869-8347-8340-424D8FBA3E68}">
      <dgm:prSet/>
      <dgm:spPr/>
      <dgm:t>
        <a:bodyPr/>
        <a:lstStyle/>
        <a:p>
          <a:endParaRPr lang="en-US"/>
        </a:p>
      </dgm:t>
    </dgm:pt>
    <dgm:pt modelId="{C370A13C-C7D4-8941-870E-397CFEB3733A}" type="sibTrans" cxnId="{13C699ED-9869-8347-8340-424D8FBA3E68}">
      <dgm:prSet/>
      <dgm:spPr/>
      <dgm:t>
        <a:bodyPr/>
        <a:lstStyle/>
        <a:p>
          <a:endParaRPr lang="en-US"/>
        </a:p>
      </dgm:t>
    </dgm:pt>
    <dgm:pt modelId="{9911229F-D517-664B-83FA-C8F34F2133DC}">
      <dgm:prSet phldrT="[Text]"/>
      <dgm:spPr/>
      <dgm:t>
        <a:bodyPr/>
        <a:lstStyle/>
        <a:p>
          <a:r>
            <a:rPr lang="en-US" dirty="0"/>
            <a:t>Clinical Decisions</a:t>
          </a:r>
        </a:p>
      </dgm:t>
    </dgm:pt>
    <dgm:pt modelId="{2E0E9739-78F7-1A48-A89E-BDBA06E989AB}" type="parTrans" cxnId="{22D51EB5-CDB7-6E4F-9167-D2FD9E57B9A5}">
      <dgm:prSet/>
      <dgm:spPr/>
      <dgm:t>
        <a:bodyPr/>
        <a:lstStyle/>
        <a:p>
          <a:endParaRPr lang="en-US"/>
        </a:p>
      </dgm:t>
    </dgm:pt>
    <dgm:pt modelId="{4A404A0A-05F0-4E43-9807-0DE494863321}" type="sibTrans" cxnId="{22D51EB5-CDB7-6E4F-9167-D2FD9E57B9A5}">
      <dgm:prSet/>
      <dgm:spPr/>
      <dgm:t>
        <a:bodyPr/>
        <a:lstStyle/>
        <a:p>
          <a:endParaRPr lang="en-US"/>
        </a:p>
      </dgm:t>
    </dgm:pt>
    <dgm:pt modelId="{AEEBBB70-54A0-344B-A68C-74CBBDE0EAAB}">
      <dgm:prSet phldrT="[Text]"/>
      <dgm:spPr/>
      <dgm:t>
        <a:bodyPr/>
        <a:lstStyle/>
        <a:p>
          <a:r>
            <a:rPr lang="en-US" dirty="0"/>
            <a:t>Includes potentially many heterogenous data points</a:t>
          </a:r>
        </a:p>
      </dgm:t>
    </dgm:pt>
    <dgm:pt modelId="{C9E6A47B-B0C1-A843-B484-C86F86B155B7}" type="parTrans" cxnId="{045B98FB-7F07-ED44-BF5F-54F2AB815056}">
      <dgm:prSet/>
      <dgm:spPr/>
      <dgm:t>
        <a:bodyPr/>
        <a:lstStyle/>
        <a:p>
          <a:endParaRPr lang="en-US"/>
        </a:p>
      </dgm:t>
    </dgm:pt>
    <dgm:pt modelId="{66CF6DAD-E52D-2043-B00A-8A8962B01E25}" type="sibTrans" cxnId="{045B98FB-7F07-ED44-BF5F-54F2AB815056}">
      <dgm:prSet/>
      <dgm:spPr/>
      <dgm:t>
        <a:bodyPr/>
        <a:lstStyle/>
        <a:p>
          <a:endParaRPr lang="en-US"/>
        </a:p>
      </dgm:t>
    </dgm:pt>
    <dgm:pt modelId="{6F29BE13-FD10-194B-A062-EBB0BA757125}">
      <dgm:prSet phldrT="[Text]"/>
      <dgm:spPr/>
      <dgm:t>
        <a:bodyPr/>
        <a:lstStyle/>
        <a:p>
          <a:r>
            <a:rPr lang="en-US" dirty="0"/>
            <a:t>High Throughput Variant Impact Assays</a:t>
          </a:r>
        </a:p>
      </dgm:t>
    </dgm:pt>
    <dgm:pt modelId="{DA3B6653-309F-E346-9CF0-14AE8F0BDDF9}" type="parTrans" cxnId="{9D6F495A-3EAF-B74E-88FA-927D00D6F85A}">
      <dgm:prSet/>
      <dgm:spPr/>
      <dgm:t>
        <a:bodyPr/>
        <a:lstStyle/>
        <a:p>
          <a:endParaRPr lang="en-US"/>
        </a:p>
      </dgm:t>
    </dgm:pt>
    <dgm:pt modelId="{CE2BF3BB-912A-834D-A95B-4DFFCE644BF4}" type="sibTrans" cxnId="{9D6F495A-3EAF-B74E-88FA-927D00D6F85A}">
      <dgm:prSet/>
      <dgm:spPr/>
      <dgm:t>
        <a:bodyPr/>
        <a:lstStyle/>
        <a:p>
          <a:endParaRPr lang="en-US"/>
        </a:p>
      </dgm:t>
    </dgm:pt>
    <dgm:pt modelId="{4DC11305-2E6A-254D-A859-C5B15A4703AF}">
      <dgm:prSet phldrT="[Text]"/>
      <dgm:spPr/>
      <dgm:t>
        <a:bodyPr/>
        <a:lstStyle/>
        <a:p>
          <a:r>
            <a:rPr lang="en-US" dirty="0"/>
            <a:t>Measures function of many variants</a:t>
          </a:r>
        </a:p>
      </dgm:t>
    </dgm:pt>
    <dgm:pt modelId="{082E7404-ADE0-F840-9732-7F2B292D0727}" type="parTrans" cxnId="{6DD776D8-444D-D94C-A72D-54888DFDD57D}">
      <dgm:prSet/>
      <dgm:spPr/>
      <dgm:t>
        <a:bodyPr/>
        <a:lstStyle/>
        <a:p>
          <a:endParaRPr lang="en-US"/>
        </a:p>
      </dgm:t>
    </dgm:pt>
    <dgm:pt modelId="{5DACEFBC-A35A-E542-9488-DC002CD3B713}" type="sibTrans" cxnId="{6DD776D8-444D-D94C-A72D-54888DFDD57D}">
      <dgm:prSet/>
      <dgm:spPr/>
      <dgm:t>
        <a:bodyPr/>
        <a:lstStyle/>
        <a:p>
          <a:endParaRPr lang="en-US"/>
        </a:p>
      </dgm:t>
    </dgm:pt>
    <dgm:pt modelId="{8D25E0A5-0558-7541-AEB2-2278C019FB0A}" type="pres">
      <dgm:prSet presAssocID="{CE44EDEB-BB5D-0947-AB4B-B8FAB15852DB}" presName="composite" presStyleCnt="0">
        <dgm:presLayoutVars>
          <dgm:chMax val="5"/>
          <dgm:dir/>
          <dgm:animLvl val="ctr"/>
          <dgm:resizeHandles val="exact"/>
        </dgm:presLayoutVars>
      </dgm:prSet>
      <dgm:spPr/>
    </dgm:pt>
    <dgm:pt modelId="{49808F37-B81D-7F47-99B8-55FDF91D2A4F}" type="pres">
      <dgm:prSet presAssocID="{CE44EDEB-BB5D-0947-AB4B-B8FAB15852DB}" presName="cycle" presStyleCnt="0"/>
      <dgm:spPr/>
    </dgm:pt>
    <dgm:pt modelId="{05290D55-E684-1F43-96C6-29F9ACB8D4B4}" type="pres">
      <dgm:prSet presAssocID="{CE44EDEB-BB5D-0947-AB4B-B8FAB15852DB}" presName="centerShape" presStyleCnt="0"/>
      <dgm:spPr/>
    </dgm:pt>
    <dgm:pt modelId="{A89F5EEB-19F9-6845-9D47-A0E83333F243}" type="pres">
      <dgm:prSet presAssocID="{CE44EDEB-BB5D-0947-AB4B-B8FAB15852DB}" presName="connSite" presStyleLbl="node1" presStyleIdx="0" presStyleCnt="4"/>
      <dgm:spPr/>
    </dgm:pt>
    <dgm:pt modelId="{41BA4F57-DC7A-A142-8363-FB463B99D6E3}" type="pres">
      <dgm:prSet presAssocID="{CE44EDEB-BB5D-0947-AB4B-B8FAB15852DB}" presName="visible" presStyleLbl="node1" presStyleIdx="0" presStyleCnt="4"/>
      <dgm:spPr/>
    </dgm:pt>
    <dgm:pt modelId="{1D808897-55D5-D449-8FA0-585E1F8A4331}" type="pres">
      <dgm:prSet presAssocID="{955AA7BD-42C9-564E-B669-6B9C589C85BB}" presName="Name25" presStyleLbl="parChTrans1D1" presStyleIdx="0" presStyleCnt="3"/>
      <dgm:spPr/>
    </dgm:pt>
    <dgm:pt modelId="{3179327D-B26E-5543-81EB-90B476FC5DB1}" type="pres">
      <dgm:prSet presAssocID="{D7D5D619-900D-A94B-B71F-F49719563A8E}" presName="node" presStyleCnt="0"/>
      <dgm:spPr/>
    </dgm:pt>
    <dgm:pt modelId="{074454BC-84BE-BC4D-921E-80282723C315}" type="pres">
      <dgm:prSet presAssocID="{D7D5D619-900D-A94B-B71F-F49719563A8E}" presName="parentNode" presStyleLbl="node1" presStyleIdx="1" presStyleCnt="4">
        <dgm:presLayoutVars>
          <dgm:chMax val="1"/>
          <dgm:bulletEnabled val="1"/>
        </dgm:presLayoutVars>
      </dgm:prSet>
      <dgm:spPr/>
    </dgm:pt>
    <dgm:pt modelId="{90677074-89A3-E847-8621-02BAA3122A0C}" type="pres">
      <dgm:prSet presAssocID="{D7D5D619-900D-A94B-B71F-F49719563A8E}" presName="childNode" presStyleLbl="revTx" presStyleIdx="0" presStyleCnt="3">
        <dgm:presLayoutVars>
          <dgm:bulletEnabled val="1"/>
        </dgm:presLayoutVars>
      </dgm:prSet>
      <dgm:spPr/>
    </dgm:pt>
    <dgm:pt modelId="{ED45980C-173B-BB4B-AD1E-8C9BD49DE81A}" type="pres">
      <dgm:prSet presAssocID="{2E0E9739-78F7-1A48-A89E-BDBA06E989AB}" presName="Name25" presStyleLbl="parChTrans1D1" presStyleIdx="1" presStyleCnt="3"/>
      <dgm:spPr/>
    </dgm:pt>
    <dgm:pt modelId="{34495F5F-B863-0349-ACB2-7F25CC63597C}" type="pres">
      <dgm:prSet presAssocID="{9911229F-D517-664B-83FA-C8F34F2133DC}" presName="node" presStyleCnt="0"/>
      <dgm:spPr/>
    </dgm:pt>
    <dgm:pt modelId="{1D32349C-A02D-E642-8271-53620D9E23EB}" type="pres">
      <dgm:prSet presAssocID="{9911229F-D517-664B-83FA-C8F34F2133DC}" presName="parentNode" presStyleLbl="node1" presStyleIdx="2" presStyleCnt="4">
        <dgm:presLayoutVars>
          <dgm:chMax val="1"/>
          <dgm:bulletEnabled val="1"/>
        </dgm:presLayoutVars>
      </dgm:prSet>
      <dgm:spPr/>
    </dgm:pt>
    <dgm:pt modelId="{FD55AA74-FA0D-D142-AE3D-F623772FBEA3}" type="pres">
      <dgm:prSet presAssocID="{9911229F-D517-664B-83FA-C8F34F2133DC}" presName="childNode" presStyleLbl="revTx" presStyleIdx="1" presStyleCnt="3">
        <dgm:presLayoutVars>
          <dgm:bulletEnabled val="1"/>
        </dgm:presLayoutVars>
      </dgm:prSet>
      <dgm:spPr/>
    </dgm:pt>
    <dgm:pt modelId="{4090B9BB-729F-B247-8F2D-6758760573FC}" type="pres">
      <dgm:prSet presAssocID="{DA3B6653-309F-E346-9CF0-14AE8F0BDDF9}" presName="Name25" presStyleLbl="parChTrans1D1" presStyleIdx="2" presStyleCnt="3"/>
      <dgm:spPr/>
    </dgm:pt>
    <dgm:pt modelId="{BC312D3E-42B0-0F49-AC2C-B62FD647DE80}" type="pres">
      <dgm:prSet presAssocID="{6F29BE13-FD10-194B-A062-EBB0BA757125}" presName="node" presStyleCnt="0"/>
      <dgm:spPr/>
    </dgm:pt>
    <dgm:pt modelId="{3AC5C5B2-237E-3745-9BC3-70052DF4FCA6}" type="pres">
      <dgm:prSet presAssocID="{6F29BE13-FD10-194B-A062-EBB0BA757125}" presName="parentNode" presStyleLbl="node1" presStyleIdx="3" presStyleCnt="4">
        <dgm:presLayoutVars>
          <dgm:chMax val="1"/>
          <dgm:bulletEnabled val="1"/>
        </dgm:presLayoutVars>
      </dgm:prSet>
      <dgm:spPr/>
    </dgm:pt>
    <dgm:pt modelId="{334C8A27-8BF5-3B46-BEFD-A5BD900DB1E2}" type="pres">
      <dgm:prSet presAssocID="{6F29BE13-FD10-194B-A062-EBB0BA757125}" presName="childNode" presStyleLbl="revTx" presStyleIdx="2" presStyleCnt="3">
        <dgm:presLayoutVars>
          <dgm:bulletEnabled val="1"/>
        </dgm:presLayoutVars>
      </dgm:prSet>
      <dgm:spPr/>
    </dgm:pt>
  </dgm:ptLst>
  <dgm:cxnLst>
    <dgm:cxn modelId="{E6904409-B45C-B54E-8921-00C7DB0B6980}" type="presOf" srcId="{15EB8965-8A1A-6444-A5CD-E4F62236A9AB}" destId="{90677074-89A3-E847-8621-02BAA3122A0C}" srcOrd="0" destOrd="0" presId="urn:microsoft.com/office/officeart/2005/8/layout/radial2"/>
    <dgm:cxn modelId="{88DCB91F-2B4F-9442-906F-A8D4031F3B94}" type="presOf" srcId="{955AA7BD-42C9-564E-B669-6B9C589C85BB}" destId="{1D808897-55D5-D449-8FA0-585E1F8A4331}" srcOrd="0" destOrd="0" presId="urn:microsoft.com/office/officeart/2005/8/layout/radial2"/>
    <dgm:cxn modelId="{8B423743-85E2-AE4D-BD68-5661F3409682}" type="presOf" srcId="{2E0E9739-78F7-1A48-A89E-BDBA06E989AB}" destId="{ED45980C-173B-BB4B-AD1E-8C9BD49DE81A}" srcOrd="0" destOrd="0" presId="urn:microsoft.com/office/officeart/2005/8/layout/radial2"/>
    <dgm:cxn modelId="{9D6F495A-3EAF-B74E-88FA-927D00D6F85A}" srcId="{CE44EDEB-BB5D-0947-AB4B-B8FAB15852DB}" destId="{6F29BE13-FD10-194B-A062-EBB0BA757125}" srcOrd="2" destOrd="0" parTransId="{DA3B6653-309F-E346-9CF0-14AE8F0BDDF9}" sibTransId="{CE2BF3BB-912A-834D-A95B-4DFFCE644BF4}"/>
    <dgm:cxn modelId="{5CAE046D-6F5C-134E-BE14-236D3550B232}" type="presOf" srcId="{4DC11305-2E6A-254D-A859-C5B15A4703AF}" destId="{334C8A27-8BF5-3B46-BEFD-A5BD900DB1E2}" srcOrd="0" destOrd="0" presId="urn:microsoft.com/office/officeart/2005/8/layout/radial2"/>
    <dgm:cxn modelId="{5F3DFC7E-EA97-6649-BFE7-8CAAC945F33D}" type="presOf" srcId="{AEEBBB70-54A0-344B-A68C-74CBBDE0EAAB}" destId="{FD55AA74-FA0D-D142-AE3D-F623772FBEA3}" srcOrd="0" destOrd="0" presId="urn:microsoft.com/office/officeart/2005/8/layout/radial2"/>
    <dgm:cxn modelId="{E0C28285-13F7-E144-AECC-02454F90ECD4}" type="presOf" srcId="{6F29BE13-FD10-194B-A062-EBB0BA757125}" destId="{3AC5C5B2-237E-3745-9BC3-70052DF4FCA6}" srcOrd="0" destOrd="0" presId="urn:microsoft.com/office/officeart/2005/8/layout/radial2"/>
    <dgm:cxn modelId="{A3D49D8B-467B-9443-9D12-3FCFEE5CDBC3}" type="presOf" srcId="{CE44EDEB-BB5D-0947-AB4B-B8FAB15852DB}" destId="{8D25E0A5-0558-7541-AEB2-2278C019FB0A}" srcOrd="0" destOrd="0" presId="urn:microsoft.com/office/officeart/2005/8/layout/radial2"/>
    <dgm:cxn modelId="{981F749B-4B9E-4D48-A65D-053F22858C1D}" type="presOf" srcId="{DA3B6653-309F-E346-9CF0-14AE8F0BDDF9}" destId="{4090B9BB-729F-B247-8F2D-6758760573FC}" srcOrd="0" destOrd="0" presId="urn:microsoft.com/office/officeart/2005/8/layout/radial2"/>
    <dgm:cxn modelId="{22D51EB5-CDB7-6E4F-9167-D2FD9E57B9A5}" srcId="{CE44EDEB-BB5D-0947-AB4B-B8FAB15852DB}" destId="{9911229F-D517-664B-83FA-C8F34F2133DC}" srcOrd="1" destOrd="0" parTransId="{2E0E9739-78F7-1A48-A89E-BDBA06E989AB}" sibTransId="{4A404A0A-05F0-4E43-9807-0DE494863321}"/>
    <dgm:cxn modelId="{39EFBED1-2A74-9D4C-A5F3-1CC4F693CFB5}" type="presOf" srcId="{9911229F-D517-664B-83FA-C8F34F2133DC}" destId="{1D32349C-A02D-E642-8271-53620D9E23EB}" srcOrd="0" destOrd="0" presId="urn:microsoft.com/office/officeart/2005/8/layout/radial2"/>
    <dgm:cxn modelId="{6DD776D8-444D-D94C-A72D-54888DFDD57D}" srcId="{6F29BE13-FD10-194B-A062-EBB0BA757125}" destId="{4DC11305-2E6A-254D-A859-C5B15A4703AF}" srcOrd="0" destOrd="0" parTransId="{082E7404-ADE0-F840-9732-7F2B292D0727}" sibTransId="{5DACEFBC-A35A-E542-9488-DC002CD3B713}"/>
    <dgm:cxn modelId="{13C699ED-9869-8347-8340-424D8FBA3E68}" srcId="{D7D5D619-900D-A94B-B71F-F49719563A8E}" destId="{15EB8965-8A1A-6444-A5CD-E4F62236A9AB}" srcOrd="0" destOrd="0" parTransId="{CD30E0CA-047B-A441-B99E-CE614A9D3FBA}" sibTransId="{C370A13C-C7D4-8941-870E-397CFEB3733A}"/>
    <dgm:cxn modelId="{918917EE-7D60-C84A-BC25-BF4DC7183177}" type="presOf" srcId="{D7D5D619-900D-A94B-B71F-F49719563A8E}" destId="{074454BC-84BE-BC4D-921E-80282723C315}" srcOrd="0" destOrd="0" presId="urn:microsoft.com/office/officeart/2005/8/layout/radial2"/>
    <dgm:cxn modelId="{DC53C8F0-A0B5-D043-B68A-091C4D2A7568}" srcId="{CE44EDEB-BB5D-0947-AB4B-B8FAB15852DB}" destId="{D7D5D619-900D-A94B-B71F-F49719563A8E}" srcOrd="0" destOrd="0" parTransId="{955AA7BD-42C9-564E-B669-6B9C589C85BB}" sibTransId="{28225D6D-D943-CE44-A6AD-4527DF927DD0}"/>
    <dgm:cxn modelId="{045B98FB-7F07-ED44-BF5F-54F2AB815056}" srcId="{9911229F-D517-664B-83FA-C8F34F2133DC}" destId="{AEEBBB70-54A0-344B-A68C-74CBBDE0EAAB}" srcOrd="0" destOrd="0" parTransId="{C9E6A47B-B0C1-A843-B484-C86F86B155B7}" sibTransId="{66CF6DAD-E52D-2043-B00A-8A8962B01E25}"/>
    <dgm:cxn modelId="{57E23F1D-73A4-AA46-B6CF-3278F93A691C}" type="presParOf" srcId="{8D25E0A5-0558-7541-AEB2-2278C019FB0A}" destId="{49808F37-B81D-7F47-99B8-55FDF91D2A4F}" srcOrd="0" destOrd="0" presId="urn:microsoft.com/office/officeart/2005/8/layout/radial2"/>
    <dgm:cxn modelId="{D7BABEC0-628A-BD47-9E51-4D258102A4BD}" type="presParOf" srcId="{49808F37-B81D-7F47-99B8-55FDF91D2A4F}" destId="{05290D55-E684-1F43-96C6-29F9ACB8D4B4}" srcOrd="0" destOrd="0" presId="urn:microsoft.com/office/officeart/2005/8/layout/radial2"/>
    <dgm:cxn modelId="{94FDFAB2-9DC9-7D4D-8B95-4366111EB037}" type="presParOf" srcId="{05290D55-E684-1F43-96C6-29F9ACB8D4B4}" destId="{A89F5EEB-19F9-6845-9D47-A0E83333F243}" srcOrd="0" destOrd="0" presId="urn:microsoft.com/office/officeart/2005/8/layout/radial2"/>
    <dgm:cxn modelId="{702EBC82-6447-FE48-97AD-16CB0D86F233}" type="presParOf" srcId="{05290D55-E684-1F43-96C6-29F9ACB8D4B4}" destId="{41BA4F57-DC7A-A142-8363-FB463B99D6E3}" srcOrd="1" destOrd="0" presId="urn:microsoft.com/office/officeart/2005/8/layout/radial2"/>
    <dgm:cxn modelId="{DECDA113-7EC9-9B49-B8E0-24095B4A1A7C}" type="presParOf" srcId="{49808F37-B81D-7F47-99B8-55FDF91D2A4F}" destId="{1D808897-55D5-D449-8FA0-585E1F8A4331}" srcOrd="1" destOrd="0" presId="urn:microsoft.com/office/officeart/2005/8/layout/radial2"/>
    <dgm:cxn modelId="{E3DA28C5-7BD9-7647-96E2-1776E3F912F6}" type="presParOf" srcId="{49808F37-B81D-7F47-99B8-55FDF91D2A4F}" destId="{3179327D-B26E-5543-81EB-90B476FC5DB1}" srcOrd="2" destOrd="0" presId="urn:microsoft.com/office/officeart/2005/8/layout/radial2"/>
    <dgm:cxn modelId="{FB9B07A4-43C2-864A-95B4-7C3E86062008}" type="presParOf" srcId="{3179327D-B26E-5543-81EB-90B476FC5DB1}" destId="{074454BC-84BE-BC4D-921E-80282723C315}" srcOrd="0" destOrd="0" presId="urn:microsoft.com/office/officeart/2005/8/layout/radial2"/>
    <dgm:cxn modelId="{70EF1D0C-64FC-8B47-902A-1DEE048E3291}" type="presParOf" srcId="{3179327D-B26E-5543-81EB-90B476FC5DB1}" destId="{90677074-89A3-E847-8621-02BAA3122A0C}" srcOrd="1" destOrd="0" presId="urn:microsoft.com/office/officeart/2005/8/layout/radial2"/>
    <dgm:cxn modelId="{FB2F7D39-AE2F-1C4E-9E76-81BC5FFA06D6}" type="presParOf" srcId="{49808F37-B81D-7F47-99B8-55FDF91D2A4F}" destId="{ED45980C-173B-BB4B-AD1E-8C9BD49DE81A}" srcOrd="3" destOrd="0" presId="urn:microsoft.com/office/officeart/2005/8/layout/radial2"/>
    <dgm:cxn modelId="{C5FB1B68-B8F6-E143-98B6-760872F8EF90}" type="presParOf" srcId="{49808F37-B81D-7F47-99B8-55FDF91D2A4F}" destId="{34495F5F-B863-0349-ACB2-7F25CC63597C}" srcOrd="4" destOrd="0" presId="urn:microsoft.com/office/officeart/2005/8/layout/radial2"/>
    <dgm:cxn modelId="{B1BD40BF-5E01-BE48-89B4-62205FD6481C}" type="presParOf" srcId="{34495F5F-B863-0349-ACB2-7F25CC63597C}" destId="{1D32349C-A02D-E642-8271-53620D9E23EB}" srcOrd="0" destOrd="0" presId="urn:microsoft.com/office/officeart/2005/8/layout/radial2"/>
    <dgm:cxn modelId="{C1897D36-2CC8-6E48-AA56-2277695E516A}" type="presParOf" srcId="{34495F5F-B863-0349-ACB2-7F25CC63597C}" destId="{FD55AA74-FA0D-D142-AE3D-F623772FBEA3}" srcOrd="1" destOrd="0" presId="urn:microsoft.com/office/officeart/2005/8/layout/radial2"/>
    <dgm:cxn modelId="{0AFAD233-9470-4246-BEB3-F6F160C3D54E}" type="presParOf" srcId="{49808F37-B81D-7F47-99B8-55FDF91D2A4F}" destId="{4090B9BB-729F-B247-8F2D-6758760573FC}" srcOrd="5" destOrd="0" presId="urn:microsoft.com/office/officeart/2005/8/layout/radial2"/>
    <dgm:cxn modelId="{20A5F1BF-D943-294C-98F9-2024EE5912DB}" type="presParOf" srcId="{49808F37-B81D-7F47-99B8-55FDF91D2A4F}" destId="{BC312D3E-42B0-0F49-AC2C-B62FD647DE80}" srcOrd="6" destOrd="0" presId="urn:microsoft.com/office/officeart/2005/8/layout/radial2"/>
    <dgm:cxn modelId="{DFE28BB9-5C72-E942-B899-DFAEBA788FCD}" type="presParOf" srcId="{BC312D3E-42B0-0F49-AC2C-B62FD647DE80}" destId="{3AC5C5B2-237E-3745-9BC3-70052DF4FCA6}" srcOrd="0" destOrd="0" presId="urn:microsoft.com/office/officeart/2005/8/layout/radial2"/>
    <dgm:cxn modelId="{477DB33C-F5D0-C949-A216-1AA38ABF3010}" type="presParOf" srcId="{BC312D3E-42B0-0F49-AC2C-B62FD647DE80}" destId="{334C8A27-8BF5-3B46-BEFD-A5BD900DB1E2}"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90B9BB-729F-B247-8F2D-6758760573FC}">
      <dsp:nvSpPr>
        <dsp:cNvPr id="0" name=""/>
        <dsp:cNvSpPr/>
      </dsp:nvSpPr>
      <dsp:spPr>
        <a:xfrm rot="2535818">
          <a:off x="1996360" y="2863071"/>
          <a:ext cx="618945" cy="60644"/>
        </a:xfrm>
        <a:custGeom>
          <a:avLst/>
          <a:gdLst/>
          <a:ahLst/>
          <a:cxnLst/>
          <a:rect l="0" t="0" r="0" b="0"/>
          <a:pathLst>
            <a:path>
              <a:moveTo>
                <a:pt x="0" y="30322"/>
              </a:moveTo>
              <a:lnTo>
                <a:pt x="618945" y="3032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45980C-173B-BB4B-AD1E-8C9BD49DE81A}">
      <dsp:nvSpPr>
        <dsp:cNvPr id="0" name=""/>
        <dsp:cNvSpPr/>
      </dsp:nvSpPr>
      <dsp:spPr>
        <a:xfrm>
          <a:off x="2076805" y="2001677"/>
          <a:ext cx="698797" cy="60644"/>
        </a:xfrm>
        <a:custGeom>
          <a:avLst/>
          <a:gdLst/>
          <a:ahLst/>
          <a:cxnLst/>
          <a:rect l="0" t="0" r="0" b="0"/>
          <a:pathLst>
            <a:path>
              <a:moveTo>
                <a:pt x="0" y="30322"/>
              </a:moveTo>
              <a:lnTo>
                <a:pt x="698797" y="3032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D808897-55D5-D449-8FA0-585E1F8A4331}">
      <dsp:nvSpPr>
        <dsp:cNvPr id="0" name=""/>
        <dsp:cNvSpPr/>
      </dsp:nvSpPr>
      <dsp:spPr>
        <a:xfrm rot="19064182">
          <a:off x="1996360" y="1140283"/>
          <a:ext cx="618945" cy="60644"/>
        </a:xfrm>
        <a:custGeom>
          <a:avLst/>
          <a:gdLst/>
          <a:ahLst/>
          <a:cxnLst/>
          <a:rect l="0" t="0" r="0" b="0"/>
          <a:pathLst>
            <a:path>
              <a:moveTo>
                <a:pt x="0" y="30322"/>
              </a:moveTo>
              <a:lnTo>
                <a:pt x="618945" y="3032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BA4F57-DC7A-A142-8363-FB463B99D6E3}">
      <dsp:nvSpPr>
        <dsp:cNvPr id="0" name=""/>
        <dsp:cNvSpPr/>
      </dsp:nvSpPr>
      <dsp:spPr>
        <a:xfrm>
          <a:off x="331051" y="1005085"/>
          <a:ext cx="2053828" cy="205382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4454BC-84BE-BC4D-921E-80282723C315}">
      <dsp:nvSpPr>
        <dsp:cNvPr id="0" name=""/>
        <dsp:cNvSpPr/>
      </dsp:nvSpPr>
      <dsp:spPr>
        <a:xfrm>
          <a:off x="2385427" y="970"/>
          <a:ext cx="1149748" cy="114974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Data Science</a:t>
          </a:r>
        </a:p>
      </dsp:txBody>
      <dsp:txXfrm>
        <a:off x="2553804" y="169347"/>
        <a:ext cx="812994" cy="812994"/>
      </dsp:txXfrm>
    </dsp:sp>
    <dsp:sp modelId="{90677074-89A3-E847-8621-02BAA3122A0C}">
      <dsp:nvSpPr>
        <dsp:cNvPr id="0" name=""/>
        <dsp:cNvSpPr/>
      </dsp:nvSpPr>
      <dsp:spPr>
        <a:xfrm>
          <a:off x="3650150" y="970"/>
          <a:ext cx="1724622" cy="11497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Machine learning</a:t>
          </a:r>
        </a:p>
      </dsp:txBody>
      <dsp:txXfrm>
        <a:off x="3650150" y="970"/>
        <a:ext cx="1724622" cy="1149748"/>
      </dsp:txXfrm>
    </dsp:sp>
    <dsp:sp modelId="{1D32349C-A02D-E642-8271-53620D9E23EB}">
      <dsp:nvSpPr>
        <dsp:cNvPr id="0" name=""/>
        <dsp:cNvSpPr/>
      </dsp:nvSpPr>
      <dsp:spPr>
        <a:xfrm>
          <a:off x="2775602" y="1457125"/>
          <a:ext cx="1149748" cy="114974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Clinical Decisions</a:t>
          </a:r>
        </a:p>
      </dsp:txBody>
      <dsp:txXfrm>
        <a:off x="2943979" y="1625502"/>
        <a:ext cx="812994" cy="812994"/>
      </dsp:txXfrm>
    </dsp:sp>
    <dsp:sp modelId="{FD55AA74-FA0D-D142-AE3D-F623772FBEA3}">
      <dsp:nvSpPr>
        <dsp:cNvPr id="0" name=""/>
        <dsp:cNvSpPr/>
      </dsp:nvSpPr>
      <dsp:spPr>
        <a:xfrm>
          <a:off x="4040326" y="1457125"/>
          <a:ext cx="1724622" cy="11497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Includes potentially many heterogenous data points</a:t>
          </a:r>
        </a:p>
      </dsp:txBody>
      <dsp:txXfrm>
        <a:off x="4040326" y="1457125"/>
        <a:ext cx="1724622" cy="1149748"/>
      </dsp:txXfrm>
    </dsp:sp>
    <dsp:sp modelId="{3AC5C5B2-237E-3745-9BC3-70052DF4FCA6}">
      <dsp:nvSpPr>
        <dsp:cNvPr id="0" name=""/>
        <dsp:cNvSpPr/>
      </dsp:nvSpPr>
      <dsp:spPr>
        <a:xfrm>
          <a:off x="2385427" y="2913280"/>
          <a:ext cx="1149748" cy="114974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High Throughput Variant Impact Assays</a:t>
          </a:r>
        </a:p>
      </dsp:txBody>
      <dsp:txXfrm>
        <a:off x="2553804" y="3081657"/>
        <a:ext cx="812994" cy="812994"/>
      </dsp:txXfrm>
    </dsp:sp>
    <dsp:sp modelId="{334C8A27-8BF5-3B46-BEFD-A5BD900DB1E2}">
      <dsp:nvSpPr>
        <dsp:cNvPr id="0" name=""/>
        <dsp:cNvSpPr/>
      </dsp:nvSpPr>
      <dsp:spPr>
        <a:xfrm>
          <a:off x="3650150" y="2913280"/>
          <a:ext cx="1724622" cy="11497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755650">
            <a:lnSpc>
              <a:spcPct val="90000"/>
            </a:lnSpc>
            <a:spcBef>
              <a:spcPct val="0"/>
            </a:spcBef>
            <a:spcAft>
              <a:spcPct val="15000"/>
            </a:spcAft>
            <a:buChar char="•"/>
          </a:pPr>
          <a:r>
            <a:rPr lang="en-US" sz="1700" kern="1200" dirty="0"/>
            <a:t>Measures function of many variants</a:t>
          </a:r>
        </a:p>
      </dsp:txBody>
      <dsp:txXfrm>
        <a:off x="3650150" y="2913280"/>
        <a:ext cx="1724622" cy="1149748"/>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1433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34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1434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2CA231A7-777A-44EA-986B-B82287673E75}" type="slidenum">
              <a:rPr lang="en-US" altLang="en-US"/>
              <a:pPr/>
              <a:t>‹#›</a:t>
            </a:fld>
            <a:endParaRPr lang="en-US" altLang="en-US"/>
          </a:p>
        </p:txBody>
      </p:sp>
    </p:spTree>
    <p:extLst>
      <p:ext uri="{BB962C8B-B14F-4D97-AF65-F5344CB8AC3E}">
        <p14:creationId xmlns:p14="http://schemas.microsoft.com/office/powerpoint/2010/main" val="399727304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2</a:t>
            </a:fld>
            <a:endParaRPr lang="en-US"/>
          </a:p>
        </p:txBody>
      </p:sp>
    </p:spTree>
    <p:extLst>
      <p:ext uri="{BB962C8B-B14F-4D97-AF65-F5344CB8AC3E}">
        <p14:creationId xmlns:p14="http://schemas.microsoft.com/office/powerpoint/2010/main" val="4169492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4</a:t>
            </a:fld>
            <a:endParaRPr lang="en-US"/>
          </a:p>
        </p:txBody>
      </p:sp>
    </p:spTree>
    <p:extLst>
      <p:ext uri="{BB962C8B-B14F-4D97-AF65-F5344CB8AC3E}">
        <p14:creationId xmlns:p14="http://schemas.microsoft.com/office/powerpoint/2010/main" val="334911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5</a:t>
            </a:fld>
            <a:endParaRPr lang="en-US"/>
          </a:p>
        </p:txBody>
      </p:sp>
    </p:spTree>
    <p:extLst>
      <p:ext uri="{BB962C8B-B14F-4D97-AF65-F5344CB8AC3E}">
        <p14:creationId xmlns:p14="http://schemas.microsoft.com/office/powerpoint/2010/main" val="1201295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7</a:t>
            </a:fld>
            <a:endParaRPr lang="en-US"/>
          </a:p>
        </p:txBody>
      </p:sp>
    </p:spTree>
    <p:extLst>
      <p:ext uri="{BB962C8B-B14F-4D97-AF65-F5344CB8AC3E}">
        <p14:creationId xmlns:p14="http://schemas.microsoft.com/office/powerpoint/2010/main" val="103240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8</a:t>
            </a:fld>
            <a:endParaRPr lang="en-US"/>
          </a:p>
        </p:txBody>
      </p:sp>
    </p:spTree>
    <p:extLst>
      <p:ext uri="{BB962C8B-B14F-4D97-AF65-F5344CB8AC3E}">
        <p14:creationId xmlns:p14="http://schemas.microsoft.com/office/powerpoint/2010/main" val="2669828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10</a:t>
            </a:fld>
            <a:endParaRPr lang="en-US"/>
          </a:p>
        </p:txBody>
      </p:sp>
    </p:spTree>
    <p:extLst>
      <p:ext uri="{BB962C8B-B14F-4D97-AF65-F5344CB8AC3E}">
        <p14:creationId xmlns:p14="http://schemas.microsoft.com/office/powerpoint/2010/main" val="2742974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12</a:t>
            </a:fld>
            <a:endParaRPr lang="en-US"/>
          </a:p>
        </p:txBody>
      </p:sp>
    </p:spTree>
    <p:extLst>
      <p:ext uri="{BB962C8B-B14F-4D97-AF65-F5344CB8AC3E}">
        <p14:creationId xmlns:p14="http://schemas.microsoft.com/office/powerpoint/2010/main" val="2777714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13</a:t>
            </a:fld>
            <a:endParaRPr lang="en-US"/>
          </a:p>
        </p:txBody>
      </p:sp>
    </p:spTree>
    <p:extLst>
      <p:ext uri="{BB962C8B-B14F-4D97-AF65-F5344CB8AC3E}">
        <p14:creationId xmlns:p14="http://schemas.microsoft.com/office/powerpoint/2010/main" val="3958312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14</a:t>
            </a:fld>
            <a:endParaRPr lang="en-US"/>
          </a:p>
        </p:txBody>
      </p:sp>
    </p:spTree>
    <p:extLst>
      <p:ext uri="{BB962C8B-B14F-4D97-AF65-F5344CB8AC3E}">
        <p14:creationId xmlns:p14="http://schemas.microsoft.com/office/powerpoint/2010/main" val="1020723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15</a:t>
            </a:fld>
            <a:endParaRPr lang="en-US"/>
          </a:p>
        </p:txBody>
      </p:sp>
    </p:spTree>
    <p:extLst>
      <p:ext uri="{BB962C8B-B14F-4D97-AF65-F5344CB8AC3E}">
        <p14:creationId xmlns:p14="http://schemas.microsoft.com/office/powerpoint/2010/main" val="4244108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16</a:t>
            </a:fld>
            <a:endParaRPr lang="en-US"/>
          </a:p>
        </p:txBody>
      </p:sp>
    </p:spTree>
    <p:extLst>
      <p:ext uri="{BB962C8B-B14F-4D97-AF65-F5344CB8AC3E}">
        <p14:creationId xmlns:p14="http://schemas.microsoft.com/office/powerpoint/2010/main" val="1040872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17</a:t>
            </a:fld>
            <a:endParaRPr lang="en-US"/>
          </a:p>
        </p:txBody>
      </p:sp>
    </p:spTree>
    <p:extLst>
      <p:ext uri="{BB962C8B-B14F-4D97-AF65-F5344CB8AC3E}">
        <p14:creationId xmlns:p14="http://schemas.microsoft.com/office/powerpoint/2010/main" val="40263305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18</a:t>
            </a:fld>
            <a:endParaRPr lang="en-US"/>
          </a:p>
        </p:txBody>
      </p:sp>
    </p:spTree>
    <p:extLst>
      <p:ext uri="{BB962C8B-B14F-4D97-AF65-F5344CB8AC3E}">
        <p14:creationId xmlns:p14="http://schemas.microsoft.com/office/powerpoint/2010/main" val="27014459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19</a:t>
            </a:fld>
            <a:endParaRPr lang="en-US"/>
          </a:p>
        </p:txBody>
      </p:sp>
    </p:spTree>
    <p:extLst>
      <p:ext uri="{BB962C8B-B14F-4D97-AF65-F5344CB8AC3E}">
        <p14:creationId xmlns:p14="http://schemas.microsoft.com/office/powerpoint/2010/main" val="28817207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25</a:t>
            </a:fld>
            <a:endParaRPr lang="en-US"/>
          </a:p>
        </p:txBody>
      </p:sp>
    </p:spTree>
    <p:extLst>
      <p:ext uri="{BB962C8B-B14F-4D97-AF65-F5344CB8AC3E}">
        <p14:creationId xmlns:p14="http://schemas.microsoft.com/office/powerpoint/2010/main" val="42383584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26</a:t>
            </a:fld>
            <a:endParaRPr lang="en-US"/>
          </a:p>
        </p:txBody>
      </p:sp>
    </p:spTree>
    <p:extLst>
      <p:ext uri="{BB962C8B-B14F-4D97-AF65-F5344CB8AC3E}">
        <p14:creationId xmlns:p14="http://schemas.microsoft.com/office/powerpoint/2010/main" val="33148665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numbers are generated by the AUC package. If we need to format them to 2 decimals, I will process the image itself.</a:t>
            </a:r>
          </a:p>
          <a:p>
            <a:r>
              <a:rPr lang="en-US" baseline="0" dirty="0"/>
              <a:t> </a:t>
            </a:r>
          </a:p>
          <a:p>
            <a:r>
              <a:rPr lang="en-US" dirty="0"/>
              <a:t>Binghuang </a:t>
            </a:r>
            <a:r>
              <a:rPr lang="en-US" sz="1200" b="0" i="0" kern="1200" dirty="0">
                <a:solidFill>
                  <a:schemeClr val="tx1"/>
                </a:solidFill>
                <a:effectLst/>
                <a:latin typeface="+mn-lt"/>
                <a:ea typeface="+mn-ea"/>
                <a:cs typeface="+mn-cs"/>
              </a:rPr>
              <a:t>Understand I think what they are trying to convey but need major editing to be included. </a:t>
            </a:r>
            <a:endParaRPr lang="en-US" dirty="0"/>
          </a:p>
        </p:txBody>
      </p:sp>
      <p:sp>
        <p:nvSpPr>
          <p:cNvPr id="4" name="Slide Number Placeholder 3"/>
          <p:cNvSpPr>
            <a:spLocks noGrp="1"/>
          </p:cNvSpPr>
          <p:nvPr>
            <p:ph type="sldNum" sz="quarter" idx="10"/>
          </p:nvPr>
        </p:nvSpPr>
        <p:spPr/>
        <p:txBody>
          <a:bodyPr/>
          <a:lstStyle/>
          <a:p>
            <a:fld id="{A95B656A-6D33-F140-8EA0-CDFA08C35CB0}" type="slidenum">
              <a:rPr lang="en-US" smtClean="0"/>
              <a:t>30</a:t>
            </a:fld>
            <a:endParaRPr lang="en-US"/>
          </a:p>
        </p:txBody>
      </p:sp>
    </p:spTree>
    <p:extLst>
      <p:ext uri="{BB962C8B-B14F-4D97-AF65-F5344CB8AC3E}">
        <p14:creationId xmlns:p14="http://schemas.microsoft.com/office/powerpoint/2010/main" val="30904583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A231A7-777A-44EA-986B-B82287673E75}" type="slidenum">
              <a:rPr lang="en-US" altLang="en-US" smtClean="0"/>
              <a:pPr/>
              <a:t>34</a:t>
            </a:fld>
            <a:endParaRPr lang="en-US" altLang="en-US"/>
          </a:p>
        </p:txBody>
      </p:sp>
    </p:spTree>
    <p:extLst>
      <p:ext uri="{BB962C8B-B14F-4D97-AF65-F5344CB8AC3E}">
        <p14:creationId xmlns:p14="http://schemas.microsoft.com/office/powerpoint/2010/main" val="32184337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A231A7-777A-44EA-986B-B82287673E75}" type="slidenum">
              <a:rPr lang="en-US" altLang="en-US" smtClean="0"/>
              <a:pPr/>
              <a:t>37</a:t>
            </a:fld>
            <a:endParaRPr lang="en-US" altLang="en-US"/>
          </a:p>
        </p:txBody>
      </p:sp>
    </p:spTree>
    <p:extLst>
      <p:ext uri="{BB962C8B-B14F-4D97-AF65-F5344CB8AC3E}">
        <p14:creationId xmlns:p14="http://schemas.microsoft.com/office/powerpoint/2010/main" val="34411165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A231A7-777A-44EA-986B-B82287673E75}" type="slidenum">
              <a:rPr lang="en-US" altLang="en-US" smtClean="0"/>
              <a:pPr/>
              <a:t>38</a:t>
            </a:fld>
            <a:endParaRPr lang="en-US" altLang="en-US"/>
          </a:p>
        </p:txBody>
      </p:sp>
    </p:spTree>
    <p:extLst>
      <p:ext uri="{BB962C8B-B14F-4D97-AF65-F5344CB8AC3E}">
        <p14:creationId xmlns:p14="http://schemas.microsoft.com/office/powerpoint/2010/main" val="15873556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A231A7-777A-44EA-986B-B82287673E75}" type="slidenum">
              <a:rPr lang="en-US" altLang="en-US" smtClean="0"/>
              <a:pPr/>
              <a:t>43</a:t>
            </a:fld>
            <a:endParaRPr lang="en-US" altLang="en-US"/>
          </a:p>
        </p:txBody>
      </p:sp>
    </p:spTree>
    <p:extLst>
      <p:ext uri="{BB962C8B-B14F-4D97-AF65-F5344CB8AC3E}">
        <p14:creationId xmlns:p14="http://schemas.microsoft.com/office/powerpoint/2010/main" val="310222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3D3505A-958E-45ED-B45E-CF2A158DA9B9}" type="slidenum">
              <a:rPr lang="en-US" altLang="en-US"/>
              <a:pPr/>
              <a:t>‹#›</a:t>
            </a:fld>
            <a:endParaRPr lang="en-US" altLang="en-US"/>
          </a:p>
        </p:txBody>
      </p:sp>
    </p:spTree>
    <p:extLst>
      <p:ext uri="{BB962C8B-B14F-4D97-AF65-F5344CB8AC3E}">
        <p14:creationId xmlns:p14="http://schemas.microsoft.com/office/powerpoint/2010/main" val="266632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19A00E3-A71D-4D7A-9930-683195D2E329}" type="slidenum">
              <a:rPr lang="en-US" altLang="en-US"/>
              <a:pPr/>
              <a:t>‹#›</a:t>
            </a:fld>
            <a:endParaRPr lang="en-US" altLang="en-US"/>
          </a:p>
        </p:txBody>
      </p:sp>
    </p:spTree>
    <p:extLst>
      <p:ext uri="{BB962C8B-B14F-4D97-AF65-F5344CB8AC3E}">
        <p14:creationId xmlns:p14="http://schemas.microsoft.com/office/powerpoint/2010/main" val="110546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BC5CE09-44C4-4B44-976F-3ED068A889DC}" type="slidenum">
              <a:rPr lang="en-US" altLang="en-US"/>
              <a:pPr/>
              <a:t>‹#›</a:t>
            </a:fld>
            <a:endParaRPr lang="en-US" altLang="en-US"/>
          </a:p>
        </p:txBody>
      </p:sp>
    </p:spTree>
    <p:extLst>
      <p:ext uri="{BB962C8B-B14F-4D97-AF65-F5344CB8AC3E}">
        <p14:creationId xmlns:p14="http://schemas.microsoft.com/office/powerpoint/2010/main" val="1895390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618BCB2D-4CF2-4D6E-970D-25FD601DB304}" type="slidenum">
              <a:rPr lang="en-US" altLang="en-US"/>
              <a:pPr/>
              <a:t>‹#›</a:t>
            </a:fld>
            <a:endParaRPr lang="en-US" altLang="en-US"/>
          </a:p>
        </p:txBody>
      </p:sp>
    </p:spTree>
    <p:extLst>
      <p:ext uri="{BB962C8B-B14F-4D97-AF65-F5344CB8AC3E}">
        <p14:creationId xmlns:p14="http://schemas.microsoft.com/office/powerpoint/2010/main" val="199670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A2460C5D-AFC2-4271-9970-C7EA2D6E8236}" type="slidenum">
              <a:rPr lang="en-US" altLang="en-US"/>
              <a:pPr/>
              <a:t>‹#›</a:t>
            </a:fld>
            <a:endParaRPr lang="en-US" altLang="en-US"/>
          </a:p>
        </p:txBody>
      </p:sp>
    </p:spTree>
    <p:extLst>
      <p:ext uri="{BB962C8B-B14F-4D97-AF65-F5344CB8AC3E}">
        <p14:creationId xmlns:p14="http://schemas.microsoft.com/office/powerpoint/2010/main" val="3324406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8938911A-CAF5-42BB-ADA4-A7D74563C950}" type="slidenum">
              <a:rPr lang="en-US" altLang="en-US"/>
              <a:pPr/>
              <a:t>‹#›</a:t>
            </a:fld>
            <a:endParaRPr lang="en-US" altLang="en-US"/>
          </a:p>
        </p:txBody>
      </p:sp>
    </p:spTree>
    <p:extLst>
      <p:ext uri="{BB962C8B-B14F-4D97-AF65-F5344CB8AC3E}">
        <p14:creationId xmlns:p14="http://schemas.microsoft.com/office/powerpoint/2010/main" val="597671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328E80A7-64C6-4199-932B-BFBFEDBD3457}" type="slidenum">
              <a:rPr lang="en-US" altLang="en-US"/>
              <a:pPr/>
              <a:t>‹#›</a:t>
            </a:fld>
            <a:endParaRPr lang="en-US" altLang="en-US"/>
          </a:p>
        </p:txBody>
      </p:sp>
    </p:spTree>
    <p:extLst>
      <p:ext uri="{BB962C8B-B14F-4D97-AF65-F5344CB8AC3E}">
        <p14:creationId xmlns:p14="http://schemas.microsoft.com/office/powerpoint/2010/main" val="4128923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0A3F50EB-5D64-4449-BD7E-849EC2D5D690}" type="slidenum">
              <a:rPr lang="en-US" altLang="en-US"/>
              <a:pPr/>
              <a:t>‹#›</a:t>
            </a:fld>
            <a:endParaRPr lang="en-US" altLang="en-US"/>
          </a:p>
        </p:txBody>
      </p:sp>
    </p:spTree>
    <p:extLst>
      <p:ext uri="{BB962C8B-B14F-4D97-AF65-F5344CB8AC3E}">
        <p14:creationId xmlns:p14="http://schemas.microsoft.com/office/powerpoint/2010/main" val="3259645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FB97113C-3E0E-4068-B188-19DFF3C0BEB3}" type="slidenum">
              <a:rPr lang="en-US" altLang="en-US"/>
              <a:pPr/>
              <a:t>‹#›</a:t>
            </a:fld>
            <a:endParaRPr lang="en-US" altLang="en-US"/>
          </a:p>
        </p:txBody>
      </p:sp>
    </p:spTree>
    <p:extLst>
      <p:ext uri="{BB962C8B-B14F-4D97-AF65-F5344CB8AC3E}">
        <p14:creationId xmlns:p14="http://schemas.microsoft.com/office/powerpoint/2010/main" val="3700674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0CA9616-5654-462E-920D-A67A33F3A492}" type="slidenum">
              <a:rPr lang="en-US" altLang="en-US"/>
              <a:pPr/>
              <a:t>‹#›</a:t>
            </a:fld>
            <a:endParaRPr lang="en-US" altLang="en-US"/>
          </a:p>
        </p:txBody>
      </p:sp>
    </p:spTree>
    <p:extLst>
      <p:ext uri="{BB962C8B-B14F-4D97-AF65-F5344CB8AC3E}">
        <p14:creationId xmlns:p14="http://schemas.microsoft.com/office/powerpoint/2010/main" val="1430231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55BD7CD0-DA92-480F-A035-4F2B78B0556F}" type="slidenum">
              <a:rPr lang="en-US" altLang="en-US"/>
              <a:pPr/>
              <a:t>‹#›</a:t>
            </a:fld>
            <a:endParaRPr lang="en-US" altLang="en-US"/>
          </a:p>
        </p:txBody>
      </p:sp>
    </p:spTree>
    <p:extLst>
      <p:ext uri="{BB962C8B-B14F-4D97-AF65-F5344CB8AC3E}">
        <p14:creationId xmlns:p14="http://schemas.microsoft.com/office/powerpoint/2010/main" val="21743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3524267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EE025CA1-4705-4928-AF03-036718C5E77C}"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tiff"/><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9472" y="1423880"/>
            <a:ext cx="7653528" cy="1790700"/>
          </a:xfrm>
        </p:spPr>
        <p:txBody>
          <a:bodyPr>
            <a:noAutofit/>
          </a:bodyPr>
          <a:lstStyle/>
          <a:p>
            <a:pPr algn="l"/>
            <a:r>
              <a:rPr lang="en-US" sz="3600" b="1" dirty="0">
                <a:ea typeface="Gill Sans SemiBold" charset="0"/>
              </a:rPr>
              <a:t>CAGI Exome and Whole Genome Challenges</a:t>
            </a:r>
            <a:endParaRPr lang="en-US" sz="1800" b="1" dirty="0">
              <a:ea typeface="Gill Sans SemiBold" charset="0"/>
            </a:endParaRPr>
          </a:p>
        </p:txBody>
      </p:sp>
      <p:sp>
        <p:nvSpPr>
          <p:cNvPr id="3" name="Subtitle 2"/>
          <p:cNvSpPr>
            <a:spLocks noGrp="1"/>
          </p:cNvSpPr>
          <p:nvPr>
            <p:ph type="subTitle" idx="1"/>
          </p:nvPr>
        </p:nvSpPr>
        <p:spPr>
          <a:xfrm>
            <a:off x="1143000" y="3546752"/>
            <a:ext cx="7239000" cy="1431493"/>
          </a:xfrm>
        </p:spPr>
        <p:txBody>
          <a:bodyPr>
            <a:normAutofit fontScale="55000" lnSpcReduction="20000"/>
          </a:bodyPr>
          <a:lstStyle/>
          <a:p>
            <a:pPr algn="l"/>
            <a:r>
              <a:rPr lang="en-US" dirty="0">
                <a:ea typeface="Gill Sans" charset="0"/>
              </a:rPr>
              <a:t>Sean D. Mooney, PhD</a:t>
            </a:r>
          </a:p>
          <a:p>
            <a:pPr algn="l"/>
            <a:r>
              <a:rPr lang="en-US" dirty="0">
                <a:ea typeface="Gill Sans" charset="0"/>
              </a:rPr>
              <a:t>Professor, Department of Biomedical Informatics and Medical Education</a:t>
            </a:r>
          </a:p>
          <a:p>
            <a:pPr algn="l"/>
            <a:r>
              <a:rPr lang="en-US" dirty="0">
                <a:ea typeface="Gill Sans" charset="0"/>
              </a:rPr>
              <a:t>Chief Research Information Officer, UW Medicine</a:t>
            </a:r>
          </a:p>
          <a:p>
            <a:pPr algn="l"/>
            <a:r>
              <a:rPr lang="en-US" dirty="0">
                <a:ea typeface="Gill Sans" charset="0"/>
              </a:rPr>
              <a:t>University of Washington, Seattle</a:t>
            </a:r>
          </a:p>
        </p:txBody>
      </p:sp>
      <p:sp>
        <p:nvSpPr>
          <p:cNvPr id="7" name="Double Bracket 6"/>
          <p:cNvSpPr/>
          <p:nvPr/>
        </p:nvSpPr>
        <p:spPr>
          <a:xfrm>
            <a:off x="497072" y="1134379"/>
            <a:ext cx="8149856" cy="4047221"/>
          </a:xfrm>
          <a:prstGeom prst="bracketPair">
            <a:avLst/>
          </a:prstGeom>
          <a:ln w="762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Text Box 6">
            <a:extLst>
              <a:ext uri="{FF2B5EF4-FFF2-40B4-BE49-F238E27FC236}">
                <a16:creationId xmlns:a16="http://schemas.microsoft.com/office/drawing/2014/main" id="{A4F75F3F-D17F-E94E-AA24-CEF02C99E2E7}"/>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6" name="Text Box 8">
            <a:extLst>
              <a:ext uri="{FF2B5EF4-FFF2-40B4-BE49-F238E27FC236}">
                <a16:creationId xmlns:a16="http://schemas.microsoft.com/office/drawing/2014/main" id="{62D5218F-B3C8-994E-90C7-E46BE401DD34}"/>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8" name="Text Box 9">
            <a:extLst>
              <a:ext uri="{FF2B5EF4-FFF2-40B4-BE49-F238E27FC236}">
                <a16:creationId xmlns:a16="http://schemas.microsoft.com/office/drawing/2014/main" id="{127DFE1B-FB09-0C40-AA14-CE3B25C289A8}"/>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321972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CDA2879-9AC0-BD44-86D1-ACABB21EA9F3}"/>
              </a:ext>
            </a:extLst>
          </p:cNvPr>
          <p:cNvPicPr>
            <a:picLocks noChangeAspect="1"/>
          </p:cNvPicPr>
          <p:nvPr/>
        </p:nvPicPr>
        <p:blipFill>
          <a:blip r:embed="rId3"/>
          <a:stretch>
            <a:fillRect/>
          </a:stretch>
        </p:blipFill>
        <p:spPr>
          <a:xfrm>
            <a:off x="609600" y="304800"/>
            <a:ext cx="7873621" cy="5867400"/>
          </a:xfrm>
          <a:prstGeom prst="rect">
            <a:avLst/>
          </a:prstGeom>
        </p:spPr>
      </p:pic>
      <p:sp>
        <p:nvSpPr>
          <p:cNvPr id="5" name="Text Box 6">
            <a:extLst>
              <a:ext uri="{FF2B5EF4-FFF2-40B4-BE49-F238E27FC236}">
                <a16:creationId xmlns:a16="http://schemas.microsoft.com/office/drawing/2014/main" id="{57537D5C-733C-1346-9301-9AD050B6A4B9}"/>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7" name="Text Box 8">
            <a:extLst>
              <a:ext uri="{FF2B5EF4-FFF2-40B4-BE49-F238E27FC236}">
                <a16:creationId xmlns:a16="http://schemas.microsoft.com/office/drawing/2014/main" id="{CCD7BA76-DDDC-BE4A-BB45-0BA3797E6226}"/>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8" name="Text Box 9">
            <a:extLst>
              <a:ext uri="{FF2B5EF4-FFF2-40B4-BE49-F238E27FC236}">
                <a16:creationId xmlns:a16="http://schemas.microsoft.com/office/drawing/2014/main" id="{91EE09B6-29A4-3247-83CC-CE484D5C9168}"/>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334791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hutterstock_128031185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2800" y="1299335"/>
            <a:ext cx="5446060" cy="3609528"/>
          </a:xfrm>
          <a:prstGeom prst="rect">
            <a:avLst/>
          </a:prstGeom>
        </p:spPr>
      </p:pic>
      <p:sp>
        <p:nvSpPr>
          <p:cNvPr id="4" name="Title 3"/>
          <p:cNvSpPr>
            <a:spLocks noGrp="1"/>
          </p:cNvSpPr>
          <p:nvPr>
            <p:ph type="title"/>
          </p:nvPr>
        </p:nvSpPr>
        <p:spPr>
          <a:xfrm>
            <a:off x="193285" y="215523"/>
            <a:ext cx="7929783" cy="337542"/>
          </a:xfrm>
        </p:spPr>
        <p:txBody>
          <a:bodyPr>
            <a:noAutofit/>
          </a:bodyPr>
          <a:lstStyle/>
          <a:p>
            <a:pPr algn="l"/>
            <a:r>
              <a:rPr lang="en-US" sz="3200" dirty="0">
                <a:latin typeface="Gill Sans Light" panose="020B0302020104020203" pitchFamily="34" charset="-79"/>
                <a:cs typeface="Gill Sans Light" panose="020B0302020104020203" pitchFamily="34" charset="-79"/>
              </a:rPr>
              <a:t>Citizen science can work </a:t>
            </a:r>
            <a:r>
              <a:rPr lang="is-IS" sz="3200" dirty="0">
                <a:latin typeface="Gill Sans Light" panose="020B0302020104020203" pitchFamily="34" charset="-79"/>
                <a:cs typeface="Gill Sans Light" panose="020B0302020104020203" pitchFamily="34" charset="-79"/>
              </a:rPr>
              <a:t>… </a:t>
            </a:r>
            <a:r>
              <a:rPr lang="en-US" sz="3200" dirty="0">
                <a:latin typeface="Gill Sans Light" panose="020B0302020104020203" pitchFamily="34" charset="-79"/>
                <a:cs typeface="Gill Sans Light" panose="020B0302020104020203" pitchFamily="34" charset="-79"/>
              </a:rPr>
              <a:t>in the right way</a:t>
            </a:r>
          </a:p>
        </p:txBody>
      </p:sp>
      <p:sp>
        <p:nvSpPr>
          <p:cNvPr id="7" name="TextBox 6"/>
          <p:cNvSpPr txBox="1"/>
          <p:nvPr/>
        </p:nvSpPr>
        <p:spPr>
          <a:xfrm>
            <a:off x="223617" y="3922053"/>
            <a:ext cx="3879056" cy="2169825"/>
          </a:xfrm>
          <a:prstGeom prst="rect">
            <a:avLst/>
          </a:prstGeom>
          <a:noFill/>
        </p:spPr>
        <p:txBody>
          <a:bodyPr wrap="square" rtlCol="0">
            <a:spAutoFit/>
          </a:bodyPr>
          <a:lstStyle/>
          <a:p>
            <a:r>
              <a:rPr lang="en-US" sz="2700" dirty="0">
                <a:latin typeface="Gill Sans Light"/>
                <a:cs typeface="Gill Sans Light"/>
              </a:rPr>
              <a:t>Method community challenges solve problems faster and in more innovative ways than traditional project models </a:t>
            </a:r>
          </a:p>
        </p:txBody>
      </p:sp>
      <p:sp>
        <p:nvSpPr>
          <p:cNvPr id="3" name="TextBox 2"/>
          <p:cNvSpPr txBox="1"/>
          <p:nvPr/>
        </p:nvSpPr>
        <p:spPr>
          <a:xfrm>
            <a:off x="5317306" y="4908862"/>
            <a:ext cx="3272050" cy="196208"/>
          </a:xfrm>
          <a:prstGeom prst="rect">
            <a:avLst/>
          </a:prstGeom>
          <a:noFill/>
        </p:spPr>
        <p:txBody>
          <a:bodyPr wrap="none" rtlCol="0">
            <a:spAutoFit/>
          </a:bodyPr>
          <a:lstStyle/>
          <a:p>
            <a:r>
              <a:rPr lang="en-US" sz="675" dirty="0"/>
              <a:t>http://</a:t>
            </a:r>
            <a:r>
              <a:rPr lang="en-US" sz="675" dirty="0" err="1"/>
              <a:t>blog.vistage.com</a:t>
            </a:r>
            <a:r>
              <a:rPr lang="en-US" sz="675" dirty="0"/>
              <a:t>/</a:t>
            </a:r>
            <a:r>
              <a:rPr lang="en-US" sz="675" dirty="0" err="1"/>
              <a:t>wp</a:t>
            </a:r>
            <a:r>
              <a:rPr lang="en-US" sz="675" dirty="0"/>
              <a:t>-content/uploads/2015/03/shutterstock_128031185.jpg</a:t>
            </a:r>
          </a:p>
        </p:txBody>
      </p:sp>
      <p:sp>
        <p:nvSpPr>
          <p:cNvPr id="6" name="Text Box 6">
            <a:extLst>
              <a:ext uri="{FF2B5EF4-FFF2-40B4-BE49-F238E27FC236}">
                <a16:creationId xmlns:a16="http://schemas.microsoft.com/office/drawing/2014/main" id="{2AA86A1D-324A-544F-AA81-E1EA1C124660}"/>
              </a:ext>
            </a:extLst>
          </p:cNvPr>
          <p:cNvSpPr txBox="1">
            <a:spLocks noChangeArrowheads="1"/>
          </p:cNvSpPr>
          <p:nvPr/>
        </p:nvSpPr>
        <p:spPr bwMode="auto">
          <a:xfrm>
            <a:off x="342900" y="6260068"/>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8" name="Text Box 8">
            <a:extLst>
              <a:ext uri="{FF2B5EF4-FFF2-40B4-BE49-F238E27FC236}">
                <a16:creationId xmlns:a16="http://schemas.microsoft.com/office/drawing/2014/main" id="{1DC47930-2DF0-F442-8BF9-0EACBC7CBCFB}"/>
              </a:ext>
            </a:extLst>
          </p:cNvPr>
          <p:cNvSpPr txBox="1">
            <a:spLocks noChangeArrowheads="1"/>
          </p:cNvSpPr>
          <p:nvPr/>
        </p:nvSpPr>
        <p:spPr bwMode="auto">
          <a:xfrm>
            <a:off x="6364074" y="6260068"/>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9" name="Text Box 9">
            <a:extLst>
              <a:ext uri="{FF2B5EF4-FFF2-40B4-BE49-F238E27FC236}">
                <a16:creationId xmlns:a16="http://schemas.microsoft.com/office/drawing/2014/main" id="{A5BE3A8D-7A44-E949-BBF6-A497105B6B09}"/>
              </a:ext>
            </a:extLst>
          </p:cNvPr>
          <p:cNvSpPr txBox="1">
            <a:spLocks noChangeArrowheads="1"/>
          </p:cNvSpPr>
          <p:nvPr/>
        </p:nvSpPr>
        <p:spPr bwMode="auto">
          <a:xfrm>
            <a:off x="3289300" y="6260068"/>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2707057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99096" y="228600"/>
            <a:ext cx="8206704" cy="35348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Gill Sans Light" panose="020B0302020104020203" pitchFamily="34" charset="-79"/>
                <a:ea typeface="Gill Sans SemiBold" charset="0"/>
                <a:cs typeface="Gill Sans Light" panose="020B0302020104020203" pitchFamily="34" charset="-79"/>
              </a:rPr>
              <a:t>These are the exome/genome challenges</a:t>
            </a:r>
          </a:p>
        </p:txBody>
      </p:sp>
      <p:sp>
        <p:nvSpPr>
          <p:cNvPr id="8" name="Content Placeholder 7"/>
          <p:cNvSpPr>
            <a:spLocks noGrp="1"/>
          </p:cNvSpPr>
          <p:nvPr>
            <p:ph idx="1"/>
          </p:nvPr>
        </p:nvSpPr>
        <p:spPr>
          <a:xfrm>
            <a:off x="99096" y="914400"/>
            <a:ext cx="8740104" cy="4194572"/>
          </a:xfrm>
        </p:spPr>
        <p:txBody>
          <a:bodyPr>
            <a:normAutofit/>
          </a:bodyPr>
          <a:lstStyle/>
          <a:p>
            <a:r>
              <a:rPr lang="en-US" sz="2700" dirty="0">
                <a:latin typeface="Gill Sans Light" panose="020B0302020104020203" pitchFamily="34" charset="-79"/>
                <a:ea typeface="Gill Sans" charset="0"/>
                <a:cs typeface="Gill Sans Light" panose="020B0302020104020203" pitchFamily="34" charset="-79"/>
              </a:rPr>
              <a:t>From exome or whole genome, predict phenotypes</a:t>
            </a:r>
          </a:p>
          <a:p>
            <a:endParaRPr lang="en-US" sz="2700" dirty="0">
              <a:latin typeface="Gill Sans Light" panose="020B0302020104020203" pitchFamily="34" charset="-79"/>
              <a:ea typeface="Gill Sans" charset="0"/>
              <a:cs typeface="Gill Sans Light" panose="020B0302020104020203" pitchFamily="34" charset="-79"/>
            </a:endParaRPr>
          </a:p>
          <a:p>
            <a:r>
              <a:rPr lang="en-US" sz="2700" dirty="0">
                <a:latin typeface="Gill Sans Light" panose="020B0302020104020203" pitchFamily="34" charset="-79"/>
                <a:ea typeface="Gill Sans" charset="0"/>
                <a:cs typeface="Gill Sans Light" panose="020B0302020104020203" pitchFamily="34" charset="-79"/>
              </a:rPr>
              <a:t>These challenges are good for potentially solving these problems:</a:t>
            </a:r>
          </a:p>
          <a:p>
            <a:pPr lvl="1"/>
            <a:r>
              <a:rPr lang="en-US" sz="2400" dirty="0">
                <a:latin typeface="Gill Sans Light" panose="020B0302020104020203" pitchFamily="34" charset="-79"/>
                <a:ea typeface="Gill Sans" charset="0"/>
                <a:cs typeface="Gill Sans Light" panose="020B0302020104020203" pitchFamily="34" charset="-79"/>
              </a:rPr>
              <a:t>For identifying causative or pathogenic variants</a:t>
            </a:r>
          </a:p>
          <a:p>
            <a:pPr lvl="1"/>
            <a:r>
              <a:rPr lang="en-US" sz="2400" dirty="0">
                <a:latin typeface="Gill Sans Light" panose="020B0302020104020203" pitchFamily="34" charset="-79"/>
                <a:ea typeface="Gill Sans" charset="0"/>
                <a:cs typeface="Gill Sans Light" panose="020B0302020104020203" pitchFamily="34" charset="-79"/>
              </a:rPr>
              <a:t>Discovering or replicating associations between genetic variants and conditions or phenotypes</a:t>
            </a:r>
          </a:p>
          <a:p>
            <a:pPr lvl="1"/>
            <a:r>
              <a:rPr lang="en-US" sz="2400" dirty="0">
                <a:latin typeface="Gill Sans Light" panose="020B0302020104020203" pitchFamily="34" charset="-79"/>
                <a:ea typeface="Gill Sans" charset="0"/>
                <a:cs typeface="Gill Sans Light" panose="020B0302020104020203" pitchFamily="34" charset="-79"/>
              </a:rPr>
              <a:t>Building or validating polygenic risks scores based on sequences</a:t>
            </a:r>
          </a:p>
          <a:p>
            <a:pPr lvl="1"/>
            <a:endParaRPr lang="en-US" sz="2400" dirty="0">
              <a:latin typeface="Gill Sans Light" panose="020B0302020104020203" pitchFamily="34" charset="-79"/>
              <a:ea typeface="Gill Sans" charset="0"/>
              <a:cs typeface="Gill Sans Light" panose="020B0302020104020203" pitchFamily="34" charset="-79"/>
            </a:endParaRPr>
          </a:p>
          <a:p>
            <a:pPr lvl="1"/>
            <a:endParaRPr lang="en-US" sz="2400" dirty="0">
              <a:latin typeface="Gill Sans Light" panose="020B0302020104020203" pitchFamily="34" charset="-79"/>
              <a:ea typeface="Gill Sans" charset="0"/>
              <a:cs typeface="Gill Sans Light" panose="020B0302020104020203" pitchFamily="34" charset="-79"/>
            </a:endParaRPr>
          </a:p>
          <a:p>
            <a:pPr marL="0" indent="0">
              <a:buNone/>
            </a:pPr>
            <a:endParaRPr lang="en-US" sz="2700" dirty="0">
              <a:latin typeface="Gill Sans Light" panose="020B0302020104020203" pitchFamily="34" charset="-79"/>
              <a:ea typeface="Gill Sans" charset="0"/>
              <a:cs typeface="Gill Sans Light" panose="020B0302020104020203" pitchFamily="34" charset="-79"/>
            </a:endParaRPr>
          </a:p>
          <a:p>
            <a:pPr marL="0" indent="0">
              <a:buNone/>
            </a:pPr>
            <a:endParaRPr lang="en-US" sz="2700" dirty="0">
              <a:latin typeface="Gill Sans Light" panose="020B0302020104020203" pitchFamily="34" charset="-79"/>
              <a:ea typeface="Gill Sans" charset="0"/>
              <a:cs typeface="Gill Sans Light" panose="020B0302020104020203" pitchFamily="34" charset="-79"/>
            </a:endParaRPr>
          </a:p>
        </p:txBody>
      </p:sp>
      <p:sp>
        <p:nvSpPr>
          <p:cNvPr id="4" name="Text Box 6">
            <a:extLst>
              <a:ext uri="{FF2B5EF4-FFF2-40B4-BE49-F238E27FC236}">
                <a16:creationId xmlns:a16="http://schemas.microsoft.com/office/drawing/2014/main" id="{6AD6D2B7-4F3B-6F4B-BDAB-9723E9CC06E6}"/>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5" name="Text Box 8">
            <a:extLst>
              <a:ext uri="{FF2B5EF4-FFF2-40B4-BE49-F238E27FC236}">
                <a16:creationId xmlns:a16="http://schemas.microsoft.com/office/drawing/2014/main" id="{C5BEC89F-A853-B044-8BFB-A4152E97C0F8}"/>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7" name="Text Box 9">
            <a:extLst>
              <a:ext uri="{FF2B5EF4-FFF2-40B4-BE49-F238E27FC236}">
                <a16:creationId xmlns:a16="http://schemas.microsoft.com/office/drawing/2014/main" id="{B219DEA1-D455-AF4D-A4DA-03DA2C2452CA}"/>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1972836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8024" y="152400"/>
            <a:ext cx="6672287" cy="35348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Gill Sans Light" panose="020B0302020104020203" pitchFamily="34" charset="-79"/>
                <a:ea typeface="Gill Sans SemiBold" charset="0"/>
                <a:cs typeface="Gill Sans Light" panose="020B0302020104020203" pitchFamily="34" charset="-79"/>
              </a:rPr>
              <a:t>High level challenge</a:t>
            </a:r>
          </a:p>
        </p:txBody>
      </p:sp>
      <p:sp>
        <p:nvSpPr>
          <p:cNvPr id="8" name="Content Placeholder 7"/>
          <p:cNvSpPr>
            <a:spLocks noGrp="1"/>
          </p:cNvSpPr>
          <p:nvPr>
            <p:ph idx="1"/>
          </p:nvPr>
        </p:nvSpPr>
        <p:spPr>
          <a:xfrm>
            <a:off x="304800" y="1066800"/>
            <a:ext cx="8229600" cy="5410200"/>
          </a:xfrm>
        </p:spPr>
        <p:txBody>
          <a:bodyPr>
            <a:normAutofit/>
          </a:bodyPr>
          <a:lstStyle/>
          <a:p>
            <a:r>
              <a:rPr lang="en-US" dirty="0">
                <a:latin typeface="Gill Sans Light" panose="020B0302020104020203" pitchFamily="34" charset="-79"/>
                <a:ea typeface="Gill Sans" charset="0"/>
                <a:cs typeface="Gill Sans Light" panose="020B0302020104020203" pitchFamily="34" charset="-79"/>
              </a:rPr>
              <a:t>Approach is straight forward, and several challenges have been developed around this:</a:t>
            </a:r>
          </a:p>
          <a:p>
            <a:pPr lvl="1"/>
            <a:r>
              <a:rPr lang="en-US" sz="3200" dirty="0">
                <a:latin typeface="Gill Sans Light" panose="020B0302020104020203" pitchFamily="34" charset="-79"/>
                <a:ea typeface="Gill Sans" charset="0"/>
                <a:cs typeface="Gill Sans Light" panose="020B0302020104020203" pitchFamily="34" charset="-79"/>
              </a:rPr>
              <a:t>1) Identify the which individuals have certain specific phenotypes/variables</a:t>
            </a:r>
          </a:p>
          <a:p>
            <a:pPr lvl="1"/>
            <a:r>
              <a:rPr lang="en-US" sz="3200" dirty="0">
                <a:latin typeface="Gill Sans Light" panose="020B0302020104020203" pitchFamily="34" charset="-79"/>
                <a:ea typeface="Gill Sans" charset="0"/>
                <a:cs typeface="Gill Sans Light" panose="020B0302020104020203" pitchFamily="34" charset="-79"/>
              </a:rPr>
              <a:t>2) Identify whether an individual was a case or a control in a study</a:t>
            </a:r>
          </a:p>
          <a:p>
            <a:pPr lvl="1"/>
            <a:r>
              <a:rPr lang="en-US" sz="3200" dirty="0">
                <a:latin typeface="Gill Sans Light" panose="020B0302020104020203" pitchFamily="34" charset="-79"/>
                <a:ea typeface="Gill Sans" charset="0"/>
                <a:cs typeface="Gill Sans Light" panose="020B0302020104020203" pitchFamily="34" charset="-79"/>
              </a:rPr>
              <a:t>3) Match a list of phenotypes to an individual </a:t>
            </a:r>
          </a:p>
          <a:p>
            <a:endParaRPr lang="en-US" dirty="0">
              <a:latin typeface="Gill Sans Light" panose="020B0302020104020203" pitchFamily="34" charset="-79"/>
              <a:ea typeface="Gill Sans" charset="0"/>
              <a:cs typeface="Gill Sans Light" panose="020B0302020104020203" pitchFamily="34" charset="-79"/>
            </a:endParaRPr>
          </a:p>
          <a:p>
            <a:endParaRPr lang="en-US" dirty="0">
              <a:latin typeface="Gill Sans Light" panose="020B0302020104020203" pitchFamily="34" charset="-79"/>
              <a:ea typeface="Gill Sans" charset="0"/>
              <a:cs typeface="Gill Sans Light" panose="020B0302020104020203" pitchFamily="34" charset="-79"/>
            </a:endParaRPr>
          </a:p>
          <a:p>
            <a:pPr lvl="1"/>
            <a:endParaRPr lang="en-US" sz="3200" dirty="0">
              <a:latin typeface="Gill Sans Light" panose="020B0302020104020203" pitchFamily="34" charset="-79"/>
              <a:ea typeface="Gill Sans" charset="0"/>
              <a:cs typeface="Gill Sans Light" panose="020B0302020104020203" pitchFamily="34" charset="-79"/>
            </a:endParaRPr>
          </a:p>
          <a:p>
            <a:pPr lvl="1"/>
            <a:endParaRPr lang="en-US" sz="3200" dirty="0">
              <a:latin typeface="Gill Sans Light" panose="020B0302020104020203" pitchFamily="34" charset="-79"/>
              <a:ea typeface="Gill Sans" charset="0"/>
              <a:cs typeface="Gill Sans Light" panose="020B0302020104020203" pitchFamily="34" charset="-79"/>
            </a:endParaRPr>
          </a:p>
          <a:p>
            <a:pPr marL="0" indent="0">
              <a:buNone/>
            </a:pPr>
            <a:endParaRPr lang="en-US" dirty="0">
              <a:latin typeface="Gill Sans Light" panose="020B0302020104020203" pitchFamily="34" charset="-79"/>
              <a:ea typeface="Gill Sans" charset="0"/>
              <a:cs typeface="Gill Sans Light" panose="020B0302020104020203" pitchFamily="34" charset="-79"/>
            </a:endParaRPr>
          </a:p>
          <a:p>
            <a:pPr marL="0" indent="0">
              <a:buNone/>
            </a:pPr>
            <a:endParaRPr lang="en-US" dirty="0">
              <a:latin typeface="Gill Sans Light" panose="020B0302020104020203" pitchFamily="34" charset="-79"/>
              <a:ea typeface="Gill Sans" charset="0"/>
              <a:cs typeface="Gill Sans Light" panose="020B0302020104020203" pitchFamily="34" charset="-79"/>
            </a:endParaRPr>
          </a:p>
        </p:txBody>
      </p:sp>
      <p:sp>
        <p:nvSpPr>
          <p:cNvPr id="4" name="Text Box 6">
            <a:extLst>
              <a:ext uri="{FF2B5EF4-FFF2-40B4-BE49-F238E27FC236}">
                <a16:creationId xmlns:a16="http://schemas.microsoft.com/office/drawing/2014/main" id="{B17895A5-3DA3-D542-83B1-5156FF241EA3}"/>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5" name="Text Box 8">
            <a:extLst>
              <a:ext uri="{FF2B5EF4-FFF2-40B4-BE49-F238E27FC236}">
                <a16:creationId xmlns:a16="http://schemas.microsoft.com/office/drawing/2014/main" id="{42E8F959-6834-8E41-BDD0-B9DAD63DBA75}"/>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7" name="Text Box 9">
            <a:extLst>
              <a:ext uri="{FF2B5EF4-FFF2-40B4-BE49-F238E27FC236}">
                <a16:creationId xmlns:a16="http://schemas.microsoft.com/office/drawing/2014/main" id="{A1BEF81D-50F5-484C-A9A6-3FC2C8872AD7}"/>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445203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sp>
        <p:nvSpPr>
          <p:cNvPr id="7" name="TextBox 6"/>
          <p:cNvSpPr txBox="1"/>
          <p:nvPr/>
        </p:nvSpPr>
        <p:spPr>
          <a:xfrm>
            <a:off x="1893094" y="2489579"/>
            <a:ext cx="5350669" cy="1962076"/>
          </a:xfrm>
          <a:prstGeom prst="rect">
            <a:avLst/>
          </a:prstGeom>
          <a:noFill/>
        </p:spPr>
        <p:txBody>
          <a:bodyPr wrap="square" rtlCol="0">
            <a:spAutoFit/>
          </a:bodyPr>
          <a:lstStyle/>
          <a:p>
            <a:pPr algn="ctr"/>
            <a:r>
              <a:rPr lang="en-US" sz="2700" b="1" dirty="0">
                <a:latin typeface="Gill Sans Light"/>
                <a:cs typeface="Gill Sans Light"/>
              </a:rPr>
              <a:t>The Big Picture:</a:t>
            </a:r>
          </a:p>
          <a:p>
            <a:pPr algn="ctr"/>
            <a:endParaRPr lang="en-US" sz="2700" b="1" dirty="0">
              <a:latin typeface="Gill Sans Light"/>
              <a:cs typeface="Gill Sans Light"/>
            </a:endParaRPr>
          </a:p>
          <a:p>
            <a:pPr algn="ctr"/>
            <a:r>
              <a:rPr lang="en-US" sz="2250" dirty="0">
                <a:latin typeface="Gill Sans Light"/>
                <a:cs typeface="Gill Sans Light"/>
              </a:rPr>
              <a:t>In this talk I will have six (or so) key points, or lessons learned, which I will bring up when I hit them</a:t>
            </a:r>
          </a:p>
        </p:txBody>
      </p:sp>
    </p:spTree>
    <p:extLst>
      <p:ext uri="{BB962C8B-B14F-4D97-AF65-F5344CB8AC3E}">
        <p14:creationId xmlns:p14="http://schemas.microsoft.com/office/powerpoint/2010/main" val="3145834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31812"/>
            <a:ext cx="7781307" cy="35348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dirty="0">
                <a:latin typeface="Gill Sans Light" panose="020B0302020104020203" pitchFamily="34" charset="-79"/>
                <a:ea typeface="Gill Sans SemiBold" charset="0"/>
                <a:cs typeface="Gill Sans Light" panose="020B0302020104020203" pitchFamily="34" charset="-79"/>
              </a:rPr>
              <a:t>Whole Exome and Whole Genome Challenges</a:t>
            </a:r>
          </a:p>
        </p:txBody>
      </p:sp>
      <p:sp>
        <p:nvSpPr>
          <p:cNvPr id="8" name="Content Placeholder 7"/>
          <p:cNvSpPr>
            <a:spLocks noGrp="1"/>
          </p:cNvSpPr>
          <p:nvPr>
            <p:ph idx="1"/>
          </p:nvPr>
        </p:nvSpPr>
        <p:spPr>
          <a:xfrm>
            <a:off x="228600" y="990600"/>
            <a:ext cx="8686800" cy="5562600"/>
          </a:xfrm>
        </p:spPr>
        <p:txBody>
          <a:bodyPr>
            <a:normAutofit/>
          </a:bodyPr>
          <a:lstStyle/>
          <a:p>
            <a:r>
              <a:rPr lang="en-US" sz="2700" dirty="0">
                <a:latin typeface="Gill Sans Light" panose="020B0302020104020203" pitchFamily="34" charset="-79"/>
                <a:ea typeface="Gill Sans" charset="0"/>
                <a:cs typeface="Gill Sans Light" panose="020B0302020104020203" pitchFamily="34" charset="-79"/>
              </a:rPr>
              <a:t>PGP Challenge I (CAGI 1+2) – Identify presence absence of list of binary traits or predict numerical or other phenotypes</a:t>
            </a:r>
          </a:p>
          <a:p>
            <a:r>
              <a:rPr lang="en-US" sz="2700" dirty="0">
                <a:latin typeface="Gill Sans Light" panose="020B0302020104020203" pitchFamily="34" charset="-79"/>
                <a:ea typeface="Gill Sans" charset="0"/>
                <a:cs typeface="Gill Sans Light" panose="020B0302020104020203" pitchFamily="34" charset="-79"/>
              </a:rPr>
              <a:t>PGP Challenge II (CAGI 3+4) – Match individuals with list of phenotypes/PRMs</a:t>
            </a:r>
          </a:p>
          <a:p>
            <a:r>
              <a:rPr lang="en-US" sz="2700" dirty="0" err="1">
                <a:latin typeface="Gill Sans Light" panose="020B0302020104020203" pitchFamily="34" charset="-79"/>
                <a:ea typeface="Gill Sans" charset="0"/>
                <a:cs typeface="Gill Sans Light" panose="020B0302020104020203" pitchFamily="34" charset="-79"/>
              </a:rPr>
              <a:t>Crohns</a:t>
            </a:r>
            <a:r>
              <a:rPr lang="en-US" sz="2700" dirty="0">
                <a:latin typeface="Gill Sans Light" panose="020B0302020104020203" pitchFamily="34" charset="-79"/>
                <a:ea typeface="Gill Sans" charset="0"/>
                <a:cs typeface="Gill Sans Light" panose="020B0302020104020203" pitchFamily="34" charset="-79"/>
              </a:rPr>
              <a:t> Disease (CAGI 2-4) – Identify case control status (64 cases, 47 controls)</a:t>
            </a:r>
          </a:p>
          <a:p>
            <a:r>
              <a:rPr lang="en-US" sz="2700" dirty="0" err="1">
                <a:latin typeface="Gill Sans Light" panose="020B0302020104020203" pitchFamily="34" charset="-79"/>
                <a:ea typeface="Gill Sans" charset="0"/>
                <a:cs typeface="Gill Sans Light" panose="020B0302020104020203" pitchFamily="34" charset="-79"/>
              </a:rPr>
              <a:t>Biopolar</a:t>
            </a:r>
            <a:r>
              <a:rPr lang="en-US" sz="2700" dirty="0">
                <a:latin typeface="Gill Sans Light" panose="020B0302020104020203" pitchFamily="34" charset="-79"/>
                <a:ea typeface="Gill Sans" charset="0"/>
                <a:cs typeface="Gill Sans Light" panose="020B0302020104020203" pitchFamily="34" charset="-79"/>
              </a:rPr>
              <a:t> (CAGI 4) – 500 cases and controls (500 for training and 500 for ranking)</a:t>
            </a:r>
          </a:p>
          <a:p>
            <a:r>
              <a:rPr lang="en-US" sz="2700" dirty="0">
                <a:latin typeface="Gill Sans Light" panose="020B0302020104020203" pitchFamily="34" charset="-79"/>
                <a:ea typeface="Gill Sans" charset="0"/>
                <a:cs typeface="Gill Sans Light" panose="020B0302020104020203" pitchFamily="34" charset="-79"/>
              </a:rPr>
              <a:t>Warfarin Dosing (CAGI 4) – 50 training and 53 for evaluation to predict Warfarin dose (w/ clinical co-variates)</a:t>
            </a:r>
          </a:p>
          <a:p>
            <a:r>
              <a:rPr lang="en-US" sz="2700" dirty="0">
                <a:latin typeface="Gill Sans Light" panose="020B0302020104020203" pitchFamily="34" charset="-79"/>
                <a:ea typeface="Gill Sans" charset="0"/>
                <a:cs typeface="Gill Sans Light" panose="020B0302020104020203" pitchFamily="34" charset="-79"/>
              </a:rPr>
              <a:t>SickKids – 25 clinical and 24 undiagnosed whole genomes</a:t>
            </a:r>
          </a:p>
          <a:p>
            <a:pPr marL="0" indent="0">
              <a:buNone/>
            </a:pPr>
            <a:endParaRPr lang="en-US" sz="2700" dirty="0">
              <a:latin typeface="Gill Sans Light" panose="020B0302020104020203" pitchFamily="34" charset="-79"/>
              <a:ea typeface="Gill Sans" charset="0"/>
              <a:cs typeface="Gill Sans Light" panose="020B0302020104020203" pitchFamily="34" charset="-79"/>
            </a:endParaRPr>
          </a:p>
          <a:p>
            <a:pPr marL="0" indent="0">
              <a:buNone/>
            </a:pPr>
            <a:endParaRPr lang="en-US" sz="2700" dirty="0">
              <a:latin typeface="Gill Sans Light" panose="020B0302020104020203" pitchFamily="34" charset="-79"/>
              <a:ea typeface="Gill Sans" charset="0"/>
              <a:cs typeface="Gill Sans Light" panose="020B0302020104020203" pitchFamily="34" charset="-79"/>
            </a:endParaRPr>
          </a:p>
        </p:txBody>
      </p:sp>
      <p:sp>
        <p:nvSpPr>
          <p:cNvPr id="4" name="Text Box 6">
            <a:extLst>
              <a:ext uri="{FF2B5EF4-FFF2-40B4-BE49-F238E27FC236}">
                <a16:creationId xmlns:a16="http://schemas.microsoft.com/office/drawing/2014/main" id="{1217FD5E-AC4C-CC4A-B6EA-10FA911251E5}"/>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5" name="Text Box 8">
            <a:extLst>
              <a:ext uri="{FF2B5EF4-FFF2-40B4-BE49-F238E27FC236}">
                <a16:creationId xmlns:a16="http://schemas.microsoft.com/office/drawing/2014/main" id="{2327BFD8-327A-1B48-BD4D-960C13EF4939}"/>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7" name="Text Box 9">
            <a:extLst>
              <a:ext uri="{FF2B5EF4-FFF2-40B4-BE49-F238E27FC236}">
                <a16:creationId xmlns:a16="http://schemas.microsoft.com/office/drawing/2014/main" id="{F262C508-9D43-2146-896A-A2F873CB429E}"/>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3388200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8049" y="76200"/>
            <a:ext cx="6672287" cy="35348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Gill Sans Light" panose="020B0302020104020203" pitchFamily="34" charset="-79"/>
                <a:ea typeface="Gill Sans SemiBold" charset="0"/>
                <a:cs typeface="Gill Sans Light" panose="020B0302020104020203" pitchFamily="34" charset="-79"/>
              </a:rPr>
              <a:t>Exome and Whole Genome Challenges</a:t>
            </a:r>
          </a:p>
        </p:txBody>
      </p:sp>
      <p:sp>
        <p:nvSpPr>
          <p:cNvPr id="8" name="Content Placeholder 7"/>
          <p:cNvSpPr>
            <a:spLocks noGrp="1"/>
          </p:cNvSpPr>
          <p:nvPr>
            <p:ph idx="1"/>
          </p:nvPr>
        </p:nvSpPr>
        <p:spPr>
          <a:xfrm>
            <a:off x="152400" y="672954"/>
            <a:ext cx="7886700" cy="4194572"/>
          </a:xfrm>
        </p:spPr>
        <p:txBody>
          <a:bodyPr>
            <a:normAutofit/>
          </a:bodyPr>
          <a:lstStyle/>
          <a:p>
            <a:pPr marL="0" indent="0">
              <a:buNone/>
            </a:pPr>
            <a:r>
              <a:rPr lang="en-US" sz="2700" dirty="0">
                <a:latin typeface="Gill Sans Light" panose="020B0302020104020203" pitchFamily="34" charset="-79"/>
                <a:ea typeface="Gill Sans" charset="0"/>
                <a:cs typeface="Gill Sans Light" panose="020B0302020104020203" pitchFamily="34" charset="-79"/>
              </a:rPr>
              <a:t>I will discuss four challenges, exome and genome based.  The PGP challenge(s) and these:</a:t>
            </a:r>
          </a:p>
          <a:p>
            <a:pPr marL="0" indent="0">
              <a:buNone/>
            </a:pPr>
            <a:endParaRPr lang="en-US" sz="2700" dirty="0">
              <a:latin typeface="Gill Sans Light" panose="020B0302020104020203" pitchFamily="34" charset="-79"/>
              <a:ea typeface="Gill Sans" charset="0"/>
              <a:cs typeface="Gill Sans Light" panose="020B0302020104020203" pitchFamily="34" charset="-79"/>
            </a:endParaRPr>
          </a:p>
          <a:p>
            <a:pPr marL="0" indent="0">
              <a:buNone/>
            </a:pPr>
            <a:endParaRPr lang="en-US" sz="2700" dirty="0">
              <a:latin typeface="Gill Sans Light" panose="020B0302020104020203" pitchFamily="34" charset="-79"/>
              <a:ea typeface="Gill Sans" charset="0"/>
              <a:cs typeface="Gill Sans Light" panose="020B0302020104020203" pitchFamily="34" charset="-79"/>
            </a:endParaRPr>
          </a:p>
        </p:txBody>
      </p:sp>
      <p:pic>
        <p:nvPicPr>
          <p:cNvPr id="2" name="Picture 1">
            <a:extLst>
              <a:ext uri="{FF2B5EF4-FFF2-40B4-BE49-F238E27FC236}">
                <a16:creationId xmlns:a16="http://schemas.microsoft.com/office/drawing/2014/main" id="{3CFB8BD6-0728-C342-9C61-62A2604057CD}"/>
              </a:ext>
            </a:extLst>
          </p:cNvPr>
          <p:cNvPicPr>
            <a:picLocks noChangeAspect="1"/>
          </p:cNvPicPr>
          <p:nvPr/>
        </p:nvPicPr>
        <p:blipFill>
          <a:blip r:embed="rId3"/>
          <a:stretch>
            <a:fillRect/>
          </a:stretch>
        </p:blipFill>
        <p:spPr>
          <a:xfrm>
            <a:off x="152400" y="1600200"/>
            <a:ext cx="5421794" cy="2113454"/>
          </a:xfrm>
          <a:prstGeom prst="rect">
            <a:avLst/>
          </a:prstGeom>
        </p:spPr>
      </p:pic>
      <p:sp>
        <p:nvSpPr>
          <p:cNvPr id="5" name="Text Box 6">
            <a:extLst>
              <a:ext uri="{FF2B5EF4-FFF2-40B4-BE49-F238E27FC236}">
                <a16:creationId xmlns:a16="http://schemas.microsoft.com/office/drawing/2014/main" id="{AABE340E-BA19-9341-B803-043AE7A267C6}"/>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7" name="Text Box 8">
            <a:extLst>
              <a:ext uri="{FF2B5EF4-FFF2-40B4-BE49-F238E27FC236}">
                <a16:creationId xmlns:a16="http://schemas.microsoft.com/office/drawing/2014/main" id="{3C5A61EB-5C31-1140-B22A-C08BC06015A9}"/>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9" name="Text Box 9">
            <a:extLst>
              <a:ext uri="{FF2B5EF4-FFF2-40B4-BE49-F238E27FC236}">
                <a16:creationId xmlns:a16="http://schemas.microsoft.com/office/drawing/2014/main" id="{0D1FEFB6-B21A-C74C-9CB5-0E64585B6E73}"/>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pic>
        <p:nvPicPr>
          <p:cNvPr id="3" name="Picture 2">
            <a:extLst>
              <a:ext uri="{FF2B5EF4-FFF2-40B4-BE49-F238E27FC236}">
                <a16:creationId xmlns:a16="http://schemas.microsoft.com/office/drawing/2014/main" id="{E116043C-37DC-604B-B2A6-994A85899204}"/>
              </a:ext>
            </a:extLst>
          </p:cNvPr>
          <p:cNvPicPr>
            <a:picLocks noChangeAspect="1"/>
          </p:cNvPicPr>
          <p:nvPr/>
        </p:nvPicPr>
        <p:blipFill>
          <a:blip r:embed="rId4"/>
          <a:stretch>
            <a:fillRect/>
          </a:stretch>
        </p:blipFill>
        <p:spPr>
          <a:xfrm>
            <a:off x="295291" y="3420417"/>
            <a:ext cx="6068783" cy="1652775"/>
          </a:xfrm>
          <a:prstGeom prst="rect">
            <a:avLst/>
          </a:prstGeom>
        </p:spPr>
      </p:pic>
      <p:pic>
        <p:nvPicPr>
          <p:cNvPr id="10" name="Picture 9">
            <a:extLst>
              <a:ext uri="{FF2B5EF4-FFF2-40B4-BE49-F238E27FC236}">
                <a16:creationId xmlns:a16="http://schemas.microsoft.com/office/drawing/2014/main" id="{793AA176-AAF7-AD4C-88C1-68BD8CB84D31}"/>
              </a:ext>
            </a:extLst>
          </p:cNvPr>
          <p:cNvPicPr>
            <a:picLocks noChangeAspect="1"/>
          </p:cNvPicPr>
          <p:nvPr/>
        </p:nvPicPr>
        <p:blipFill>
          <a:blip r:embed="rId5"/>
          <a:stretch>
            <a:fillRect/>
          </a:stretch>
        </p:blipFill>
        <p:spPr>
          <a:xfrm>
            <a:off x="3637587" y="4411623"/>
            <a:ext cx="5124450" cy="1825448"/>
          </a:xfrm>
          <a:prstGeom prst="rect">
            <a:avLst/>
          </a:prstGeom>
        </p:spPr>
      </p:pic>
    </p:spTree>
    <p:extLst>
      <p:ext uri="{BB962C8B-B14F-4D97-AF65-F5344CB8AC3E}">
        <p14:creationId xmlns:p14="http://schemas.microsoft.com/office/powerpoint/2010/main" val="3288757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sp>
        <p:nvSpPr>
          <p:cNvPr id="7" name="TextBox 6"/>
          <p:cNvSpPr txBox="1"/>
          <p:nvPr/>
        </p:nvSpPr>
        <p:spPr>
          <a:xfrm>
            <a:off x="1893094" y="2417390"/>
            <a:ext cx="5350669" cy="1962076"/>
          </a:xfrm>
          <a:prstGeom prst="rect">
            <a:avLst/>
          </a:prstGeom>
          <a:noFill/>
        </p:spPr>
        <p:txBody>
          <a:bodyPr wrap="square" rtlCol="0">
            <a:spAutoFit/>
          </a:bodyPr>
          <a:lstStyle/>
          <a:p>
            <a:pPr algn="ctr"/>
            <a:r>
              <a:rPr lang="en-US" sz="2700" b="1" dirty="0">
                <a:latin typeface="Gill Sans Light"/>
                <a:cs typeface="Gill Sans Light"/>
              </a:rPr>
              <a:t>Key Point #1:</a:t>
            </a:r>
          </a:p>
          <a:p>
            <a:pPr algn="ctr"/>
            <a:endParaRPr lang="en-US" sz="2700" b="1" dirty="0">
              <a:latin typeface="Gill Sans Light"/>
              <a:cs typeface="Gill Sans Light"/>
            </a:endParaRPr>
          </a:p>
          <a:p>
            <a:pPr algn="ctr"/>
            <a:r>
              <a:rPr lang="en-US" sz="2250" dirty="0">
                <a:latin typeface="Gill Sans Light"/>
                <a:cs typeface="Gill Sans Light"/>
              </a:rPr>
              <a:t>CAGI has played a critical role in exposing trainees to genetics, new types of advanced data before it is otherwise available.  </a:t>
            </a:r>
          </a:p>
        </p:txBody>
      </p:sp>
    </p:spTree>
    <p:extLst>
      <p:ext uri="{BB962C8B-B14F-4D97-AF65-F5344CB8AC3E}">
        <p14:creationId xmlns:p14="http://schemas.microsoft.com/office/powerpoint/2010/main" val="1473192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8907" y="967686"/>
            <a:ext cx="6672287" cy="353485"/>
          </a:xfrm>
          <a:prstGeom prst="rect">
            <a:avLst/>
          </a:prstGeom>
        </p:spPr>
        <p:txBody>
          <a:bodyP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3300" dirty="0">
              <a:latin typeface="Gill Sans Light" panose="020B0302020104020203" pitchFamily="34" charset="-79"/>
              <a:ea typeface="Gill Sans SemiBold" charset="0"/>
              <a:cs typeface="Gill Sans Light" panose="020B0302020104020203" pitchFamily="34" charset="-79"/>
            </a:endParaRPr>
          </a:p>
        </p:txBody>
      </p:sp>
      <p:sp>
        <p:nvSpPr>
          <p:cNvPr id="8" name="Content Placeholder 7"/>
          <p:cNvSpPr>
            <a:spLocks noGrp="1"/>
          </p:cNvSpPr>
          <p:nvPr>
            <p:ph idx="1"/>
          </p:nvPr>
        </p:nvSpPr>
        <p:spPr>
          <a:xfrm>
            <a:off x="152400" y="1600200"/>
            <a:ext cx="8839200" cy="4194572"/>
          </a:xfrm>
        </p:spPr>
        <p:txBody>
          <a:bodyPr>
            <a:normAutofit/>
          </a:bodyPr>
          <a:lstStyle/>
          <a:p>
            <a:pPr marL="0" indent="0">
              <a:buNone/>
            </a:pPr>
            <a:r>
              <a:rPr lang="en-US" sz="2700" dirty="0">
                <a:latin typeface="Gill Sans Light" panose="020B0302020104020203" pitchFamily="34" charset="-79"/>
                <a:ea typeface="Gill Sans" charset="0"/>
                <a:cs typeface="Gill Sans Light" panose="020B0302020104020203" pitchFamily="34" charset="-79"/>
              </a:rPr>
              <a:t>Who in this room was a trainee when they first participated in CAGI?</a:t>
            </a:r>
          </a:p>
          <a:p>
            <a:pPr marL="0" indent="0">
              <a:buNone/>
            </a:pPr>
            <a:endParaRPr lang="en-US" sz="2700" dirty="0">
              <a:latin typeface="Gill Sans Light" panose="020B0302020104020203" pitchFamily="34" charset="-79"/>
              <a:ea typeface="Gill Sans" charset="0"/>
              <a:cs typeface="Gill Sans Light" panose="020B0302020104020203" pitchFamily="34" charset="-79"/>
            </a:endParaRPr>
          </a:p>
          <a:p>
            <a:pPr marL="0" indent="0">
              <a:buNone/>
            </a:pPr>
            <a:r>
              <a:rPr lang="en-US" sz="2700" dirty="0">
                <a:latin typeface="Gill Sans Light" panose="020B0302020104020203" pitchFamily="34" charset="-79"/>
                <a:ea typeface="Gill Sans" charset="0"/>
                <a:cs typeface="Gill Sans Light" panose="020B0302020104020203" pitchFamily="34" charset="-79"/>
              </a:rPr>
              <a:t>From my group, I’m not sure but I believe at least 10 trainees were exposed to genetics data likely for the first time through CAGI</a:t>
            </a:r>
          </a:p>
          <a:p>
            <a:pPr marL="0" indent="0">
              <a:buNone/>
            </a:pPr>
            <a:endParaRPr lang="en-US" sz="2700" dirty="0">
              <a:latin typeface="Gill Sans Light" panose="020B0302020104020203" pitchFamily="34" charset="-79"/>
              <a:ea typeface="Gill Sans" charset="0"/>
              <a:cs typeface="Gill Sans Light" panose="020B0302020104020203" pitchFamily="34" charset="-79"/>
            </a:endParaRPr>
          </a:p>
          <a:p>
            <a:pPr marL="0" indent="0">
              <a:buNone/>
            </a:pPr>
            <a:endParaRPr lang="en-US" sz="2700" dirty="0">
              <a:latin typeface="Gill Sans Light" panose="020B0302020104020203" pitchFamily="34" charset="-79"/>
              <a:ea typeface="Gill Sans" charset="0"/>
              <a:cs typeface="Gill Sans Light" panose="020B0302020104020203" pitchFamily="34" charset="-79"/>
            </a:endParaRPr>
          </a:p>
          <a:p>
            <a:pPr marL="0" indent="0">
              <a:buNone/>
            </a:pPr>
            <a:endParaRPr lang="en-US" sz="2700" dirty="0">
              <a:latin typeface="Gill Sans Light" panose="020B0302020104020203" pitchFamily="34" charset="-79"/>
              <a:ea typeface="Gill Sans" charset="0"/>
              <a:cs typeface="Gill Sans Light" panose="020B0302020104020203" pitchFamily="34" charset="-79"/>
            </a:endParaRPr>
          </a:p>
        </p:txBody>
      </p:sp>
      <p:sp>
        <p:nvSpPr>
          <p:cNvPr id="4" name="Text Box 6">
            <a:extLst>
              <a:ext uri="{FF2B5EF4-FFF2-40B4-BE49-F238E27FC236}">
                <a16:creationId xmlns:a16="http://schemas.microsoft.com/office/drawing/2014/main" id="{0EC70785-1D75-2745-907C-31851C0FC20D}"/>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5" name="Text Box 8">
            <a:extLst>
              <a:ext uri="{FF2B5EF4-FFF2-40B4-BE49-F238E27FC236}">
                <a16:creationId xmlns:a16="http://schemas.microsoft.com/office/drawing/2014/main" id="{27B5B63A-6832-8645-BB59-5D4E8ED64C83}"/>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7" name="Text Box 9">
            <a:extLst>
              <a:ext uri="{FF2B5EF4-FFF2-40B4-BE49-F238E27FC236}">
                <a16:creationId xmlns:a16="http://schemas.microsoft.com/office/drawing/2014/main" id="{2DF1F19C-45CB-EA40-AD7F-64E1D2581B20}"/>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1457258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sp>
        <p:nvSpPr>
          <p:cNvPr id="7" name="TextBox 6"/>
          <p:cNvSpPr txBox="1"/>
          <p:nvPr/>
        </p:nvSpPr>
        <p:spPr>
          <a:xfrm>
            <a:off x="1893094" y="2417390"/>
            <a:ext cx="5350669" cy="2308324"/>
          </a:xfrm>
          <a:prstGeom prst="rect">
            <a:avLst/>
          </a:prstGeom>
          <a:noFill/>
        </p:spPr>
        <p:txBody>
          <a:bodyPr wrap="square" rtlCol="0">
            <a:spAutoFit/>
          </a:bodyPr>
          <a:lstStyle/>
          <a:p>
            <a:pPr algn="ctr"/>
            <a:r>
              <a:rPr lang="en-US" sz="2700" b="1" dirty="0">
                <a:latin typeface="Gill Sans Light"/>
                <a:cs typeface="Gill Sans Light"/>
              </a:rPr>
              <a:t>Key Point #2:</a:t>
            </a:r>
          </a:p>
          <a:p>
            <a:pPr algn="ctr"/>
            <a:endParaRPr lang="en-US" sz="2700" b="1" dirty="0">
              <a:latin typeface="Gill Sans Light"/>
              <a:cs typeface="Gill Sans Light"/>
            </a:endParaRPr>
          </a:p>
          <a:p>
            <a:pPr algn="ctr"/>
            <a:r>
              <a:rPr lang="en-US" sz="2250" dirty="0">
                <a:latin typeface="Gill Sans Light"/>
                <a:cs typeface="Gill Sans Light"/>
              </a:rPr>
              <a:t>CAGI and other community challenges an important role in improving data quality and reproducibility of scientific works before they make it to publications.  </a:t>
            </a:r>
          </a:p>
        </p:txBody>
      </p:sp>
    </p:spTree>
    <p:extLst>
      <p:ext uri="{BB962C8B-B14F-4D97-AF65-F5344CB8AC3E}">
        <p14:creationId xmlns:p14="http://schemas.microsoft.com/office/powerpoint/2010/main" val="1304982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8907" y="967686"/>
            <a:ext cx="6672287" cy="353485"/>
          </a:xfrm>
          <a:prstGeom prst="rect">
            <a:avLst/>
          </a:prstGeom>
        </p:spPr>
        <p:txBody>
          <a:bodyP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3300" b="1" dirty="0">
              <a:latin typeface="Gill Sans SemiBold" charset="0"/>
              <a:ea typeface="Gill Sans SemiBold" charset="0"/>
              <a:cs typeface="Gill Sans SemiBold" charset="0"/>
            </a:endParaRPr>
          </a:p>
        </p:txBody>
      </p:sp>
      <p:pic>
        <p:nvPicPr>
          <p:cNvPr id="2" name="Picture 1">
            <a:extLst>
              <a:ext uri="{FF2B5EF4-FFF2-40B4-BE49-F238E27FC236}">
                <a16:creationId xmlns:a16="http://schemas.microsoft.com/office/drawing/2014/main" id="{1E0AA312-7F8E-134D-9B8D-C14A9C2EF4CF}"/>
              </a:ext>
            </a:extLst>
          </p:cNvPr>
          <p:cNvPicPr>
            <a:picLocks noChangeAspect="1"/>
          </p:cNvPicPr>
          <p:nvPr/>
        </p:nvPicPr>
        <p:blipFill>
          <a:blip r:embed="rId3"/>
          <a:stretch>
            <a:fillRect/>
          </a:stretch>
        </p:blipFill>
        <p:spPr>
          <a:xfrm>
            <a:off x="990600" y="304800"/>
            <a:ext cx="7072862" cy="6096000"/>
          </a:xfrm>
          <a:prstGeom prst="rect">
            <a:avLst/>
          </a:prstGeom>
        </p:spPr>
      </p:pic>
    </p:spTree>
    <p:extLst>
      <p:ext uri="{BB962C8B-B14F-4D97-AF65-F5344CB8AC3E}">
        <p14:creationId xmlns:p14="http://schemas.microsoft.com/office/powerpoint/2010/main" val="2638918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04274" y="152400"/>
            <a:ext cx="6672287" cy="35348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err="1">
                <a:latin typeface="Gill Sans Light" panose="020B0302020104020203" pitchFamily="34" charset="-79"/>
                <a:ea typeface="Gill Sans SemiBold" charset="0"/>
                <a:cs typeface="Gill Sans Light" panose="020B0302020104020203" pitchFamily="34" charset="-79"/>
              </a:rPr>
              <a:t>Crohns</a:t>
            </a:r>
            <a:r>
              <a:rPr lang="en-US" sz="3200" dirty="0">
                <a:latin typeface="Gill Sans Light" panose="020B0302020104020203" pitchFamily="34" charset="-79"/>
                <a:ea typeface="Gill Sans SemiBold" charset="0"/>
                <a:cs typeface="Gill Sans Light" panose="020B0302020104020203" pitchFamily="34" charset="-79"/>
              </a:rPr>
              <a:t> Challenge</a:t>
            </a:r>
          </a:p>
        </p:txBody>
      </p:sp>
      <p:sp>
        <p:nvSpPr>
          <p:cNvPr id="8" name="Content Placeholder 7"/>
          <p:cNvSpPr>
            <a:spLocks noGrp="1"/>
          </p:cNvSpPr>
          <p:nvPr>
            <p:ph idx="1"/>
          </p:nvPr>
        </p:nvSpPr>
        <p:spPr>
          <a:xfrm>
            <a:off x="68025" y="914400"/>
            <a:ext cx="7886700" cy="4194572"/>
          </a:xfrm>
        </p:spPr>
        <p:txBody>
          <a:bodyPr>
            <a:normAutofit/>
          </a:bodyPr>
          <a:lstStyle/>
          <a:p>
            <a:pPr marL="0" indent="0">
              <a:buNone/>
            </a:pPr>
            <a:r>
              <a:rPr lang="en-US" sz="2700" dirty="0">
                <a:latin typeface="Gill Sans Light" panose="020B0302020104020203" pitchFamily="34" charset="-79"/>
                <a:ea typeface="Gill Sans" charset="0"/>
                <a:cs typeface="Gill Sans Light" panose="020B0302020104020203" pitchFamily="34" charset="-79"/>
              </a:rPr>
              <a:t>Even without accurate predictions, CAGI has played a role in data quality:</a:t>
            </a:r>
          </a:p>
          <a:p>
            <a:pPr marL="0" indent="0">
              <a:buNone/>
            </a:pPr>
            <a:endParaRPr lang="en-US" sz="2700" dirty="0">
              <a:latin typeface="Gill Sans Light" panose="020B0302020104020203" pitchFamily="34" charset="-79"/>
              <a:ea typeface="Gill Sans" charset="0"/>
              <a:cs typeface="Gill Sans Light" panose="020B0302020104020203" pitchFamily="34" charset="-79"/>
            </a:endParaRPr>
          </a:p>
          <a:p>
            <a:pPr marL="0" indent="0">
              <a:buNone/>
            </a:pPr>
            <a:endParaRPr lang="en-US" sz="2700" dirty="0">
              <a:latin typeface="Gill Sans Light" panose="020B0302020104020203" pitchFamily="34" charset="-79"/>
              <a:ea typeface="Gill Sans" charset="0"/>
              <a:cs typeface="Gill Sans Light" panose="020B0302020104020203" pitchFamily="34" charset="-79"/>
            </a:endParaRPr>
          </a:p>
          <a:p>
            <a:pPr marL="0" indent="0">
              <a:buNone/>
            </a:pPr>
            <a:endParaRPr lang="en-US" sz="2700" dirty="0">
              <a:latin typeface="Gill Sans Light" panose="020B0302020104020203" pitchFamily="34" charset="-79"/>
              <a:ea typeface="Gill Sans" charset="0"/>
              <a:cs typeface="Gill Sans Light" panose="020B0302020104020203" pitchFamily="34" charset="-79"/>
            </a:endParaRPr>
          </a:p>
        </p:txBody>
      </p:sp>
      <p:pic>
        <p:nvPicPr>
          <p:cNvPr id="2" name="Picture 1">
            <a:extLst>
              <a:ext uri="{FF2B5EF4-FFF2-40B4-BE49-F238E27FC236}">
                <a16:creationId xmlns:a16="http://schemas.microsoft.com/office/drawing/2014/main" id="{1E0AA312-7F8E-134D-9B8D-C14A9C2EF4CF}"/>
              </a:ext>
            </a:extLst>
          </p:cNvPr>
          <p:cNvPicPr>
            <a:picLocks noChangeAspect="1"/>
          </p:cNvPicPr>
          <p:nvPr/>
        </p:nvPicPr>
        <p:blipFill>
          <a:blip r:embed="rId3"/>
          <a:stretch>
            <a:fillRect/>
          </a:stretch>
        </p:blipFill>
        <p:spPr>
          <a:xfrm>
            <a:off x="3440417" y="1524000"/>
            <a:ext cx="5393057" cy="4648200"/>
          </a:xfrm>
          <a:prstGeom prst="rect">
            <a:avLst/>
          </a:prstGeom>
        </p:spPr>
      </p:pic>
      <p:sp>
        <p:nvSpPr>
          <p:cNvPr id="5" name="Text Box 6">
            <a:extLst>
              <a:ext uri="{FF2B5EF4-FFF2-40B4-BE49-F238E27FC236}">
                <a16:creationId xmlns:a16="http://schemas.microsoft.com/office/drawing/2014/main" id="{BEB46616-F111-E449-B7F6-EF548C19500D}"/>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7" name="Text Box 8">
            <a:extLst>
              <a:ext uri="{FF2B5EF4-FFF2-40B4-BE49-F238E27FC236}">
                <a16:creationId xmlns:a16="http://schemas.microsoft.com/office/drawing/2014/main" id="{771924AC-5E76-3A45-8B07-AB84781F5D25}"/>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9" name="Text Box 9">
            <a:extLst>
              <a:ext uri="{FF2B5EF4-FFF2-40B4-BE49-F238E27FC236}">
                <a16:creationId xmlns:a16="http://schemas.microsoft.com/office/drawing/2014/main" id="{AB0B1BEF-BA22-344A-A10E-88615135D078}"/>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3202012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902" y="76200"/>
            <a:ext cx="6672287" cy="35348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Gill Sans Light" panose="020B0302020104020203" pitchFamily="34" charset="-79"/>
                <a:ea typeface="Gill Sans SemiBold" charset="0"/>
                <a:cs typeface="Gill Sans Light" panose="020B0302020104020203" pitchFamily="34" charset="-79"/>
              </a:rPr>
              <a:t>Crohn’s Challenge</a:t>
            </a:r>
          </a:p>
        </p:txBody>
      </p:sp>
      <p:sp>
        <p:nvSpPr>
          <p:cNvPr id="8" name="Content Placeholder 7"/>
          <p:cNvSpPr>
            <a:spLocks noGrp="1"/>
          </p:cNvSpPr>
          <p:nvPr>
            <p:ph idx="1"/>
          </p:nvPr>
        </p:nvSpPr>
        <p:spPr>
          <a:xfrm>
            <a:off x="68024" y="1496428"/>
            <a:ext cx="8923576" cy="4194572"/>
          </a:xfrm>
        </p:spPr>
        <p:txBody>
          <a:bodyPr>
            <a:normAutofit/>
          </a:bodyPr>
          <a:lstStyle/>
          <a:p>
            <a:pPr marL="0" indent="0">
              <a:buNone/>
            </a:pPr>
            <a:r>
              <a:rPr lang="en-US" sz="2700" dirty="0">
                <a:latin typeface="Gill Sans Light" panose="020B0302020104020203" pitchFamily="34" charset="-79"/>
                <a:ea typeface="Gill Sans" charset="0"/>
                <a:cs typeface="Gill Sans Light" panose="020B0302020104020203" pitchFamily="34" charset="-79"/>
              </a:rPr>
              <a:t>The 2011 (CAGI 2) dataset has 56 exomes (42 cases, 14 controls), all of German ancestry. </a:t>
            </a:r>
          </a:p>
          <a:p>
            <a:pPr marL="0" indent="0">
              <a:buNone/>
            </a:pPr>
            <a:endParaRPr lang="en-US" sz="2700" dirty="0">
              <a:latin typeface="Gill Sans Light" panose="020B0302020104020203" pitchFamily="34" charset="-79"/>
              <a:ea typeface="Gill Sans" charset="0"/>
              <a:cs typeface="Gill Sans Light" panose="020B0302020104020203" pitchFamily="34" charset="-79"/>
            </a:endParaRPr>
          </a:p>
          <a:p>
            <a:pPr marL="0" indent="0">
              <a:buNone/>
            </a:pPr>
            <a:r>
              <a:rPr lang="en-US" sz="2700" dirty="0">
                <a:latin typeface="Gill Sans Light" panose="020B0302020104020203" pitchFamily="34" charset="-79"/>
                <a:ea typeface="Gill Sans" charset="0"/>
                <a:cs typeface="Gill Sans Light" panose="020B0302020104020203" pitchFamily="34" charset="-79"/>
              </a:rPr>
              <a:t>The 2013 (CAGI 3) dataset has 66 exomes (51 cases, 15 controls). </a:t>
            </a:r>
          </a:p>
          <a:p>
            <a:pPr marL="0" indent="0">
              <a:buNone/>
            </a:pPr>
            <a:endParaRPr lang="en-US" sz="2700" dirty="0">
              <a:latin typeface="Gill Sans Light" panose="020B0302020104020203" pitchFamily="34" charset="-79"/>
              <a:ea typeface="Gill Sans" charset="0"/>
              <a:cs typeface="Gill Sans Light" panose="020B0302020104020203" pitchFamily="34" charset="-79"/>
            </a:endParaRPr>
          </a:p>
          <a:p>
            <a:pPr marL="0" indent="0">
              <a:buNone/>
            </a:pPr>
            <a:r>
              <a:rPr lang="en-US" sz="2700" dirty="0">
                <a:latin typeface="Gill Sans Light" panose="020B0302020104020203" pitchFamily="34" charset="-79"/>
                <a:ea typeface="Gill Sans" charset="0"/>
                <a:cs typeface="Gill Sans Light" panose="020B0302020104020203" pitchFamily="34" charset="-79"/>
              </a:rPr>
              <a:t>The 2016 (CAGI 4) dataset, was to identify cases from controls in 111 unrelated German ancestry exomes (64 cases, 47 controls). </a:t>
            </a:r>
          </a:p>
          <a:p>
            <a:pPr marL="0" indent="0">
              <a:buNone/>
            </a:pPr>
            <a:endParaRPr lang="en-US" sz="2700" dirty="0">
              <a:latin typeface="Gill Sans Light" panose="020B0302020104020203" pitchFamily="34" charset="-79"/>
              <a:ea typeface="Gill Sans" charset="0"/>
              <a:cs typeface="Gill Sans Light" panose="020B0302020104020203" pitchFamily="34" charset="-79"/>
            </a:endParaRPr>
          </a:p>
        </p:txBody>
      </p:sp>
      <p:sp>
        <p:nvSpPr>
          <p:cNvPr id="4" name="Text Box 6">
            <a:extLst>
              <a:ext uri="{FF2B5EF4-FFF2-40B4-BE49-F238E27FC236}">
                <a16:creationId xmlns:a16="http://schemas.microsoft.com/office/drawing/2014/main" id="{8085036D-82B0-7540-BFFB-C088BC93FEB6}"/>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5" name="Text Box 8">
            <a:extLst>
              <a:ext uri="{FF2B5EF4-FFF2-40B4-BE49-F238E27FC236}">
                <a16:creationId xmlns:a16="http://schemas.microsoft.com/office/drawing/2014/main" id="{E23537AB-A040-EB47-AE3E-5263A50A55D2}"/>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7" name="Text Box 9">
            <a:extLst>
              <a:ext uri="{FF2B5EF4-FFF2-40B4-BE49-F238E27FC236}">
                <a16:creationId xmlns:a16="http://schemas.microsoft.com/office/drawing/2014/main" id="{58703F08-CE60-EC4D-9654-5F9E74C5B109}"/>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1382521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0243" y="228600"/>
            <a:ext cx="6672287" cy="35348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Gill Sans Light" panose="020B0302020104020203" pitchFamily="34" charset="-79"/>
                <a:ea typeface="Gill Sans SemiBold" charset="0"/>
                <a:cs typeface="Gill Sans Light" panose="020B0302020104020203" pitchFamily="34" charset="-79"/>
              </a:rPr>
              <a:t>Crohn’s Challenge – Submission AUCs</a:t>
            </a:r>
          </a:p>
        </p:txBody>
      </p:sp>
      <p:sp>
        <p:nvSpPr>
          <p:cNvPr id="8" name="Content Placeholder 7"/>
          <p:cNvSpPr>
            <a:spLocks noGrp="1"/>
          </p:cNvSpPr>
          <p:nvPr>
            <p:ph idx="1"/>
          </p:nvPr>
        </p:nvSpPr>
        <p:spPr>
          <a:xfrm>
            <a:off x="68025" y="1496428"/>
            <a:ext cx="3741976" cy="4313824"/>
          </a:xfrm>
        </p:spPr>
        <p:txBody>
          <a:bodyPr>
            <a:normAutofit/>
          </a:bodyPr>
          <a:lstStyle/>
          <a:p>
            <a:pPr marL="0" indent="0">
              <a:buNone/>
            </a:pPr>
            <a:r>
              <a:rPr lang="en-US" sz="2700" dirty="0">
                <a:latin typeface="Gill Sans Light" panose="020B0302020104020203" pitchFamily="34" charset="-79"/>
                <a:ea typeface="Gill Sans" charset="0"/>
                <a:cs typeface="Gill Sans Light" panose="020B0302020104020203" pitchFamily="34" charset="-79"/>
              </a:rPr>
              <a:t>The best methods ranged in AUC from .65-.75 with good data</a:t>
            </a:r>
          </a:p>
        </p:txBody>
      </p:sp>
      <p:pic>
        <p:nvPicPr>
          <p:cNvPr id="2" name="Picture 1">
            <a:extLst>
              <a:ext uri="{FF2B5EF4-FFF2-40B4-BE49-F238E27FC236}">
                <a16:creationId xmlns:a16="http://schemas.microsoft.com/office/drawing/2014/main" id="{7D5DD063-7C82-CC43-B6EC-DA19B6DA1E8E}"/>
              </a:ext>
            </a:extLst>
          </p:cNvPr>
          <p:cNvPicPr>
            <a:picLocks noChangeAspect="1"/>
          </p:cNvPicPr>
          <p:nvPr/>
        </p:nvPicPr>
        <p:blipFill>
          <a:blip r:embed="rId3"/>
          <a:stretch>
            <a:fillRect/>
          </a:stretch>
        </p:blipFill>
        <p:spPr>
          <a:xfrm>
            <a:off x="4267200" y="1676400"/>
            <a:ext cx="4409790" cy="4133852"/>
          </a:xfrm>
          <a:prstGeom prst="rect">
            <a:avLst/>
          </a:prstGeom>
        </p:spPr>
      </p:pic>
      <p:sp>
        <p:nvSpPr>
          <p:cNvPr id="5" name="Text Box 6">
            <a:extLst>
              <a:ext uri="{FF2B5EF4-FFF2-40B4-BE49-F238E27FC236}">
                <a16:creationId xmlns:a16="http://schemas.microsoft.com/office/drawing/2014/main" id="{F82DA207-C585-9F4A-86FC-BD89147076D3}"/>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7" name="Text Box 8">
            <a:extLst>
              <a:ext uri="{FF2B5EF4-FFF2-40B4-BE49-F238E27FC236}">
                <a16:creationId xmlns:a16="http://schemas.microsoft.com/office/drawing/2014/main" id="{05723B8F-8EC0-7A48-B012-02E0D49B3CC2}"/>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9" name="Text Box 9">
            <a:extLst>
              <a:ext uri="{FF2B5EF4-FFF2-40B4-BE49-F238E27FC236}">
                <a16:creationId xmlns:a16="http://schemas.microsoft.com/office/drawing/2014/main" id="{2F60276C-54BB-6945-9EE2-46B45688B3B3}"/>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2288222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8025" y="152400"/>
            <a:ext cx="6672287" cy="35348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Gill Sans Light" panose="020B0302020104020203" pitchFamily="34" charset="-79"/>
                <a:ea typeface="Gill Sans SemiBold" charset="0"/>
                <a:cs typeface="Gill Sans Light" panose="020B0302020104020203" pitchFamily="34" charset="-79"/>
              </a:rPr>
              <a:t>Bipolar Challenge</a:t>
            </a:r>
          </a:p>
        </p:txBody>
      </p:sp>
      <p:sp>
        <p:nvSpPr>
          <p:cNvPr id="8" name="Content Placeholder 7"/>
          <p:cNvSpPr>
            <a:spLocks noGrp="1"/>
          </p:cNvSpPr>
          <p:nvPr>
            <p:ph idx="1"/>
          </p:nvPr>
        </p:nvSpPr>
        <p:spPr>
          <a:xfrm>
            <a:off x="68025" y="1424239"/>
            <a:ext cx="9075976" cy="4194572"/>
          </a:xfrm>
        </p:spPr>
        <p:txBody>
          <a:bodyPr>
            <a:noAutofit/>
          </a:bodyPr>
          <a:lstStyle/>
          <a:p>
            <a:pPr marL="0" indent="0">
              <a:buNone/>
            </a:pPr>
            <a:r>
              <a:rPr lang="en-US" sz="2400" dirty="0">
                <a:latin typeface="Gill Sans Light" panose="020B0302020104020203" pitchFamily="34" charset="-79"/>
                <a:ea typeface="Gill Sans" charset="0"/>
                <a:cs typeface="Gill Sans Light" panose="020B0302020104020203" pitchFamily="34" charset="-79"/>
              </a:rPr>
              <a:t>Bipolar disorder: </a:t>
            </a:r>
          </a:p>
          <a:p>
            <a:r>
              <a:rPr lang="en-US" sz="2400" dirty="0">
                <a:latin typeface="Gill Sans Light" panose="020B0302020104020203" pitchFamily="34" charset="-79"/>
                <a:ea typeface="Gill Sans" charset="0"/>
                <a:cs typeface="Gill Sans Light" panose="020B0302020104020203" pitchFamily="34" charset="-79"/>
              </a:rPr>
              <a:t>is a mood disorder marked by elevated mood (mania or hypomania) and depressed mood that disrupts an individual’s ability to function </a:t>
            </a:r>
          </a:p>
          <a:p>
            <a:r>
              <a:rPr lang="en-US" sz="2400" dirty="0">
                <a:latin typeface="Gill Sans Light" panose="020B0302020104020203" pitchFamily="34" charset="-79"/>
                <a:ea typeface="Gill Sans" charset="0"/>
                <a:cs typeface="Gill Sans Light" panose="020B0302020104020203" pitchFamily="34" charset="-79"/>
              </a:rPr>
              <a:t>the lifetime risk of bipolar disorder is 0.5–1%</a:t>
            </a:r>
          </a:p>
          <a:p>
            <a:r>
              <a:rPr lang="en-US" sz="2400" dirty="0">
                <a:latin typeface="Gill Sans Light" panose="020B0302020104020203" pitchFamily="34" charset="-79"/>
                <a:ea typeface="Gill Sans" charset="0"/>
                <a:cs typeface="Gill Sans Light" panose="020B0302020104020203" pitchFamily="34" charset="-79"/>
              </a:rPr>
              <a:t>high component of heritability, with studies demonstrating a 40–70% monozygotic twin</a:t>
            </a:r>
          </a:p>
          <a:p>
            <a:pPr marL="0" indent="0">
              <a:buNone/>
            </a:pPr>
            <a:endParaRPr lang="en-US" sz="2400" dirty="0">
              <a:latin typeface="Gill Sans Light" panose="020B0302020104020203" pitchFamily="34" charset="-79"/>
              <a:ea typeface="Gill Sans" charset="0"/>
              <a:cs typeface="Gill Sans Light" panose="020B0302020104020203" pitchFamily="34" charset="-79"/>
            </a:endParaRPr>
          </a:p>
          <a:p>
            <a:pPr marL="0" indent="0">
              <a:buNone/>
            </a:pPr>
            <a:r>
              <a:rPr lang="en-US" sz="2400" dirty="0">
                <a:latin typeface="Gill Sans Light" panose="020B0302020104020203" pitchFamily="34" charset="-79"/>
                <a:ea typeface="Gill Sans" charset="0"/>
                <a:cs typeface="Gill Sans Light" panose="020B0302020104020203" pitchFamily="34" charset="-79"/>
              </a:rPr>
              <a:t>1000 exomes of unrelated bipolar disorder cases and age/ancestry- matched controls of Northern European ancestry. </a:t>
            </a:r>
          </a:p>
          <a:p>
            <a:pPr marL="0" indent="0">
              <a:buNone/>
            </a:pPr>
            <a:r>
              <a:rPr lang="en-US" sz="2400" dirty="0">
                <a:latin typeface="Gill Sans Light" panose="020B0302020104020203" pitchFamily="34" charset="-79"/>
                <a:ea typeface="Gill Sans" charset="0"/>
                <a:cs typeface="Gill Sans Light" panose="020B0302020104020203" pitchFamily="34" charset="-79"/>
              </a:rPr>
              <a:t>500 exomes were used as the training set and 500 exomes for the prediction set</a:t>
            </a:r>
          </a:p>
        </p:txBody>
      </p:sp>
      <p:sp>
        <p:nvSpPr>
          <p:cNvPr id="4" name="Text Box 6">
            <a:extLst>
              <a:ext uri="{FF2B5EF4-FFF2-40B4-BE49-F238E27FC236}">
                <a16:creationId xmlns:a16="http://schemas.microsoft.com/office/drawing/2014/main" id="{92FCA807-4B39-2041-BD92-98579461194C}"/>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5" name="Text Box 8">
            <a:extLst>
              <a:ext uri="{FF2B5EF4-FFF2-40B4-BE49-F238E27FC236}">
                <a16:creationId xmlns:a16="http://schemas.microsoft.com/office/drawing/2014/main" id="{69DCD73A-60AE-8D49-9065-4449D3EE01E1}"/>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7" name="Text Box 9">
            <a:extLst>
              <a:ext uri="{FF2B5EF4-FFF2-40B4-BE49-F238E27FC236}">
                <a16:creationId xmlns:a16="http://schemas.microsoft.com/office/drawing/2014/main" id="{6EE02964-1664-9B47-97B9-CC83B5E78985}"/>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7193625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3311" y="76200"/>
            <a:ext cx="6672287" cy="35348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Gill Sans Light" panose="020B0302020104020203" pitchFamily="34" charset="-79"/>
                <a:ea typeface="Gill Sans SemiBold" charset="0"/>
                <a:cs typeface="Gill Sans Light" panose="020B0302020104020203" pitchFamily="34" charset="-79"/>
              </a:rPr>
              <a:t>Bipolar Challenge – Submission AUCs</a:t>
            </a:r>
          </a:p>
        </p:txBody>
      </p:sp>
      <p:sp>
        <p:nvSpPr>
          <p:cNvPr id="8" name="Content Placeholder 7"/>
          <p:cNvSpPr>
            <a:spLocks noGrp="1"/>
          </p:cNvSpPr>
          <p:nvPr>
            <p:ph idx="1"/>
          </p:nvPr>
        </p:nvSpPr>
        <p:spPr>
          <a:xfrm>
            <a:off x="228601" y="914400"/>
            <a:ext cx="3608015" cy="3995987"/>
          </a:xfrm>
        </p:spPr>
        <p:txBody>
          <a:bodyPr>
            <a:normAutofit/>
          </a:bodyPr>
          <a:lstStyle/>
          <a:p>
            <a:pPr marL="0" indent="0">
              <a:buNone/>
            </a:pPr>
            <a:r>
              <a:rPr lang="en-US" sz="2700" dirty="0">
                <a:latin typeface="Gill Sans Light" panose="020B0302020104020203" pitchFamily="34" charset="-79"/>
                <a:ea typeface="Gill Sans" charset="0"/>
                <a:cs typeface="Gill Sans Light" panose="020B0302020104020203" pitchFamily="34" charset="-79"/>
              </a:rPr>
              <a:t>The best method was done by pure data scientist(s) and not biologists </a:t>
            </a:r>
          </a:p>
        </p:txBody>
      </p:sp>
      <p:pic>
        <p:nvPicPr>
          <p:cNvPr id="3" name="Picture 2">
            <a:extLst>
              <a:ext uri="{FF2B5EF4-FFF2-40B4-BE49-F238E27FC236}">
                <a16:creationId xmlns:a16="http://schemas.microsoft.com/office/drawing/2014/main" id="{948859C3-B114-B741-BA0F-6016AE12D01A}"/>
              </a:ext>
            </a:extLst>
          </p:cNvPr>
          <p:cNvPicPr>
            <a:picLocks noChangeAspect="1"/>
          </p:cNvPicPr>
          <p:nvPr/>
        </p:nvPicPr>
        <p:blipFill>
          <a:blip r:embed="rId3"/>
          <a:stretch>
            <a:fillRect/>
          </a:stretch>
        </p:blipFill>
        <p:spPr>
          <a:xfrm>
            <a:off x="3836616" y="1653124"/>
            <a:ext cx="5054915" cy="4593796"/>
          </a:xfrm>
          <a:prstGeom prst="rect">
            <a:avLst/>
          </a:prstGeom>
        </p:spPr>
      </p:pic>
      <p:sp>
        <p:nvSpPr>
          <p:cNvPr id="5" name="Text Box 6">
            <a:extLst>
              <a:ext uri="{FF2B5EF4-FFF2-40B4-BE49-F238E27FC236}">
                <a16:creationId xmlns:a16="http://schemas.microsoft.com/office/drawing/2014/main" id="{1B1E8165-C4ED-634A-B1B8-68CDD01B0354}"/>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7" name="Text Box 8">
            <a:extLst>
              <a:ext uri="{FF2B5EF4-FFF2-40B4-BE49-F238E27FC236}">
                <a16:creationId xmlns:a16="http://schemas.microsoft.com/office/drawing/2014/main" id="{1C2EFCE9-48EB-924A-A48E-C732BB07BB62}"/>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9" name="Text Box 9">
            <a:extLst>
              <a:ext uri="{FF2B5EF4-FFF2-40B4-BE49-F238E27FC236}">
                <a16:creationId xmlns:a16="http://schemas.microsoft.com/office/drawing/2014/main" id="{5EA9DA28-5F4B-8449-8BAF-62832234ACAE}"/>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1527014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24800"/>
            <a:ext cx="6672287" cy="35348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Gill Sans Light" panose="020B0302020104020203" pitchFamily="34" charset="-79"/>
                <a:ea typeface="Gill Sans SemiBold" charset="0"/>
                <a:cs typeface="Gill Sans Light" panose="020B0302020104020203" pitchFamily="34" charset="-79"/>
              </a:rPr>
              <a:t>Warfarin Challenge</a:t>
            </a:r>
          </a:p>
        </p:txBody>
      </p:sp>
      <p:sp>
        <p:nvSpPr>
          <p:cNvPr id="8" name="Content Placeholder 7"/>
          <p:cNvSpPr>
            <a:spLocks noGrp="1"/>
          </p:cNvSpPr>
          <p:nvPr>
            <p:ph idx="1"/>
          </p:nvPr>
        </p:nvSpPr>
        <p:spPr>
          <a:xfrm>
            <a:off x="76200" y="914400"/>
            <a:ext cx="8477405" cy="3995987"/>
          </a:xfrm>
        </p:spPr>
        <p:txBody>
          <a:bodyPr>
            <a:normAutofit/>
          </a:bodyPr>
          <a:lstStyle/>
          <a:p>
            <a:pPr marL="0" indent="0">
              <a:buNone/>
            </a:pPr>
            <a:r>
              <a:rPr lang="en-US" sz="3600" baseline="30000" dirty="0">
                <a:solidFill>
                  <a:srgbClr val="000000"/>
                </a:solidFill>
                <a:latin typeface="Gill Sans Light" panose="020B0302020104020203" pitchFamily="34" charset="-79"/>
                <a:cs typeface="Gill Sans Light" panose="020B0302020104020203" pitchFamily="34" charset="-79"/>
              </a:rPr>
              <a:t>The R2 of the top prediction method was 0.25, compared to 0.35 for the IWPC prediction method, one of the best performing predictive algorithms.</a:t>
            </a:r>
            <a:endParaRPr lang="en-US" sz="3600" dirty="0">
              <a:latin typeface="Gill Sans Light" panose="020B0302020104020203" pitchFamily="34" charset="-79"/>
              <a:ea typeface="Gill Sans" charset="0"/>
              <a:cs typeface="Gill Sans Light" panose="020B0302020104020203" pitchFamily="34" charset="-79"/>
            </a:endParaRPr>
          </a:p>
        </p:txBody>
      </p:sp>
      <p:sp>
        <p:nvSpPr>
          <p:cNvPr id="5" name="Text Box 6">
            <a:extLst>
              <a:ext uri="{FF2B5EF4-FFF2-40B4-BE49-F238E27FC236}">
                <a16:creationId xmlns:a16="http://schemas.microsoft.com/office/drawing/2014/main" id="{AC32175E-0641-FB4F-98DB-4E049449E318}"/>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7" name="Text Box 8">
            <a:extLst>
              <a:ext uri="{FF2B5EF4-FFF2-40B4-BE49-F238E27FC236}">
                <a16:creationId xmlns:a16="http://schemas.microsoft.com/office/drawing/2014/main" id="{B82CC0D2-77B7-5E45-9DA6-7DF1A64CBAAC}"/>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9" name="Text Box 9">
            <a:extLst>
              <a:ext uri="{FF2B5EF4-FFF2-40B4-BE49-F238E27FC236}">
                <a16:creationId xmlns:a16="http://schemas.microsoft.com/office/drawing/2014/main" id="{8B5386D5-DD45-7B40-A08C-EF7F8C36C103}"/>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pic>
        <p:nvPicPr>
          <p:cNvPr id="3" name="Picture 2">
            <a:extLst>
              <a:ext uri="{FF2B5EF4-FFF2-40B4-BE49-F238E27FC236}">
                <a16:creationId xmlns:a16="http://schemas.microsoft.com/office/drawing/2014/main" id="{DAC81165-DA0D-DB46-90F7-1779788950CF}"/>
              </a:ext>
            </a:extLst>
          </p:cNvPr>
          <p:cNvPicPr>
            <a:picLocks noChangeAspect="1"/>
          </p:cNvPicPr>
          <p:nvPr/>
        </p:nvPicPr>
        <p:blipFill>
          <a:blip r:embed="rId3"/>
          <a:stretch>
            <a:fillRect/>
          </a:stretch>
        </p:blipFill>
        <p:spPr>
          <a:xfrm>
            <a:off x="504902" y="2540529"/>
            <a:ext cx="7620000" cy="2369857"/>
          </a:xfrm>
          <a:prstGeom prst="rect">
            <a:avLst/>
          </a:prstGeom>
        </p:spPr>
      </p:pic>
      <p:sp>
        <p:nvSpPr>
          <p:cNvPr id="4" name="TextBox 3">
            <a:extLst>
              <a:ext uri="{FF2B5EF4-FFF2-40B4-BE49-F238E27FC236}">
                <a16:creationId xmlns:a16="http://schemas.microsoft.com/office/drawing/2014/main" id="{8CBEFB30-9BCF-2B4E-87B1-09232E852DA5}"/>
              </a:ext>
            </a:extLst>
          </p:cNvPr>
          <p:cNvSpPr txBox="1"/>
          <p:nvPr/>
        </p:nvSpPr>
        <p:spPr>
          <a:xfrm>
            <a:off x="500307" y="5117728"/>
            <a:ext cx="8055475" cy="923330"/>
          </a:xfrm>
          <a:prstGeom prst="rect">
            <a:avLst/>
          </a:prstGeom>
          <a:noFill/>
        </p:spPr>
        <p:txBody>
          <a:bodyPr wrap="none" rtlCol="0">
            <a:spAutoFit/>
          </a:bodyPr>
          <a:lstStyle/>
          <a:p>
            <a:r>
              <a:rPr lang="en-US" b="1" dirty="0">
                <a:latin typeface="Gill Sans Light" panose="020B0302020104020203" pitchFamily="34" charset="-79"/>
                <a:cs typeface="Gill Sans Light" panose="020B0302020104020203" pitchFamily="34" charset="-79"/>
              </a:rPr>
              <a:t>A:</a:t>
            </a:r>
            <a:r>
              <a:rPr lang="en-US" dirty="0">
                <a:latin typeface="Gill Sans Light" panose="020B0302020104020203" pitchFamily="34" charset="-79"/>
                <a:cs typeface="Gill Sans Light" panose="020B0302020104020203" pitchFamily="34" charset="-79"/>
              </a:rPr>
              <a:t> R2 between predicted doses and actual doses for each group's prediction </a:t>
            </a:r>
          </a:p>
          <a:p>
            <a:r>
              <a:rPr lang="en-US" dirty="0">
                <a:latin typeface="Gill Sans Light" panose="020B0302020104020203" pitchFamily="34" charset="-79"/>
                <a:cs typeface="Gill Sans Light" panose="020B0302020104020203" pitchFamily="34" charset="-79"/>
              </a:rPr>
              <a:t>method as well as the IWPC algorithm. </a:t>
            </a:r>
          </a:p>
          <a:p>
            <a:r>
              <a:rPr lang="en-US" b="1" dirty="0">
                <a:latin typeface="Gill Sans Light" panose="020B0302020104020203" pitchFamily="34" charset="-79"/>
                <a:cs typeface="Gill Sans Light" panose="020B0302020104020203" pitchFamily="34" charset="-79"/>
              </a:rPr>
              <a:t>B:</a:t>
            </a:r>
            <a:r>
              <a:rPr lang="en-US" dirty="0">
                <a:latin typeface="Gill Sans Light" panose="020B0302020104020203" pitchFamily="34" charset="-79"/>
                <a:cs typeface="Gill Sans Light" panose="020B0302020104020203" pitchFamily="34" charset="-79"/>
              </a:rPr>
              <a:t> Sum of squared errors for each group's prediction method and the IWPC algorithm.</a:t>
            </a:r>
          </a:p>
        </p:txBody>
      </p:sp>
    </p:spTree>
    <p:extLst>
      <p:ext uri="{BB962C8B-B14F-4D97-AF65-F5344CB8AC3E}">
        <p14:creationId xmlns:p14="http://schemas.microsoft.com/office/powerpoint/2010/main" val="16355058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902" y="76200"/>
            <a:ext cx="6672287" cy="35348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Gill Sans Light" panose="020B0302020104020203" pitchFamily="34" charset="-79"/>
                <a:ea typeface="Gill Sans SemiBold" charset="0"/>
                <a:cs typeface="Gill Sans Light" panose="020B0302020104020203" pitchFamily="34" charset="-79"/>
              </a:rPr>
              <a:t>SickKids Challenge</a:t>
            </a:r>
          </a:p>
        </p:txBody>
      </p:sp>
      <p:sp>
        <p:nvSpPr>
          <p:cNvPr id="8" name="Content Placeholder 7"/>
          <p:cNvSpPr>
            <a:spLocks noGrp="1"/>
          </p:cNvSpPr>
          <p:nvPr>
            <p:ph idx="1"/>
          </p:nvPr>
        </p:nvSpPr>
        <p:spPr>
          <a:xfrm>
            <a:off x="195937" y="838200"/>
            <a:ext cx="8923576" cy="3276600"/>
          </a:xfrm>
        </p:spPr>
        <p:txBody>
          <a:bodyPr>
            <a:normAutofit/>
          </a:bodyPr>
          <a:lstStyle/>
          <a:p>
            <a:pPr marL="0" indent="0">
              <a:buNone/>
            </a:pPr>
            <a:r>
              <a:rPr lang="en-US" sz="2700" dirty="0">
                <a:latin typeface="Gill Sans Light" panose="020B0302020104020203" pitchFamily="34" charset="-79"/>
                <a:ea typeface="Gill Sans" charset="0"/>
                <a:cs typeface="Gill Sans Light" panose="020B0302020104020203" pitchFamily="34" charset="-79"/>
              </a:rPr>
              <a:t>“The performance of matching genomes to categories was no better than random but two groups performed significantly better than chance in matching genomes to patients. </a:t>
            </a:r>
          </a:p>
          <a:p>
            <a:pPr marL="0" indent="0">
              <a:buNone/>
            </a:pPr>
            <a:r>
              <a:rPr lang="en-US" sz="2700" dirty="0">
                <a:latin typeface="Gill Sans Light" panose="020B0302020104020203" pitchFamily="34" charset="-79"/>
                <a:ea typeface="Gill Sans" charset="0"/>
                <a:cs typeface="Gill Sans Light" panose="020B0302020104020203" pitchFamily="34" charset="-79"/>
              </a:rPr>
              <a:t>Two of the ten variants proposed by two groups in CAGI4 were deemed to be diagnostic, and </a:t>
            </a:r>
            <a:r>
              <a:rPr lang="en-US" sz="2700" b="1" i="1" dirty="0">
                <a:latin typeface="Gill Sans Light" panose="020B0302020104020203" pitchFamily="34" charset="-79"/>
                <a:ea typeface="Gill Sans" charset="0"/>
                <a:cs typeface="Gill Sans Light" panose="020B0302020104020203" pitchFamily="34" charset="-79"/>
              </a:rPr>
              <a:t>several proposed pathogenic variants in CAGI5 are good candidates for phenotype expansion</a:t>
            </a:r>
            <a:r>
              <a:rPr lang="en-US" sz="2700" dirty="0">
                <a:latin typeface="Gill Sans Light" panose="020B0302020104020203" pitchFamily="34" charset="-79"/>
                <a:ea typeface="Gill Sans" charset="0"/>
                <a:cs typeface="Gill Sans Light" panose="020B0302020104020203" pitchFamily="34" charset="-79"/>
              </a:rPr>
              <a:t>. “</a:t>
            </a:r>
          </a:p>
          <a:p>
            <a:pPr marL="0" indent="0">
              <a:buNone/>
            </a:pPr>
            <a:r>
              <a:rPr lang="en-US" sz="2700" dirty="0">
                <a:latin typeface="Gill Sans Light" panose="020B0302020104020203" pitchFamily="34" charset="-79"/>
                <a:ea typeface="Gill Sans" charset="0"/>
                <a:cs typeface="Gill Sans Light" panose="020B0302020104020203" pitchFamily="34" charset="-79"/>
              </a:rPr>
              <a:t>Challenge: Match category, match genome, propose variants.</a:t>
            </a:r>
          </a:p>
        </p:txBody>
      </p:sp>
      <p:sp>
        <p:nvSpPr>
          <p:cNvPr id="4" name="Text Box 6">
            <a:extLst>
              <a:ext uri="{FF2B5EF4-FFF2-40B4-BE49-F238E27FC236}">
                <a16:creationId xmlns:a16="http://schemas.microsoft.com/office/drawing/2014/main" id="{8085036D-82B0-7540-BFFB-C088BC93FEB6}"/>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5" name="Text Box 8">
            <a:extLst>
              <a:ext uri="{FF2B5EF4-FFF2-40B4-BE49-F238E27FC236}">
                <a16:creationId xmlns:a16="http://schemas.microsoft.com/office/drawing/2014/main" id="{E23537AB-A040-EB47-AE3E-5263A50A55D2}"/>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7" name="Text Box 9">
            <a:extLst>
              <a:ext uri="{FF2B5EF4-FFF2-40B4-BE49-F238E27FC236}">
                <a16:creationId xmlns:a16="http://schemas.microsoft.com/office/drawing/2014/main" id="{58703F08-CE60-EC4D-9654-5F9E74C5B109}"/>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pic>
        <p:nvPicPr>
          <p:cNvPr id="9" name="Picture 8">
            <a:extLst>
              <a:ext uri="{FF2B5EF4-FFF2-40B4-BE49-F238E27FC236}">
                <a16:creationId xmlns:a16="http://schemas.microsoft.com/office/drawing/2014/main" id="{247BA5BC-1543-D447-9AD2-74A1F4B9856B}"/>
              </a:ext>
            </a:extLst>
          </p:cNvPr>
          <p:cNvPicPr>
            <a:picLocks noChangeAspect="1"/>
          </p:cNvPicPr>
          <p:nvPr/>
        </p:nvPicPr>
        <p:blipFill>
          <a:blip r:embed="rId3"/>
          <a:stretch>
            <a:fillRect/>
          </a:stretch>
        </p:blipFill>
        <p:spPr>
          <a:xfrm>
            <a:off x="6675887" y="76200"/>
            <a:ext cx="2315187" cy="824724"/>
          </a:xfrm>
          <a:prstGeom prst="rect">
            <a:avLst/>
          </a:prstGeom>
        </p:spPr>
      </p:pic>
      <p:sp>
        <p:nvSpPr>
          <p:cNvPr id="2" name="TextBox 1">
            <a:extLst>
              <a:ext uri="{FF2B5EF4-FFF2-40B4-BE49-F238E27FC236}">
                <a16:creationId xmlns:a16="http://schemas.microsoft.com/office/drawing/2014/main" id="{353C266B-F121-E14C-A990-54C73162C216}"/>
              </a:ext>
            </a:extLst>
          </p:cNvPr>
          <p:cNvSpPr txBox="1"/>
          <p:nvPr/>
        </p:nvSpPr>
        <p:spPr>
          <a:xfrm>
            <a:off x="609600" y="4523315"/>
            <a:ext cx="4399794" cy="1477328"/>
          </a:xfrm>
          <a:prstGeom prst="rect">
            <a:avLst/>
          </a:prstGeom>
          <a:noFill/>
        </p:spPr>
        <p:txBody>
          <a:bodyPr wrap="none" rtlCol="0">
            <a:spAutoFit/>
          </a:bodyPr>
          <a:lstStyle/>
          <a:p>
            <a:r>
              <a:rPr lang="en-US" dirty="0">
                <a:latin typeface="Gill Sans Light" panose="020B0302020104020203" pitchFamily="34" charset="-79"/>
                <a:ea typeface="Gill Sans" charset="0"/>
                <a:cs typeface="Gill Sans Light" panose="020B0302020104020203" pitchFamily="34" charset="-79"/>
              </a:rPr>
              <a:t>The challenge cohort consisted of six patients </a:t>
            </a:r>
          </a:p>
          <a:p>
            <a:r>
              <a:rPr lang="en-US" dirty="0">
                <a:latin typeface="Gill Sans Light" panose="020B0302020104020203" pitchFamily="34" charset="-79"/>
                <a:ea typeface="Gill Sans" charset="0"/>
                <a:cs typeface="Gill Sans Light" panose="020B0302020104020203" pitchFamily="34" charset="-79"/>
              </a:rPr>
              <a:t>with ophthalmologic disorders, seven with </a:t>
            </a:r>
          </a:p>
          <a:p>
            <a:r>
              <a:rPr lang="en-US" dirty="0">
                <a:latin typeface="Gill Sans Light" panose="020B0302020104020203" pitchFamily="34" charset="-79"/>
                <a:ea typeface="Gill Sans" charset="0"/>
                <a:cs typeface="Gill Sans Light" panose="020B0302020104020203" pitchFamily="34" charset="-79"/>
              </a:rPr>
              <a:t>neurologic disorders, and 11 with connective </a:t>
            </a:r>
          </a:p>
          <a:p>
            <a:r>
              <a:rPr lang="en-US" dirty="0">
                <a:latin typeface="Gill Sans Light" panose="020B0302020104020203" pitchFamily="34" charset="-79"/>
                <a:ea typeface="Gill Sans" charset="0"/>
                <a:cs typeface="Gill Sans Light" panose="020B0302020104020203" pitchFamily="34" charset="-79"/>
              </a:rPr>
              <a:t>tissue disorders</a:t>
            </a:r>
          </a:p>
          <a:p>
            <a:endParaRPr lang="en-US" dirty="0"/>
          </a:p>
        </p:txBody>
      </p:sp>
      <p:pic>
        <p:nvPicPr>
          <p:cNvPr id="3" name="Picture 2">
            <a:extLst>
              <a:ext uri="{FF2B5EF4-FFF2-40B4-BE49-F238E27FC236}">
                <a16:creationId xmlns:a16="http://schemas.microsoft.com/office/drawing/2014/main" id="{716F2F6F-260D-1145-9F57-77E9A0D1502D}"/>
              </a:ext>
            </a:extLst>
          </p:cNvPr>
          <p:cNvPicPr>
            <a:picLocks noChangeAspect="1"/>
          </p:cNvPicPr>
          <p:nvPr/>
        </p:nvPicPr>
        <p:blipFill>
          <a:blip r:embed="rId4"/>
          <a:stretch>
            <a:fillRect/>
          </a:stretch>
        </p:blipFill>
        <p:spPr>
          <a:xfrm>
            <a:off x="5640855" y="4067010"/>
            <a:ext cx="2070063" cy="2145338"/>
          </a:xfrm>
          <a:prstGeom prst="rect">
            <a:avLst/>
          </a:prstGeom>
        </p:spPr>
      </p:pic>
    </p:spTree>
    <p:extLst>
      <p:ext uri="{BB962C8B-B14F-4D97-AF65-F5344CB8AC3E}">
        <p14:creationId xmlns:p14="http://schemas.microsoft.com/office/powerpoint/2010/main" val="905886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144" y="145010"/>
            <a:ext cx="6663380" cy="358727"/>
          </a:xfrm>
        </p:spPr>
        <p:txBody>
          <a:bodyPr>
            <a:noAutofit/>
          </a:bodyPr>
          <a:lstStyle/>
          <a:p>
            <a:pPr algn="l"/>
            <a:r>
              <a:rPr lang="en-US" sz="3200" dirty="0">
                <a:latin typeface="Gill Sans SemiBold" charset="0"/>
                <a:ea typeface="Gill Sans SemiBold" charset="0"/>
                <a:cs typeface="Gill Sans SemiBold" charset="0"/>
              </a:rPr>
              <a:t>The PGP Challenge</a:t>
            </a:r>
          </a:p>
        </p:txBody>
      </p:sp>
      <p:sp>
        <p:nvSpPr>
          <p:cNvPr id="3" name="Content Placeholder 2"/>
          <p:cNvSpPr>
            <a:spLocks noGrp="1"/>
          </p:cNvSpPr>
          <p:nvPr>
            <p:ph idx="1"/>
          </p:nvPr>
        </p:nvSpPr>
        <p:spPr>
          <a:xfrm>
            <a:off x="3451222" y="705585"/>
            <a:ext cx="5701685" cy="3931064"/>
          </a:xfrm>
        </p:spPr>
        <p:txBody>
          <a:bodyPr/>
          <a:lstStyle/>
          <a:p>
            <a:pPr marL="0" indent="0">
              <a:buNone/>
            </a:pPr>
            <a:r>
              <a:rPr lang="en-US" sz="2800" dirty="0">
                <a:latin typeface="Gill Sans Light" panose="020B0302020104020203" pitchFamily="34" charset="-79"/>
                <a:ea typeface="Gill Sans" charset="0"/>
                <a:cs typeface="Gill Sans Light" panose="020B0302020104020203" pitchFamily="34" charset="-79"/>
              </a:rPr>
              <a:t>Four iterations of the CAGI: Personal Genome Project challenge</a:t>
            </a:r>
          </a:p>
          <a:p>
            <a:pPr marL="0" indent="0">
              <a:buNone/>
            </a:pPr>
            <a:r>
              <a:rPr lang="en-US" sz="2800" dirty="0">
                <a:latin typeface="Gill Sans Light" panose="020B0302020104020203" pitchFamily="34" charset="-79"/>
                <a:ea typeface="Gill Sans" charset="0"/>
                <a:cs typeface="Gill Sans Light" panose="020B0302020104020203" pitchFamily="34" charset="-79"/>
              </a:rPr>
              <a:t>Few goals are more pure to genome interpretation than predicting traits from raw sequence (or genotype) data</a:t>
            </a:r>
          </a:p>
          <a:p>
            <a:pPr marL="0" indent="0">
              <a:buNone/>
            </a:pPr>
            <a:r>
              <a:rPr lang="en-US" sz="2800" dirty="0">
                <a:latin typeface="Gill Sans Light" panose="020B0302020104020203" pitchFamily="34" charset="-79"/>
                <a:ea typeface="Gill Sans" charset="0"/>
                <a:cs typeface="Gill Sans Light" panose="020B0302020104020203" pitchFamily="34" charset="-79"/>
              </a:rPr>
              <a:t>In this challenge, phenotypes/traits are predicted for real people with genetic data </a:t>
            </a:r>
          </a:p>
        </p:txBody>
      </p:sp>
      <p:sp>
        <p:nvSpPr>
          <p:cNvPr id="8" name="TextBox 4"/>
          <p:cNvSpPr txBox="1">
            <a:spLocks noChangeArrowheads="1"/>
          </p:cNvSpPr>
          <p:nvPr/>
        </p:nvSpPr>
        <p:spPr bwMode="auto">
          <a:xfrm>
            <a:off x="-112705" y="6234754"/>
            <a:ext cx="9152906" cy="6232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8576" tIns="34289" rIns="68576" bIns="34289">
            <a:spAutoFit/>
          </a:bodyPr>
          <a:lstStyle>
            <a:lvl1pPr eaLnBrk="0" hangingPunct="0">
              <a:defRPr sz="4200">
                <a:solidFill>
                  <a:srgbClr val="FFFFFF"/>
                </a:solidFill>
                <a:latin typeface="Chalkboard" charset="0"/>
                <a:ea typeface="ヒラギノ角ゴ ProN W3" charset="0"/>
                <a:cs typeface="ヒラギノ角ゴ ProN W3" charset="0"/>
                <a:sym typeface="Chalkboard" charset="0"/>
              </a:defRPr>
            </a:lvl1pPr>
            <a:lvl2pPr marL="742950" indent="-285750" eaLnBrk="0" hangingPunct="0">
              <a:defRPr sz="4200">
                <a:solidFill>
                  <a:srgbClr val="FFFFFF"/>
                </a:solidFill>
                <a:latin typeface="Chalkboard" charset="0"/>
                <a:ea typeface="ヒラギノ角ゴ ProN W3" charset="0"/>
                <a:cs typeface="ヒラギノ角ゴ ProN W3" charset="0"/>
                <a:sym typeface="Chalkboard" charset="0"/>
              </a:defRPr>
            </a:lvl2pPr>
            <a:lvl3pPr marL="1143000" indent="-228600" eaLnBrk="0" hangingPunct="0">
              <a:defRPr sz="4200">
                <a:solidFill>
                  <a:srgbClr val="FFFFFF"/>
                </a:solidFill>
                <a:latin typeface="Chalkboard" charset="0"/>
                <a:ea typeface="ヒラギノ角ゴ ProN W3" charset="0"/>
                <a:cs typeface="ヒラギノ角ゴ ProN W3" charset="0"/>
                <a:sym typeface="Chalkboard" charset="0"/>
              </a:defRPr>
            </a:lvl3pPr>
            <a:lvl4pPr marL="1600200" indent="-228600" eaLnBrk="0" hangingPunct="0">
              <a:defRPr sz="4200">
                <a:solidFill>
                  <a:srgbClr val="FFFFFF"/>
                </a:solidFill>
                <a:latin typeface="Chalkboard" charset="0"/>
                <a:ea typeface="ヒラギノ角ゴ ProN W3" charset="0"/>
                <a:cs typeface="ヒラギノ角ゴ ProN W3" charset="0"/>
                <a:sym typeface="Chalkboard" charset="0"/>
              </a:defRPr>
            </a:lvl4pPr>
            <a:lvl5pPr marL="2057400" indent="-228600" eaLnBrk="0" hangingPunct="0">
              <a:defRPr sz="4200">
                <a:solidFill>
                  <a:srgbClr val="FFFFFF"/>
                </a:solidFill>
                <a:latin typeface="Chalkboard" charset="0"/>
                <a:ea typeface="ヒラギノ角ゴ ProN W3" charset="0"/>
                <a:cs typeface="ヒラギノ角ゴ ProN W3" charset="0"/>
                <a:sym typeface="Chalkboard" charset="0"/>
              </a:defRPr>
            </a:lvl5pPr>
            <a:lvl6pPr marL="2514600" indent="-228600" eaLnBrk="0" fontAlgn="base" hangingPunct="0">
              <a:spcBef>
                <a:spcPct val="0"/>
              </a:spcBef>
              <a:spcAft>
                <a:spcPct val="0"/>
              </a:spcAft>
              <a:defRPr sz="4200">
                <a:solidFill>
                  <a:srgbClr val="FFFFFF"/>
                </a:solidFill>
                <a:latin typeface="Chalkboard" charset="0"/>
                <a:ea typeface="ヒラギノ角ゴ ProN W3" charset="0"/>
                <a:cs typeface="ヒラギノ角ゴ ProN W3" charset="0"/>
                <a:sym typeface="Chalkboard" charset="0"/>
              </a:defRPr>
            </a:lvl6pPr>
            <a:lvl7pPr marL="2971800" indent="-228600" eaLnBrk="0" fontAlgn="base" hangingPunct="0">
              <a:spcBef>
                <a:spcPct val="0"/>
              </a:spcBef>
              <a:spcAft>
                <a:spcPct val="0"/>
              </a:spcAft>
              <a:defRPr sz="4200">
                <a:solidFill>
                  <a:srgbClr val="FFFFFF"/>
                </a:solidFill>
                <a:latin typeface="Chalkboard" charset="0"/>
                <a:ea typeface="ヒラギノ角ゴ ProN W3" charset="0"/>
                <a:cs typeface="ヒラギノ角ゴ ProN W3" charset="0"/>
                <a:sym typeface="Chalkboard" charset="0"/>
              </a:defRPr>
            </a:lvl7pPr>
            <a:lvl8pPr marL="3429000" indent="-228600" eaLnBrk="0" fontAlgn="base" hangingPunct="0">
              <a:spcBef>
                <a:spcPct val="0"/>
              </a:spcBef>
              <a:spcAft>
                <a:spcPct val="0"/>
              </a:spcAft>
              <a:defRPr sz="4200">
                <a:solidFill>
                  <a:srgbClr val="FFFFFF"/>
                </a:solidFill>
                <a:latin typeface="Chalkboard" charset="0"/>
                <a:ea typeface="ヒラギノ角ゴ ProN W3" charset="0"/>
                <a:cs typeface="ヒラギノ角ゴ ProN W3" charset="0"/>
                <a:sym typeface="Chalkboard" charset="0"/>
              </a:defRPr>
            </a:lvl8pPr>
            <a:lvl9pPr marL="3886200" indent="-228600" eaLnBrk="0" fontAlgn="base" hangingPunct="0">
              <a:spcBef>
                <a:spcPct val="0"/>
              </a:spcBef>
              <a:spcAft>
                <a:spcPct val="0"/>
              </a:spcAft>
              <a:defRPr sz="4200">
                <a:solidFill>
                  <a:srgbClr val="FFFFFF"/>
                </a:solidFill>
                <a:latin typeface="Chalkboard" charset="0"/>
                <a:ea typeface="ヒラギノ角ゴ ProN W3" charset="0"/>
                <a:cs typeface="ヒラギノ角ゴ ProN W3" charset="0"/>
                <a:sym typeface="Chalkboard" charset="0"/>
              </a:defRPr>
            </a:lvl9pPr>
          </a:lstStyle>
          <a:p>
            <a:pPr algn="r" eaLnBrk="1" hangingPunct="1"/>
            <a:r>
              <a:rPr lang="en-US" sz="1800" dirty="0">
                <a:solidFill>
                  <a:srgbClr val="000000"/>
                </a:solidFill>
                <a:latin typeface="Gill Sans Light" panose="020B0302020104020203" pitchFamily="34" charset="-79"/>
                <a:ea typeface="Gill Sans" charset="0"/>
                <a:cs typeface="Gill Sans Light" panose="020B0302020104020203" pitchFamily="34" charset="-79"/>
              </a:rPr>
              <a:t>Dataset provided by Personal Genome Project and George Church, Harvard Medical School </a:t>
            </a:r>
          </a:p>
          <a:p>
            <a:pPr algn="r" eaLnBrk="1" hangingPunct="1"/>
            <a:r>
              <a:rPr lang="en-US" sz="1800" dirty="0">
                <a:solidFill>
                  <a:srgbClr val="000000"/>
                </a:solidFill>
                <a:latin typeface="Gill Sans Light" panose="020B0302020104020203" pitchFamily="34" charset="-79"/>
                <a:ea typeface="Gill Sans" charset="0"/>
                <a:cs typeface="Gill Sans Light" panose="020B0302020104020203" pitchFamily="34" charset="-79"/>
              </a:rPr>
              <a:t>Phenotypes provided by CAGI organizers in consultation with George Church</a:t>
            </a:r>
          </a:p>
        </p:txBody>
      </p:sp>
      <p:pic>
        <p:nvPicPr>
          <p:cNvPr id="9" name="Picture 8"/>
          <p:cNvPicPr>
            <a:picLocks noChangeAspect="1"/>
          </p:cNvPicPr>
          <p:nvPr/>
        </p:nvPicPr>
        <p:blipFill>
          <a:blip r:embed="rId2"/>
          <a:stretch>
            <a:fillRect/>
          </a:stretch>
        </p:blipFill>
        <p:spPr>
          <a:xfrm>
            <a:off x="6157442" y="4601191"/>
            <a:ext cx="2882759" cy="1633563"/>
          </a:xfrm>
          <a:prstGeom prst="rect">
            <a:avLst/>
          </a:prstGeom>
        </p:spPr>
      </p:pic>
      <p:pic>
        <p:nvPicPr>
          <p:cNvPr id="5" name="Picture 4"/>
          <p:cNvPicPr>
            <a:picLocks noChangeAspect="1"/>
          </p:cNvPicPr>
          <p:nvPr/>
        </p:nvPicPr>
        <p:blipFill>
          <a:blip r:embed="rId3"/>
          <a:stretch>
            <a:fillRect/>
          </a:stretch>
        </p:blipFill>
        <p:spPr>
          <a:xfrm>
            <a:off x="86144" y="923778"/>
            <a:ext cx="3225428" cy="3712871"/>
          </a:xfrm>
          <a:prstGeom prst="rect">
            <a:avLst/>
          </a:prstGeom>
        </p:spPr>
      </p:pic>
    </p:spTree>
    <p:extLst>
      <p:ext uri="{BB962C8B-B14F-4D97-AF65-F5344CB8AC3E}">
        <p14:creationId xmlns:p14="http://schemas.microsoft.com/office/powerpoint/2010/main" val="1988591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922" y="152400"/>
            <a:ext cx="6672287" cy="353485"/>
          </a:xfrm>
        </p:spPr>
        <p:txBody>
          <a:bodyPr>
            <a:noAutofit/>
          </a:bodyPr>
          <a:lstStyle/>
          <a:p>
            <a:pPr algn="l"/>
            <a:r>
              <a:rPr lang="en-US" sz="3200" dirty="0">
                <a:latin typeface="Gill Sans Light" panose="020B0302020104020203" pitchFamily="34" charset="-79"/>
                <a:ea typeface="Gill Sans SemiBold" charset="0"/>
                <a:cs typeface="Gill Sans Light" panose="020B0302020104020203" pitchFamily="34" charset="-79"/>
              </a:rPr>
              <a:t>The First Round of the PGP Challenge</a:t>
            </a:r>
          </a:p>
        </p:txBody>
      </p:sp>
      <p:sp>
        <p:nvSpPr>
          <p:cNvPr id="13" name="Content Placeholder 2"/>
          <p:cNvSpPr>
            <a:spLocks noGrp="1"/>
          </p:cNvSpPr>
          <p:nvPr>
            <p:ph idx="1"/>
          </p:nvPr>
        </p:nvSpPr>
        <p:spPr>
          <a:xfrm>
            <a:off x="304800" y="1371600"/>
            <a:ext cx="8382000" cy="3037755"/>
          </a:xfrm>
        </p:spPr>
        <p:txBody>
          <a:bodyPr wrap="square">
            <a:spAutoFit/>
          </a:bodyPr>
          <a:lstStyle/>
          <a:p>
            <a:pPr marL="0" indent="0">
              <a:buSzPct val="65000"/>
              <a:buNone/>
            </a:pPr>
            <a:r>
              <a:rPr lang="en-US" sz="3300" dirty="0">
                <a:latin typeface="Gill Sans Light" panose="020B0302020104020203" pitchFamily="34" charset="-79"/>
                <a:ea typeface="ヒラギノ角ゴ ProN W3" charset="0"/>
                <a:cs typeface="Gill Sans Light" panose="020B0302020104020203" pitchFamily="34" charset="-79"/>
              </a:rPr>
              <a:t>Genome</a:t>
            </a:r>
          </a:p>
          <a:p>
            <a:pPr marL="0" indent="0">
              <a:buSzPct val="65000"/>
              <a:buNone/>
            </a:pPr>
            <a:r>
              <a:rPr lang="en-US" sz="3300" dirty="0">
                <a:latin typeface="Gill Sans Light" panose="020B0302020104020203" pitchFamily="34" charset="-79"/>
                <a:ea typeface="ヒラギノ角ゴ ProN W3" charset="0"/>
                <a:cs typeface="Gill Sans Light" panose="020B0302020104020203" pitchFamily="34" charset="-79"/>
              </a:rPr>
              <a:t>Binary Traits: Leukemia, Cavities etc.  Y / N</a:t>
            </a:r>
          </a:p>
          <a:p>
            <a:pPr marL="0" indent="0">
              <a:buSzPct val="65000"/>
              <a:buNone/>
            </a:pPr>
            <a:r>
              <a:rPr lang="en-US" sz="3300" dirty="0">
                <a:latin typeface="Gill Sans Light" panose="020B0302020104020203" pitchFamily="34" charset="-79"/>
                <a:ea typeface="ヒラギノ角ゴ ProN W3" charset="0"/>
                <a:cs typeface="Gill Sans Light" panose="020B0302020104020203" pitchFamily="34" charset="-79"/>
              </a:rPr>
              <a:t>Numerical Traits: age, triglyceride etc.</a:t>
            </a:r>
          </a:p>
          <a:p>
            <a:pPr marL="0" indent="0">
              <a:buSzPct val="65000"/>
              <a:buNone/>
            </a:pPr>
            <a:r>
              <a:rPr lang="en-US" sz="3300" dirty="0">
                <a:latin typeface="Gill Sans Light" panose="020B0302020104020203" pitchFamily="34" charset="-79"/>
                <a:ea typeface="ヒラギノ角ゴ ProN W3" charset="0"/>
                <a:cs typeface="Gill Sans Light" panose="020B0302020104020203" pitchFamily="34" charset="-79"/>
              </a:rPr>
              <a:t>Categorical Traits: blood type, eye color, </a:t>
            </a:r>
          </a:p>
          <a:p>
            <a:pPr marL="0" indent="0">
              <a:buSzPct val="65000"/>
              <a:buNone/>
            </a:pPr>
            <a:r>
              <a:rPr lang="en-US" sz="3300" dirty="0">
                <a:latin typeface="Gill Sans Light" panose="020B0302020104020203" pitchFamily="34" charset="-79"/>
                <a:ea typeface="ヒラギノ角ゴ ProN W3" charset="0"/>
                <a:cs typeface="Gill Sans Light" panose="020B0302020104020203" pitchFamily="34" charset="-79"/>
              </a:rPr>
              <a:t>	ancestry etc.</a:t>
            </a:r>
          </a:p>
        </p:txBody>
      </p:sp>
      <p:sp>
        <p:nvSpPr>
          <p:cNvPr id="4" name="Text Box 6">
            <a:extLst>
              <a:ext uri="{FF2B5EF4-FFF2-40B4-BE49-F238E27FC236}">
                <a16:creationId xmlns:a16="http://schemas.microsoft.com/office/drawing/2014/main" id="{1BBE8256-8C28-9243-93CA-1275295AC474}"/>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5" name="Text Box 8">
            <a:extLst>
              <a:ext uri="{FF2B5EF4-FFF2-40B4-BE49-F238E27FC236}">
                <a16:creationId xmlns:a16="http://schemas.microsoft.com/office/drawing/2014/main" id="{60EAC373-040F-904D-A60A-CD0CB52D1B5F}"/>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6" name="Text Box 9">
            <a:extLst>
              <a:ext uri="{FF2B5EF4-FFF2-40B4-BE49-F238E27FC236}">
                <a16:creationId xmlns:a16="http://schemas.microsoft.com/office/drawing/2014/main" id="{CBC7FF62-986C-3244-AAD8-EFBEAFFA3EAB}"/>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33751571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6672287" cy="353485"/>
          </a:xfrm>
        </p:spPr>
        <p:txBody>
          <a:bodyPr>
            <a:normAutofit fontScale="90000"/>
          </a:bodyPr>
          <a:lstStyle/>
          <a:p>
            <a:pPr algn="l"/>
            <a:r>
              <a:rPr lang="en-US" sz="2700" dirty="0">
                <a:latin typeface="Gill Sans Light" panose="020B0302020104020203" pitchFamily="34" charset="-79"/>
                <a:ea typeface="Gill Sans SemiBold" charset="0"/>
                <a:cs typeface="Gill Sans Light" panose="020B0302020104020203" pitchFamily="34" charset="-79"/>
              </a:rPr>
              <a:t>ABOUT CAGI 2011</a:t>
            </a:r>
            <a:endParaRPr lang="en-US" dirty="0">
              <a:latin typeface="Gill Sans Light" panose="020B0302020104020203" pitchFamily="34" charset="-79"/>
              <a:ea typeface="Gill Sans SemiBold" charset="0"/>
              <a:cs typeface="Gill Sans Light" panose="020B0302020104020203" pitchFamily="34" charset="-79"/>
            </a:endParaRPr>
          </a:p>
        </p:txBody>
      </p:sp>
      <p:sp>
        <p:nvSpPr>
          <p:cNvPr id="14" name="Content Placeholder 2"/>
          <p:cNvSpPr txBox="1">
            <a:spLocks/>
          </p:cNvSpPr>
          <p:nvPr/>
        </p:nvSpPr>
        <p:spPr bwMode="auto">
          <a:xfrm>
            <a:off x="228823" y="1624721"/>
            <a:ext cx="4343177" cy="36575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68576" tIns="34289" rIns="68576" bIns="34289"/>
          <a:lstStyle>
            <a:lvl1pPr eaLnBrk="0" hangingPunct="0">
              <a:defRPr sz="4200">
                <a:solidFill>
                  <a:srgbClr val="FFFFFF"/>
                </a:solidFill>
                <a:latin typeface="Chalkboard" charset="0"/>
                <a:ea typeface="ヒラギノ角ゴ ProN W3" charset="0"/>
                <a:cs typeface="ヒラギノ角ゴ ProN W3" charset="0"/>
                <a:sym typeface="Chalkboard" charset="0"/>
              </a:defRPr>
            </a:lvl1pPr>
            <a:lvl2pPr marL="742950" indent="-285750" eaLnBrk="0" hangingPunct="0">
              <a:defRPr sz="4200">
                <a:solidFill>
                  <a:srgbClr val="FFFFFF"/>
                </a:solidFill>
                <a:latin typeface="Chalkboard" charset="0"/>
                <a:ea typeface="ヒラギノ角ゴ ProN W3" charset="0"/>
                <a:cs typeface="ヒラギノ角ゴ ProN W3" charset="0"/>
                <a:sym typeface="Chalkboard" charset="0"/>
              </a:defRPr>
            </a:lvl2pPr>
            <a:lvl3pPr marL="1143000" indent="-228600" eaLnBrk="0" hangingPunct="0">
              <a:defRPr sz="4200">
                <a:solidFill>
                  <a:srgbClr val="FFFFFF"/>
                </a:solidFill>
                <a:latin typeface="Chalkboard" charset="0"/>
                <a:ea typeface="ヒラギノ角ゴ ProN W3" charset="0"/>
                <a:cs typeface="ヒラギノ角ゴ ProN W3" charset="0"/>
                <a:sym typeface="Chalkboard" charset="0"/>
              </a:defRPr>
            </a:lvl3pPr>
            <a:lvl4pPr marL="1600200" indent="-228600" eaLnBrk="0" hangingPunct="0">
              <a:defRPr sz="4200">
                <a:solidFill>
                  <a:srgbClr val="FFFFFF"/>
                </a:solidFill>
                <a:latin typeface="Chalkboard" charset="0"/>
                <a:ea typeface="ヒラギノ角ゴ ProN W3" charset="0"/>
                <a:cs typeface="ヒラギノ角ゴ ProN W3" charset="0"/>
                <a:sym typeface="Chalkboard" charset="0"/>
              </a:defRPr>
            </a:lvl4pPr>
            <a:lvl5pPr marL="2057400" indent="-228600" eaLnBrk="0" hangingPunct="0">
              <a:defRPr sz="4200">
                <a:solidFill>
                  <a:srgbClr val="FFFFFF"/>
                </a:solidFill>
                <a:latin typeface="Chalkboard" charset="0"/>
                <a:ea typeface="ヒラギノ角ゴ ProN W3" charset="0"/>
                <a:cs typeface="ヒラギノ角ゴ ProN W3" charset="0"/>
                <a:sym typeface="Chalkboard" charset="0"/>
              </a:defRPr>
            </a:lvl5pPr>
            <a:lvl6pPr marL="2514600" indent="-228600" eaLnBrk="0" fontAlgn="base" hangingPunct="0">
              <a:spcBef>
                <a:spcPct val="0"/>
              </a:spcBef>
              <a:spcAft>
                <a:spcPct val="0"/>
              </a:spcAft>
              <a:defRPr sz="4200">
                <a:solidFill>
                  <a:srgbClr val="FFFFFF"/>
                </a:solidFill>
                <a:latin typeface="Chalkboard" charset="0"/>
                <a:ea typeface="ヒラギノ角ゴ ProN W3" charset="0"/>
                <a:cs typeface="ヒラギノ角ゴ ProN W3" charset="0"/>
                <a:sym typeface="Chalkboard" charset="0"/>
              </a:defRPr>
            </a:lvl6pPr>
            <a:lvl7pPr marL="2971800" indent="-228600" eaLnBrk="0" fontAlgn="base" hangingPunct="0">
              <a:spcBef>
                <a:spcPct val="0"/>
              </a:spcBef>
              <a:spcAft>
                <a:spcPct val="0"/>
              </a:spcAft>
              <a:defRPr sz="4200">
                <a:solidFill>
                  <a:srgbClr val="FFFFFF"/>
                </a:solidFill>
                <a:latin typeface="Chalkboard" charset="0"/>
                <a:ea typeface="ヒラギノ角ゴ ProN W3" charset="0"/>
                <a:cs typeface="ヒラギノ角ゴ ProN W3" charset="0"/>
                <a:sym typeface="Chalkboard" charset="0"/>
              </a:defRPr>
            </a:lvl7pPr>
            <a:lvl8pPr marL="3429000" indent="-228600" eaLnBrk="0" fontAlgn="base" hangingPunct="0">
              <a:spcBef>
                <a:spcPct val="0"/>
              </a:spcBef>
              <a:spcAft>
                <a:spcPct val="0"/>
              </a:spcAft>
              <a:defRPr sz="4200">
                <a:solidFill>
                  <a:srgbClr val="FFFFFF"/>
                </a:solidFill>
                <a:latin typeface="Chalkboard" charset="0"/>
                <a:ea typeface="ヒラギノ角ゴ ProN W3" charset="0"/>
                <a:cs typeface="ヒラギノ角ゴ ProN W3" charset="0"/>
                <a:sym typeface="Chalkboard" charset="0"/>
              </a:defRPr>
            </a:lvl8pPr>
            <a:lvl9pPr marL="3886200" indent="-228600" eaLnBrk="0" fontAlgn="base" hangingPunct="0">
              <a:spcBef>
                <a:spcPct val="0"/>
              </a:spcBef>
              <a:spcAft>
                <a:spcPct val="0"/>
              </a:spcAft>
              <a:defRPr sz="4200">
                <a:solidFill>
                  <a:srgbClr val="FFFFFF"/>
                </a:solidFill>
                <a:latin typeface="Chalkboard" charset="0"/>
                <a:ea typeface="ヒラギノ角ゴ ProN W3" charset="0"/>
                <a:cs typeface="ヒラギノ角ゴ ProN W3" charset="0"/>
                <a:sym typeface="Chalkboard" charset="0"/>
              </a:defRPr>
            </a:lvl9pPr>
          </a:lstStyle>
          <a:p>
            <a:pPr eaLnBrk="1" hangingPunct="1">
              <a:lnSpc>
                <a:spcPct val="40000"/>
              </a:lnSpc>
              <a:buSzPct val="65000"/>
              <a:buFont typeface="Arial" charset="0"/>
              <a:buNone/>
            </a:pPr>
            <a:endParaRPr lang="en-US" sz="1200" dirty="0">
              <a:solidFill>
                <a:schemeClr val="tx1"/>
              </a:solidFill>
              <a:latin typeface="Gill Sans" charset="0"/>
            </a:endParaRPr>
          </a:p>
        </p:txBody>
      </p:sp>
      <p:sp>
        <p:nvSpPr>
          <p:cNvPr id="9" name="Content Placeholder 2"/>
          <p:cNvSpPr txBox="1">
            <a:spLocks/>
          </p:cNvSpPr>
          <p:nvPr/>
        </p:nvSpPr>
        <p:spPr>
          <a:xfrm>
            <a:off x="602402" y="1553667"/>
            <a:ext cx="7935057" cy="3814861"/>
          </a:xfrm>
          <a:prstGeom prst="rect">
            <a:avLst/>
          </a:prstGeom>
        </p:spPr>
        <p:txBody>
          <a:bodyPr vert="horz" lIns="68580" tIns="34290" rIns="68580" bIns="3429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150" dirty="0">
                <a:latin typeface="Gill Sans Light" charset="0"/>
                <a:ea typeface="Gill Sans Light" charset="0"/>
                <a:cs typeface="Gill Sans Light" charset="0"/>
              </a:rPr>
              <a:t>Challenge 2011</a:t>
            </a:r>
          </a:p>
          <a:p>
            <a:pPr lvl="1"/>
            <a:r>
              <a:rPr lang="en-US" sz="2325" dirty="0">
                <a:latin typeface="Gill Sans Light" charset="0"/>
                <a:ea typeface="Gill Sans Light" charset="0"/>
                <a:cs typeface="Gill Sans Light" charset="0"/>
              </a:rPr>
              <a:t>Predict probability of 10 genomes (participants) having 32 binary traits and 8 numerical traits</a:t>
            </a:r>
          </a:p>
          <a:p>
            <a:pPr lvl="1"/>
            <a:r>
              <a:rPr lang="en-US" sz="2325" dirty="0">
                <a:latin typeface="Gill Sans Light" charset="0"/>
                <a:ea typeface="Gill Sans Light" charset="0"/>
                <a:cs typeface="Gill Sans Light" charset="0"/>
              </a:rPr>
              <a:t>We also invite predictions on any additional genetic phenotypes.</a:t>
            </a:r>
            <a:br>
              <a:rPr lang="en-US" sz="1950" dirty="0">
                <a:latin typeface="Gill Sans Light" charset="0"/>
                <a:ea typeface="Gill Sans Light" charset="0"/>
                <a:cs typeface="Gill Sans Light" charset="0"/>
              </a:rPr>
            </a:br>
            <a:endParaRPr lang="en-US" sz="1950" dirty="0">
              <a:latin typeface="Gill Sans Light" charset="0"/>
              <a:ea typeface="Gill Sans Light" charset="0"/>
              <a:cs typeface="Gill Sans Light" charset="0"/>
            </a:endParaRPr>
          </a:p>
          <a:p>
            <a:pPr marL="0" indent="0">
              <a:buNone/>
            </a:pPr>
            <a:r>
              <a:rPr lang="en-US" sz="2850" dirty="0">
                <a:solidFill>
                  <a:schemeClr val="bg1">
                    <a:lumMod val="85000"/>
                  </a:schemeClr>
                </a:solidFill>
                <a:latin typeface="Gill Sans Light" charset="0"/>
                <a:ea typeface="Gill Sans Light" charset="0"/>
                <a:cs typeface="Gill Sans Light" charset="0"/>
              </a:rPr>
              <a:t>Additional:</a:t>
            </a:r>
          </a:p>
          <a:p>
            <a:pPr lvl="1"/>
            <a:r>
              <a:rPr lang="en-US" sz="2250" dirty="0">
                <a:solidFill>
                  <a:schemeClr val="bg1">
                    <a:lumMod val="85000"/>
                  </a:schemeClr>
                </a:solidFill>
                <a:latin typeface="Gill Sans Light" charset="0"/>
                <a:ea typeface="Gill Sans Light" charset="0"/>
                <a:cs typeface="Gill Sans Light" charset="0"/>
              </a:rPr>
              <a:t>One the of PGP10 individuals has irritable bowel syndrome. Predict who that individual is.</a:t>
            </a:r>
          </a:p>
          <a:p>
            <a:pPr lvl="1"/>
            <a:r>
              <a:rPr lang="en-US" sz="2250" dirty="0">
                <a:solidFill>
                  <a:schemeClr val="bg1">
                    <a:lumMod val="85000"/>
                  </a:schemeClr>
                </a:solidFill>
                <a:latin typeface="Gill Sans Light" charset="0"/>
                <a:ea typeface="Gill Sans Light" charset="0"/>
                <a:cs typeface="Gill Sans Light" charset="0"/>
              </a:rPr>
              <a:t>One of the PGP10 individuals is color-blind. Predict who he is.</a:t>
            </a:r>
          </a:p>
          <a:p>
            <a:pPr lvl="1"/>
            <a:r>
              <a:rPr lang="en-US" sz="2250" dirty="0">
                <a:solidFill>
                  <a:schemeClr val="bg1">
                    <a:lumMod val="85000"/>
                  </a:schemeClr>
                </a:solidFill>
                <a:latin typeface="Gill Sans Light" charset="0"/>
                <a:ea typeface="Gill Sans Light" charset="0"/>
                <a:cs typeface="Gill Sans Light" charset="0"/>
              </a:rPr>
              <a:t>One of the PGP10 individuals is not color-blind but she has a color-blind father and an affected son. Predict who that individual is.</a:t>
            </a:r>
          </a:p>
          <a:p>
            <a:pPr marL="342900" lvl="1" indent="0">
              <a:buNone/>
            </a:pPr>
            <a:endParaRPr lang="en-US" sz="1800" dirty="0">
              <a:latin typeface="Gill Sans Light" charset="0"/>
              <a:ea typeface="Gill Sans Light" charset="0"/>
              <a:cs typeface="Gill Sans Light" charset="0"/>
            </a:endParaRPr>
          </a:p>
        </p:txBody>
      </p:sp>
      <p:sp>
        <p:nvSpPr>
          <p:cNvPr id="5" name="Text Box 6">
            <a:extLst>
              <a:ext uri="{FF2B5EF4-FFF2-40B4-BE49-F238E27FC236}">
                <a16:creationId xmlns:a16="http://schemas.microsoft.com/office/drawing/2014/main" id="{B74CEF55-B451-1648-9894-9E7141EF7E99}"/>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6" name="Text Box 8">
            <a:extLst>
              <a:ext uri="{FF2B5EF4-FFF2-40B4-BE49-F238E27FC236}">
                <a16:creationId xmlns:a16="http://schemas.microsoft.com/office/drawing/2014/main" id="{918CD9FB-A119-D740-8A89-14EA120911B1}"/>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7" name="Text Box 9">
            <a:extLst>
              <a:ext uri="{FF2B5EF4-FFF2-40B4-BE49-F238E27FC236}">
                <a16:creationId xmlns:a16="http://schemas.microsoft.com/office/drawing/2014/main" id="{683CB92B-8C15-C147-8D81-AC0299DE5900}"/>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536739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6672287" cy="353485"/>
          </a:xfrm>
        </p:spPr>
        <p:txBody>
          <a:bodyPr>
            <a:noAutofit/>
          </a:bodyPr>
          <a:lstStyle/>
          <a:p>
            <a:pPr algn="l"/>
            <a:r>
              <a:rPr lang="en-US" sz="3200" dirty="0">
                <a:latin typeface="Gill Sans Light" panose="020B0302020104020203" pitchFamily="34" charset="-79"/>
                <a:ea typeface="Gill Sans SemiBold" charset="0"/>
                <a:cs typeface="Gill Sans Light" panose="020B0302020104020203" pitchFamily="34" charset="-79"/>
              </a:rPr>
              <a:t>The binary </a:t>
            </a:r>
            <a:r>
              <a:rPr lang="en-US" sz="3200" dirty="0">
                <a:latin typeface="Gill Sans Light" panose="020B0302020104020203" pitchFamily="34" charset="-79"/>
                <a:cs typeface="Gill Sans Light" panose="020B0302020104020203" pitchFamily="34" charset="-79"/>
              </a:rPr>
              <a:t>t</a:t>
            </a:r>
            <a:r>
              <a:rPr lang="en-US" sz="3200" dirty="0">
                <a:latin typeface="Gill Sans Light" panose="020B0302020104020203" pitchFamily="34" charset="-79"/>
                <a:ea typeface="Gill Sans SemiBold" charset="0"/>
                <a:cs typeface="Gill Sans Light" panose="020B0302020104020203" pitchFamily="34" charset="-79"/>
              </a:rPr>
              <a:t>raits - ROC</a:t>
            </a:r>
          </a:p>
        </p:txBody>
      </p:sp>
      <p:sp>
        <p:nvSpPr>
          <p:cNvPr id="9" name="Text Placeholder 2"/>
          <p:cNvSpPr txBox="1">
            <a:spLocks/>
          </p:cNvSpPr>
          <p:nvPr/>
        </p:nvSpPr>
        <p:spPr>
          <a:xfrm>
            <a:off x="304800" y="2438400"/>
            <a:ext cx="3749015" cy="3524000"/>
          </a:xfrm>
          <a:prstGeom prst="rect">
            <a:avLst/>
          </a:prstGeom>
        </p:spPr>
        <p:txBody>
          <a:bodyPr vert="horz" lIns="0" tIns="14809"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6088" indent="0">
              <a:lnSpc>
                <a:spcPct val="93000"/>
              </a:lnSpc>
              <a:spcAft>
                <a:spcPts val="752"/>
              </a:spcAft>
              <a:buNone/>
            </a:pPr>
            <a:r>
              <a:rPr lang="en-US" sz="3000" dirty="0">
                <a:solidFill>
                  <a:srgbClr val="000000"/>
                </a:solidFill>
                <a:latin typeface="Gill Sans Light" panose="020B0302020104020203" pitchFamily="34" charset="-79"/>
                <a:ea typeface="ヒラギノ角ゴ ProN W3" charset="0"/>
                <a:cs typeface="Gill Sans Light" panose="020B0302020104020203" pitchFamily="34" charset="-79"/>
              </a:rPr>
              <a:t>Only S126 (</a:t>
            </a:r>
            <a:r>
              <a:rPr lang="en-US" sz="3000" dirty="0" err="1">
                <a:solidFill>
                  <a:srgbClr val="000000"/>
                </a:solidFill>
                <a:latin typeface="Gill Sans Light" panose="020B0302020104020203" pitchFamily="34" charset="-79"/>
                <a:ea typeface="ヒラギノ角ゴ ProN W3" charset="0"/>
                <a:cs typeface="Gill Sans Light" panose="020B0302020104020203" pitchFamily="34" charset="-79"/>
              </a:rPr>
              <a:t>Karchin</a:t>
            </a:r>
            <a:r>
              <a:rPr lang="en-US" sz="3000" dirty="0">
                <a:solidFill>
                  <a:srgbClr val="000000"/>
                </a:solidFill>
                <a:latin typeface="Gill Sans Light" panose="020B0302020104020203" pitchFamily="34" charset="-79"/>
                <a:ea typeface="ヒラギノ角ゴ ProN W3" charset="0"/>
                <a:cs typeface="Gill Sans Light" panose="020B0302020104020203" pitchFamily="34" charset="-79"/>
              </a:rPr>
              <a:t> lab) was statistically significant in PGP Challenge 2011</a:t>
            </a:r>
          </a:p>
        </p:txBody>
      </p:sp>
      <p:pic>
        <p:nvPicPr>
          <p:cNvPr id="13" name="Picture 2"/>
          <p:cNvPicPr>
            <a:picLocks noChangeArrowheads="1"/>
          </p:cNvPicPr>
          <p:nvPr/>
        </p:nvPicPr>
        <p:blipFill rotWithShape="1">
          <a:blip r:embed="rId2">
            <a:extLst>
              <a:ext uri="{28A0092B-C50C-407E-A947-70E740481C1C}">
                <a14:useLocalDpi xmlns:a14="http://schemas.microsoft.com/office/drawing/2010/main" val="0"/>
              </a:ext>
            </a:extLst>
          </a:blip>
          <a:srcRect l="14433" t="15816" r="13636" b="3231"/>
          <a:stretch/>
        </p:blipFill>
        <p:spPr bwMode="auto">
          <a:xfrm>
            <a:off x="3803496" y="838201"/>
            <a:ext cx="5091504" cy="53401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10" name="Text Box 6">
            <a:extLst>
              <a:ext uri="{FF2B5EF4-FFF2-40B4-BE49-F238E27FC236}">
                <a16:creationId xmlns:a16="http://schemas.microsoft.com/office/drawing/2014/main" id="{73262EF2-1401-6E4A-AFE5-E284DCB51F71}"/>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12" name="Text Box 8">
            <a:extLst>
              <a:ext uri="{FF2B5EF4-FFF2-40B4-BE49-F238E27FC236}">
                <a16:creationId xmlns:a16="http://schemas.microsoft.com/office/drawing/2014/main" id="{F98E8F64-2F9E-6042-A1C0-8F628C3B247F}"/>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14" name="Text Box 9">
            <a:extLst>
              <a:ext uri="{FF2B5EF4-FFF2-40B4-BE49-F238E27FC236}">
                <a16:creationId xmlns:a16="http://schemas.microsoft.com/office/drawing/2014/main" id="{DC48B213-BB7C-2143-9FB8-AB194FD39FDA}"/>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21643397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sp>
        <p:nvSpPr>
          <p:cNvPr id="7" name="TextBox 6"/>
          <p:cNvSpPr txBox="1"/>
          <p:nvPr/>
        </p:nvSpPr>
        <p:spPr>
          <a:xfrm>
            <a:off x="1893094" y="2417390"/>
            <a:ext cx="5350669" cy="1962076"/>
          </a:xfrm>
          <a:prstGeom prst="rect">
            <a:avLst/>
          </a:prstGeom>
          <a:noFill/>
        </p:spPr>
        <p:txBody>
          <a:bodyPr wrap="square" rtlCol="0">
            <a:spAutoFit/>
          </a:bodyPr>
          <a:lstStyle/>
          <a:p>
            <a:pPr algn="ctr"/>
            <a:r>
              <a:rPr lang="en-US" sz="2700" b="1" dirty="0">
                <a:latin typeface="Gill Sans Light"/>
                <a:cs typeface="Gill Sans Light"/>
              </a:rPr>
              <a:t>Key Point #3:</a:t>
            </a:r>
          </a:p>
          <a:p>
            <a:pPr algn="ctr"/>
            <a:endParaRPr lang="en-US" sz="2700" b="1" dirty="0">
              <a:latin typeface="Gill Sans Light"/>
              <a:cs typeface="Gill Sans Light"/>
            </a:endParaRPr>
          </a:p>
          <a:p>
            <a:pPr algn="ctr"/>
            <a:r>
              <a:rPr lang="en-US" sz="2250" dirty="0">
                <a:latin typeface="Gill Sans Light"/>
                <a:cs typeface="Gill Sans Light"/>
              </a:rPr>
              <a:t>CAGI has facilitated the development of new methods that are novel, interesting and should have an impact over time.  </a:t>
            </a:r>
          </a:p>
        </p:txBody>
      </p:sp>
    </p:spTree>
    <p:extLst>
      <p:ext uri="{BB962C8B-B14F-4D97-AF65-F5344CB8AC3E}">
        <p14:creationId xmlns:p14="http://schemas.microsoft.com/office/powerpoint/2010/main" val="40727607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3993" y="131105"/>
            <a:ext cx="7662207" cy="35348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Gill Sans Light" panose="020B0302020104020203" pitchFamily="34" charset="-79"/>
                <a:ea typeface="Gill Sans SemiBold" charset="0"/>
                <a:cs typeface="Gill Sans Light" panose="020B0302020104020203" pitchFamily="34" charset="-79"/>
              </a:rPr>
              <a:t>Example: Chen, </a:t>
            </a:r>
            <a:r>
              <a:rPr lang="en-US" sz="3200" i="1" dirty="0">
                <a:latin typeface="Gill Sans Light" panose="020B0302020104020203" pitchFamily="34" charset="-79"/>
                <a:ea typeface="Gill Sans SemiBold" charset="0"/>
                <a:cs typeface="Gill Sans Light" panose="020B0302020104020203" pitchFamily="34" charset="-79"/>
              </a:rPr>
              <a:t>et al. </a:t>
            </a:r>
            <a:r>
              <a:rPr lang="en-US" sz="3200" dirty="0" err="1">
                <a:latin typeface="Gill Sans Light" panose="020B0302020104020203" pitchFamily="34" charset="-79"/>
                <a:ea typeface="Gill Sans SemiBold" charset="0"/>
                <a:cs typeface="Gill Sans Light" panose="020B0302020104020203" pitchFamily="34" charset="-79"/>
              </a:rPr>
              <a:t>PLoS</a:t>
            </a:r>
            <a:r>
              <a:rPr lang="en-US" sz="3200" dirty="0">
                <a:latin typeface="Gill Sans Light" panose="020B0302020104020203" pitchFamily="34" charset="-79"/>
                <a:ea typeface="Gill Sans SemiBold" charset="0"/>
                <a:cs typeface="Gill Sans Light" panose="020B0302020104020203" pitchFamily="34" charset="-79"/>
              </a:rPr>
              <a:t> Comp Bio 2014 </a:t>
            </a:r>
          </a:p>
        </p:txBody>
      </p:sp>
      <p:sp>
        <p:nvSpPr>
          <p:cNvPr id="8" name="Content Placeholder 7"/>
          <p:cNvSpPr>
            <a:spLocks noGrp="1"/>
          </p:cNvSpPr>
          <p:nvPr>
            <p:ph idx="1"/>
          </p:nvPr>
        </p:nvSpPr>
        <p:spPr>
          <a:xfrm>
            <a:off x="685800" y="914400"/>
            <a:ext cx="7886700" cy="939967"/>
          </a:xfrm>
        </p:spPr>
        <p:txBody>
          <a:bodyPr>
            <a:normAutofit/>
          </a:bodyPr>
          <a:lstStyle/>
          <a:p>
            <a:pPr marL="0" indent="0">
              <a:buNone/>
            </a:pPr>
            <a:r>
              <a:rPr lang="en-US" sz="2700" dirty="0">
                <a:latin typeface="Gill Sans Light" panose="020B0302020104020203" pitchFamily="34" charset="-79"/>
                <a:ea typeface="Gill Sans" charset="0"/>
                <a:cs typeface="Gill Sans Light" panose="020B0302020104020203" pitchFamily="34" charset="-79"/>
              </a:rPr>
              <a:t>Genome interpretation</a:t>
            </a:r>
          </a:p>
          <a:p>
            <a:pPr marL="0" indent="0">
              <a:buNone/>
            </a:pPr>
            <a:endParaRPr lang="en-US" sz="2700" dirty="0">
              <a:latin typeface="Gill Sans Light" panose="020B0302020104020203" pitchFamily="34" charset="-79"/>
              <a:ea typeface="Gill Sans" charset="0"/>
              <a:cs typeface="Gill Sans Light" panose="020B0302020104020203" pitchFamily="34" charset="-79"/>
            </a:endParaRPr>
          </a:p>
        </p:txBody>
      </p:sp>
      <p:pic>
        <p:nvPicPr>
          <p:cNvPr id="3" name="Picture 2">
            <a:extLst>
              <a:ext uri="{FF2B5EF4-FFF2-40B4-BE49-F238E27FC236}">
                <a16:creationId xmlns:a16="http://schemas.microsoft.com/office/drawing/2014/main" id="{55771867-0E9B-7045-A031-F7056B4F801D}"/>
              </a:ext>
            </a:extLst>
          </p:cNvPr>
          <p:cNvPicPr>
            <a:picLocks noChangeAspect="1"/>
          </p:cNvPicPr>
          <p:nvPr/>
        </p:nvPicPr>
        <p:blipFill>
          <a:blip r:embed="rId3"/>
          <a:stretch>
            <a:fillRect/>
          </a:stretch>
        </p:blipFill>
        <p:spPr>
          <a:xfrm>
            <a:off x="525417" y="1496428"/>
            <a:ext cx="3485957" cy="2480009"/>
          </a:xfrm>
          <a:prstGeom prst="rect">
            <a:avLst/>
          </a:prstGeom>
        </p:spPr>
      </p:pic>
      <p:pic>
        <p:nvPicPr>
          <p:cNvPr id="2" name="Picture 1">
            <a:extLst>
              <a:ext uri="{FF2B5EF4-FFF2-40B4-BE49-F238E27FC236}">
                <a16:creationId xmlns:a16="http://schemas.microsoft.com/office/drawing/2014/main" id="{914A9CCF-EFA1-604C-AABC-9CD34BBDD767}"/>
              </a:ext>
            </a:extLst>
          </p:cNvPr>
          <p:cNvPicPr>
            <a:picLocks noChangeAspect="1"/>
          </p:cNvPicPr>
          <p:nvPr/>
        </p:nvPicPr>
        <p:blipFill>
          <a:blip r:embed="rId4"/>
          <a:stretch>
            <a:fillRect/>
          </a:stretch>
        </p:blipFill>
        <p:spPr>
          <a:xfrm>
            <a:off x="2590800" y="4133728"/>
            <a:ext cx="6364706" cy="1852121"/>
          </a:xfrm>
          <a:prstGeom prst="rect">
            <a:avLst/>
          </a:prstGeom>
        </p:spPr>
      </p:pic>
      <p:sp>
        <p:nvSpPr>
          <p:cNvPr id="7" name="Text Box 6">
            <a:extLst>
              <a:ext uri="{FF2B5EF4-FFF2-40B4-BE49-F238E27FC236}">
                <a16:creationId xmlns:a16="http://schemas.microsoft.com/office/drawing/2014/main" id="{8AF81CA0-32BE-8F4D-A864-32E5215E4BA0}"/>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9" name="Text Box 8">
            <a:extLst>
              <a:ext uri="{FF2B5EF4-FFF2-40B4-BE49-F238E27FC236}">
                <a16:creationId xmlns:a16="http://schemas.microsoft.com/office/drawing/2014/main" id="{DC8C4492-EA40-9946-ADA7-FFDE6343893E}"/>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10" name="Text Box 9">
            <a:extLst>
              <a:ext uri="{FF2B5EF4-FFF2-40B4-BE49-F238E27FC236}">
                <a16:creationId xmlns:a16="http://schemas.microsoft.com/office/drawing/2014/main" id="{CAB41FD7-477D-9B4B-A6C4-4291718B0318}"/>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32381846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77286"/>
            <a:ext cx="8534400" cy="358727"/>
          </a:xfrm>
        </p:spPr>
        <p:txBody>
          <a:bodyPr>
            <a:noAutofit/>
          </a:bodyPr>
          <a:lstStyle/>
          <a:p>
            <a:pPr algn="l"/>
            <a:r>
              <a:rPr lang="en-US" sz="3200" dirty="0">
                <a:latin typeface="Gill Sans Light" panose="020B0302020104020203" pitchFamily="34" charset="-79"/>
                <a:ea typeface="Gill Sans SemiBold" charset="0"/>
                <a:cs typeface="Gill Sans Light" panose="020B0302020104020203" pitchFamily="34" charset="-79"/>
              </a:rPr>
              <a:t>CAGI challenge became a matching game in 2013</a:t>
            </a:r>
          </a:p>
        </p:txBody>
      </p:sp>
      <p:sp>
        <p:nvSpPr>
          <p:cNvPr id="9" name="Rectangle 3"/>
          <p:cNvSpPr>
            <a:spLocks/>
          </p:cNvSpPr>
          <p:nvPr/>
        </p:nvSpPr>
        <p:spPr bwMode="auto">
          <a:xfrm>
            <a:off x="4133850" y="4097080"/>
            <a:ext cx="4857766" cy="14231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0" tIns="0" rIns="0" bIns="0" anchor="ctr"/>
          <a:lstStyle/>
          <a:p>
            <a:pPr marL="256999" indent="-256999">
              <a:buSzPct val="125000"/>
              <a:buFont typeface="Arial" charset="0"/>
              <a:buChar char="•"/>
            </a:pPr>
            <a:r>
              <a:rPr lang="en-US" sz="2400" dirty="0">
                <a:latin typeface="Gill Sans Light" panose="020B0302020104020203" pitchFamily="34" charset="-79"/>
                <a:ea typeface="ＭＳ Ｐゴシック" charset="0"/>
                <a:cs typeface="Gill Sans Light" panose="020B0302020104020203" pitchFamily="34" charset="-79"/>
                <a:sym typeface="Arial" charset="0"/>
              </a:rPr>
              <a:t>Each profile contains 239 binary traits.</a:t>
            </a:r>
          </a:p>
          <a:p>
            <a:pPr marL="256999" indent="-256999">
              <a:buSzPct val="125000"/>
              <a:buFont typeface="Arial" charset="0"/>
              <a:buChar char="•"/>
            </a:pPr>
            <a:endParaRPr lang="en-US" sz="2400" dirty="0">
              <a:latin typeface="Gill Sans Light" panose="020B0302020104020203" pitchFamily="34" charset="-79"/>
              <a:ea typeface="ＭＳ Ｐゴシック" charset="0"/>
              <a:cs typeface="Gill Sans Light" panose="020B0302020104020203" pitchFamily="34" charset="-79"/>
              <a:sym typeface="Arial" charset="0"/>
            </a:endParaRPr>
          </a:p>
          <a:p>
            <a:pPr marL="256999" indent="-256999">
              <a:buSzPct val="125000"/>
              <a:buFont typeface="Arial" charset="0"/>
              <a:buChar char="•"/>
            </a:pPr>
            <a:r>
              <a:rPr lang="en-US" sz="2400" dirty="0">
                <a:latin typeface="Gill Sans Light" panose="020B0302020104020203" pitchFamily="34" charset="-79"/>
                <a:ea typeface="ＭＳ Ｐゴシック" charset="0"/>
                <a:cs typeface="Gill Sans Light" panose="020B0302020104020203" pitchFamily="34" charset="-79"/>
                <a:sym typeface="Arial" charset="0"/>
              </a:rPr>
              <a:t>There are 214 decoy profiles that match no given genome data. </a:t>
            </a:r>
          </a:p>
        </p:txBody>
      </p:sp>
      <p:sp>
        <p:nvSpPr>
          <p:cNvPr id="13" name="Rectangle 5"/>
          <p:cNvSpPr>
            <a:spLocks/>
          </p:cNvSpPr>
          <p:nvPr/>
        </p:nvSpPr>
        <p:spPr bwMode="auto">
          <a:xfrm>
            <a:off x="152416" y="4523667"/>
            <a:ext cx="4856054" cy="7375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0" tIns="0" rIns="0" bIns="0" anchor="ctr"/>
          <a:lstStyle/>
          <a:p>
            <a:pPr marL="256999" indent="-256999">
              <a:buSzPct val="125000"/>
              <a:buFont typeface="Arial" charset="0"/>
              <a:buChar char="•"/>
            </a:pPr>
            <a:r>
              <a:rPr lang="en-US" sz="2400" dirty="0">
                <a:latin typeface="Gill Sans Light" panose="020B0302020104020203" pitchFamily="34" charset="-79"/>
                <a:ea typeface="ＭＳ Ｐゴシック" charset="0"/>
                <a:cs typeface="Gill Sans Light" panose="020B0302020104020203" pitchFamily="34" charset="-79"/>
                <a:sym typeface="Arial" charset="0"/>
              </a:rPr>
              <a:t>Each genome contains variants covering the whole genome.</a:t>
            </a:r>
          </a:p>
          <a:p>
            <a:pPr marL="256999" indent="-256999">
              <a:buSzPct val="125000"/>
              <a:buFont typeface="Arial" charset="0"/>
              <a:buChar char="•"/>
            </a:pPr>
            <a:endParaRPr lang="en-US" sz="2400" dirty="0">
              <a:latin typeface="Gill Sans Light" panose="020B0302020104020203" pitchFamily="34" charset="-79"/>
              <a:ea typeface="ＭＳ Ｐゴシック" charset="0"/>
              <a:cs typeface="Gill Sans Light" panose="020B0302020104020203" pitchFamily="34" charset="-79"/>
              <a:sym typeface="Arial" charset="0"/>
            </a:endParaRPr>
          </a:p>
          <a:p>
            <a:pPr marL="256999" indent="-256999">
              <a:buSzPct val="125000"/>
              <a:buFont typeface="Arial" charset="0"/>
              <a:buChar char="•"/>
            </a:pPr>
            <a:r>
              <a:rPr lang="en-US" sz="2400" dirty="0">
                <a:latin typeface="Gill Sans Light" panose="020B0302020104020203" pitchFamily="34" charset="-79"/>
                <a:ea typeface="ＭＳ Ｐゴシック" charset="0"/>
                <a:cs typeface="Gill Sans Light" panose="020B0302020104020203" pitchFamily="34" charset="-79"/>
                <a:sym typeface="Arial" charset="0"/>
              </a:rPr>
              <a:t>Predicted profiles are assigned probability values.</a:t>
            </a:r>
          </a:p>
        </p:txBody>
      </p:sp>
      <p:sp>
        <p:nvSpPr>
          <p:cNvPr id="3" name="Rounded Rectangle 2"/>
          <p:cNvSpPr/>
          <p:nvPr/>
        </p:nvSpPr>
        <p:spPr>
          <a:xfrm>
            <a:off x="5062575" y="1504950"/>
            <a:ext cx="2766975" cy="238125"/>
          </a:xfrm>
          <a:prstGeom prst="round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Profile 1</a:t>
            </a:r>
          </a:p>
        </p:txBody>
      </p:sp>
      <p:sp>
        <p:nvSpPr>
          <p:cNvPr id="14" name="Rounded Rectangle 13"/>
          <p:cNvSpPr/>
          <p:nvPr/>
        </p:nvSpPr>
        <p:spPr>
          <a:xfrm>
            <a:off x="5062575" y="2000823"/>
            <a:ext cx="2766975" cy="238125"/>
          </a:xfrm>
          <a:prstGeom prst="round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Profile 2</a:t>
            </a:r>
          </a:p>
        </p:txBody>
      </p:sp>
      <p:sp>
        <p:nvSpPr>
          <p:cNvPr id="15" name="Rounded Rectangle 14"/>
          <p:cNvSpPr/>
          <p:nvPr/>
        </p:nvSpPr>
        <p:spPr>
          <a:xfrm>
            <a:off x="5062575" y="2691992"/>
            <a:ext cx="2766975" cy="238125"/>
          </a:xfrm>
          <a:prstGeom prst="roundRect">
            <a:avLst/>
          </a:prstGeom>
          <a:solidFill>
            <a:schemeClr val="accent4">
              <a:lumMod val="7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Profile 3</a:t>
            </a:r>
          </a:p>
        </p:txBody>
      </p:sp>
      <p:sp>
        <p:nvSpPr>
          <p:cNvPr id="16" name="Rounded Rectangle 15"/>
          <p:cNvSpPr/>
          <p:nvPr/>
        </p:nvSpPr>
        <p:spPr>
          <a:xfrm>
            <a:off x="5062575" y="3331268"/>
            <a:ext cx="2766975" cy="238125"/>
          </a:xfrm>
          <a:prstGeom prst="round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Profile 291</a:t>
            </a:r>
          </a:p>
        </p:txBody>
      </p:sp>
      <p:sp>
        <p:nvSpPr>
          <p:cNvPr id="6" name="Oval 5"/>
          <p:cNvSpPr/>
          <p:nvPr/>
        </p:nvSpPr>
        <p:spPr>
          <a:xfrm>
            <a:off x="1209675" y="1504950"/>
            <a:ext cx="2809875" cy="257748"/>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Participant Genome 1</a:t>
            </a:r>
          </a:p>
        </p:txBody>
      </p:sp>
      <p:sp>
        <p:nvSpPr>
          <p:cNvPr id="17" name="Oval 16"/>
          <p:cNvSpPr/>
          <p:nvPr/>
        </p:nvSpPr>
        <p:spPr>
          <a:xfrm>
            <a:off x="1209675" y="2096580"/>
            <a:ext cx="2809875" cy="257748"/>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Participant Genome 2</a:t>
            </a:r>
          </a:p>
        </p:txBody>
      </p:sp>
      <p:sp>
        <p:nvSpPr>
          <p:cNvPr id="18" name="Oval 17"/>
          <p:cNvSpPr/>
          <p:nvPr/>
        </p:nvSpPr>
        <p:spPr>
          <a:xfrm>
            <a:off x="1209675" y="2623493"/>
            <a:ext cx="2809875" cy="257748"/>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Participant Genome 3</a:t>
            </a:r>
          </a:p>
        </p:txBody>
      </p:sp>
      <p:sp>
        <p:nvSpPr>
          <p:cNvPr id="19" name="Oval 18"/>
          <p:cNvSpPr/>
          <p:nvPr/>
        </p:nvSpPr>
        <p:spPr>
          <a:xfrm>
            <a:off x="1142999" y="3331268"/>
            <a:ext cx="2876551" cy="257748"/>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Participant Genome 77</a:t>
            </a:r>
          </a:p>
        </p:txBody>
      </p:sp>
      <p:cxnSp>
        <p:nvCxnSpPr>
          <p:cNvPr id="20" name="Straight Arrow Connector 19"/>
          <p:cNvCxnSpPr/>
          <p:nvPr/>
        </p:nvCxnSpPr>
        <p:spPr>
          <a:xfrm>
            <a:off x="4133850" y="2225454"/>
            <a:ext cx="790575" cy="449161"/>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4133850" y="2096580"/>
            <a:ext cx="904875" cy="655787"/>
          </a:xfrm>
          <a:prstGeom prst="straightConnector1">
            <a:avLst/>
          </a:prstGeom>
          <a:ln>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 name="Text Box 6">
            <a:extLst>
              <a:ext uri="{FF2B5EF4-FFF2-40B4-BE49-F238E27FC236}">
                <a16:creationId xmlns:a16="http://schemas.microsoft.com/office/drawing/2014/main" id="{E1BC8C5D-F377-4544-ACB0-437140EADA68}"/>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23" name="Text Box 8">
            <a:extLst>
              <a:ext uri="{FF2B5EF4-FFF2-40B4-BE49-F238E27FC236}">
                <a16:creationId xmlns:a16="http://schemas.microsoft.com/office/drawing/2014/main" id="{296ACE6E-2F1D-554F-BA78-92A9083B1E18}"/>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24" name="Text Box 9">
            <a:extLst>
              <a:ext uri="{FF2B5EF4-FFF2-40B4-BE49-F238E27FC236}">
                <a16:creationId xmlns:a16="http://schemas.microsoft.com/office/drawing/2014/main" id="{1416807B-5D83-4B4D-BE28-CAC8EA9F28CF}"/>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8225413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686800" cy="762000"/>
          </a:xfrm>
        </p:spPr>
        <p:txBody>
          <a:bodyPr>
            <a:noAutofit/>
          </a:bodyPr>
          <a:lstStyle/>
          <a:p>
            <a:pPr algn="l"/>
            <a:r>
              <a:rPr lang="en-US" sz="3200" dirty="0">
                <a:latin typeface="Gill Sans Light" panose="020B0302020104020203" pitchFamily="34" charset="-79"/>
                <a:cs typeface="Gill Sans Light" panose="020B0302020104020203" pitchFamily="34" charset="-79"/>
              </a:rPr>
              <a:t>This, like other challenges had some initial data quality issues</a:t>
            </a:r>
          </a:p>
        </p:txBody>
      </p:sp>
      <p:sp>
        <p:nvSpPr>
          <p:cNvPr id="3" name="Content Placeholder 2"/>
          <p:cNvSpPr>
            <a:spLocks noGrp="1"/>
          </p:cNvSpPr>
          <p:nvPr>
            <p:ph idx="1"/>
          </p:nvPr>
        </p:nvSpPr>
        <p:spPr>
          <a:xfrm>
            <a:off x="0" y="1676400"/>
            <a:ext cx="9144000" cy="2743200"/>
          </a:xfrm>
        </p:spPr>
        <p:txBody>
          <a:bodyPr>
            <a:normAutofit/>
          </a:bodyPr>
          <a:lstStyle/>
          <a:p>
            <a:pPr marL="0" indent="0">
              <a:buSzPct val="65000"/>
              <a:buNone/>
            </a:pPr>
            <a:r>
              <a:rPr lang="en-US" sz="2200" dirty="0">
                <a:latin typeface="Gill Sans Light" panose="020B0302020104020203" pitchFamily="34" charset="-79"/>
                <a:cs typeface="Gill Sans Light" panose="020B0302020104020203" pitchFamily="34" charset="-79"/>
              </a:rPr>
              <a:t>First, a number of individuals had been profiled using 23andMe data and had posted that data on their profiles.  27 were there and if teams picked up on this, 27 could be correctly identified by trivially matching variants.</a:t>
            </a:r>
          </a:p>
          <a:p>
            <a:pPr marL="0" indent="0">
              <a:buSzPct val="65000"/>
              <a:buNone/>
            </a:pPr>
            <a:endParaRPr lang="en-US" sz="2200" dirty="0">
              <a:latin typeface="Gill Sans Light" panose="020B0302020104020203" pitchFamily="34" charset="-79"/>
              <a:cs typeface="Gill Sans Light" panose="020B0302020104020203" pitchFamily="34" charset="-79"/>
            </a:endParaRPr>
          </a:p>
          <a:p>
            <a:pPr marL="0" indent="0">
              <a:buSzPct val="65000"/>
              <a:buNone/>
            </a:pPr>
            <a:r>
              <a:rPr lang="en-US" sz="2200" dirty="0">
                <a:latin typeface="Gill Sans Light" panose="020B0302020104020203" pitchFamily="34" charset="-79"/>
                <a:cs typeface="Gill Sans Light" panose="020B0302020104020203" pitchFamily="34" charset="-79"/>
              </a:rPr>
              <a:t>Second, as Mary Wahl (then at Harvard) pointed out to us, 108 profiles (excluding duplicate profiles) never had a sample (saliva or blood), taken for them!  No sample … no genome.</a:t>
            </a:r>
          </a:p>
        </p:txBody>
      </p:sp>
    </p:spTree>
    <p:extLst>
      <p:ext uri="{BB962C8B-B14F-4D97-AF65-F5344CB8AC3E}">
        <p14:creationId xmlns:p14="http://schemas.microsoft.com/office/powerpoint/2010/main" val="9913459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6663380" cy="358727"/>
          </a:xfrm>
        </p:spPr>
        <p:txBody>
          <a:bodyPr>
            <a:normAutofit fontScale="90000"/>
          </a:bodyPr>
          <a:lstStyle/>
          <a:p>
            <a:pPr algn="l"/>
            <a:r>
              <a:rPr lang="en-US" dirty="0">
                <a:latin typeface="Gill Sans Light" panose="020B0302020104020203" pitchFamily="34" charset="-79"/>
                <a:ea typeface="Gill Sans SemiBold" charset="0"/>
                <a:cs typeface="Gill Sans Light" panose="020B0302020104020203" pitchFamily="34" charset="-79"/>
              </a:rPr>
              <a:t>PGP Challenge 2013</a:t>
            </a:r>
          </a:p>
        </p:txBody>
      </p:sp>
      <p:graphicFrame>
        <p:nvGraphicFramePr>
          <p:cNvPr id="9" name="Object 4"/>
          <p:cNvGraphicFramePr>
            <a:graphicFrameLocks noChangeAspect="1"/>
          </p:cNvGraphicFramePr>
          <p:nvPr>
            <p:extLst>
              <p:ext uri="{D42A27DB-BD31-4B8C-83A1-F6EECF244321}">
                <p14:modId xmlns:p14="http://schemas.microsoft.com/office/powerpoint/2010/main" val="2508413172"/>
              </p:ext>
            </p:extLst>
          </p:nvPr>
        </p:nvGraphicFramePr>
        <p:xfrm>
          <a:off x="1447800" y="838200"/>
          <a:ext cx="6096000" cy="3081916"/>
        </p:xfrm>
        <a:graphic>
          <a:graphicData uri="http://schemas.openxmlformats.org/presentationml/2006/ole">
            <mc:AlternateContent xmlns:mc="http://schemas.openxmlformats.org/markup-compatibility/2006">
              <mc:Choice xmlns:v="urn:schemas-microsoft-com:vml" Requires="v">
                <p:oleObj spid="_x0000_s1034" name="Document" r:id="rId3" imgW="5638592" imgH="3098686" progId="Word.Document.12">
                  <p:embed/>
                </p:oleObj>
              </mc:Choice>
              <mc:Fallback>
                <p:oleObj name="Document" r:id="rId3" imgW="5638592" imgH="3098686" progId="Word.Document.12">
                  <p:embed/>
                  <p:pic>
                    <p:nvPicPr>
                      <p:cNvPr id="9"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838200"/>
                        <a:ext cx="6096000" cy="3081916"/>
                      </a:xfrm>
                      <a:prstGeom prst="rect">
                        <a:avLst/>
                      </a:prstGeom>
                      <a:noFill/>
                      <a:ln>
                        <a:noFill/>
                      </a:ln>
                    </p:spPr>
                  </p:pic>
                </p:oleObj>
              </mc:Fallback>
            </mc:AlternateContent>
          </a:graphicData>
        </a:graphic>
      </p:graphicFrame>
      <p:sp>
        <p:nvSpPr>
          <p:cNvPr id="6" name="Text Box 6">
            <a:extLst>
              <a:ext uri="{FF2B5EF4-FFF2-40B4-BE49-F238E27FC236}">
                <a16:creationId xmlns:a16="http://schemas.microsoft.com/office/drawing/2014/main" id="{D1404D82-F4E7-FE4C-BBEB-F787B6456B49}"/>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8" name="Text Box 8">
            <a:extLst>
              <a:ext uri="{FF2B5EF4-FFF2-40B4-BE49-F238E27FC236}">
                <a16:creationId xmlns:a16="http://schemas.microsoft.com/office/drawing/2014/main" id="{760628EB-E12D-8148-81A5-7272E0033F9A}"/>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10" name="Text Box 9">
            <a:extLst>
              <a:ext uri="{FF2B5EF4-FFF2-40B4-BE49-F238E27FC236}">
                <a16:creationId xmlns:a16="http://schemas.microsoft.com/office/drawing/2014/main" id="{2EA42189-BAF9-4746-94D3-960EE621DB03}"/>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3" name="TextBox 2">
            <a:extLst>
              <a:ext uri="{FF2B5EF4-FFF2-40B4-BE49-F238E27FC236}">
                <a16:creationId xmlns:a16="http://schemas.microsoft.com/office/drawing/2014/main" id="{CD5D2590-0D5F-1C42-A0AD-1F2F56706CD1}"/>
              </a:ext>
            </a:extLst>
          </p:cNvPr>
          <p:cNvSpPr txBox="1"/>
          <p:nvPr/>
        </p:nvSpPr>
        <p:spPr>
          <a:xfrm>
            <a:off x="1311520" y="4114800"/>
            <a:ext cx="6692409" cy="1569660"/>
          </a:xfrm>
          <a:prstGeom prst="rect">
            <a:avLst/>
          </a:prstGeom>
          <a:noFill/>
        </p:spPr>
        <p:txBody>
          <a:bodyPr wrap="none" rtlCol="0">
            <a:spAutoFit/>
          </a:bodyPr>
          <a:lstStyle/>
          <a:p>
            <a:r>
              <a:rPr lang="en-US" sz="3200" dirty="0" err="1">
                <a:latin typeface="Gill Sans Light" panose="020B0302020104020203" pitchFamily="34" charset="-79"/>
                <a:cs typeface="Gill Sans Light" panose="020B0302020104020203" pitchFamily="34" charset="-79"/>
              </a:rPr>
              <a:t>Karchin</a:t>
            </a:r>
            <a:r>
              <a:rPr lang="en-US" sz="3200" dirty="0">
                <a:latin typeface="Gill Sans Light" panose="020B0302020104020203" pitchFamily="34" charset="-79"/>
                <a:cs typeface="Gill Sans Light" panose="020B0302020104020203" pitchFamily="34" charset="-79"/>
              </a:rPr>
              <a:t> Team:</a:t>
            </a:r>
          </a:p>
          <a:p>
            <a:r>
              <a:rPr lang="en-US" sz="3200" dirty="0">
                <a:latin typeface="Gill Sans Light" panose="020B0302020104020203" pitchFamily="34" charset="-79"/>
                <a:cs typeface="Gill Sans Light" panose="020B0302020104020203" pitchFamily="34" charset="-79"/>
              </a:rPr>
              <a:t>Identified 6 genomes correctly out of 77</a:t>
            </a:r>
          </a:p>
          <a:p>
            <a:r>
              <a:rPr lang="en-US" sz="3200" dirty="0">
                <a:latin typeface="Gill Sans Light" panose="020B0302020104020203" pitchFamily="34" charset="-79"/>
                <a:cs typeface="Gill Sans Light" panose="020B0302020104020203" pitchFamily="34" charset="-79"/>
              </a:rPr>
              <a:t>Average Rank of 25.4</a:t>
            </a:r>
          </a:p>
        </p:txBody>
      </p:sp>
    </p:spTree>
    <p:extLst>
      <p:ext uri="{BB962C8B-B14F-4D97-AF65-F5344CB8AC3E}">
        <p14:creationId xmlns:p14="http://schemas.microsoft.com/office/powerpoint/2010/main" val="4549264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6663380" cy="358727"/>
          </a:xfrm>
        </p:spPr>
        <p:txBody>
          <a:bodyPr>
            <a:normAutofit fontScale="90000"/>
          </a:bodyPr>
          <a:lstStyle/>
          <a:p>
            <a:pPr algn="l"/>
            <a:r>
              <a:rPr lang="en-US" dirty="0">
                <a:latin typeface="Gill Sans Light" panose="020B0302020104020203" pitchFamily="34" charset="-79"/>
                <a:ea typeface="Gill Sans SemiBold" charset="0"/>
                <a:cs typeface="Gill Sans Light" panose="020B0302020104020203" pitchFamily="34" charset="-79"/>
              </a:rPr>
              <a:t>PGP Challenge 2015</a:t>
            </a:r>
          </a:p>
        </p:txBody>
      </p:sp>
      <p:sp>
        <p:nvSpPr>
          <p:cNvPr id="3" name="Content Placeholder 2"/>
          <p:cNvSpPr>
            <a:spLocks noGrp="1"/>
          </p:cNvSpPr>
          <p:nvPr>
            <p:ph idx="1"/>
          </p:nvPr>
        </p:nvSpPr>
        <p:spPr>
          <a:xfrm>
            <a:off x="304800" y="1295400"/>
            <a:ext cx="8647251" cy="3637205"/>
          </a:xfrm>
        </p:spPr>
        <p:txBody>
          <a:bodyPr>
            <a:noAutofit/>
          </a:bodyPr>
          <a:lstStyle/>
          <a:p>
            <a:pPr marL="0" indent="0">
              <a:buNone/>
            </a:pPr>
            <a:r>
              <a:rPr lang="en-US" sz="2400" dirty="0">
                <a:latin typeface="Gill Sans Light" charset="0"/>
                <a:ea typeface="Gill Sans Light" charset="0"/>
                <a:cs typeface="Gill Sans Light" charset="0"/>
              </a:rPr>
              <a:t>Challenge 2015 has the format same as Challenge 2013</a:t>
            </a:r>
          </a:p>
          <a:p>
            <a:pPr lvl="1"/>
            <a:r>
              <a:rPr lang="en-US" sz="2400" dirty="0">
                <a:latin typeface="Gill Sans Light" charset="0"/>
                <a:ea typeface="Gill Sans Light" charset="0"/>
                <a:cs typeface="Gill Sans Light" charset="0"/>
              </a:rPr>
              <a:t>Predict match of 23 genomes (participants) to 101 profiles (78 decoys)</a:t>
            </a:r>
          </a:p>
          <a:p>
            <a:pPr lvl="1"/>
            <a:r>
              <a:rPr lang="en-US" sz="2400" dirty="0">
                <a:latin typeface="Gill Sans Light" charset="0"/>
                <a:ea typeface="Gill Sans Light" charset="0"/>
                <a:cs typeface="Gill Sans Light" charset="0"/>
              </a:rPr>
              <a:t>Each profile is a self-reported list of 239 binary traits</a:t>
            </a:r>
          </a:p>
          <a:p>
            <a:pPr lvl="1"/>
            <a:r>
              <a:rPr lang="en-US" sz="2400" dirty="0">
                <a:latin typeface="Gill Sans Light" charset="0"/>
                <a:ea typeface="Gill Sans Light" charset="0"/>
                <a:cs typeface="Gill Sans Light" charset="0"/>
              </a:rPr>
              <a:t>Includes both Mendelian traits and “complex” traits</a:t>
            </a:r>
          </a:p>
          <a:p>
            <a:pPr marL="0" indent="0">
              <a:buNone/>
            </a:pPr>
            <a:endParaRPr lang="en-US" dirty="0">
              <a:latin typeface="Gill Sans Light" charset="0"/>
              <a:ea typeface="Gill Sans Light" charset="0"/>
              <a:cs typeface="Gill Sans Light" charset="0"/>
            </a:endParaRPr>
          </a:p>
          <a:p>
            <a:pPr marL="0" indent="0">
              <a:buNone/>
            </a:pPr>
            <a:r>
              <a:rPr lang="en-US" sz="2400" dirty="0">
                <a:latin typeface="Gill Sans Light" charset="0"/>
                <a:ea typeface="Gill Sans Light" charset="0"/>
                <a:cs typeface="Gill Sans Light" charset="0"/>
              </a:rPr>
              <a:t>Optional, “interest only” submission was available to predict individual traits from genomes – however no group submitted</a:t>
            </a:r>
          </a:p>
        </p:txBody>
      </p:sp>
      <p:sp>
        <p:nvSpPr>
          <p:cNvPr id="6" name="Text Box 6">
            <a:extLst>
              <a:ext uri="{FF2B5EF4-FFF2-40B4-BE49-F238E27FC236}">
                <a16:creationId xmlns:a16="http://schemas.microsoft.com/office/drawing/2014/main" id="{71E06B47-D48B-FC44-875E-842BFF2297E2}"/>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8" name="Text Box 8">
            <a:extLst>
              <a:ext uri="{FF2B5EF4-FFF2-40B4-BE49-F238E27FC236}">
                <a16:creationId xmlns:a16="http://schemas.microsoft.com/office/drawing/2014/main" id="{193F91AF-DD12-D542-8F9E-3EF752C9E5F2}"/>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9" name="Text Box 9">
            <a:extLst>
              <a:ext uri="{FF2B5EF4-FFF2-40B4-BE49-F238E27FC236}">
                <a16:creationId xmlns:a16="http://schemas.microsoft.com/office/drawing/2014/main" id="{311B393D-BE13-8643-9B35-B2F7BC121C7A}"/>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2703298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1837" y="76200"/>
            <a:ext cx="7936637" cy="4572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Gill Sans Light" panose="020B0302020104020203" pitchFamily="34" charset="-79"/>
                <a:ea typeface="Gill Sans SemiBold" charset="0"/>
                <a:cs typeface="Gill Sans Light" panose="020B0302020104020203" pitchFamily="34" charset="-79"/>
              </a:rPr>
              <a:t>ROC AUC – Group 35 performed better</a:t>
            </a:r>
          </a:p>
        </p:txBody>
      </p:sp>
      <p:sp>
        <p:nvSpPr>
          <p:cNvPr id="5" name="Text Box 6">
            <a:extLst>
              <a:ext uri="{FF2B5EF4-FFF2-40B4-BE49-F238E27FC236}">
                <a16:creationId xmlns:a16="http://schemas.microsoft.com/office/drawing/2014/main" id="{592C9804-A70C-3B48-872C-F297FBD7E5D3}"/>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6" name="Text Box 8">
            <a:extLst>
              <a:ext uri="{FF2B5EF4-FFF2-40B4-BE49-F238E27FC236}">
                <a16:creationId xmlns:a16="http://schemas.microsoft.com/office/drawing/2014/main" id="{1BD05A69-820C-144A-BF27-D750ACB2783C}"/>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7" name="Text Box 9">
            <a:extLst>
              <a:ext uri="{FF2B5EF4-FFF2-40B4-BE49-F238E27FC236}">
                <a16:creationId xmlns:a16="http://schemas.microsoft.com/office/drawing/2014/main" id="{231B63F4-BF6C-DC4F-90BB-A2B84C4BD6CC}"/>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pic>
        <p:nvPicPr>
          <p:cNvPr id="2" name="Picture 1">
            <a:extLst>
              <a:ext uri="{FF2B5EF4-FFF2-40B4-BE49-F238E27FC236}">
                <a16:creationId xmlns:a16="http://schemas.microsoft.com/office/drawing/2014/main" id="{770331C0-AA82-1C4C-9244-F8CF62C8BED1}"/>
              </a:ext>
            </a:extLst>
          </p:cNvPr>
          <p:cNvPicPr>
            <a:picLocks noChangeAspect="1"/>
          </p:cNvPicPr>
          <p:nvPr/>
        </p:nvPicPr>
        <p:blipFill>
          <a:blip r:embed="rId3"/>
          <a:stretch>
            <a:fillRect/>
          </a:stretch>
        </p:blipFill>
        <p:spPr>
          <a:xfrm>
            <a:off x="1828800" y="1116874"/>
            <a:ext cx="4785052" cy="4495800"/>
          </a:xfrm>
          <a:prstGeom prst="rect">
            <a:avLst/>
          </a:prstGeom>
        </p:spPr>
      </p:pic>
    </p:spTree>
    <p:extLst>
      <p:ext uri="{BB962C8B-B14F-4D97-AF65-F5344CB8AC3E}">
        <p14:creationId xmlns:p14="http://schemas.microsoft.com/office/powerpoint/2010/main" val="12167218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 </a:t>
            </a:r>
          </a:p>
        </p:txBody>
      </p:sp>
      <p:sp>
        <p:nvSpPr>
          <p:cNvPr id="7" name="TextBox 6"/>
          <p:cNvSpPr txBox="1"/>
          <p:nvPr/>
        </p:nvSpPr>
        <p:spPr>
          <a:xfrm>
            <a:off x="1893094" y="2417390"/>
            <a:ext cx="5350669" cy="1962076"/>
          </a:xfrm>
          <a:prstGeom prst="rect">
            <a:avLst/>
          </a:prstGeom>
          <a:noFill/>
        </p:spPr>
        <p:txBody>
          <a:bodyPr wrap="square" rtlCol="0">
            <a:spAutoFit/>
          </a:bodyPr>
          <a:lstStyle/>
          <a:p>
            <a:pPr algn="ctr"/>
            <a:r>
              <a:rPr lang="en-US" sz="2700" b="1" dirty="0">
                <a:latin typeface="Gill Sans Light"/>
                <a:cs typeface="Gill Sans Light"/>
              </a:rPr>
              <a:t>Key Point #4:</a:t>
            </a:r>
          </a:p>
          <a:p>
            <a:pPr algn="ctr"/>
            <a:endParaRPr lang="en-US" sz="2700" b="1" dirty="0">
              <a:latin typeface="Gill Sans Light"/>
              <a:cs typeface="Gill Sans Light"/>
            </a:endParaRPr>
          </a:p>
          <a:p>
            <a:pPr algn="ctr"/>
            <a:r>
              <a:rPr lang="en-US" sz="2250" dirty="0">
                <a:latin typeface="Gill Sans Light"/>
                <a:cs typeface="Gill Sans Light"/>
              </a:rPr>
              <a:t>CAGI like challenges are quantifying benchmarks, improvement and general interest over time</a:t>
            </a:r>
          </a:p>
        </p:txBody>
      </p:sp>
    </p:spTree>
    <p:extLst>
      <p:ext uri="{BB962C8B-B14F-4D97-AF65-F5344CB8AC3E}">
        <p14:creationId xmlns:p14="http://schemas.microsoft.com/office/powerpoint/2010/main" val="11159851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610600" cy="358727"/>
          </a:xfrm>
        </p:spPr>
        <p:txBody>
          <a:bodyPr>
            <a:normAutofit fontScale="90000"/>
          </a:bodyPr>
          <a:lstStyle/>
          <a:p>
            <a:pPr algn="l"/>
            <a:r>
              <a:rPr lang="en-US" dirty="0">
                <a:latin typeface="Gill Sans Light" panose="020B0302020104020203" pitchFamily="34" charset="-79"/>
                <a:ea typeface="Gill Sans SemiBold" charset="0"/>
                <a:cs typeface="Gill Sans Light" panose="020B0302020104020203" pitchFamily="34" charset="-79"/>
              </a:rPr>
              <a:t>PGP Challenge 2015 – Improvement?</a:t>
            </a:r>
          </a:p>
        </p:txBody>
      </p:sp>
      <p:pic>
        <p:nvPicPr>
          <p:cNvPr id="3" name="Picture 2"/>
          <p:cNvPicPr>
            <a:picLocks noChangeAspect="1"/>
          </p:cNvPicPr>
          <p:nvPr/>
        </p:nvPicPr>
        <p:blipFill>
          <a:blip r:embed="rId2"/>
          <a:stretch>
            <a:fillRect/>
          </a:stretch>
        </p:blipFill>
        <p:spPr>
          <a:xfrm>
            <a:off x="1828800" y="2590800"/>
            <a:ext cx="7058025" cy="3276600"/>
          </a:xfrm>
          <a:prstGeom prst="rect">
            <a:avLst/>
          </a:prstGeom>
        </p:spPr>
      </p:pic>
      <p:sp>
        <p:nvSpPr>
          <p:cNvPr id="10" name="Content Placeholder 2"/>
          <p:cNvSpPr txBox="1">
            <a:spLocks/>
          </p:cNvSpPr>
          <p:nvPr/>
        </p:nvSpPr>
        <p:spPr>
          <a:xfrm>
            <a:off x="152400" y="990600"/>
            <a:ext cx="8614867" cy="3814861"/>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150" dirty="0">
                <a:latin typeface="Gill Sans Light" charset="0"/>
                <a:ea typeface="Gill Sans Light" charset="0"/>
                <a:cs typeface="Gill Sans Light" charset="0"/>
              </a:rPr>
              <a:t>In 2013, the best submission correctly matched 6 out of 50 (12%), in 2015 the best matched 5 out of 23 (22%): </a:t>
            </a:r>
          </a:p>
        </p:txBody>
      </p:sp>
      <p:sp>
        <p:nvSpPr>
          <p:cNvPr id="5" name="Text Box 6">
            <a:extLst>
              <a:ext uri="{FF2B5EF4-FFF2-40B4-BE49-F238E27FC236}">
                <a16:creationId xmlns:a16="http://schemas.microsoft.com/office/drawing/2014/main" id="{2445ACB9-1EA6-5B4D-971D-B229F02B699B}"/>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6" name="Text Box 8">
            <a:extLst>
              <a:ext uri="{FF2B5EF4-FFF2-40B4-BE49-F238E27FC236}">
                <a16:creationId xmlns:a16="http://schemas.microsoft.com/office/drawing/2014/main" id="{E0827F26-AA69-DB4F-B4BD-33079BE34E2C}"/>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7" name="Text Box 9">
            <a:extLst>
              <a:ext uri="{FF2B5EF4-FFF2-40B4-BE49-F238E27FC236}">
                <a16:creationId xmlns:a16="http://schemas.microsoft.com/office/drawing/2014/main" id="{CE639CF7-8663-1848-BA21-30FCE5D613BC}"/>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10755706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 </a:t>
            </a:r>
          </a:p>
        </p:txBody>
      </p:sp>
      <p:sp>
        <p:nvSpPr>
          <p:cNvPr id="7" name="TextBox 6"/>
          <p:cNvSpPr txBox="1"/>
          <p:nvPr/>
        </p:nvSpPr>
        <p:spPr>
          <a:xfrm>
            <a:off x="1893094" y="2417390"/>
            <a:ext cx="5350669" cy="1962076"/>
          </a:xfrm>
          <a:prstGeom prst="rect">
            <a:avLst/>
          </a:prstGeom>
          <a:noFill/>
        </p:spPr>
        <p:txBody>
          <a:bodyPr wrap="square" rtlCol="0">
            <a:spAutoFit/>
          </a:bodyPr>
          <a:lstStyle/>
          <a:p>
            <a:pPr algn="ctr"/>
            <a:r>
              <a:rPr lang="en-US" sz="2700" b="1" dirty="0">
                <a:latin typeface="Gill Sans Light"/>
                <a:cs typeface="Gill Sans Light"/>
              </a:rPr>
              <a:t>Key Point #5:</a:t>
            </a:r>
          </a:p>
          <a:p>
            <a:pPr algn="ctr"/>
            <a:endParaRPr lang="en-US" sz="2700" b="1" dirty="0">
              <a:latin typeface="Gill Sans Light"/>
              <a:cs typeface="Gill Sans Light"/>
            </a:endParaRPr>
          </a:p>
          <a:p>
            <a:pPr algn="ctr"/>
            <a:r>
              <a:rPr lang="en-US" sz="2250" dirty="0">
                <a:latin typeface="Gill Sans Light"/>
                <a:cs typeface="Gill Sans Light"/>
              </a:rPr>
              <a:t>CAGI like challenges are the key for enabling harmonization of data science, biotechnology assays and clinical decision making  </a:t>
            </a:r>
          </a:p>
        </p:txBody>
      </p:sp>
    </p:spTree>
    <p:extLst>
      <p:ext uri="{BB962C8B-B14F-4D97-AF65-F5344CB8AC3E}">
        <p14:creationId xmlns:p14="http://schemas.microsoft.com/office/powerpoint/2010/main" val="41115545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3075"/>
            <a:ext cx="8763000" cy="358727"/>
          </a:xfrm>
        </p:spPr>
        <p:txBody>
          <a:bodyPr>
            <a:normAutofit fontScale="90000"/>
          </a:bodyPr>
          <a:lstStyle/>
          <a:p>
            <a:pPr algn="l"/>
            <a:r>
              <a:rPr lang="en-US" dirty="0">
                <a:latin typeface="Gill Sans Light" panose="020B0302020104020203" pitchFamily="34" charset="-79"/>
                <a:ea typeface="Gill Sans SemiBold" charset="0"/>
                <a:cs typeface="Gill Sans Light" panose="020B0302020104020203" pitchFamily="34" charset="-79"/>
              </a:rPr>
              <a:t>Data science can bring together variance in biotech and clinical decision making? </a:t>
            </a:r>
          </a:p>
        </p:txBody>
      </p:sp>
      <p:sp>
        <p:nvSpPr>
          <p:cNvPr id="3" name="Content Placeholder 2"/>
          <p:cNvSpPr>
            <a:spLocks noGrp="1"/>
          </p:cNvSpPr>
          <p:nvPr>
            <p:ph idx="1"/>
          </p:nvPr>
        </p:nvSpPr>
        <p:spPr>
          <a:xfrm>
            <a:off x="152400" y="1447800"/>
            <a:ext cx="4668088" cy="1600200"/>
          </a:xfrm>
        </p:spPr>
        <p:txBody>
          <a:bodyPr>
            <a:noAutofit/>
          </a:bodyPr>
          <a:lstStyle/>
          <a:p>
            <a:pPr marL="0" indent="0">
              <a:buNone/>
            </a:pPr>
            <a:r>
              <a:rPr lang="en-US" sz="2000" dirty="0">
                <a:latin typeface="Gill Sans Light" panose="020B0302020104020203" pitchFamily="34" charset="-79"/>
                <a:ea typeface="Gill Sans Light" charset="0"/>
                <a:cs typeface="Gill Sans Light" panose="020B0302020104020203" pitchFamily="34" charset="-79"/>
              </a:rPr>
              <a:t>Genetics is uniquely poised to address issues of data science, experiments and clinical decisions and to help improve clinical decision making</a:t>
            </a:r>
          </a:p>
          <a:p>
            <a:pPr marL="0" indent="0">
              <a:buNone/>
            </a:pPr>
            <a:endParaRPr lang="en-US" sz="2000" dirty="0">
              <a:latin typeface="Gill Sans Light" panose="020B0302020104020203" pitchFamily="34" charset="-79"/>
              <a:ea typeface="Gill Sans Light" charset="0"/>
              <a:cs typeface="Gill Sans Light" panose="020B0302020104020203" pitchFamily="34" charset="-79"/>
            </a:endParaRPr>
          </a:p>
        </p:txBody>
      </p:sp>
      <p:sp>
        <p:nvSpPr>
          <p:cNvPr id="6" name="Text Box 6">
            <a:extLst>
              <a:ext uri="{FF2B5EF4-FFF2-40B4-BE49-F238E27FC236}">
                <a16:creationId xmlns:a16="http://schemas.microsoft.com/office/drawing/2014/main" id="{71E06B47-D48B-FC44-875E-842BFF2297E2}"/>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8" name="Text Box 8">
            <a:extLst>
              <a:ext uri="{FF2B5EF4-FFF2-40B4-BE49-F238E27FC236}">
                <a16:creationId xmlns:a16="http://schemas.microsoft.com/office/drawing/2014/main" id="{193F91AF-DD12-D542-8F9E-3EF752C9E5F2}"/>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9" name="Text Box 9">
            <a:extLst>
              <a:ext uri="{FF2B5EF4-FFF2-40B4-BE49-F238E27FC236}">
                <a16:creationId xmlns:a16="http://schemas.microsoft.com/office/drawing/2014/main" id="{311B393D-BE13-8643-9B35-B2F7BC121C7A}"/>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aphicFrame>
        <p:nvGraphicFramePr>
          <p:cNvPr id="5" name="Diagram 4">
            <a:extLst>
              <a:ext uri="{FF2B5EF4-FFF2-40B4-BE49-F238E27FC236}">
                <a16:creationId xmlns:a16="http://schemas.microsoft.com/office/drawing/2014/main" id="{0A977B5A-67A7-E942-86B1-01C6D2B73AAF}"/>
              </a:ext>
            </a:extLst>
          </p:cNvPr>
          <p:cNvGraphicFramePr/>
          <p:nvPr>
            <p:extLst>
              <p:ext uri="{D42A27DB-BD31-4B8C-83A1-F6EECF244321}">
                <p14:modId xmlns:p14="http://schemas.microsoft.com/office/powerpoint/2010/main" val="2420566201"/>
              </p:ext>
            </p:extLst>
          </p:nvPr>
        </p:nvGraphicFramePr>
        <p:xfrm>
          <a:off x="2619246" y="20193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8721D4B7-EC6B-D343-8AD4-A7233B26F315}"/>
              </a:ext>
            </a:extLst>
          </p:cNvPr>
          <p:cNvSpPr txBox="1"/>
          <p:nvPr/>
        </p:nvSpPr>
        <p:spPr>
          <a:xfrm>
            <a:off x="3289300" y="3589635"/>
            <a:ext cx="1531188" cy="923330"/>
          </a:xfrm>
          <a:prstGeom prst="rect">
            <a:avLst/>
          </a:prstGeom>
          <a:noFill/>
        </p:spPr>
        <p:txBody>
          <a:bodyPr wrap="none" rtlCol="0">
            <a:spAutoFit/>
          </a:bodyPr>
          <a:lstStyle/>
          <a:p>
            <a:pPr algn="ctr"/>
            <a:r>
              <a:rPr lang="en-US" dirty="0"/>
              <a:t>Genetic Data</a:t>
            </a:r>
          </a:p>
          <a:p>
            <a:pPr algn="ctr"/>
            <a:r>
              <a:rPr lang="en-US" dirty="0"/>
              <a:t>Patient Data</a:t>
            </a:r>
          </a:p>
          <a:p>
            <a:pPr algn="ctr"/>
            <a:r>
              <a:rPr lang="en-US" dirty="0"/>
              <a:t>Etc.</a:t>
            </a:r>
          </a:p>
        </p:txBody>
      </p:sp>
    </p:spTree>
    <p:extLst>
      <p:ext uri="{BB962C8B-B14F-4D97-AF65-F5344CB8AC3E}">
        <p14:creationId xmlns:p14="http://schemas.microsoft.com/office/powerpoint/2010/main" val="29079641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28600" y="903899"/>
            <a:ext cx="5943600" cy="3657600"/>
          </a:xfrm>
        </p:spPr>
        <p:txBody>
          <a:bodyPr>
            <a:normAutofit/>
          </a:bodyPr>
          <a:lstStyle/>
          <a:p>
            <a:pPr marL="0" indent="0">
              <a:buNone/>
            </a:pPr>
            <a:r>
              <a:rPr lang="en-US" dirty="0">
                <a:latin typeface="Gill Sans Light" panose="020B0302020104020203" pitchFamily="34" charset="-79"/>
                <a:cs typeface="Gill Sans Light" panose="020B0302020104020203" pitchFamily="34" charset="-79"/>
              </a:rPr>
              <a:t>Example: Calling pathogenic variants – laboratories don’t always agree</a:t>
            </a:r>
          </a:p>
          <a:p>
            <a:pPr marL="0" indent="0" algn="ctr">
              <a:buNone/>
            </a:pPr>
            <a:endParaRPr lang="en-US" dirty="0">
              <a:latin typeface="Gill Sans Light" panose="020B0302020104020203" pitchFamily="34" charset="-79"/>
              <a:cs typeface="Gill Sans Light" panose="020B0302020104020203" pitchFamily="34" charset="-79"/>
            </a:endParaRPr>
          </a:p>
          <a:p>
            <a:pPr marL="257175" lvl="1" indent="0">
              <a:buNone/>
            </a:pPr>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p:txBody>
      </p:sp>
      <p:sp>
        <p:nvSpPr>
          <p:cNvPr id="2" name="Title 1"/>
          <p:cNvSpPr>
            <a:spLocks noGrp="1"/>
          </p:cNvSpPr>
          <p:nvPr>
            <p:ph type="title"/>
          </p:nvPr>
        </p:nvSpPr>
        <p:spPr>
          <a:xfrm>
            <a:off x="-22934" y="127159"/>
            <a:ext cx="7952599" cy="571500"/>
          </a:xfrm>
        </p:spPr>
        <p:txBody>
          <a:bodyPr>
            <a:noAutofit/>
          </a:bodyPr>
          <a:lstStyle/>
          <a:p>
            <a:pPr algn="l"/>
            <a:r>
              <a:rPr lang="en-US" sz="3200" dirty="0">
                <a:latin typeface="Gill Sans Light" panose="020B0302020104020203" pitchFamily="34" charset="-79"/>
                <a:cs typeface="Gill Sans Light" panose="020B0302020104020203" pitchFamily="34" charset="-79"/>
              </a:rPr>
              <a:t>CSER Community Challenge</a:t>
            </a:r>
          </a:p>
        </p:txBody>
      </p:sp>
      <p:pic>
        <p:nvPicPr>
          <p:cNvPr id="3" name="Picture 2"/>
          <p:cNvPicPr>
            <a:picLocks noChangeAspect="1"/>
          </p:cNvPicPr>
          <p:nvPr/>
        </p:nvPicPr>
        <p:blipFill>
          <a:blip r:embed="rId2"/>
          <a:stretch>
            <a:fillRect/>
          </a:stretch>
        </p:blipFill>
        <p:spPr>
          <a:xfrm>
            <a:off x="228600" y="3785164"/>
            <a:ext cx="8592770" cy="2328765"/>
          </a:xfrm>
          <a:prstGeom prst="rect">
            <a:avLst/>
          </a:prstGeom>
        </p:spPr>
      </p:pic>
      <p:pic>
        <p:nvPicPr>
          <p:cNvPr id="4" name="Picture 3"/>
          <p:cNvPicPr>
            <a:picLocks noChangeAspect="1"/>
          </p:cNvPicPr>
          <p:nvPr/>
        </p:nvPicPr>
        <p:blipFill>
          <a:blip r:embed="rId3"/>
          <a:stretch>
            <a:fillRect/>
          </a:stretch>
        </p:blipFill>
        <p:spPr>
          <a:xfrm>
            <a:off x="3763886" y="1981200"/>
            <a:ext cx="5200375" cy="1891046"/>
          </a:xfrm>
          <a:prstGeom prst="rect">
            <a:avLst/>
          </a:prstGeom>
        </p:spPr>
      </p:pic>
      <p:sp>
        <p:nvSpPr>
          <p:cNvPr id="6" name="Text Box 6">
            <a:extLst>
              <a:ext uri="{FF2B5EF4-FFF2-40B4-BE49-F238E27FC236}">
                <a16:creationId xmlns:a16="http://schemas.microsoft.com/office/drawing/2014/main" id="{51D57359-4F2B-984E-88F8-C681E5B1CFF0}"/>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7" name="Text Box 8">
            <a:extLst>
              <a:ext uri="{FF2B5EF4-FFF2-40B4-BE49-F238E27FC236}">
                <a16:creationId xmlns:a16="http://schemas.microsoft.com/office/drawing/2014/main" id="{BAD6E25A-4E2E-984F-92F2-CB2B1BA68EC6}"/>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8" name="Text Box 9">
            <a:extLst>
              <a:ext uri="{FF2B5EF4-FFF2-40B4-BE49-F238E27FC236}">
                <a16:creationId xmlns:a16="http://schemas.microsoft.com/office/drawing/2014/main" id="{7F4E4F4C-6022-DE49-8423-D6C8C993260D}"/>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7176448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28600" y="903899"/>
            <a:ext cx="5943600" cy="3657600"/>
          </a:xfrm>
        </p:spPr>
        <p:txBody>
          <a:bodyPr>
            <a:normAutofit/>
          </a:bodyPr>
          <a:lstStyle/>
          <a:p>
            <a:pPr marL="0" indent="0">
              <a:buNone/>
            </a:pPr>
            <a:r>
              <a:rPr lang="en-US" dirty="0">
                <a:latin typeface="Gill Sans Light" panose="020B0302020104020203" pitchFamily="34" charset="-79"/>
                <a:cs typeface="Gill Sans Light" panose="020B0302020104020203" pitchFamily="34" charset="-79"/>
              </a:rPr>
              <a:t>Published in 2016</a:t>
            </a:r>
          </a:p>
          <a:p>
            <a:pPr marL="257175" lvl="1" indent="0">
              <a:buNone/>
            </a:pPr>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p:txBody>
      </p:sp>
      <p:sp>
        <p:nvSpPr>
          <p:cNvPr id="2" name="Title 1"/>
          <p:cNvSpPr>
            <a:spLocks noGrp="1"/>
          </p:cNvSpPr>
          <p:nvPr>
            <p:ph type="title"/>
          </p:nvPr>
        </p:nvSpPr>
        <p:spPr>
          <a:xfrm>
            <a:off x="-22934" y="127159"/>
            <a:ext cx="7952599" cy="571500"/>
          </a:xfrm>
        </p:spPr>
        <p:txBody>
          <a:bodyPr>
            <a:noAutofit/>
          </a:bodyPr>
          <a:lstStyle/>
          <a:p>
            <a:pPr algn="l"/>
            <a:r>
              <a:rPr lang="en-US" sz="3200" dirty="0">
                <a:latin typeface="Gill Sans Light" panose="020B0302020104020203" pitchFamily="34" charset="-79"/>
                <a:cs typeface="Gill Sans Light" panose="020B0302020104020203" pitchFamily="34" charset="-79"/>
              </a:rPr>
              <a:t>CSER Study Impact</a:t>
            </a:r>
          </a:p>
        </p:txBody>
      </p:sp>
      <p:pic>
        <p:nvPicPr>
          <p:cNvPr id="4" name="Picture 3"/>
          <p:cNvPicPr>
            <a:picLocks noChangeAspect="1"/>
          </p:cNvPicPr>
          <p:nvPr/>
        </p:nvPicPr>
        <p:blipFill>
          <a:blip r:embed="rId2"/>
          <a:stretch>
            <a:fillRect/>
          </a:stretch>
        </p:blipFill>
        <p:spPr>
          <a:xfrm>
            <a:off x="3763886" y="1595718"/>
            <a:ext cx="5200375" cy="1891046"/>
          </a:xfrm>
          <a:prstGeom prst="rect">
            <a:avLst/>
          </a:prstGeom>
        </p:spPr>
      </p:pic>
      <p:sp>
        <p:nvSpPr>
          <p:cNvPr id="6" name="Text Box 6">
            <a:extLst>
              <a:ext uri="{FF2B5EF4-FFF2-40B4-BE49-F238E27FC236}">
                <a16:creationId xmlns:a16="http://schemas.microsoft.com/office/drawing/2014/main" id="{51D57359-4F2B-984E-88F8-C681E5B1CFF0}"/>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7" name="Text Box 8">
            <a:extLst>
              <a:ext uri="{FF2B5EF4-FFF2-40B4-BE49-F238E27FC236}">
                <a16:creationId xmlns:a16="http://schemas.microsoft.com/office/drawing/2014/main" id="{BAD6E25A-4E2E-984F-92F2-CB2B1BA68EC6}"/>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8" name="Text Box 9">
            <a:extLst>
              <a:ext uri="{FF2B5EF4-FFF2-40B4-BE49-F238E27FC236}">
                <a16:creationId xmlns:a16="http://schemas.microsoft.com/office/drawing/2014/main" id="{7F4E4F4C-6022-DE49-8423-D6C8C993260D}"/>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pic>
        <p:nvPicPr>
          <p:cNvPr id="9" name="Picture 8">
            <a:extLst>
              <a:ext uri="{FF2B5EF4-FFF2-40B4-BE49-F238E27FC236}">
                <a16:creationId xmlns:a16="http://schemas.microsoft.com/office/drawing/2014/main" id="{3B77FD44-DD14-5A4E-9E22-CBDE45ABE77D}"/>
              </a:ext>
            </a:extLst>
          </p:cNvPr>
          <p:cNvPicPr>
            <a:picLocks noChangeAspect="1"/>
          </p:cNvPicPr>
          <p:nvPr/>
        </p:nvPicPr>
        <p:blipFill>
          <a:blip r:embed="rId3"/>
          <a:stretch>
            <a:fillRect/>
          </a:stretch>
        </p:blipFill>
        <p:spPr>
          <a:xfrm>
            <a:off x="374712" y="4106082"/>
            <a:ext cx="8051800" cy="1765300"/>
          </a:xfrm>
          <a:prstGeom prst="rect">
            <a:avLst/>
          </a:prstGeom>
        </p:spPr>
      </p:pic>
      <p:sp>
        <p:nvSpPr>
          <p:cNvPr id="10" name="Oval 9">
            <a:extLst>
              <a:ext uri="{FF2B5EF4-FFF2-40B4-BE49-F238E27FC236}">
                <a16:creationId xmlns:a16="http://schemas.microsoft.com/office/drawing/2014/main" id="{D143AE5E-92DA-B14A-B821-AD0D0F2E4FA0}"/>
              </a:ext>
            </a:extLst>
          </p:cNvPr>
          <p:cNvSpPr/>
          <p:nvPr/>
        </p:nvSpPr>
        <p:spPr>
          <a:xfrm>
            <a:off x="690081" y="5035191"/>
            <a:ext cx="2399331" cy="1215428"/>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64726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3075"/>
            <a:ext cx="8763000" cy="358727"/>
          </a:xfrm>
        </p:spPr>
        <p:txBody>
          <a:bodyPr>
            <a:normAutofit fontScale="90000"/>
          </a:bodyPr>
          <a:lstStyle/>
          <a:p>
            <a:pPr algn="l"/>
            <a:r>
              <a:rPr lang="en-US" dirty="0">
                <a:latin typeface="Gill Sans Light" panose="020B0302020104020203" pitchFamily="34" charset="-79"/>
                <a:ea typeface="Gill Sans SemiBold" charset="0"/>
                <a:cs typeface="Gill Sans Light" panose="020B0302020104020203" pitchFamily="34" charset="-79"/>
              </a:rPr>
              <a:t>Data science can bring together variance in biotech and clinical decision making? </a:t>
            </a:r>
          </a:p>
        </p:txBody>
      </p:sp>
      <p:sp>
        <p:nvSpPr>
          <p:cNvPr id="3" name="Content Placeholder 2"/>
          <p:cNvSpPr>
            <a:spLocks noGrp="1"/>
          </p:cNvSpPr>
          <p:nvPr>
            <p:ph idx="1"/>
          </p:nvPr>
        </p:nvSpPr>
        <p:spPr>
          <a:xfrm>
            <a:off x="152400" y="1447800"/>
            <a:ext cx="4085501" cy="3352800"/>
          </a:xfrm>
        </p:spPr>
        <p:txBody>
          <a:bodyPr>
            <a:noAutofit/>
          </a:bodyPr>
          <a:lstStyle/>
          <a:p>
            <a:pPr marL="0" indent="0">
              <a:buNone/>
            </a:pPr>
            <a:r>
              <a:rPr lang="en-US" sz="2000" dirty="0">
                <a:latin typeface="Gill Sans Light" panose="020B0302020104020203" pitchFamily="34" charset="-79"/>
                <a:ea typeface="Gill Sans Light" charset="0"/>
                <a:cs typeface="Gill Sans Light" panose="020B0302020104020203" pitchFamily="34" charset="-79"/>
              </a:rPr>
              <a:t>Historically, data science method evaluation has been held to a gold standard of clinical decisions or </a:t>
            </a:r>
            <a:r>
              <a:rPr lang="en-US" sz="2000" i="1" dirty="0">
                <a:latin typeface="Gill Sans Light" panose="020B0302020104020203" pitchFamily="34" charset="-79"/>
                <a:ea typeface="Gill Sans Light" charset="0"/>
                <a:cs typeface="Gill Sans Light" panose="020B0302020104020203" pitchFamily="34" charset="-79"/>
              </a:rPr>
              <a:t>in vitro </a:t>
            </a:r>
            <a:r>
              <a:rPr lang="en-US" sz="2000" dirty="0">
                <a:latin typeface="Gill Sans Light" panose="020B0302020104020203" pitchFamily="34" charset="-79"/>
                <a:ea typeface="Gill Sans Light" charset="0"/>
                <a:cs typeface="Gill Sans Light" panose="020B0302020104020203" pitchFamily="34" charset="-79"/>
              </a:rPr>
              <a:t>experiments</a:t>
            </a:r>
          </a:p>
          <a:p>
            <a:pPr marL="0" indent="0">
              <a:buNone/>
            </a:pPr>
            <a:endParaRPr lang="en-US" sz="2000" dirty="0">
              <a:latin typeface="Gill Sans Light" panose="020B0302020104020203" pitchFamily="34" charset="-79"/>
              <a:cs typeface="Gill Sans Light" panose="020B0302020104020203" pitchFamily="34" charset="-79"/>
            </a:endParaRPr>
          </a:p>
          <a:p>
            <a:pPr marL="0" indent="0">
              <a:buNone/>
            </a:pPr>
            <a:endParaRPr lang="en-US" sz="2000" dirty="0">
              <a:latin typeface="Gill Sans Light" panose="020B0302020104020203" pitchFamily="34" charset="-79"/>
              <a:ea typeface="Gill Sans Light" charset="0"/>
              <a:cs typeface="Gill Sans Light" panose="020B0302020104020203" pitchFamily="34" charset="-79"/>
            </a:endParaRPr>
          </a:p>
          <a:p>
            <a:pPr marL="0" indent="0">
              <a:buNone/>
            </a:pPr>
            <a:endParaRPr lang="en-US" sz="2000" dirty="0">
              <a:latin typeface="Gill Sans Light" panose="020B0302020104020203" pitchFamily="34" charset="-79"/>
              <a:ea typeface="Gill Sans Light" charset="0"/>
              <a:cs typeface="Gill Sans Light" panose="020B0302020104020203" pitchFamily="34" charset="-79"/>
            </a:endParaRPr>
          </a:p>
        </p:txBody>
      </p:sp>
      <p:sp>
        <p:nvSpPr>
          <p:cNvPr id="6" name="Text Box 6">
            <a:extLst>
              <a:ext uri="{FF2B5EF4-FFF2-40B4-BE49-F238E27FC236}">
                <a16:creationId xmlns:a16="http://schemas.microsoft.com/office/drawing/2014/main" id="{71E06B47-D48B-FC44-875E-842BFF2297E2}"/>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8" name="Text Box 8">
            <a:extLst>
              <a:ext uri="{FF2B5EF4-FFF2-40B4-BE49-F238E27FC236}">
                <a16:creationId xmlns:a16="http://schemas.microsoft.com/office/drawing/2014/main" id="{193F91AF-DD12-D542-8F9E-3EF752C9E5F2}"/>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9" name="Text Box 9">
            <a:extLst>
              <a:ext uri="{FF2B5EF4-FFF2-40B4-BE49-F238E27FC236}">
                <a16:creationId xmlns:a16="http://schemas.microsoft.com/office/drawing/2014/main" id="{311B393D-BE13-8643-9B35-B2F7BC121C7A}"/>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pic>
        <p:nvPicPr>
          <p:cNvPr id="5" name="Picture 4">
            <a:extLst>
              <a:ext uri="{FF2B5EF4-FFF2-40B4-BE49-F238E27FC236}">
                <a16:creationId xmlns:a16="http://schemas.microsoft.com/office/drawing/2014/main" id="{CDF409CC-458B-AD48-9000-91F9896F42B0}"/>
              </a:ext>
            </a:extLst>
          </p:cNvPr>
          <p:cNvPicPr>
            <a:picLocks noChangeAspect="1"/>
          </p:cNvPicPr>
          <p:nvPr/>
        </p:nvPicPr>
        <p:blipFill>
          <a:blip r:embed="rId3"/>
          <a:stretch>
            <a:fillRect/>
          </a:stretch>
        </p:blipFill>
        <p:spPr>
          <a:xfrm>
            <a:off x="4572000" y="1828800"/>
            <a:ext cx="3936028" cy="3962400"/>
          </a:xfrm>
          <a:prstGeom prst="rect">
            <a:avLst/>
          </a:prstGeom>
        </p:spPr>
      </p:pic>
      <p:sp>
        <p:nvSpPr>
          <p:cNvPr id="7" name="Oval 6">
            <a:extLst>
              <a:ext uri="{FF2B5EF4-FFF2-40B4-BE49-F238E27FC236}">
                <a16:creationId xmlns:a16="http://schemas.microsoft.com/office/drawing/2014/main" id="{EF4767AB-FB68-8B45-8352-0079AE3DD0BB}"/>
              </a:ext>
            </a:extLst>
          </p:cNvPr>
          <p:cNvSpPr/>
          <p:nvPr/>
        </p:nvSpPr>
        <p:spPr>
          <a:xfrm>
            <a:off x="4648461" y="3733800"/>
            <a:ext cx="1073150" cy="1828800"/>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B072B18-E223-B840-8D34-B6D212B3E316}"/>
              </a:ext>
            </a:extLst>
          </p:cNvPr>
          <p:cNvPicPr>
            <a:picLocks noChangeAspect="1"/>
          </p:cNvPicPr>
          <p:nvPr/>
        </p:nvPicPr>
        <p:blipFill>
          <a:blip r:embed="rId4"/>
          <a:stretch>
            <a:fillRect/>
          </a:stretch>
        </p:blipFill>
        <p:spPr>
          <a:xfrm>
            <a:off x="188650" y="3505200"/>
            <a:ext cx="4214528" cy="1295400"/>
          </a:xfrm>
          <a:prstGeom prst="rect">
            <a:avLst/>
          </a:prstGeom>
        </p:spPr>
      </p:pic>
    </p:spTree>
    <p:extLst>
      <p:ext uri="{BB962C8B-B14F-4D97-AF65-F5344CB8AC3E}">
        <p14:creationId xmlns:p14="http://schemas.microsoft.com/office/powerpoint/2010/main" val="33962877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93075"/>
            <a:ext cx="8763000" cy="358727"/>
          </a:xfrm>
        </p:spPr>
        <p:txBody>
          <a:bodyPr>
            <a:normAutofit fontScale="90000"/>
          </a:bodyPr>
          <a:lstStyle/>
          <a:p>
            <a:pPr algn="l"/>
            <a:r>
              <a:rPr lang="en-US" dirty="0">
                <a:latin typeface="Gill Sans Light" panose="020B0302020104020203" pitchFamily="34" charset="-79"/>
                <a:ea typeface="Gill Sans SemiBold" charset="0"/>
                <a:cs typeface="Gill Sans Light" panose="020B0302020104020203" pitchFamily="34" charset="-79"/>
              </a:rPr>
              <a:t>Data science can bring together variance in biotech and clinical decision making? </a:t>
            </a:r>
          </a:p>
        </p:txBody>
      </p:sp>
      <p:sp>
        <p:nvSpPr>
          <p:cNvPr id="3" name="Content Placeholder 2"/>
          <p:cNvSpPr>
            <a:spLocks noGrp="1"/>
          </p:cNvSpPr>
          <p:nvPr>
            <p:ph idx="1"/>
          </p:nvPr>
        </p:nvSpPr>
        <p:spPr>
          <a:xfrm>
            <a:off x="152400" y="1447800"/>
            <a:ext cx="4085501" cy="3352800"/>
          </a:xfrm>
        </p:spPr>
        <p:txBody>
          <a:bodyPr>
            <a:noAutofit/>
          </a:bodyPr>
          <a:lstStyle/>
          <a:p>
            <a:pPr marL="0" indent="0">
              <a:buNone/>
            </a:pPr>
            <a:r>
              <a:rPr lang="en-US" sz="2000" dirty="0">
                <a:latin typeface="Gill Sans Light" panose="020B0302020104020203" pitchFamily="34" charset="-79"/>
                <a:ea typeface="Gill Sans Light" charset="0"/>
                <a:cs typeface="Gill Sans Light" panose="020B0302020104020203" pitchFamily="34" charset="-79"/>
              </a:rPr>
              <a:t>Historically, data science method evaluation has been held to a gold standard of clinical decisions or </a:t>
            </a:r>
            <a:r>
              <a:rPr lang="en-US" sz="2000" i="1" dirty="0">
                <a:latin typeface="Gill Sans Light" panose="020B0302020104020203" pitchFamily="34" charset="-79"/>
                <a:ea typeface="Gill Sans Light" charset="0"/>
                <a:cs typeface="Gill Sans Light" panose="020B0302020104020203" pitchFamily="34" charset="-79"/>
              </a:rPr>
              <a:t>in vitro</a:t>
            </a:r>
          </a:p>
          <a:p>
            <a:pPr marL="0" indent="0">
              <a:buNone/>
            </a:pPr>
            <a:endParaRPr lang="en-US" sz="2000" dirty="0">
              <a:latin typeface="Gill Sans Light" panose="020B0302020104020203" pitchFamily="34" charset="-79"/>
              <a:cs typeface="Gill Sans Light" panose="020B0302020104020203" pitchFamily="34" charset="-79"/>
            </a:endParaRPr>
          </a:p>
          <a:p>
            <a:pPr marL="0" indent="0">
              <a:buNone/>
            </a:pPr>
            <a:r>
              <a:rPr lang="en-US" sz="2000" dirty="0">
                <a:latin typeface="Gill Sans Light" panose="020B0302020104020203" pitchFamily="34" charset="-79"/>
                <a:cs typeface="Gill Sans Light" panose="020B0302020104020203" pitchFamily="34" charset="-79"/>
              </a:rPr>
              <a:t>Two of the “hard” variants with high experimental activity (</a:t>
            </a:r>
            <a:r>
              <a:rPr lang="en-US" sz="2000" b="1" dirty="0">
                <a:latin typeface="Gill Sans Light" panose="020B0302020104020203" pitchFamily="34" charset="-79"/>
                <a:cs typeface="Gill Sans Light" panose="020B0302020104020203" pitchFamily="34" charset="-79"/>
              </a:rPr>
              <a:t>NAGLU P283L and G596C</a:t>
            </a:r>
            <a:r>
              <a:rPr lang="en-US" sz="2000" dirty="0">
                <a:latin typeface="Gill Sans Light" panose="020B0302020104020203" pitchFamily="34" charset="-79"/>
                <a:cs typeface="Gill Sans Light" panose="020B0302020104020203" pitchFamily="34" charset="-79"/>
              </a:rPr>
              <a:t>) are predicted destabilizing, consistent with the sequence analysis results and inconsistent with experiment. </a:t>
            </a:r>
            <a:endParaRPr lang="en-US" sz="2000" dirty="0">
              <a:latin typeface="Gill Sans Light" panose="020B0302020104020203" pitchFamily="34" charset="-79"/>
              <a:ea typeface="Gill Sans Light" charset="0"/>
              <a:cs typeface="Gill Sans Light" panose="020B0302020104020203" pitchFamily="34" charset="-79"/>
            </a:endParaRPr>
          </a:p>
          <a:p>
            <a:pPr marL="0" indent="0">
              <a:buNone/>
            </a:pPr>
            <a:endParaRPr lang="en-US" sz="2000" dirty="0">
              <a:latin typeface="Gill Sans Light" panose="020B0302020104020203" pitchFamily="34" charset="-79"/>
              <a:ea typeface="Gill Sans Light" charset="0"/>
              <a:cs typeface="Gill Sans Light" panose="020B0302020104020203" pitchFamily="34" charset="-79"/>
            </a:endParaRPr>
          </a:p>
          <a:p>
            <a:pPr marL="0" indent="0">
              <a:buNone/>
            </a:pPr>
            <a:endParaRPr lang="en-US" sz="2000" dirty="0">
              <a:latin typeface="Gill Sans Light" panose="020B0302020104020203" pitchFamily="34" charset="-79"/>
              <a:ea typeface="Gill Sans Light" charset="0"/>
              <a:cs typeface="Gill Sans Light" panose="020B0302020104020203" pitchFamily="34" charset="-79"/>
            </a:endParaRPr>
          </a:p>
        </p:txBody>
      </p:sp>
      <p:sp>
        <p:nvSpPr>
          <p:cNvPr id="6" name="Text Box 6">
            <a:extLst>
              <a:ext uri="{FF2B5EF4-FFF2-40B4-BE49-F238E27FC236}">
                <a16:creationId xmlns:a16="http://schemas.microsoft.com/office/drawing/2014/main" id="{71E06B47-D48B-FC44-875E-842BFF2297E2}"/>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8" name="Text Box 8">
            <a:extLst>
              <a:ext uri="{FF2B5EF4-FFF2-40B4-BE49-F238E27FC236}">
                <a16:creationId xmlns:a16="http://schemas.microsoft.com/office/drawing/2014/main" id="{193F91AF-DD12-D542-8F9E-3EF752C9E5F2}"/>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9" name="Text Box 9">
            <a:extLst>
              <a:ext uri="{FF2B5EF4-FFF2-40B4-BE49-F238E27FC236}">
                <a16:creationId xmlns:a16="http://schemas.microsoft.com/office/drawing/2014/main" id="{311B393D-BE13-8643-9B35-B2F7BC121C7A}"/>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pic>
        <p:nvPicPr>
          <p:cNvPr id="10" name="Picture 9">
            <a:extLst>
              <a:ext uri="{FF2B5EF4-FFF2-40B4-BE49-F238E27FC236}">
                <a16:creationId xmlns:a16="http://schemas.microsoft.com/office/drawing/2014/main" id="{F8680A5B-55F4-2841-BC3E-5B61603371AD}"/>
              </a:ext>
            </a:extLst>
          </p:cNvPr>
          <p:cNvPicPr>
            <a:picLocks noChangeAspect="1"/>
          </p:cNvPicPr>
          <p:nvPr/>
        </p:nvPicPr>
        <p:blipFill>
          <a:blip r:embed="rId3"/>
          <a:stretch>
            <a:fillRect/>
          </a:stretch>
        </p:blipFill>
        <p:spPr>
          <a:xfrm>
            <a:off x="423501" y="4953000"/>
            <a:ext cx="3981450" cy="989023"/>
          </a:xfrm>
          <a:prstGeom prst="rect">
            <a:avLst/>
          </a:prstGeom>
        </p:spPr>
      </p:pic>
      <p:pic>
        <p:nvPicPr>
          <p:cNvPr id="4" name="Picture 3">
            <a:extLst>
              <a:ext uri="{FF2B5EF4-FFF2-40B4-BE49-F238E27FC236}">
                <a16:creationId xmlns:a16="http://schemas.microsoft.com/office/drawing/2014/main" id="{26C90D11-8471-E542-B4C5-ACD243B2F3EF}"/>
              </a:ext>
            </a:extLst>
          </p:cNvPr>
          <p:cNvPicPr>
            <a:picLocks noChangeAspect="1"/>
          </p:cNvPicPr>
          <p:nvPr/>
        </p:nvPicPr>
        <p:blipFill>
          <a:blip r:embed="rId4"/>
          <a:stretch>
            <a:fillRect/>
          </a:stretch>
        </p:blipFill>
        <p:spPr>
          <a:xfrm>
            <a:off x="4209933" y="1928997"/>
            <a:ext cx="4400667" cy="1957203"/>
          </a:xfrm>
          <a:prstGeom prst="rect">
            <a:avLst/>
          </a:prstGeom>
        </p:spPr>
      </p:pic>
    </p:spTree>
    <p:extLst>
      <p:ext uri="{BB962C8B-B14F-4D97-AF65-F5344CB8AC3E}">
        <p14:creationId xmlns:p14="http://schemas.microsoft.com/office/powerpoint/2010/main" val="3379297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 </a:t>
            </a:r>
          </a:p>
        </p:txBody>
      </p:sp>
      <p:sp>
        <p:nvSpPr>
          <p:cNvPr id="7" name="TextBox 6"/>
          <p:cNvSpPr txBox="1"/>
          <p:nvPr/>
        </p:nvSpPr>
        <p:spPr>
          <a:xfrm>
            <a:off x="1893094" y="2417390"/>
            <a:ext cx="5350669" cy="1962076"/>
          </a:xfrm>
          <a:prstGeom prst="rect">
            <a:avLst/>
          </a:prstGeom>
          <a:noFill/>
        </p:spPr>
        <p:txBody>
          <a:bodyPr wrap="square" rtlCol="0">
            <a:spAutoFit/>
          </a:bodyPr>
          <a:lstStyle/>
          <a:p>
            <a:pPr algn="ctr"/>
            <a:r>
              <a:rPr lang="en-US" sz="2700" b="1" dirty="0">
                <a:latin typeface="Gill Sans Light"/>
                <a:cs typeface="Gill Sans Light"/>
              </a:rPr>
              <a:t>Key Point #6:</a:t>
            </a:r>
          </a:p>
          <a:p>
            <a:pPr algn="ctr"/>
            <a:endParaRPr lang="en-US" sz="2700" b="1" dirty="0">
              <a:latin typeface="Gill Sans Light"/>
              <a:cs typeface="Gill Sans Light"/>
            </a:endParaRPr>
          </a:p>
          <a:p>
            <a:pPr algn="ctr"/>
            <a:r>
              <a:rPr lang="en-US" sz="2250" dirty="0">
                <a:latin typeface="Gill Sans Light"/>
                <a:cs typeface="Gill Sans Light"/>
              </a:rPr>
              <a:t>CAGI needs to identify a key problem or problems that it can solve and to work on challenges that focus on those problems</a:t>
            </a:r>
          </a:p>
        </p:txBody>
      </p:sp>
    </p:spTree>
    <p:extLst>
      <p:ext uri="{BB962C8B-B14F-4D97-AF65-F5344CB8AC3E}">
        <p14:creationId xmlns:p14="http://schemas.microsoft.com/office/powerpoint/2010/main" val="41103124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6663380" cy="358727"/>
          </a:xfrm>
        </p:spPr>
        <p:txBody>
          <a:bodyPr>
            <a:normAutofit fontScale="90000"/>
          </a:bodyPr>
          <a:lstStyle/>
          <a:p>
            <a:pPr algn="l"/>
            <a:r>
              <a:rPr lang="en-US" dirty="0">
                <a:latin typeface="Gill Sans Light" panose="020B0302020104020203" pitchFamily="34" charset="-79"/>
                <a:ea typeface="Gill Sans SemiBold" charset="0"/>
                <a:cs typeface="Gill Sans Light" panose="020B0302020104020203" pitchFamily="34" charset="-79"/>
              </a:rPr>
              <a:t>Some Future CAGI Ideas</a:t>
            </a:r>
          </a:p>
        </p:txBody>
      </p:sp>
      <p:sp>
        <p:nvSpPr>
          <p:cNvPr id="3" name="Content Placeholder 2"/>
          <p:cNvSpPr>
            <a:spLocks noGrp="1"/>
          </p:cNvSpPr>
          <p:nvPr>
            <p:ph idx="1"/>
          </p:nvPr>
        </p:nvSpPr>
        <p:spPr>
          <a:xfrm>
            <a:off x="328104" y="849123"/>
            <a:ext cx="8647251" cy="5018277"/>
          </a:xfrm>
        </p:spPr>
        <p:txBody>
          <a:bodyPr>
            <a:noAutofit/>
          </a:bodyPr>
          <a:lstStyle/>
          <a:p>
            <a:pPr marL="0" indent="0">
              <a:buNone/>
            </a:pPr>
            <a:r>
              <a:rPr lang="en-US" sz="2400" b="1" i="1" dirty="0">
                <a:latin typeface="Gill Sans Light" charset="0"/>
                <a:ea typeface="Gill Sans Light" charset="0"/>
                <a:cs typeface="Gill Sans Light" charset="0"/>
              </a:rPr>
              <a:t>Understand Pathogenicity Better</a:t>
            </a:r>
          </a:p>
          <a:p>
            <a:r>
              <a:rPr lang="en-US" sz="2400" dirty="0">
                <a:latin typeface="Gill Sans Light" charset="0"/>
                <a:ea typeface="Gill Sans Light" charset="0"/>
                <a:cs typeface="Gill Sans Light" charset="0"/>
              </a:rPr>
              <a:t>Pathogenicity is treated like the weather report:</a:t>
            </a:r>
          </a:p>
          <a:p>
            <a:pPr lvl="1"/>
            <a:r>
              <a:rPr lang="en-US" sz="2000" dirty="0">
                <a:latin typeface="Gill Sans Light" charset="0"/>
                <a:ea typeface="Gill Sans Light" charset="0"/>
                <a:cs typeface="Gill Sans Light" charset="0"/>
              </a:rPr>
              <a:t>30% chance of rain means?</a:t>
            </a:r>
          </a:p>
          <a:p>
            <a:pPr lvl="2"/>
            <a:r>
              <a:rPr lang="en-US" sz="1600" dirty="0">
                <a:latin typeface="Gill Sans Light" charset="0"/>
                <a:ea typeface="Gill Sans Light" charset="0"/>
                <a:cs typeface="Gill Sans Light" charset="0"/>
              </a:rPr>
              <a:t>30% chance of rain on me</a:t>
            </a:r>
          </a:p>
          <a:p>
            <a:pPr lvl="2"/>
            <a:r>
              <a:rPr lang="en-US" sz="1600" dirty="0">
                <a:latin typeface="Gill Sans Light" charset="0"/>
                <a:ea typeface="Gill Sans Light" charset="0"/>
                <a:cs typeface="Gill Sans Light" charset="0"/>
              </a:rPr>
              <a:t>Rain 30% of the time?</a:t>
            </a:r>
          </a:p>
          <a:p>
            <a:pPr lvl="2"/>
            <a:r>
              <a:rPr lang="en-US" sz="1600" dirty="0">
                <a:latin typeface="Gill Sans Light" charset="0"/>
                <a:ea typeface="Gill Sans Light" charset="0"/>
                <a:cs typeface="Gill Sans Light" charset="0"/>
              </a:rPr>
              <a:t>Rain in 30% of the places?</a:t>
            </a:r>
          </a:p>
          <a:p>
            <a:pPr lvl="2"/>
            <a:r>
              <a:rPr lang="en-US" sz="1600" dirty="0">
                <a:latin typeface="Gill Sans Light" charset="0"/>
                <a:ea typeface="Gill Sans Light" charset="0"/>
                <a:cs typeface="Gill Sans Light" charset="0"/>
              </a:rPr>
              <a:t>30% chance of rain in any place?</a:t>
            </a:r>
          </a:p>
          <a:p>
            <a:r>
              <a:rPr lang="en-US" sz="2400" dirty="0">
                <a:latin typeface="Gill Sans Light" charset="0"/>
                <a:ea typeface="Gill Sans Light" charset="0"/>
                <a:cs typeface="Gill Sans Light" charset="0"/>
              </a:rPr>
              <a:t>We need a better definition</a:t>
            </a:r>
          </a:p>
          <a:p>
            <a:pPr lvl="1"/>
            <a:r>
              <a:rPr lang="en-US" sz="2000" dirty="0">
                <a:latin typeface="Gill Sans Light" charset="0"/>
                <a:ea typeface="Gill Sans Light" charset="0"/>
                <a:cs typeface="Gill Sans Light" charset="0"/>
              </a:rPr>
              <a:t>Use context and biology to improve our understanding of an impactful variant</a:t>
            </a:r>
          </a:p>
          <a:p>
            <a:pPr lvl="1"/>
            <a:r>
              <a:rPr lang="en-US" sz="2000" dirty="0">
                <a:latin typeface="Gill Sans Light" charset="0"/>
                <a:ea typeface="Gill Sans Light" charset="0"/>
                <a:cs typeface="Gill Sans Light" charset="0"/>
              </a:rPr>
              <a:t>All variants are not binary in terms of being pathogenic or not</a:t>
            </a:r>
          </a:p>
          <a:p>
            <a:pPr lvl="1"/>
            <a:r>
              <a:rPr lang="en-US" sz="2000" dirty="0">
                <a:latin typeface="Gill Sans Light" charset="0"/>
                <a:ea typeface="Gill Sans Light" charset="0"/>
                <a:cs typeface="Gill Sans Light" charset="0"/>
              </a:rPr>
              <a:t>All variants show some degree of phenotypic expressivity</a:t>
            </a:r>
          </a:p>
          <a:p>
            <a:pPr lvl="1"/>
            <a:r>
              <a:rPr lang="en-US" sz="2000" dirty="0">
                <a:latin typeface="Gill Sans Light" charset="0"/>
                <a:ea typeface="Gill Sans Light" charset="0"/>
                <a:cs typeface="Gill Sans Light" charset="0"/>
              </a:rPr>
              <a:t>Need to understand phenotype better and it’s relationship to pathogenic variants</a:t>
            </a:r>
          </a:p>
          <a:p>
            <a:pPr marL="0" indent="0">
              <a:buNone/>
            </a:pPr>
            <a:endParaRPr lang="en-US" sz="2400" dirty="0">
              <a:latin typeface="Gill Sans Light" charset="0"/>
              <a:ea typeface="Gill Sans Light" charset="0"/>
              <a:cs typeface="Gill Sans Light" charset="0"/>
            </a:endParaRPr>
          </a:p>
          <a:p>
            <a:pPr marL="0" indent="0">
              <a:buNone/>
            </a:pPr>
            <a:endParaRPr lang="en-US" sz="2400" dirty="0">
              <a:latin typeface="Gill Sans Light" charset="0"/>
              <a:ea typeface="Gill Sans Light" charset="0"/>
              <a:cs typeface="Gill Sans Light" charset="0"/>
            </a:endParaRPr>
          </a:p>
        </p:txBody>
      </p:sp>
      <p:sp>
        <p:nvSpPr>
          <p:cNvPr id="6" name="Text Box 6">
            <a:extLst>
              <a:ext uri="{FF2B5EF4-FFF2-40B4-BE49-F238E27FC236}">
                <a16:creationId xmlns:a16="http://schemas.microsoft.com/office/drawing/2014/main" id="{71E06B47-D48B-FC44-875E-842BFF2297E2}"/>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8" name="Text Box 8">
            <a:extLst>
              <a:ext uri="{FF2B5EF4-FFF2-40B4-BE49-F238E27FC236}">
                <a16:creationId xmlns:a16="http://schemas.microsoft.com/office/drawing/2014/main" id="{193F91AF-DD12-D542-8F9E-3EF752C9E5F2}"/>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9" name="Text Box 9">
            <a:extLst>
              <a:ext uri="{FF2B5EF4-FFF2-40B4-BE49-F238E27FC236}">
                <a16:creationId xmlns:a16="http://schemas.microsoft.com/office/drawing/2014/main" id="{311B393D-BE13-8643-9B35-B2F7BC121C7A}"/>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20883785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6663380" cy="358727"/>
          </a:xfrm>
        </p:spPr>
        <p:txBody>
          <a:bodyPr>
            <a:normAutofit fontScale="90000"/>
          </a:bodyPr>
          <a:lstStyle/>
          <a:p>
            <a:pPr algn="l"/>
            <a:r>
              <a:rPr lang="en-US" dirty="0">
                <a:latin typeface="Gill Sans Light" panose="020B0302020104020203" pitchFamily="34" charset="-79"/>
                <a:ea typeface="Gill Sans SemiBold" charset="0"/>
                <a:cs typeface="Gill Sans Light" panose="020B0302020104020203" pitchFamily="34" charset="-79"/>
              </a:rPr>
              <a:t>Some Future CAGI Ideas</a:t>
            </a:r>
          </a:p>
        </p:txBody>
      </p:sp>
      <p:sp>
        <p:nvSpPr>
          <p:cNvPr id="3" name="Content Placeholder 2"/>
          <p:cNvSpPr>
            <a:spLocks noGrp="1"/>
          </p:cNvSpPr>
          <p:nvPr>
            <p:ph idx="1"/>
          </p:nvPr>
        </p:nvSpPr>
        <p:spPr>
          <a:xfrm>
            <a:off x="328104" y="849123"/>
            <a:ext cx="8647251" cy="3637205"/>
          </a:xfrm>
        </p:spPr>
        <p:txBody>
          <a:bodyPr>
            <a:noAutofit/>
          </a:bodyPr>
          <a:lstStyle/>
          <a:p>
            <a:pPr marL="0" indent="0">
              <a:buNone/>
            </a:pPr>
            <a:r>
              <a:rPr lang="en-US" sz="2400" b="1" i="1" dirty="0">
                <a:latin typeface="Gill Sans Light" charset="0"/>
                <a:ea typeface="Gill Sans Light" charset="0"/>
                <a:cs typeface="Gill Sans Light" charset="0"/>
              </a:rPr>
              <a:t>Ethnicity differences in polygenic risk scores</a:t>
            </a:r>
          </a:p>
          <a:p>
            <a:r>
              <a:rPr lang="en-US" sz="2400" dirty="0" err="1">
                <a:latin typeface="Gill Sans Light" charset="0"/>
                <a:ea typeface="Gill Sans Light" charset="0"/>
                <a:cs typeface="Gill Sans Light" charset="0"/>
              </a:rPr>
              <a:t>eMERGE</a:t>
            </a:r>
            <a:r>
              <a:rPr lang="en-US" sz="2400" dirty="0">
                <a:latin typeface="Gill Sans Light" charset="0"/>
                <a:ea typeface="Gill Sans Light" charset="0"/>
                <a:cs typeface="Gill Sans Light" charset="0"/>
              </a:rPr>
              <a:t> IV is going to implement PRS and this is opportunity for CAGI</a:t>
            </a:r>
          </a:p>
          <a:p>
            <a:r>
              <a:rPr lang="en-US" sz="2400" dirty="0">
                <a:latin typeface="Gill Sans Light" charset="0"/>
                <a:ea typeface="Gill Sans Light" charset="0"/>
                <a:cs typeface="Gill Sans Light" charset="0"/>
              </a:rPr>
              <a:t>How do PRS work across ethnicities and other minority groups?</a:t>
            </a:r>
          </a:p>
          <a:p>
            <a:r>
              <a:rPr lang="en-US" sz="2400" dirty="0">
                <a:latin typeface="Gill Sans Light" charset="0"/>
                <a:ea typeface="Gill Sans Light" charset="0"/>
                <a:cs typeface="Gill Sans Light" charset="0"/>
              </a:rPr>
              <a:t>An example from clinical research:</a:t>
            </a:r>
          </a:p>
          <a:p>
            <a:pPr marL="0" indent="0">
              <a:buNone/>
            </a:pPr>
            <a:endParaRPr lang="en-US" sz="2400" dirty="0">
              <a:latin typeface="Gill Sans Light" charset="0"/>
              <a:ea typeface="Gill Sans Light" charset="0"/>
              <a:cs typeface="Gill Sans Light" charset="0"/>
            </a:endParaRPr>
          </a:p>
          <a:p>
            <a:pPr marL="0" indent="0">
              <a:buNone/>
            </a:pPr>
            <a:endParaRPr lang="en-US" sz="2400" dirty="0">
              <a:latin typeface="Gill Sans Light" charset="0"/>
              <a:ea typeface="Gill Sans Light" charset="0"/>
              <a:cs typeface="Gill Sans Light" charset="0"/>
            </a:endParaRPr>
          </a:p>
        </p:txBody>
      </p:sp>
      <p:sp>
        <p:nvSpPr>
          <p:cNvPr id="6" name="Text Box 6">
            <a:extLst>
              <a:ext uri="{FF2B5EF4-FFF2-40B4-BE49-F238E27FC236}">
                <a16:creationId xmlns:a16="http://schemas.microsoft.com/office/drawing/2014/main" id="{71E06B47-D48B-FC44-875E-842BFF2297E2}"/>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8" name="Text Box 8">
            <a:extLst>
              <a:ext uri="{FF2B5EF4-FFF2-40B4-BE49-F238E27FC236}">
                <a16:creationId xmlns:a16="http://schemas.microsoft.com/office/drawing/2014/main" id="{193F91AF-DD12-D542-8F9E-3EF752C9E5F2}"/>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9" name="Text Box 9">
            <a:extLst>
              <a:ext uri="{FF2B5EF4-FFF2-40B4-BE49-F238E27FC236}">
                <a16:creationId xmlns:a16="http://schemas.microsoft.com/office/drawing/2014/main" id="{311B393D-BE13-8643-9B35-B2F7BC121C7A}"/>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pic>
        <p:nvPicPr>
          <p:cNvPr id="4" name="Picture 3">
            <a:extLst>
              <a:ext uri="{FF2B5EF4-FFF2-40B4-BE49-F238E27FC236}">
                <a16:creationId xmlns:a16="http://schemas.microsoft.com/office/drawing/2014/main" id="{9ED126B0-DCA9-024F-9613-BCC4B5BBFE0F}"/>
              </a:ext>
            </a:extLst>
          </p:cNvPr>
          <p:cNvPicPr>
            <a:picLocks noChangeAspect="1"/>
          </p:cNvPicPr>
          <p:nvPr/>
        </p:nvPicPr>
        <p:blipFill>
          <a:blip r:embed="rId2"/>
          <a:stretch>
            <a:fillRect/>
          </a:stretch>
        </p:blipFill>
        <p:spPr>
          <a:xfrm>
            <a:off x="3826968" y="3048000"/>
            <a:ext cx="4890566" cy="2521195"/>
          </a:xfrm>
          <a:prstGeom prst="rect">
            <a:avLst/>
          </a:prstGeom>
        </p:spPr>
      </p:pic>
      <p:sp>
        <p:nvSpPr>
          <p:cNvPr id="5" name="TextBox 4">
            <a:extLst>
              <a:ext uri="{FF2B5EF4-FFF2-40B4-BE49-F238E27FC236}">
                <a16:creationId xmlns:a16="http://schemas.microsoft.com/office/drawing/2014/main" id="{6DDD5F39-C7E8-B149-8C3B-F7C6382BD6D8}"/>
              </a:ext>
            </a:extLst>
          </p:cNvPr>
          <p:cNvSpPr txBox="1"/>
          <p:nvPr/>
        </p:nvSpPr>
        <p:spPr>
          <a:xfrm>
            <a:off x="342900" y="5738677"/>
            <a:ext cx="3377848" cy="369332"/>
          </a:xfrm>
          <a:prstGeom prst="rect">
            <a:avLst/>
          </a:prstGeom>
          <a:noFill/>
        </p:spPr>
        <p:txBody>
          <a:bodyPr wrap="none" rtlCol="0">
            <a:spAutoFit/>
          </a:bodyPr>
          <a:lstStyle/>
          <a:p>
            <a:r>
              <a:rPr lang="en-US" dirty="0"/>
              <a:t>Credit: Noah Hammarlund, UW</a:t>
            </a:r>
          </a:p>
        </p:txBody>
      </p:sp>
      <p:pic>
        <p:nvPicPr>
          <p:cNvPr id="7" name="Picture 6">
            <a:extLst>
              <a:ext uri="{FF2B5EF4-FFF2-40B4-BE49-F238E27FC236}">
                <a16:creationId xmlns:a16="http://schemas.microsoft.com/office/drawing/2014/main" id="{BE344FAB-8CDD-BB4A-A8FD-E3818EFA6F66}"/>
              </a:ext>
            </a:extLst>
          </p:cNvPr>
          <p:cNvPicPr>
            <a:picLocks noChangeAspect="1"/>
          </p:cNvPicPr>
          <p:nvPr/>
        </p:nvPicPr>
        <p:blipFill>
          <a:blip r:embed="rId3"/>
          <a:stretch>
            <a:fillRect/>
          </a:stretch>
        </p:blipFill>
        <p:spPr>
          <a:xfrm>
            <a:off x="4024351" y="5562600"/>
            <a:ext cx="4495800" cy="721487"/>
          </a:xfrm>
          <a:prstGeom prst="rect">
            <a:avLst/>
          </a:prstGeom>
        </p:spPr>
      </p:pic>
    </p:spTree>
    <p:extLst>
      <p:ext uri="{BB962C8B-B14F-4D97-AF65-F5344CB8AC3E}">
        <p14:creationId xmlns:p14="http://schemas.microsoft.com/office/powerpoint/2010/main" val="26985934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6663380" cy="358727"/>
          </a:xfrm>
        </p:spPr>
        <p:txBody>
          <a:bodyPr>
            <a:normAutofit fontScale="90000"/>
          </a:bodyPr>
          <a:lstStyle/>
          <a:p>
            <a:pPr algn="l"/>
            <a:r>
              <a:rPr lang="en-US" dirty="0">
                <a:latin typeface="Gill Sans Light" panose="020B0302020104020203" pitchFamily="34" charset="-79"/>
                <a:ea typeface="Gill Sans SemiBold" charset="0"/>
                <a:cs typeface="Gill Sans Light" panose="020B0302020104020203" pitchFamily="34" charset="-79"/>
              </a:rPr>
              <a:t>Some Future CAGI Ideas</a:t>
            </a:r>
          </a:p>
        </p:txBody>
      </p:sp>
      <p:sp>
        <p:nvSpPr>
          <p:cNvPr id="3" name="Content Placeholder 2"/>
          <p:cNvSpPr>
            <a:spLocks noGrp="1"/>
          </p:cNvSpPr>
          <p:nvPr>
            <p:ph idx="1"/>
          </p:nvPr>
        </p:nvSpPr>
        <p:spPr>
          <a:xfrm>
            <a:off x="328102" y="779887"/>
            <a:ext cx="8647251" cy="3637205"/>
          </a:xfrm>
        </p:spPr>
        <p:txBody>
          <a:bodyPr>
            <a:noAutofit/>
          </a:bodyPr>
          <a:lstStyle/>
          <a:p>
            <a:pPr marL="0" indent="0">
              <a:buNone/>
            </a:pPr>
            <a:r>
              <a:rPr lang="en-US" sz="2400" b="1" i="1" dirty="0">
                <a:latin typeface="Gill Sans Light" charset="0"/>
                <a:ea typeface="Gill Sans Light" charset="0"/>
                <a:cs typeface="Gill Sans Light" charset="0"/>
              </a:rPr>
              <a:t>There are some advantages to NOT data sharing</a:t>
            </a:r>
          </a:p>
          <a:p>
            <a:r>
              <a:rPr lang="en-US" sz="2400" dirty="0">
                <a:latin typeface="Gill Sans Light" charset="0"/>
                <a:ea typeface="Gill Sans Light" charset="0"/>
                <a:cs typeface="Gill Sans Light" charset="0"/>
              </a:rPr>
              <a:t>We’ve been running prospective Model – To – Data Challenges with electronic health records</a:t>
            </a:r>
          </a:p>
          <a:p>
            <a:pPr marL="0" indent="0">
              <a:buNone/>
            </a:pPr>
            <a:endParaRPr lang="en-US" sz="2400" dirty="0">
              <a:latin typeface="Gill Sans Light" charset="0"/>
              <a:ea typeface="Gill Sans Light" charset="0"/>
              <a:cs typeface="Gill Sans Light" charset="0"/>
            </a:endParaRPr>
          </a:p>
        </p:txBody>
      </p:sp>
      <p:sp>
        <p:nvSpPr>
          <p:cNvPr id="6" name="Text Box 6">
            <a:extLst>
              <a:ext uri="{FF2B5EF4-FFF2-40B4-BE49-F238E27FC236}">
                <a16:creationId xmlns:a16="http://schemas.microsoft.com/office/drawing/2014/main" id="{71E06B47-D48B-FC44-875E-842BFF2297E2}"/>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8" name="Text Box 8">
            <a:extLst>
              <a:ext uri="{FF2B5EF4-FFF2-40B4-BE49-F238E27FC236}">
                <a16:creationId xmlns:a16="http://schemas.microsoft.com/office/drawing/2014/main" id="{193F91AF-DD12-D542-8F9E-3EF752C9E5F2}"/>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9" name="Text Box 9">
            <a:extLst>
              <a:ext uri="{FF2B5EF4-FFF2-40B4-BE49-F238E27FC236}">
                <a16:creationId xmlns:a16="http://schemas.microsoft.com/office/drawing/2014/main" id="{311B393D-BE13-8643-9B35-B2F7BC121C7A}"/>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pic>
        <p:nvPicPr>
          <p:cNvPr id="5" name="Picture 4">
            <a:extLst>
              <a:ext uri="{FF2B5EF4-FFF2-40B4-BE49-F238E27FC236}">
                <a16:creationId xmlns:a16="http://schemas.microsoft.com/office/drawing/2014/main" id="{7EF7C840-B929-334E-B667-0A0001C984C0}"/>
              </a:ext>
            </a:extLst>
          </p:cNvPr>
          <p:cNvPicPr>
            <a:picLocks noChangeAspect="1"/>
          </p:cNvPicPr>
          <p:nvPr/>
        </p:nvPicPr>
        <p:blipFill>
          <a:blip r:embed="rId2"/>
          <a:stretch>
            <a:fillRect/>
          </a:stretch>
        </p:blipFill>
        <p:spPr>
          <a:xfrm>
            <a:off x="1295400" y="2176271"/>
            <a:ext cx="6477000" cy="3647889"/>
          </a:xfrm>
          <a:prstGeom prst="rect">
            <a:avLst/>
          </a:prstGeom>
        </p:spPr>
      </p:pic>
      <p:sp>
        <p:nvSpPr>
          <p:cNvPr id="7" name="TextBox 6">
            <a:extLst>
              <a:ext uri="{FF2B5EF4-FFF2-40B4-BE49-F238E27FC236}">
                <a16:creationId xmlns:a16="http://schemas.microsoft.com/office/drawing/2014/main" id="{60998B45-D30C-9449-8B7A-3F7E63311CD3}"/>
              </a:ext>
            </a:extLst>
          </p:cNvPr>
          <p:cNvSpPr txBox="1"/>
          <p:nvPr/>
        </p:nvSpPr>
        <p:spPr>
          <a:xfrm>
            <a:off x="1107425" y="5859752"/>
            <a:ext cx="7088607" cy="369332"/>
          </a:xfrm>
          <a:prstGeom prst="rect">
            <a:avLst/>
          </a:prstGeom>
          <a:noFill/>
        </p:spPr>
        <p:txBody>
          <a:bodyPr wrap="none" rtlCol="0">
            <a:spAutoFit/>
          </a:bodyPr>
          <a:lstStyle/>
          <a:p>
            <a:r>
              <a:rPr lang="en-US" dirty="0"/>
              <a:t>Credit Thomas </a:t>
            </a:r>
            <a:r>
              <a:rPr lang="en-US" dirty="0" err="1"/>
              <a:t>Schaffter</a:t>
            </a:r>
            <a:r>
              <a:rPr lang="en-US" dirty="0"/>
              <a:t>, Sage Bionetworks and Tim Bergquist, UW</a:t>
            </a:r>
          </a:p>
        </p:txBody>
      </p:sp>
      <p:sp>
        <p:nvSpPr>
          <p:cNvPr id="10" name="Rectangle 9">
            <a:extLst>
              <a:ext uri="{FF2B5EF4-FFF2-40B4-BE49-F238E27FC236}">
                <a16:creationId xmlns:a16="http://schemas.microsoft.com/office/drawing/2014/main" id="{E8CF98FC-C240-E64B-8563-D49091422747}"/>
              </a:ext>
            </a:extLst>
          </p:cNvPr>
          <p:cNvSpPr/>
          <p:nvPr/>
        </p:nvSpPr>
        <p:spPr>
          <a:xfrm>
            <a:off x="7162800" y="4191000"/>
            <a:ext cx="533400" cy="381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28051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6663380" cy="358727"/>
          </a:xfrm>
        </p:spPr>
        <p:txBody>
          <a:bodyPr>
            <a:normAutofit fontScale="90000"/>
          </a:bodyPr>
          <a:lstStyle/>
          <a:p>
            <a:pPr algn="l"/>
            <a:r>
              <a:rPr lang="en-US" dirty="0">
                <a:latin typeface="Gill Sans Light" panose="020B0302020104020203" pitchFamily="34" charset="-79"/>
                <a:ea typeface="Gill Sans SemiBold" charset="0"/>
                <a:cs typeface="Gill Sans Light" panose="020B0302020104020203" pitchFamily="34" charset="-79"/>
              </a:rPr>
              <a:t>Some Future CAGI Ideas</a:t>
            </a:r>
          </a:p>
        </p:txBody>
      </p:sp>
      <p:sp>
        <p:nvSpPr>
          <p:cNvPr id="3" name="Content Placeholder 2"/>
          <p:cNvSpPr>
            <a:spLocks noGrp="1"/>
          </p:cNvSpPr>
          <p:nvPr>
            <p:ph idx="1"/>
          </p:nvPr>
        </p:nvSpPr>
        <p:spPr>
          <a:xfrm>
            <a:off x="328104" y="609600"/>
            <a:ext cx="8647251" cy="3637205"/>
          </a:xfrm>
        </p:spPr>
        <p:txBody>
          <a:bodyPr>
            <a:noAutofit/>
          </a:bodyPr>
          <a:lstStyle/>
          <a:p>
            <a:pPr marL="0" indent="0">
              <a:buNone/>
            </a:pPr>
            <a:r>
              <a:rPr lang="en-US" sz="2400" b="1" i="1" dirty="0">
                <a:latin typeface="Gill Sans Light" charset="0"/>
                <a:ea typeface="Gill Sans Light" charset="0"/>
                <a:cs typeface="Gill Sans Light" charset="0"/>
              </a:rPr>
              <a:t>Prospective challenges can get at problematic overlap with training data</a:t>
            </a:r>
          </a:p>
          <a:p>
            <a:r>
              <a:rPr lang="en-US" sz="2400" dirty="0">
                <a:latin typeface="Gill Sans Light" charset="0"/>
                <a:ea typeface="Gill Sans Light" charset="0"/>
                <a:cs typeface="Gill Sans Light" charset="0"/>
              </a:rPr>
              <a:t>CAFA and the EHR challenge is prospective, that is, they rely on future discoveries to asses data science </a:t>
            </a:r>
          </a:p>
          <a:p>
            <a:endParaRPr lang="en-US" sz="2400" dirty="0">
              <a:latin typeface="Gill Sans Light" charset="0"/>
              <a:ea typeface="Gill Sans Light" charset="0"/>
              <a:cs typeface="Gill Sans Light" charset="0"/>
            </a:endParaRPr>
          </a:p>
          <a:p>
            <a:pPr marL="0" indent="0">
              <a:buNone/>
            </a:pPr>
            <a:endParaRPr lang="en-US" sz="2400" dirty="0">
              <a:latin typeface="Gill Sans Light" charset="0"/>
              <a:ea typeface="Gill Sans Light" charset="0"/>
              <a:cs typeface="Gill Sans Light" charset="0"/>
            </a:endParaRPr>
          </a:p>
        </p:txBody>
      </p:sp>
      <p:sp>
        <p:nvSpPr>
          <p:cNvPr id="6" name="Text Box 6">
            <a:extLst>
              <a:ext uri="{FF2B5EF4-FFF2-40B4-BE49-F238E27FC236}">
                <a16:creationId xmlns:a16="http://schemas.microsoft.com/office/drawing/2014/main" id="{71E06B47-D48B-FC44-875E-842BFF2297E2}"/>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8" name="Text Box 8">
            <a:extLst>
              <a:ext uri="{FF2B5EF4-FFF2-40B4-BE49-F238E27FC236}">
                <a16:creationId xmlns:a16="http://schemas.microsoft.com/office/drawing/2014/main" id="{193F91AF-DD12-D542-8F9E-3EF752C9E5F2}"/>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9" name="Text Box 9">
            <a:extLst>
              <a:ext uri="{FF2B5EF4-FFF2-40B4-BE49-F238E27FC236}">
                <a16:creationId xmlns:a16="http://schemas.microsoft.com/office/drawing/2014/main" id="{311B393D-BE13-8643-9B35-B2F7BC121C7A}"/>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pic>
        <p:nvPicPr>
          <p:cNvPr id="4" name="Picture 3">
            <a:extLst>
              <a:ext uri="{FF2B5EF4-FFF2-40B4-BE49-F238E27FC236}">
                <a16:creationId xmlns:a16="http://schemas.microsoft.com/office/drawing/2014/main" id="{27EFD5E2-35EB-414B-94C3-A2A927FA7558}"/>
              </a:ext>
            </a:extLst>
          </p:cNvPr>
          <p:cNvPicPr>
            <a:picLocks noChangeAspect="1"/>
          </p:cNvPicPr>
          <p:nvPr/>
        </p:nvPicPr>
        <p:blipFill>
          <a:blip r:embed="rId3"/>
          <a:stretch>
            <a:fillRect/>
          </a:stretch>
        </p:blipFill>
        <p:spPr>
          <a:xfrm>
            <a:off x="228599" y="2072025"/>
            <a:ext cx="3451967" cy="1905000"/>
          </a:xfrm>
          <a:prstGeom prst="rect">
            <a:avLst/>
          </a:prstGeom>
        </p:spPr>
      </p:pic>
      <p:pic>
        <p:nvPicPr>
          <p:cNvPr id="7" name="Picture 6">
            <a:extLst>
              <a:ext uri="{FF2B5EF4-FFF2-40B4-BE49-F238E27FC236}">
                <a16:creationId xmlns:a16="http://schemas.microsoft.com/office/drawing/2014/main" id="{AFE1D40C-64B5-9B4F-B7E9-97F30DC268BD}"/>
              </a:ext>
            </a:extLst>
          </p:cNvPr>
          <p:cNvPicPr>
            <a:picLocks noChangeAspect="1"/>
          </p:cNvPicPr>
          <p:nvPr/>
        </p:nvPicPr>
        <p:blipFill>
          <a:blip r:embed="rId4"/>
          <a:stretch>
            <a:fillRect/>
          </a:stretch>
        </p:blipFill>
        <p:spPr>
          <a:xfrm>
            <a:off x="1331653" y="4631557"/>
            <a:ext cx="3915294" cy="1677983"/>
          </a:xfrm>
          <a:prstGeom prst="rect">
            <a:avLst/>
          </a:prstGeom>
        </p:spPr>
      </p:pic>
      <p:sp>
        <p:nvSpPr>
          <p:cNvPr id="10" name="TextBox 9">
            <a:extLst>
              <a:ext uri="{FF2B5EF4-FFF2-40B4-BE49-F238E27FC236}">
                <a16:creationId xmlns:a16="http://schemas.microsoft.com/office/drawing/2014/main" id="{D4A2121D-C077-8243-95C4-4DEAFB01DE70}"/>
              </a:ext>
            </a:extLst>
          </p:cNvPr>
          <p:cNvSpPr txBox="1"/>
          <p:nvPr/>
        </p:nvSpPr>
        <p:spPr>
          <a:xfrm>
            <a:off x="7401372" y="6031468"/>
            <a:ext cx="1056828" cy="369332"/>
          </a:xfrm>
          <a:prstGeom prst="rect">
            <a:avLst/>
          </a:prstGeom>
          <a:noFill/>
        </p:spPr>
        <p:txBody>
          <a:bodyPr wrap="none" rtlCol="0">
            <a:spAutoFit/>
          </a:bodyPr>
          <a:lstStyle/>
          <a:p>
            <a:r>
              <a:rPr lang="en-US" dirty="0"/>
              <a:t>CAFA IV</a:t>
            </a:r>
          </a:p>
        </p:txBody>
      </p:sp>
      <p:pic>
        <p:nvPicPr>
          <p:cNvPr id="11" name="Picture 10">
            <a:extLst>
              <a:ext uri="{FF2B5EF4-FFF2-40B4-BE49-F238E27FC236}">
                <a16:creationId xmlns:a16="http://schemas.microsoft.com/office/drawing/2014/main" id="{01B01027-A836-1148-9603-15AEC7CD375A}"/>
              </a:ext>
            </a:extLst>
          </p:cNvPr>
          <p:cNvPicPr>
            <a:picLocks noChangeAspect="1"/>
          </p:cNvPicPr>
          <p:nvPr/>
        </p:nvPicPr>
        <p:blipFill>
          <a:blip r:embed="rId5"/>
          <a:stretch>
            <a:fillRect/>
          </a:stretch>
        </p:blipFill>
        <p:spPr>
          <a:xfrm>
            <a:off x="3463746" y="2000830"/>
            <a:ext cx="3257890" cy="1808405"/>
          </a:xfrm>
          <a:prstGeom prst="rect">
            <a:avLst/>
          </a:prstGeom>
        </p:spPr>
      </p:pic>
      <p:sp>
        <p:nvSpPr>
          <p:cNvPr id="12" name="TextBox 11">
            <a:extLst>
              <a:ext uri="{FF2B5EF4-FFF2-40B4-BE49-F238E27FC236}">
                <a16:creationId xmlns:a16="http://schemas.microsoft.com/office/drawing/2014/main" id="{20E19AB8-B412-7D4B-B31C-7B464303E02F}"/>
              </a:ext>
            </a:extLst>
          </p:cNvPr>
          <p:cNvSpPr txBox="1"/>
          <p:nvPr/>
        </p:nvSpPr>
        <p:spPr>
          <a:xfrm>
            <a:off x="535465" y="4109030"/>
            <a:ext cx="2595711" cy="369332"/>
          </a:xfrm>
          <a:prstGeom prst="rect">
            <a:avLst/>
          </a:prstGeom>
          <a:noFill/>
        </p:spPr>
        <p:txBody>
          <a:bodyPr wrap="none" rtlCol="0">
            <a:spAutoFit/>
          </a:bodyPr>
          <a:lstStyle/>
          <a:p>
            <a:r>
              <a:rPr lang="en-US" dirty="0"/>
              <a:t>CAFA I from 2009-2012</a:t>
            </a:r>
          </a:p>
        </p:txBody>
      </p:sp>
      <p:sp>
        <p:nvSpPr>
          <p:cNvPr id="13" name="TextBox 12">
            <a:extLst>
              <a:ext uri="{FF2B5EF4-FFF2-40B4-BE49-F238E27FC236}">
                <a16:creationId xmlns:a16="http://schemas.microsoft.com/office/drawing/2014/main" id="{48FE853C-F887-D143-9221-808EA665B946}"/>
              </a:ext>
            </a:extLst>
          </p:cNvPr>
          <p:cNvSpPr txBox="1"/>
          <p:nvPr/>
        </p:nvSpPr>
        <p:spPr>
          <a:xfrm>
            <a:off x="3851861" y="3809235"/>
            <a:ext cx="2659831" cy="369332"/>
          </a:xfrm>
          <a:prstGeom prst="rect">
            <a:avLst/>
          </a:prstGeom>
          <a:noFill/>
        </p:spPr>
        <p:txBody>
          <a:bodyPr wrap="none" rtlCol="0">
            <a:spAutoFit/>
          </a:bodyPr>
          <a:lstStyle/>
          <a:p>
            <a:r>
              <a:rPr lang="en-US" dirty="0"/>
              <a:t>CAFA II from 2013-2015</a:t>
            </a:r>
          </a:p>
        </p:txBody>
      </p:sp>
      <p:pic>
        <p:nvPicPr>
          <p:cNvPr id="14" name="Picture 13">
            <a:extLst>
              <a:ext uri="{FF2B5EF4-FFF2-40B4-BE49-F238E27FC236}">
                <a16:creationId xmlns:a16="http://schemas.microsoft.com/office/drawing/2014/main" id="{35CFC00F-8C27-0B4D-8854-E162E234458D}"/>
              </a:ext>
            </a:extLst>
          </p:cNvPr>
          <p:cNvPicPr>
            <a:picLocks noChangeAspect="1"/>
          </p:cNvPicPr>
          <p:nvPr/>
        </p:nvPicPr>
        <p:blipFill>
          <a:blip r:embed="rId6"/>
          <a:stretch>
            <a:fillRect/>
          </a:stretch>
        </p:blipFill>
        <p:spPr>
          <a:xfrm>
            <a:off x="6950019" y="2365572"/>
            <a:ext cx="1946507" cy="3733800"/>
          </a:xfrm>
          <a:prstGeom prst="rect">
            <a:avLst/>
          </a:prstGeom>
        </p:spPr>
      </p:pic>
    </p:spTree>
    <p:extLst>
      <p:ext uri="{BB962C8B-B14F-4D97-AF65-F5344CB8AC3E}">
        <p14:creationId xmlns:p14="http://schemas.microsoft.com/office/powerpoint/2010/main" val="18963976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61188" y="735938"/>
            <a:ext cx="8273971" cy="3657600"/>
          </a:xfrm>
        </p:spPr>
        <p:txBody>
          <a:bodyPr>
            <a:normAutofit/>
          </a:bodyPr>
          <a:lstStyle/>
          <a:p>
            <a:pPr marL="0" indent="0">
              <a:buNone/>
            </a:pPr>
            <a:r>
              <a:rPr lang="en-US" dirty="0">
                <a:latin typeface="Gill Sans Light" panose="020B0302020104020203" pitchFamily="34" charset="-79"/>
                <a:cs typeface="Gill Sans Light" panose="020B0302020104020203" pitchFamily="34" charset="-79"/>
              </a:rPr>
              <a:t>Many broad consent research databases</a:t>
            </a:r>
          </a:p>
          <a:p>
            <a:pPr marL="257175" lvl="1" indent="0">
              <a:buNone/>
            </a:pPr>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a:p>
            <a:pPr lvl="1"/>
            <a:endParaRPr lang="en-US" dirty="0">
              <a:latin typeface="Gill Sans Light" panose="020B0302020104020203" pitchFamily="34" charset="-79"/>
              <a:cs typeface="Gill Sans Light" panose="020B0302020104020203" pitchFamily="34" charset="-79"/>
            </a:endParaRPr>
          </a:p>
        </p:txBody>
      </p:sp>
      <p:sp>
        <p:nvSpPr>
          <p:cNvPr id="2" name="Title 1"/>
          <p:cNvSpPr>
            <a:spLocks noGrp="1"/>
          </p:cNvSpPr>
          <p:nvPr>
            <p:ph type="title"/>
          </p:nvPr>
        </p:nvSpPr>
        <p:spPr>
          <a:xfrm>
            <a:off x="-22934" y="127159"/>
            <a:ext cx="7952599" cy="571500"/>
          </a:xfrm>
        </p:spPr>
        <p:txBody>
          <a:bodyPr>
            <a:noAutofit/>
          </a:bodyPr>
          <a:lstStyle/>
          <a:p>
            <a:pPr algn="l"/>
            <a:r>
              <a:rPr lang="en-US" sz="3200" dirty="0">
                <a:latin typeface="Gill Sans Light" panose="020B0302020104020203" pitchFamily="34" charset="-79"/>
                <a:cs typeface="Gill Sans Light" panose="020B0302020104020203" pitchFamily="34" charset="-79"/>
              </a:rPr>
              <a:t>Opportunity 1: Research Biobanks</a:t>
            </a:r>
          </a:p>
        </p:txBody>
      </p:sp>
      <p:sp>
        <p:nvSpPr>
          <p:cNvPr id="6" name="Text Box 6">
            <a:extLst>
              <a:ext uri="{FF2B5EF4-FFF2-40B4-BE49-F238E27FC236}">
                <a16:creationId xmlns:a16="http://schemas.microsoft.com/office/drawing/2014/main" id="{51D57359-4F2B-984E-88F8-C681E5B1CFF0}"/>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7" name="Text Box 8">
            <a:extLst>
              <a:ext uri="{FF2B5EF4-FFF2-40B4-BE49-F238E27FC236}">
                <a16:creationId xmlns:a16="http://schemas.microsoft.com/office/drawing/2014/main" id="{BAD6E25A-4E2E-984F-92F2-CB2B1BA68EC6}"/>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8" name="Text Box 9">
            <a:extLst>
              <a:ext uri="{FF2B5EF4-FFF2-40B4-BE49-F238E27FC236}">
                <a16:creationId xmlns:a16="http://schemas.microsoft.com/office/drawing/2014/main" id="{7F4E4F4C-6022-DE49-8423-D6C8C993260D}"/>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pic>
        <p:nvPicPr>
          <p:cNvPr id="3" name="Picture 2">
            <a:extLst>
              <a:ext uri="{FF2B5EF4-FFF2-40B4-BE49-F238E27FC236}">
                <a16:creationId xmlns:a16="http://schemas.microsoft.com/office/drawing/2014/main" id="{023A9638-C3CC-D149-AFBF-44E912C01617}"/>
              </a:ext>
            </a:extLst>
          </p:cNvPr>
          <p:cNvPicPr>
            <a:picLocks noChangeAspect="1"/>
          </p:cNvPicPr>
          <p:nvPr/>
        </p:nvPicPr>
        <p:blipFill>
          <a:blip r:embed="rId2"/>
          <a:stretch>
            <a:fillRect/>
          </a:stretch>
        </p:blipFill>
        <p:spPr>
          <a:xfrm>
            <a:off x="342900" y="1905000"/>
            <a:ext cx="4122302" cy="1244071"/>
          </a:xfrm>
          <a:prstGeom prst="rect">
            <a:avLst/>
          </a:prstGeom>
        </p:spPr>
      </p:pic>
      <p:pic>
        <p:nvPicPr>
          <p:cNvPr id="11" name="Picture 10">
            <a:extLst>
              <a:ext uri="{FF2B5EF4-FFF2-40B4-BE49-F238E27FC236}">
                <a16:creationId xmlns:a16="http://schemas.microsoft.com/office/drawing/2014/main" id="{3F071692-6689-EE4F-8755-7575524B9F34}"/>
              </a:ext>
            </a:extLst>
          </p:cNvPr>
          <p:cNvPicPr>
            <a:picLocks noChangeAspect="1"/>
          </p:cNvPicPr>
          <p:nvPr/>
        </p:nvPicPr>
        <p:blipFill>
          <a:blip r:embed="rId3"/>
          <a:stretch>
            <a:fillRect/>
          </a:stretch>
        </p:blipFill>
        <p:spPr>
          <a:xfrm>
            <a:off x="3061238" y="3627299"/>
            <a:ext cx="5410200" cy="1335209"/>
          </a:xfrm>
          <a:prstGeom prst="rect">
            <a:avLst/>
          </a:prstGeom>
        </p:spPr>
      </p:pic>
      <p:pic>
        <p:nvPicPr>
          <p:cNvPr id="12" name="Picture 11">
            <a:extLst>
              <a:ext uri="{FF2B5EF4-FFF2-40B4-BE49-F238E27FC236}">
                <a16:creationId xmlns:a16="http://schemas.microsoft.com/office/drawing/2014/main" id="{38DC6F92-5837-1447-B346-58861CE8DFCF}"/>
              </a:ext>
            </a:extLst>
          </p:cNvPr>
          <p:cNvPicPr>
            <a:picLocks noChangeAspect="1"/>
          </p:cNvPicPr>
          <p:nvPr/>
        </p:nvPicPr>
        <p:blipFill>
          <a:blip r:embed="rId4"/>
          <a:stretch>
            <a:fillRect/>
          </a:stretch>
        </p:blipFill>
        <p:spPr>
          <a:xfrm>
            <a:off x="228600" y="3935582"/>
            <a:ext cx="2636760" cy="1931665"/>
          </a:xfrm>
          <a:prstGeom prst="rect">
            <a:avLst/>
          </a:prstGeom>
        </p:spPr>
      </p:pic>
      <p:pic>
        <p:nvPicPr>
          <p:cNvPr id="13" name="Picture 12">
            <a:extLst>
              <a:ext uri="{FF2B5EF4-FFF2-40B4-BE49-F238E27FC236}">
                <a16:creationId xmlns:a16="http://schemas.microsoft.com/office/drawing/2014/main" id="{D9A23227-C8FA-0343-80E7-069F22B4A465}"/>
              </a:ext>
            </a:extLst>
          </p:cNvPr>
          <p:cNvPicPr>
            <a:picLocks noChangeAspect="1"/>
          </p:cNvPicPr>
          <p:nvPr/>
        </p:nvPicPr>
        <p:blipFill>
          <a:blip r:embed="rId5"/>
          <a:stretch>
            <a:fillRect/>
          </a:stretch>
        </p:blipFill>
        <p:spPr>
          <a:xfrm>
            <a:off x="3709298" y="5011825"/>
            <a:ext cx="5251450" cy="1288955"/>
          </a:xfrm>
          <a:prstGeom prst="rect">
            <a:avLst/>
          </a:prstGeom>
        </p:spPr>
      </p:pic>
      <p:pic>
        <p:nvPicPr>
          <p:cNvPr id="14" name="Picture 13">
            <a:extLst>
              <a:ext uri="{FF2B5EF4-FFF2-40B4-BE49-F238E27FC236}">
                <a16:creationId xmlns:a16="http://schemas.microsoft.com/office/drawing/2014/main" id="{77B7E795-EA9E-AA46-8126-B0C1A626625D}"/>
              </a:ext>
            </a:extLst>
          </p:cNvPr>
          <p:cNvPicPr>
            <a:picLocks noChangeAspect="1"/>
          </p:cNvPicPr>
          <p:nvPr/>
        </p:nvPicPr>
        <p:blipFill>
          <a:blip r:embed="rId6"/>
          <a:stretch>
            <a:fillRect/>
          </a:stretch>
        </p:blipFill>
        <p:spPr>
          <a:xfrm>
            <a:off x="4657725" y="2060472"/>
            <a:ext cx="4330455" cy="1517510"/>
          </a:xfrm>
          <a:prstGeom prst="rect">
            <a:avLst/>
          </a:prstGeom>
        </p:spPr>
      </p:pic>
      <p:pic>
        <p:nvPicPr>
          <p:cNvPr id="15" name="Picture 14">
            <a:extLst>
              <a:ext uri="{FF2B5EF4-FFF2-40B4-BE49-F238E27FC236}">
                <a16:creationId xmlns:a16="http://schemas.microsoft.com/office/drawing/2014/main" id="{5CE92303-60DC-524F-AD81-7A5E4B594709}"/>
              </a:ext>
            </a:extLst>
          </p:cNvPr>
          <p:cNvPicPr>
            <a:picLocks noChangeAspect="1"/>
          </p:cNvPicPr>
          <p:nvPr/>
        </p:nvPicPr>
        <p:blipFill>
          <a:blip r:embed="rId7"/>
          <a:stretch>
            <a:fillRect/>
          </a:stretch>
        </p:blipFill>
        <p:spPr>
          <a:xfrm>
            <a:off x="5108452" y="1386657"/>
            <a:ext cx="3429000" cy="673815"/>
          </a:xfrm>
          <a:prstGeom prst="rect">
            <a:avLst/>
          </a:prstGeom>
        </p:spPr>
      </p:pic>
    </p:spTree>
    <p:extLst>
      <p:ext uri="{BB962C8B-B14F-4D97-AF65-F5344CB8AC3E}">
        <p14:creationId xmlns:p14="http://schemas.microsoft.com/office/powerpoint/2010/main" val="34382689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96" name="Group 12"/>
          <p:cNvGrpSpPr>
            <a:grpSpLocks/>
          </p:cNvGrpSpPr>
          <p:nvPr/>
        </p:nvGrpSpPr>
        <p:grpSpPr bwMode="auto">
          <a:xfrm>
            <a:off x="0" y="0"/>
            <a:ext cx="9144000" cy="6858000"/>
            <a:chOff x="0" y="0"/>
            <a:chExt cx="5760" cy="4320"/>
          </a:xfrm>
        </p:grpSpPr>
        <p:grpSp>
          <p:nvGrpSpPr>
            <p:cNvPr id="16386" name="Group 2"/>
            <p:cNvGrpSpPr>
              <a:grpSpLocks/>
            </p:cNvGrpSpPr>
            <p:nvPr/>
          </p:nvGrpSpPr>
          <p:grpSpPr bwMode="auto">
            <a:xfrm>
              <a:off x="0" y="0"/>
              <a:ext cx="5760" cy="4320"/>
              <a:chOff x="0" y="0"/>
              <a:chExt cx="5760" cy="4320"/>
            </a:xfrm>
          </p:grpSpPr>
          <p:sp>
            <p:nvSpPr>
              <p:cNvPr id="16387" name="Line 3"/>
              <p:cNvSpPr>
                <a:spLocks noChangeShapeType="1"/>
              </p:cNvSpPr>
              <p:nvPr/>
            </p:nvSpPr>
            <p:spPr bwMode="auto">
              <a:xfrm>
                <a:off x="0" y="0"/>
                <a:ext cx="5760" cy="4320"/>
              </a:xfrm>
              <a:prstGeom prst="line">
                <a:avLst/>
              </a:prstGeom>
              <a:noFill/>
              <a:ln w="127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88" name="Text Box 4"/>
              <p:cNvSpPr txBox="1">
                <a:spLocks noChangeArrowheads="1"/>
              </p:cNvSpPr>
              <p:nvPr/>
            </p:nvSpPr>
            <p:spPr bwMode="auto">
              <a:xfrm rot="2195383">
                <a:off x="26" y="218"/>
                <a:ext cx="100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FF3300"/>
                    </a:solidFill>
                  </a:rPr>
                  <a:t>CAGI meeting ONLY</a:t>
                </a:r>
              </a:p>
            </p:txBody>
          </p:sp>
        </p:grpSp>
        <p:sp>
          <p:nvSpPr>
            <p:cNvPr id="16395" name="Line 11"/>
            <p:cNvSpPr>
              <a:spLocks noChangeShapeType="1"/>
            </p:cNvSpPr>
            <p:nvPr/>
          </p:nvSpPr>
          <p:spPr bwMode="auto">
            <a:xfrm flipH="1">
              <a:off x="0" y="0"/>
              <a:ext cx="5760" cy="4320"/>
            </a:xfrm>
            <a:prstGeom prst="line">
              <a:avLst/>
            </a:prstGeom>
            <a:noFill/>
            <a:ln w="127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5" name="Text Box 6">
            <a:extLst>
              <a:ext uri="{FF2B5EF4-FFF2-40B4-BE49-F238E27FC236}">
                <a16:creationId xmlns:a16="http://schemas.microsoft.com/office/drawing/2014/main" id="{A905AA9B-15AC-954E-ACCF-9A5EA254B0F5}"/>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16" name="Text Box 8">
            <a:extLst>
              <a:ext uri="{FF2B5EF4-FFF2-40B4-BE49-F238E27FC236}">
                <a16:creationId xmlns:a16="http://schemas.microsoft.com/office/drawing/2014/main" id="{945B212E-0C9C-1744-95D0-49596FD9D13D}"/>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17" name="Text Box 9">
            <a:extLst>
              <a:ext uri="{FF2B5EF4-FFF2-40B4-BE49-F238E27FC236}">
                <a16:creationId xmlns:a16="http://schemas.microsoft.com/office/drawing/2014/main" id="{18A76DD1-282B-3249-929B-AF8CD3D71A2C}"/>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3763393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96" name="Group 12"/>
          <p:cNvGrpSpPr>
            <a:grpSpLocks/>
          </p:cNvGrpSpPr>
          <p:nvPr/>
        </p:nvGrpSpPr>
        <p:grpSpPr bwMode="auto">
          <a:xfrm>
            <a:off x="0" y="0"/>
            <a:ext cx="9144000" cy="6858000"/>
            <a:chOff x="0" y="0"/>
            <a:chExt cx="5760" cy="4320"/>
          </a:xfrm>
        </p:grpSpPr>
        <p:grpSp>
          <p:nvGrpSpPr>
            <p:cNvPr id="16386" name="Group 2"/>
            <p:cNvGrpSpPr>
              <a:grpSpLocks/>
            </p:cNvGrpSpPr>
            <p:nvPr/>
          </p:nvGrpSpPr>
          <p:grpSpPr bwMode="auto">
            <a:xfrm>
              <a:off x="0" y="0"/>
              <a:ext cx="5760" cy="4320"/>
              <a:chOff x="0" y="0"/>
              <a:chExt cx="5760" cy="4320"/>
            </a:xfrm>
          </p:grpSpPr>
          <p:sp>
            <p:nvSpPr>
              <p:cNvPr id="16387" name="Line 3"/>
              <p:cNvSpPr>
                <a:spLocks noChangeShapeType="1"/>
              </p:cNvSpPr>
              <p:nvPr/>
            </p:nvSpPr>
            <p:spPr bwMode="auto">
              <a:xfrm>
                <a:off x="0" y="0"/>
                <a:ext cx="5760" cy="4320"/>
              </a:xfrm>
              <a:prstGeom prst="line">
                <a:avLst/>
              </a:prstGeom>
              <a:noFill/>
              <a:ln w="127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388" name="Text Box 4"/>
              <p:cNvSpPr txBox="1">
                <a:spLocks noChangeArrowheads="1"/>
              </p:cNvSpPr>
              <p:nvPr/>
            </p:nvSpPr>
            <p:spPr bwMode="auto">
              <a:xfrm rot="2195383">
                <a:off x="26" y="218"/>
                <a:ext cx="1006"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a:solidFill>
                      <a:srgbClr val="FF3300"/>
                    </a:solidFill>
                  </a:rPr>
                  <a:t>CAGI meeting ONLY</a:t>
                </a:r>
              </a:p>
            </p:txBody>
          </p:sp>
        </p:grpSp>
        <p:sp>
          <p:nvSpPr>
            <p:cNvPr id="16395" name="Line 11"/>
            <p:cNvSpPr>
              <a:spLocks noChangeShapeType="1"/>
            </p:cNvSpPr>
            <p:nvPr/>
          </p:nvSpPr>
          <p:spPr bwMode="auto">
            <a:xfrm flipH="1">
              <a:off x="0" y="0"/>
              <a:ext cx="5760" cy="4320"/>
            </a:xfrm>
            <a:prstGeom prst="line">
              <a:avLst/>
            </a:prstGeom>
            <a:noFill/>
            <a:ln w="127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4" name="Text Box 6">
            <a:extLst>
              <a:ext uri="{FF2B5EF4-FFF2-40B4-BE49-F238E27FC236}">
                <a16:creationId xmlns:a16="http://schemas.microsoft.com/office/drawing/2014/main" id="{37DFB3ED-8C04-3546-BB8F-716CAA983BBE}"/>
              </a:ext>
            </a:extLst>
          </p:cNvPr>
          <p:cNvSpPr txBox="1">
            <a:spLocks noChangeArrowheads="1"/>
          </p:cNvSpPr>
          <p:nvPr/>
        </p:nvSpPr>
        <p:spPr bwMode="auto">
          <a:xfrm>
            <a:off x="342900" y="6248400"/>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15" name="Text Box 8">
            <a:extLst>
              <a:ext uri="{FF2B5EF4-FFF2-40B4-BE49-F238E27FC236}">
                <a16:creationId xmlns:a16="http://schemas.microsoft.com/office/drawing/2014/main" id="{C9EC31D3-AB34-AF42-B406-9DDC53C58BF1}"/>
              </a:ext>
            </a:extLst>
          </p:cNvPr>
          <p:cNvSpPr txBox="1">
            <a:spLocks noChangeArrowheads="1"/>
          </p:cNvSpPr>
          <p:nvPr/>
        </p:nvSpPr>
        <p:spPr bwMode="auto">
          <a:xfrm>
            <a:off x="6364074" y="6248400"/>
            <a:ext cx="23989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Sean D. Mooney, UW</a:t>
            </a:r>
          </a:p>
        </p:txBody>
      </p:sp>
      <p:sp>
        <p:nvSpPr>
          <p:cNvPr id="16" name="Text Box 9">
            <a:extLst>
              <a:ext uri="{FF2B5EF4-FFF2-40B4-BE49-F238E27FC236}">
                <a16:creationId xmlns:a16="http://schemas.microsoft.com/office/drawing/2014/main" id="{7434DA84-35FF-7C46-9AD1-AAEEEEC16843}"/>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1488692304"/>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2658</TotalTime>
  <Words>2414</Words>
  <Application>Microsoft Macintosh PowerPoint</Application>
  <PresentationFormat>On-screen Show (4:3)</PresentationFormat>
  <Paragraphs>366</Paragraphs>
  <Slides>46</Slides>
  <Notes>21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53" baseType="lpstr">
      <vt:lpstr>Arial</vt:lpstr>
      <vt:lpstr>Calibri</vt:lpstr>
      <vt:lpstr>Gill Sans</vt:lpstr>
      <vt:lpstr>Gill Sans Light</vt:lpstr>
      <vt:lpstr>Gill Sans SemiBold</vt:lpstr>
      <vt:lpstr>Default Design</vt:lpstr>
      <vt:lpstr>Document</vt:lpstr>
      <vt:lpstr>CAGI Exome and Whole Genome Challenges</vt:lpstr>
      <vt:lpstr>PowerPoint Presentation</vt:lpstr>
      <vt:lpstr>Citizen science can work … in the right way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PGP Challenge</vt:lpstr>
      <vt:lpstr>The First Round of the PGP Challenge</vt:lpstr>
      <vt:lpstr>ABOUT CAGI 2011</vt:lpstr>
      <vt:lpstr>The binary traits - ROC</vt:lpstr>
      <vt:lpstr>PowerPoint Presentation</vt:lpstr>
      <vt:lpstr>PowerPoint Presentation</vt:lpstr>
      <vt:lpstr>CAGI challenge became a matching game in 2013</vt:lpstr>
      <vt:lpstr>This, like other challenges had some initial data quality issues</vt:lpstr>
      <vt:lpstr>PGP Challenge 2013</vt:lpstr>
      <vt:lpstr>PGP Challenge 2015</vt:lpstr>
      <vt:lpstr>PowerPoint Presentation</vt:lpstr>
      <vt:lpstr> </vt:lpstr>
      <vt:lpstr>PGP Challenge 2015 – Improvement?</vt:lpstr>
      <vt:lpstr> </vt:lpstr>
      <vt:lpstr>Data science can bring together variance in biotech and clinical decision making? </vt:lpstr>
      <vt:lpstr>CSER Community Challenge</vt:lpstr>
      <vt:lpstr>CSER Study Impact</vt:lpstr>
      <vt:lpstr>Data science can bring together variance in biotech and clinical decision making? </vt:lpstr>
      <vt:lpstr>Data science can bring together variance in biotech and clinical decision making? </vt:lpstr>
      <vt:lpstr> </vt:lpstr>
      <vt:lpstr>Some Future CAGI Ideas</vt:lpstr>
      <vt:lpstr>Some Future CAGI Ideas</vt:lpstr>
      <vt:lpstr>Some Future CAGI Ideas</vt:lpstr>
      <vt:lpstr>Some Future CAGI Ideas</vt:lpstr>
      <vt:lpstr>Opportunity 1: Research Biobanks</vt:lpstr>
      <vt:lpstr>PowerPoint Presentation</vt:lpstr>
      <vt:lpstr>PowerPoint Presentation</vt:lpstr>
    </vt:vector>
  </TitlesOfParts>
  <Company>University California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Steven E. Brenner</dc:creator>
  <cp:lastModifiedBy>Kamandula, Akash</cp:lastModifiedBy>
  <cp:revision>26</cp:revision>
  <dcterms:created xsi:type="dcterms:W3CDTF">2013-07-14T18:19:59Z</dcterms:created>
  <dcterms:modified xsi:type="dcterms:W3CDTF">2022-04-24T00:34:34Z</dcterms:modified>
</cp:coreProperties>
</file>