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0" r:id="rId1"/>
  </p:sldMasterIdLst>
  <p:notesMasterIdLst>
    <p:notesMasterId r:id="rId61"/>
  </p:notesMasterIdLst>
  <p:sldIdLst>
    <p:sldId id="259" r:id="rId2"/>
    <p:sldId id="261" r:id="rId3"/>
    <p:sldId id="263" r:id="rId4"/>
    <p:sldId id="1363" r:id="rId5"/>
    <p:sldId id="1265" r:id="rId6"/>
    <p:sldId id="429" r:id="rId7"/>
    <p:sldId id="1328" r:id="rId8"/>
    <p:sldId id="276" r:id="rId9"/>
    <p:sldId id="368" r:id="rId10"/>
    <p:sldId id="436" r:id="rId11"/>
    <p:sldId id="1358" r:id="rId12"/>
    <p:sldId id="1329" r:id="rId13"/>
    <p:sldId id="1346" r:id="rId14"/>
    <p:sldId id="1359" r:id="rId15"/>
    <p:sldId id="1347" r:id="rId16"/>
    <p:sldId id="271" r:id="rId17"/>
    <p:sldId id="1319" r:id="rId18"/>
    <p:sldId id="1322" r:id="rId19"/>
    <p:sldId id="349" r:id="rId20"/>
    <p:sldId id="364" r:id="rId21"/>
    <p:sldId id="363" r:id="rId22"/>
    <p:sldId id="362" r:id="rId23"/>
    <p:sldId id="350" r:id="rId24"/>
    <p:sldId id="1348" r:id="rId25"/>
    <p:sldId id="337" r:id="rId26"/>
    <p:sldId id="1360" r:id="rId27"/>
    <p:sldId id="297" r:id="rId28"/>
    <p:sldId id="1352" r:id="rId29"/>
    <p:sldId id="267" r:id="rId30"/>
    <p:sldId id="299" r:id="rId31"/>
    <p:sldId id="300" r:id="rId32"/>
    <p:sldId id="301" r:id="rId33"/>
    <p:sldId id="298" r:id="rId34"/>
    <p:sldId id="268" r:id="rId35"/>
    <p:sldId id="269" r:id="rId36"/>
    <p:sldId id="270" r:id="rId37"/>
    <p:sldId id="1349" r:id="rId38"/>
    <p:sldId id="303" r:id="rId39"/>
    <p:sldId id="305" r:id="rId40"/>
    <p:sldId id="1350" r:id="rId41"/>
    <p:sldId id="260" r:id="rId42"/>
    <p:sldId id="262" r:id="rId43"/>
    <p:sldId id="1361" r:id="rId44"/>
    <p:sldId id="1353" r:id="rId45"/>
    <p:sldId id="1356" r:id="rId46"/>
    <p:sldId id="1292" r:id="rId47"/>
    <p:sldId id="420" r:id="rId48"/>
    <p:sldId id="1293" r:id="rId49"/>
    <p:sldId id="1273" r:id="rId50"/>
    <p:sldId id="372" r:id="rId51"/>
    <p:sldId id="428" r:id="rId52"/>
    <p:sldId id="1362" r:id="rId53"/>
    <p:sldId id="1354" r:id="rId54"/>
    <p:sldId id="427" r:id="rId55"/>
    <p:sldId id="310" r:id="rId56"/>
    <p:sldId id="293" r:id="rId57"/>
    <p:sldId id="294" r:id="rId58"/>
    <p:sldId id="415" r:id="rId59"/>
    <p:sldId id="1357" r:id="rId6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37"/>
  </p:normalViewPr>
  <p:slideViewPr>
    <p:cSldViewPr snapToGrid="0" snapToObjects="1">
      <p:cViewPr varScale="1">
        <p:scale>
          <a:sx n="127" d="100"/>
          <a:sy n="127" d="100"/>
        </p:scale>
        <p:origin x="192"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2C50B5-8F88-7849-92F1-416432EDDE66}" type="datetimeFigureOut">
              <a:rPr lang="en-US" smtClean="0"/>
              <a:t>12/6/19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B1FC79-945D-B04E-BE42-0F592B6973AE}" type="slidenum">
              <a:rPr lang="en-US" smtClean="0"/>
              <a:t>‹#›</a:t>
            </a:fld>
            <a:endParaRPr lang="en-US"/>
          </a:p>
        </p:txBody>
      </p:sp>
    </p:spTree>
    <p:extLst>
      <p:ext uri="{BB962C8B-B14F-4D97-AF65-F5344CB8AC3E}">
        <p14:creationId xmlns:p14="http://schemas.microsoft.com/office/powerpoint/2010/main" val="294353756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200"/>
              <a:buFont typeface="Arial"/>
              <a:buNone/>
            </a:pPr>
            <a:r>
              <a:rPr lang="en-US" u="sng">
                <a:latin typeface="Arial"/>
                <a:ea typeface="Arial"/>
                <a:cs typeface="Arial"/>
                <a:sym typeface="Arial"/>
              </a:rPr>
              <a:t>Melanie 39/111= 35%</a:t>
            </a:r>
            <a:endParaRPr u="sng">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i="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i="1">
                <a:latin typeface="Arial"/>
                <a:ea typeface="Arial"/>
                <a:cs typeface="Arial"/>
                <a:sym typeface="Arial"/>
              </a:rPr>
              <a:t>45 states + DC</a:t>
            </a:r>
            <a:endParaRPr b="0" i="1">
              <a:latin typeface="Arial"/>
              <a:ea typeface="Arial"/>
              <a:cs typeface="Arial"/>
              <a:sym typeface="Arial"/>
            </a:endParaRPr>
          </a:p>
        </p:txBody>
      </p:sp>
      <p:sp>
        <p:nvSpPr>
          <p:cNvPr id="166" name="Google Shape;16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238429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discover the high-impact rare </a:t>
            </a:r>
            <a:r>
              <a:rPr lang="en-US" dirty="0" err="1"/>
              <a:t>LoF</a:t>
            </a:r>
            <a:r>
              <a:rPr lang="en-US" dirty="0"/>
              <a:t> variants, our group and others have undertaken large</a:t>
            </a:r>
            <a:r>
              <a:rPr lang="en-US" baseline="0" dirty="0"/>
              <a:t> sequencing projects to catalog natural genetic variation.</a:t>
            </a:r>
          </a:p>
          <a:p>
            <a:endParaRPr lang="en-US" baseline="0" dirty="0"/>
          </a:p>
          <a:p>
            <a:r>
              <a:rPr lang="en-US" baseline="0" dirty="0"/>
              <a:t>Today, I'm going to describe recent efforts using the larger Genome Aggregation Database (</a:t>
            </a:r>
            <a:r>
              <a:rPr lang="en-US" baseline="0" dirty="0" err="1"/>
              <a:t>gnomAD</a:t>
            </a:r>
            <a:r>
              <a:rPr lang="en-US" baseline="0" dirty="0"/>
              <a:t>) which comprises 125K exomes and 15K genomes, generously provided by over 100 PIs. Today, I'm happy to announce that we are releasing a new version of this </a:t>
            </a:r>
            <a:r>
              <a:rPr lang="en-US" baseline="0" dirty="0" err="1"/>
              <a:t>callset</a:t>
            </a:r>
            <a:r>
              <a:rPr lang="en-US" baseline="0" dirty="0"/>
              <a:t> with a few thousand more samples. If you've been using the </a:t>
            </a:r>
            <a:r>
              <a:rPr lang="en-US" baseline="0" dirty="0" err="1"/>
              <a:t>ExAC</a:t>
            </a:r>
            <a:r>
              <a:rPr lang="en-US" baseline="0" dirty="0"/>
              <a:t> or </a:t>
            </a:r>
            <a:r>
              <a:rPr lang="en-US" baseline="0" dirty="0" err="1"/>
              <a:t>gnomAD</a:t>
            </a:r>
            <a:r>
              <a:rPr lang="en-US" baseline="0" dirty="0"/>
              <a:t> datasets...</a:t>
            </a:r>
          </a:p>
        </p:txBody>
      </p:sp>
      <p:sp>
        <p:nvSpPr>
          <p:cNvPr id="4" name="Slide Number Placeholder 3"/>
          <p:cNvSpPr>
            <a:spLocks noGrp="1"/>
          </p:cNvSpPr>
          <p:nvPr>
            <p:ph type="sldNum" sz="quarter" idx="10"/>
          </p:nvPr>
        </p:nvSpPr>
        <p:spPr/>
        <p:txBody>
          <a:bodyPr/>
          <a:lstStyle/>
          <a:p>
            <a:fld id="{C276B5C4-382F-5747-A854-0330A31A14B7}" type="slidenum">
              <a:rPr lang="en-US" smtClean="0"/>
              <a:t>5</a:t>
            </a:fld>
            <a:endParaRPr lang="en-US"/>
          </a:p>
        </p:txBody>
      </p:sp>
    </p:spTree>
    <p:extLst>
      <p:ext uri="{BB962C8B-B14F-4D97-AF65-F5344CB8AC3E}">
        <p14:creationId xmlns:p14="http://schemas.microsoft.com/office/powerpoint/2010/main" val="613456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55f022f0d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55f022f0d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1126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55f022f0d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55f022f0d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Citations, diagnoses,</a:t>
            </a:r>
            <a:r>
              <a:rPr lang="en-US" baseline="0" dirty="0"/>
              <a:t> impact </a:t>
            </a:r>
            <a:endParaRPr dirty="0"/>
          </a:p>
        </p:txBody>
      </p:sp>
    </p:spTree>
    <p:extLst>
      <p:ext uri="{BB962C8B-B14F-4D97-AF65-F5344CB8AC3E}">
        <p14:creationId xmlns:p14="http://schemas.microsoft.com/office/powerpoint/2010/main" val="3166527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r>
              <a:rPr lang="en-US" baseline="0" dirty="0"/>
              <a:t>Imagine if we could put each of the 20K genes in the genome along a spectrum of sensitivity to functional disruption, that is, the clinical or phenotypic impact that a loss-of-function variant might have in that gene.</a:t>
            </a:r>
          </a:p>
          <a:p>
            <a:endParaRPr lang="en-US" baseline="0" dirty="0"/>
          </a:p>
          <a:p>
            <a:r>
              <a:rPr lang="en-US" dirty="0"/>
              <a:t>For instance, here</a:t>
            </a:r>
            <a:r>
              <a:rPr lang="en-US" baseline="0" dirty="0"/>
              <a:t> over on the left </a:t>
            </a:r>
            <a:r>
              <a:rPr dirty="0"/>
              <a:t>are </a:t>
            </a:r>
            <a:r>
              <a:rPr lang="en-US" dirty="0"/>
              <a:t>genes</a:t>
            </a:r>
            <a:r>
              <a:rPr lang="en-US" baseline="0" dirty="0"/>
              <a:t> where </a:t>
            </a:r>
            <a:r>
              <a:rPr dirty="0"/>
              <a:t>we’ll never see </a:t>
            </a:r>
            <a:r>
              <a:rPr lang="en-US" dirty="0" err="1"/>
              <a:t>LoF</a:t>
            </a:r>
            <a:r>
              <a:rPr lang="en-US" dirty="0"/>
              <a:t> variants </a:t>
            </a:r>
            <a:r>
              <a:rPr dirty="0"/>
              <a:t>in living humans </a:t>
            </a:r>
            <a:r>
              <a:rPr lang="en-US" dirty="0"/>
              <a:t>as these would be </a:t>
            </a:r>
            <a:r>
              <a:rPr dirty="0"/>
              <a:t>incompatible with human life</a:t>
            </a:r>
            <a:r>
              <a:rPr lang="en-US" dirty="0"/>
              <a:t>.</a:t>
            </a:r>
            <a:r>
              <a:rPr lang="en-US" baseline="0" dirty="0"/>
              <a:t> In the middle are variants and genes that we typically study in the c</a:t>
            </a:r>
            <a:r>
              <a:rPr lang="en-US" dirty="0"/>
              <a:t>linical genetics space, from causal variants for dominant and recessive diseases to risk factors for complex</a:t>
            </a:r>
            <a:r>
              <a:rPr lang="en-US" baseline="0" dirty="0"/>
              <a:t> </a:t>
            </a:r>
            <a:r>
              <a:rPr lang="en-US" dirty="0"/>
              <a:t>disease.</a:t>
            </a:r>
            <a:r>
              <a:rPr lang="en-US" baseline="0" dirty="0"/>
              <a:t> On the right, we have genes that are relatively tolerant of </a:t>
            </a:r>
            <a:r>
              <a:rPr lang="en-US" dirty="0" err="1"/>
              <a:t>LoF</a:t>
            </a:r>
            <a:r>
              <a:rPr lang="en-US" dirty="0"/>
              <a:t> variation</a:t>
            </a:r>
            <a:r>
              <a:rPr lang="en-US" baseline="0" dirty="0"/>
              <a:t>, potentially even homozygous inactivation. </a:t>
            </a:r>
          </a:p>
          <a:p>
            <a:endParaRPr lang="en-US" baseline="0" dirty="0"/>
          </a:p>
          <a:p>
            <a:r>
              <a:rPr lang="en-US" baseline="0" dirty="0"/>
              <a:t>And unlike in model organisms, where we can effectively engineer such mutations, there are obvious technical and ethical barriers to doing so in humans. But when we sequence healthy individuals or individuals with common diseases, we find plenty of genes inactivated, in the form of naturally-occurring predicted loss-of-function variants (or </a:t>
            </a:r>
            <a:r>
              <a:rPr lang="en-US" baseline="0" dirty="0" err="1"/>
              <a:t>pLoFs</a:t>
            </a:r>
            <a:r>
              <a:rPr lang="en-US" baseline="0" dirty="0"/>
              <a:t>). However</a:t>
            </a:r>
            <a:r>
              <a:rPr lang="mr-IN" baseline="0" dirty="0"/>
              <a:t>…</a:t>
            </a:r>
            <a:endParaRPr lang="en-US" baseline="0" dirty="0"/>
          </a:p>
        </p:txBody>
      </p:sp>
    </p:spTree>
    <p:extLst>
      <p:ext uri="{BB962C8B-B14F-4D97-AF65-F5344CB8AC3E}">
        <p14:creationId xmlns:p14="http://schemas.microsoft.com/office/powerpoint/2010/main" val="1991821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bin this metric into deciles, which I'll show on every slide from here on out with the left ...</a:t>
            </a:r>
          </a:p>
        </p:txBody>
      </p:sp>
      <p:sp>
        <p:nvSpPr>
          <p:cNvPr id="4" name="Slide Number Placeholder 3"/>
          <p:cNvSpPr>
            <a:spLocks noGrp="1"/>
          </p:cNvSpPr>
          <p:nvPr>
            <p:ph type="sldNum" sz="quarter" idx="10"/>
          </p:nvPr>
        </p:nvSpPr>
        <p:spPr/>
        <p:txBody>
          <a:bodyPr/>
          <a:lstStyle/>
          <a:p>
            <a:fld id="{C276B5C4-382F-5747-A854-0330A31A14B7}" type="slidenum">
              <a:rPr lang="en-US" smtClean="0"/>
              <a:t>19</a:t>
            </a:fld>
            <a:endParaRPr lang="en-US"/>
          </a:p>
        </p:txBody>
      </p:sp>
    </p:spTree>
    <p:extLst>
      <p:ext uri="{BB962C8B-B14F-4D97-AF65-F5344CB8AC3E}">
        <p14:creationId xmlns:p14="http://schemas.microsoft.com/office/powerpoint/2010/main" val="1318107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116 - manually curated </a:t>
            </a:r>
            <a:r>
              <a:rPr lang="en-US" dirty="0" err="1"/>
              <a:t>haploinsufficient</a:t>
            </a:r>
            <a:r>
              <a:rPr lang="en-US" dirty="0"/>
              <a:t> developmental delay genes</a:t>
            </a:r>
          </a:p>
        </p:txBody>
      </p:sp>
      <p:sp>
        <p:nvSpPr>
          <p:cNvPr id="4" name="Slide Number Placeholder 3"/>
          <p:cNvSpPr>
            <a:spLocks noGrp="1"/>
          </p:cNvSpPr>
          <p:nvPr>
            <p:ph type="sldNum" sz="quarter" idx="10"/>
          </p:nvPr>
        </p:nvSpPr>
        <p:spPr/>
        <p:txBody>
          <a:bodyPr/>
          <a:lstStyle/>
          <a:p>
            <a:fld id="{C276B5C4-382F-5747-A854-0330A31A14B7}" type="slidenum">
              <a:rPr lang="en-US" smtClean="0"/>
              <a:t>20</a:t>
            </a:fld>
            <a:endParaRPr lang="en-US"/>
          </a:p>
        </p:txBody>
      </p:sp>
    </p:spTree>
    <p:extLst>
      <p:ext uri="{BB962C8B-B14F-4D97-AF65-F5344CB8AC3E}">
        <p14:creationId xmlns:p14="http://schemas.microsoft.com/office/powerpoint/2010/main" val="3083638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1164</a:t>
            </a:r>
          </a:p>
        </p:txBody>
      </p:sp>
      <p:sp>
        <p:nvSpPr>
          <p:cNvPr id="4" name="Slide Number Placeholder 3"/>
          <p:cNvSpPr>
            <a:spLocks noGrp="1"/>
          </p:cNvSpPr>
          <p:nvPr>
            <p:ph type="sldNum" sz="quarter" idx="10"/>
          </p:nvPr>
        </p:nvSpPr>
        <p:spPr/>
        <p:txBody>
          <a:bodyPr/>
          <a:lstStyle/>
          <a:p>
            <a:fld id="{C276B5C4-382F-5747-A854-0330A31A14B7}" type="slidenum">
              <a:rPr lang="en-US" smtClean="0"/>
              <a:t>21</a:t>
            </a:fld>
            <a:endParaRPr lang="en-US"/>
          </a:p>
        </p:txBody>
      </p:sp>
    </p:spTree>
    <p:extLst>
      <p:ext uri="{BB962C8B-B14F-4D97-AF65-F5344CB8AC3E}">
        <p14:creationId xmlns:p14="http://schemas.microsoft.com/office/powerpoint/2010/main" val="3797459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350</a:t>
            </a:r>
          </a:p>
          <a:p>
            <a:endParaRPr lang="en-US" dirty="0"/>
          </a:p>
          <a:p>
            <a:r>
              <a:rPr lang="en-US" dirty="0"/>
              <a:t>so the metric is well-calibrated, and importantly this means we now have improved </a:t>
            </a:r>
            <a:r>
              <a:rPr lang="en-US" dirty="0" err="1"/>
              <a:t>LoF</a:t>
            </a:r>
            <a:r>
              <a:rPr lang="en-US" dirty="0"/>
              <a:t> tolerance scores for all protein-coding genes in the genome</a:t>
            </a:r>
          </a:p>
        </p:txBody>
      </p:sp>
      <p:sp>
        <p:nvSpPr>
          <p:cNvPr id="4" name="Slide Number Placeholder 3"/>
          <p:cNvSpPr>
            <a:spLocks noGrp="1"/>
          </p:cNvSpPr>
          <p:nvPr>
            <p:ph type="sldNum" sz="quarter" idx="10"/>
          </p:nvPr>
        </p:nvSpPr>
        <p:spPr/>
        <p:txBody>
          <a:bodyPr/>
          <a:lstStyle/>
          <a:p>
            <a:fld id="{C276B5C4-382F-5747-A854-0330A31A14B7}" type="slidenum">
              <a:rPr lang="en-US" smtClean="0"/>
              <a:t>22</a:t>
            </a:fld>
            <a:endParaRPr lang="en-US"/>
          </a:p>
        </p:txBody>
      </p:sp>
    </p:spTree>
    <p:extLst>
      <p:ext uri="{BB962C8B-B14F-4D97-AF65-F5344CB8AC3E}">
        <p14:creationId xmlns:p14="http://schemas.microsoft.com/office/powerpoint/2010/main" val="3214850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explored the correlation between constraint against SNVs with patterns of structural variation. Ryan and Harrison called SVs in 14K individuals, identifying about 10K rare </a:t>
            </a:r>
            <a:r>
              <a:rPr lang="en-US" dirty="0" err="1"/>
              <a:t>biallelic</a:t>
            </a:r>
            <a:r>
              <a:rPr lang="en-US" dirty="0"/>
              <a:t> autosomal </a:t>
            </a:r>
            <a:r>
              <a:rPr lang="en-US" dirty="0" err="1"/>
              <a:t>LoFs</a:t>
            </a:r>
            <a:r>
              <a:rPr lang="en-US" dirty="0"/>
              <a:t> that disrupt gene function.</a:t>
            </a:r>
          </a:p>
          <a:p>
            <a:endParaRPr lang="en-US" dirty="0"/>
          </a:p>
          <a:p>
            <a:r>
              <a:rPr lang="en-US" dirty="0"/>
              <a:t>When they looked at the occurrence of SVs in each of the constraint deciles, they found that on average, the constrained genes had a strong depletion of structural variation,</a:t>
            </a:r>
          </a:p>
          <a:p>
            <a:endParaRPr lang="en-US" dirty="0"/>
          </a:p>
          <a:p>
            <a:r>
              <a:rPr lang="en-US" dirty="0"/>
              <a:t>Important to note that this is not a per-gene SV metric, as even this dataset of 15K has less than one rare </a:t>
            </a:r>
            <a:r>
              <a:rPr lang="en-US" dirty="0" err="1"/>
              <a:t>LoF</a:t>
            </a:r>
            <a:r>
              <a:rPr lang="en-US" dirty="0"/>
              <a:t> SV per gene.</a:t>
            </a:r>
          </a:p>
          <a:p>
            <a:endParaRPr lang="en-US" dirty="0"/>
          </a:p>
          <a:p>
            <a:r>
              <a:rPr lang="en-US" dirty="0"/>
              <a:t>For more information on this dataset, see the recently posted preprint</a:t>
            </a:r>
          </a:p>
        </p:txBody>
      </p:sp>
      <p:sp>
        <p:nvSpPr>
          <p:cNvPr id="4" name="Slide Number Placeholder 3"/>
          <p:cNvSpPr>
            <a:spLocks noGrp="1"/>
          </p:cNvSpPr>
          <p:nvPr>
            <p:ph type="sldNum" sz="quarter" idx="5"/>
          </p:nvPr>
        </p:nvSpPr>
        <p:spPr/>
        <p:txBody>
          <a:bodyPr/>
          <a:lstStyle/>
          <a:p>
            <a:fld id="{C276B5C4-382F-5747-A854-0330A31A14B7}" type="slidenum">
              <a:rPr lang="en-US" smtClean="0"/>
              <a:t>23</a:t>
            </a:fld>
            <a:endParaRPr lang="en-US"/>
          </a:p>
        </p:txBody>
      </p:sp>
    </p:spTree>
    <p:extLst>
      <p:ext uri="{BB962C8B-B14F-4D97-AF65-F5344CB8AC3E}">
        <p14:creationId xmlns:p14="http://schemas.microsoft.com/office/powerpoint/2010/main" val="400645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76B5C4-382F-5747-A854-0330A31A14B7}" type="slidenum">
              <a:rPr lang="en-US" smtClean="0"/>
              <a:t>24</a:t>
            </a:fld>
            <a:endParaRPr lang="en-US"/>
          </a:p>
        </p:txBody>
      </p:sp>
    </p:spTree>
    <p:extLst>
      <p:ext uri="{BB962C8B-B14F-4D97-AF65-F5344CB8AC3E}">
        <p14:creationId xmlns:p14="http://schemas.microsoft.com/office/powerpoint/2010/main" val="4156527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If we look at the burden of de novo </a:t>
            </a:r>
            <a:r>
              <a:rPr lang="en-US" sz="1200" b="0" i="0" u="none" strike="noStrike" kern="1200" dirty="0" err="1">
                <a:solidFill>
                  <a:schemeClr val="tx1"/>
                </a:solidFill>
                <a:effectLst/>
                <a:latin typeface="+mn-lt"/>
                <a:ea typeface="+mn-ea"/>
                <a:cs typeface="+mn-cs"/>
              </a:rPr>
              <a:t>LoFs</a:t>
            </a:r>
            <a:r>
              <a:rPr lang="en-US" sz="1200" b="0" i="0" u="none" strike="noStrike" kern="1200" dirty="0">
                <a:solidFill>
                  <a:schemeClr val="tx1"/>
                </a:solidFill>
                <a:effectLst/>
                <a:latin typeface="+mn-lt"/>
                <a:ea typeface="+mn-ea"/>
                <a:cs typeface="+mn-cs"/>
              </a:rPr>
              <a:t> in patients with developmental delay or intellectual disability, we observe a 15-fold increased rate in the top 10% most constrained genes in the genome, in cases compared to controls. So in other words, this lowest decile contains genes where a single </a:t>
            </a:r>
            <a:r>
              <a:rPr lang="en-US" sz="1200" b="0" i="0" u="none" strike="noStrike" kern="1200" dirty="0" err="1">
                <a:solidFill>
                  <a:schemeClr val="tx1"/>
                </a:solidFill>
                <a:effectLst/>
                <a:latin typeface="+mn-lt"/>
                <a:ea typeface="+mn-ea"/>
                <a:cs typeface="+mn-cs"/>
              </a:rPr>
              <a:t>LoF</a:t>
            </a:r>
            <a:r>
              <a:rPr lang="en-US" sz="1200" b="0" i="0" u="none" strike="noStrike" kern="1200" dirty="0">
                <a:solidFill>
                  <a:schemeClr val="tx1"/>
                </a:solidFill>
                <a:effectLst/>
                <a:latin typeface="+mn-lt"/>
                <a:ea typeface="+mn-ea"/>
                <a:cs typeface="+mn-cs"/>
              </a:rPr>
              <a:t> mutation will prevent you, by an estimable amount, from progressing through a healthy development during </a:t>
            </a:r>
            <a:r>
              <a:rPr lang="en-US" sz="1200" b="0" i="0" u="none" strike="noStrike" kern="1200">
                <a:solidFill>
                  <a:schemeClr val="tx1"/>
                </a:solidFill>
                <a:effectLst/>
                <a:latin typeface="+mn-lt"/>
                <a:ea typeface="+mn-ea"/>
                <a:cs typeface="+mn-cs"/>
              </a:rPr>
              <a:t>childhood.</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349764C-C7BE-D543-BCCC-F00F4BF63083}" type="slidenum">
              <a:rPr lang="en-US" smtClean="0"/>
              <a:t>25</a:t>
            </a:fld>
            <a:endParaRPr lang="en-US"/>
          </a:p>
        </p:txBody>
      </p:sp>
    </p:spTree>
    <p:extLst>
      <p:ext uri="{BB962C8B-B14F-4D97-AF65-F5344CB8AC3E}">
        <p14:creationId xmlns:p14="http://schemas.microsoft.com/office/powerpoint/2010/main" val="182026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ADDD44-2B12-0343-9DFF-CDE25BF93504}" type="slidenum">
              <a:rPr lang="en-US" smtClean="0"/>
              <a:t>27</a:t>
            </a:fld>
            <a:endParaRPr lang="en-US"/>
          </a:p>
        </p:txBody>
      </p:sp>
    </p:spTree>
    <p:extLst>
      <p:ext uri="{BB962C8B-B14F-4D97-AF65-F5344CB8AC3E}">
        <p14:creationId xmlns:p14="http://schemas.microsoft.com/office/powerpoint/2010/main" val="290762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ADDD44-2B12-0343-9DFF-CDE25BF93504}" type="slidenum">
              <a:rPr lang="en-US" smtClean="0"/>
              <a:t>28</a:t>
            </a:fld>
            <a:endParaRPr lang="en-US"/>
          </a:p>
        </p:txBody>
      </p:sp>
    </p:spTree>
    <p:extLst>
      <p:ext uri="{BB962C8B-B14F-4D97-AF65-F5344CB8AC3E}">
        <p14:creationId xmlns:p14="http://schemas.microsoft.com/office/powerpoint/2010/main" val="1489339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ADDD44-2B12-0343-9DFF-CDE25BF93504}" type="slidenum">
              <a:rPr lang="en-US" smtClean="0"/>
              <a:t>29</a:t>
            </a:fld>
            <a:endParaRPr lang="en-US"/>
          </a:p>
        </p:txBody>
      </p:sp>
    </p:spTree>
    <p:extLst>
      <p:ext uri="{BB962C8B-B14F-4D97-AF65-F5344CB8AC3E}">
        <p14:creationId xmlns:p14="http://schemas.microsoft.com/office/powerpoint/2010/main" val="1712621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51D490-D0B7-AF45-AB48-11B9E30828BF}" type="slidenum">
              <a:rPr lang="en-US" smtClean="0"/>
              <a:t>30</a:t>
            </a:fld>
            <a:endParaRPr lang="en-US"/>
          </a:p>
        </p:txBody>
      </p:sp>
    </p:spTree>
    <p:extLst>
      <p:ext uri="{BB962C8B-B14F-4D97-AF65-F5344CB8AC3E}">
        <p14:creationId xmlns:p14="http://schemas.microsoft.com/office/powerpoint/2010/main" val="1992703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5248F6-969C-7446-A711-1437643D88AF}" type="slidenum">
              <a:rPr lang="en-US" smtClean="0"/>
              <a:t>34</a:t>
            </a:fld>
            <a:endParaRPr lang="en-US"/>
          </a:p>
        </p:txBody>
      </p:sp>
    </p:spTree>
    <p:extLst>
      <p:ext uri="{BB962C8B-B14F-4D97-AF65-F5344CB8AC3E}">
        <p14:creationId xmlns:p14="http://schemas.microsoft.com/office/powerpoint/2010/main" val="1840161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5248F6-969C-7446-A711-1437643D88AF}" type="slidenum">
              <a:rPr lang="en-US" smtClean="0"/>
              <a:t>35</a:t>
            </a:fld>
            <a:endParaRPr lang="en-US"/>
          </a:p>
        </p:txBody>
      </p:sp>
    </p:spTree>
    <p:extLst>
      <p:ext uri="{BB962C8B-B14F-4D97-AF65-F5344CB8AC3E}">
        <p14:creationId xmlns:p14="http://schemas.microsoft.com/office/powerpoint/2010/main" val="36606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5248F6-969C-7446-A711-1437643D88AF}" type="slidenum">
              <a:rPr lang="en-US" smtClean="0"/>
              <a:t>36</a:t>
            </a:fld>
            <a:endParaRPr lang="en-US"/>
          </a:p>
        </p:txBody>
      </p:sp>
    </p:spTree>
    <p:extLst>
      <p:ext uri="{BB962C8B-B14F-4D97-AF65-F5344CB8AC3E}">
        <p14:creationId xmlns:p14="http://schemas.microsoft.com/office/powerpoint/2010/main" val="3363094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5248F6-969C-7446-A711-1437643D88AF}" type="slidenum">
              <a:rPr lang="en-US" smtClean="0"/>
              <a:t>37</a:t>
            </a:fld>
            <a:endParaRPr lang="en-US"/>
          </a:p>
        </p:txBody>
      </p:sp>
    </p:spTree>
    <p:extLst>
      <p:ext uri="{BB962C8B-B14F-4D97-AF65-F5344CB8AC3E}">
        <p14:creationId xmlns:p14="http://schemas.microsoft.com/office/powerpoint/2010/main" val="2829296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90D1834-C6F3-244F-87C0-F4A6568DD355}" type="slidenum">
              <a:rPr lang="en-US" smtClean="0"/>
              <a:t>38</a:t>
            </a:fld>
            <a:endParaRPr lang="en-US"/>
          </a:p>
        </p:txBody>
      </p:sp>
    </p:spTree>
    <p:extLst>
      <p:ext uri="{BB962C8B-B14F-4D97-AF65-F5344CB8AC3E}">
        <p14:creationId xmlns:p14="http://schemas.microsoft.com/office/powerpoint/2010/main" val="150109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B381BC-B8C4-254B-BB34-331590EF4BB2}" type="slidenum">
              <a:rPr lang="en-US" smtClean="0"/>
              <a:t>40</a:t>
            </a:fld>
            <a:endParaRPr lang="en-US"/>
          </a:p>
        </p:txBody>
      </p:sp>
    </p:spTree>
    <p:extLst>
      <p:ext uri="{BB962C8B-B14F-4D97-AF65-F5344CB8AC3E}">
        <p14:creationId xmlns:p14="http://schemas.microsoft.com/office/powerpoint/2010/main" val="483962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B381BC-B8C4-254B-BB34-331590EF4BB2}" type="slidenum">
              <a:rPr lang="en-US" smtClean="0"/>
              <a:t>41</a:t>
            </a:fld>
            <a:endParaRPr lang="en-US"/>
          </a:p>
        </p:txBody>
      </p:sp>
    </p:spTree>
    <p:extLst>
      <p:ext uri="{BB962C8B-B14F-4D97-AF65-F5344CB8AC3E}">
        <p14:creationId xmlns:p14="http://schemas.microsoft.com/office/powerpoint/2010/main" val="4203801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B381BC-B8C4-254B-BB34-331590EF4BB2}" type="slidenum">
              <a:rPr lang="en-US" smtClean="0"/>
              <a:t>42</a:t>
            </a:fld>
            <a:endParaRPr lang="en-US"/>
          </a:p>
        </p:txBody>
      </p:sp>
    </p:spTree>
    <p:extLst>
      <p:ext uri="{BB962C8B-B14F-4D97-AF65-F5344CB8AC3E}">
        <p14:creationId xmlns:p14="http://schemas.microsoft.com/office/powerpoint/2010/main" val="3872598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B381BC-B8C4-254B-BB34-331590EF4BB2}" type="slidenum">
              <a:rPr lang="en-US" smtClean="0"/>
              <a:t>43</a:t>
            </a:fld>
            <a:endParaRPr lang="en-US"/>
          </a:p>
        </p:txBody>
      </p:sp>
    </p:spTree>
    <p:extLst>
      <p:ext uri="{BB962C8B-B14F-4D97-AF65-F5344CB8AC3E}">
        <p14:creationId xmlns:p14="http://schemas.microsoft.com/office/powerpoint/2010/main" val="1663849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in our </a:t>
            </a:r>
            <a:r>
              <a:rPr lang="en-US" dirty="0" err="1"/>
              <a:t>appraoch</a:t>
            </a:r>
            <a:r>
              <a:rPr lang="en-US" dirty="0"/>
              <a:t> we define</a:t>
            </a:r>
            <a:r>
              <a:rPr lang="en-US" baseline="0" dirty="0"/>
              <a:t> the expression of a base as the sum of the expression of the transcripts that it falls on</a:t>
            </a:r>
            <a:endParaRPr lang="en-US" dirty="0"/>
          </a:p>
        </p:txBody>
      </p:sp>
      <p:sp>
        <p:nvSpPr>
          <p:cNvPr id="4" name="Slide Number Placeholder 3"/>
          <p:cNvSpPr>
            <a:spLocks noGrp="1"/>
          </p:cNvSpPr>
          <p:nvPr>
            <p:ph type="sldNum" sz="quarter" idx="10"/>
          </p:nvPr>
        </p:nvSpPr>
        <p:spPr/>
        <p:txBody>
          <a:bodyPr/>
          <a:lstStyle/>
          <a:p>
            <a:fld id="{DF75D3DF-2FC0-7B47-97C4-F1185A6F87E3}" type="slidenum">
              <a:rPr lang="en-US" smtClean="0"/>
              <a:t>46</a:t>
            </a:fld>
            <a:endParaRPr lang="en-US"/>
          </a:p>
        </p:txBody>
      </p:sp>
    </p:spTree>
    <p:extLst>
      <p:ext uri="{BB962C8B-B14F-4D97-AF65-F5344CB8AC3E}">
        <p14:creationId xmlns:p14="http://schemas.microsoft.com/office/powerpoint/2010/main" val="3548742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exon all of the bases are represented</a:t>
            </a:r>
            <a:r>
              <a:rPr lang="en-US" baseline="0" dirty="0"/>
              <a:t> on all the transcripts, so we add those values up</a:t>
            </a:r>
            <a:endParaRPr lang="en-US" dirty="0"/>
          </a:p>
        </p:txBody>
      </p:sp>
      <p:sp>
        <p:nvSpPr>
          <p:cNvPr id="4" name="Slide Number Placeholder 3"/>
          <p:cNvSpPr>
            <a:spLocks noGrp="1"/>
          </p:cNvSpPr>
          <p:nvPr>
            <p:ph type="sldNum" sz="quarter" idx="10"/>
          </p:nvPr>
        </p:nvSpPr>
        <p:spPr/>
        <p:txBody>
          <a:bodyPr/>
          <a:lstStyle/>
          <a:p>
            <a:fld id="{DF75D3DF-2FC0-7B47-97C4-F1185A6F87E3}" type="slidenum">
              <a:rPr lang="en-US" smtClean="0"/>
              <a:t>47</a:t>
            </a:fld>
            <a:endParaRPr lang="en-US"/>
          </a:p>
        </p:txBody>
      </p:sp>
    </p:spTree>
    <p:extLst>
      <p:ext uri="{BB962C8B-B14F-4D97-AF65-F5344CB8AC3E}">
        <p14:creationId xmlns:p14="http://schemas.microsoft.com/office/powerpoint/2010/main" val="412036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B77BC-D269-404B-9B98-B18D05851D7D}" type="slidenum">
              <a:rPr lang="en-US" smtClean="0"/>
              <a:t>48</a:t>
            </a:fld>
            <a:endParaRPr lang="en-US"/>
          </a:p>
        </p:txBody>
      </p:sp>
    </p:spTree>
    <p:extLst>
      <p:ext uri="{BB962C8B-B14F-4D97-AF65-F5344CB8AC3E}">
        <p14:creationId xmlns:p14="http://schemas.microsoft.com/office/powerpoint/2010/main" val="121126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B77BC-D269-404B-9B98-B18D05851D7D}" type="slidenum">
              <a:rPr lang="en-US" smtClean="0"/>
              <a:t>49</a:t>
            </a:fld>
            <a:endParaRPr lang="en-US"/>
          </a:p>
        </p:txBody>
      </p:sp>
    </p:spTree>
    <p:extLst>
      <p:ext uri="{BB962C8B-B14F-4D97-AF65-F5344CB8AC3E}">
        <p14:creationId xmlns:p14="http://schemas.microsoft.com/office/powerpoint/2010/main" val="3087596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question</a:t>
            </a:r>
            <a:r>
              <a:rPr lang="en-US" baseline="0" dirty="0"/>
              <a:t> is, if we set out our threshold to say exons with very little evidence of expression across </a:t>
            </a:r>
            <a:r>
              <a:rPr lang="en-US" baseline="0" dirty="0" err="1"/>
              <a:t>gtex</a:t>
            </a:r>
            <a:r>
              <a:rPr lang="en-US" baseline="0" dirty="0"/>
              <a:t> are we accurately filtering out annotation errors. </a:t>
            </a:r>
          </a:p>
          <a:p>
            <a:endParaRPr lang="en-US" baseline="0" dirty="0"/>
          </a:p>
          <a:p>
            <a:r>
              <a:rPr lang="en-US" baseline="0" dirty="0"/>
              <a:t>So firstly we compared variants in a larger list of 62 </a:t>
            </a:r>
            <a:r>
              <a:rPr lang="en-US" baseline="0" dirty="0" err="1"/>
              <a:t>haploinsufficient</a:t>
            </a:r>
            <a:r>
              <a:rPr lang="en-US" baseline="0" dirty="0"/>
              <a:t>, now looking at  high quality nonsense variants in </a:t>
            </a:r>
            <a:r>
              <a:rPr lang="en-US" baseline="0" dirty="0" err="1"/>
              <a:t>gnomAD</a:t>
            </a:r>
            <a:r>
              <a:rPr lang="en-US" baseline="0" dirty="0"/>
              <a:t> in these genes versus variants in </a:t>
            </a:r>
            <a:r>
              <a:rPr lang="en-US" baseline="0" dirty="0" err="1"/>
              <a:t>ClinVar</a:t>
            </a:r>
            <a:r>
              <a:rPr lang="en-US" baseline="0" dirty="0"/>
              <a:t>. </a:t>
            </a:r>
          </a:p>
          <a:p>
            <a:br>
              <a:rPr lang="en-US" baseline="0" dirty="0"/>
            </a:br>
            <a:r>
              <a:rPr lang="en-US" baseline="0" dirty="0"/>
              <a:t>And the expectation is that </a:t>
            </a:r>
            <a:r>
              <a:rPr lang="en-US" baseline="0" dirty="0" err="1"/>
              <a:t>ClinVar</a:t>
            </a:r>
            <a:r>
              <a:rPr lang="en-US" baseline="0" dirty="0"/>
              <a:t> is a </a:t>
            </a:r>
            <a:r>
              <a:rPr lang="en-US" baseline="0" dirty="0" err="1"/>
              <a:t>bonafide</a:t>
            </a:r>
            <a:r>
              <a:rPr lang="en-US" baseline="0" dirty="0"/>
              <a:t> list of pathogenic variants whereas we expect </a:t>
            </a:r>
            <a:r>
              <a:rPr lang="en-US" baseline="0" dirty="0" err="1"/>
              <a:t>gnomAD</a:t>
            </a:r>
            <a:r>
              <a:rPr lang="en-US" baseline="0" dirty="0"/>
              <a:t> to be enriched for errors.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F75D3DF-2FC0-7B47-97C4-F1185A6F87E3}" type="slidenum">
              <a:rPr lang="en-US" smtClean="0"/>
              <a:t>50</a:t>
            </a:fld>
            <a:endParaRPr lang="en-US"/>
          </a:p>
        </p:txBody>
      </p:sp>
    </p:spTree>
    <p:extLst>
      <p:ext uri="{BB962C8B-B14F-4D97-AF65-F5344CB8AC3E}">
        <p14:creationId xmlns:p14="http://schemas.microsoft.com/office/powerpoint/2010/main" val="2115864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55f022f0d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55f022f0d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7245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55f022f0d3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55f022f0d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75666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5BCC85-2086-DD4C-9900-135B337AAE4C}" type="slidenum">
              <a:rPr lang="en-US" smtClean="0"/>
              <a:t>57</a:t>
            </a:fld>
            <a:endParaRPr lang="en-US"/>
          </a:p>
        </p:txBody>
      </p:sp>
    </p:spTree>
    <p:extLst>
      <p:ext uri="{BB962C8B-B14F-4D97-AF65-F5344CB8AC3E}">
        <p14:creationId xmlns:p14="http://schemas.microsoft.com/office/powerpoint/2010/main" val="2605339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one way</a:t>
            </a:r>
            <a:r>
              <a:rPr lang="en-US" baseline="0" dirty="0"/>
              <a:t> one might think to do this is to simply look at coverage of region in RNA-seq data. However this would be a very confounded due to a phenomenon called 3’ bias. </a:t>
            </a:r>
          </a:p>
          <a:p>
            <a:endParaRPr lang="en-US" baseline="0" dirty="0"/>
          </a:p>
          <a:p>
            <a:r>
              <a:rPr lang="en-US" baseline="0" dirty="0"/>
              <a:t>Whereby due to RNA degradation during library prep, you’re more like to sequence the 3’ end of gene, vs the 5’ end. And here I’m showing you a real example, of a midsize gene where it’s clear that if you were simply counting up reads, you would say that the exon 55 is more highly expressed than exon 5, even if biologically they are found on the same transcripts.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25E4F571-C7A9-DF4F-8E5C-A07A719D2CCD}" type="slidenum">
              <a:rPr lang="en-US" smtClean="0"/>
              <a:t>58</a:t>
            </a:fld>
            <a:endParaRPr lang="en-US"/>
          </a:p>
        </p:txBody>
      </p:sp>
    </p:spTree>
    <p:extLst>
      <p:ext uri="{BB962C8B-B14F-4D97-AF65-F5344CB8AC3E}">
        <p14:creationId xmlns:p14="http://schemas.microsoft.com/office/powerpoint/2010/main" val="3717575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approach to get around this is to </a:t>
            </a:r>
            <a:r>
              <a:rPr lang="en-US" baseline="0" dirty="0"/>
              <a:t>leverage isoform level quantification methods that assign a expression value to each transcript in a gene by way of using </a:t>
            </a:r>
            <a:r>
              <a:rPr lang="en-US" baseline="0" dirty="0" err="1"/>
              <a:t>discrimatory</a:t>
            </a:r>
            <a:r>
              <a:rPr lang="en-US" baseline="0" dirty="0"/>
              <a:t> exons between transcript.</a:t>
            </a:r>
          </a:p>
          <a:p>
            <a:endParaRPr lang="en-US" baseline="0" dirty="0"/>
          </a:p>
          <a:p>
            <a:r>
              <a:rPr lang="en-US" baseline="0" dirty="0"/>
              <a:t>And it’s completely true that these tools don’t always assign the true transcript expression level especially for genes for many isoforms and are generally imperfect </a:t>
            </a:r>
          </a:p>
          <a:p>
            <a:r>
              <a:rPr lang="en-US" baseline="0" dirty="0"/>
              <a:t>But they do broadly account for things like 3’ bias as well as other biases such as exon or isoform length.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So in our approach we turn to the GTEx project, which has performed isoform level quantifications on all their RNA-seq samples, with a tool called RSEM which is considered to be one of the best tools for isoform quantifications</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25E4F571-C7A9-DF4F-8E5C-A07A719D2CCD}" type="slidenum">
              <a:rPr lang="en-US" smtClean="0"/>
              <a:t>59</a:t>
            </a:fld>
            <a:endParaRPr lang="en-US"/>
          </a:p>
        </p:txBody>
      </p:sp>
    </p:spTree>
    <p:extLst>
      <p:ext uri="{BB962C8B-B14F-4D97-AF65-F5344CB8AC3E}">
        <p14:creationId xmlns:p14="http://schemas.microsoft.com/office/powerpoint/2010/main" val="3378360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B32E2-44C6-A444-BDE5-8946FA1F459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21D7019-369C-E845-B377-6EB4C032148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CAECF9C-7ADB-ED40-9774-B999B5E60CE8}"/>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5" name="Footer Placeholder 4">
            <a:extLst>
              <a:ext uri="{FF2B5EF4-FFF2-40B4-BE49-F238E27FC236}">
                <a16:creationId xmlns:a16="http://schemas.microsoft.com/office/drawing/2014/main" id="{EF76ADE1-A048-0E42-9475-E9FBEEEF43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788878-220D-A24F-B381-EDA3AA282F07}"/>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201362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EB39D-DBC8-BC42-B4E7-34597AA5FC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84F1CD-8FEE-4A4B-AC39-AA229126A5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DAD98-FCAE-3A4B-BC85-4D5CB9535D91}"/>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5" name="Footer Placeholder 4">
            <a:extLst>
              <a:ext uri="{FF2B5EF4-FFF2-40B4-BE49-F238E27FC236}">
                <a16:creationId xmlns:a16="http://schemas.microsoft.com/office/drawing/2014/main" id="{3E2A0235-200C-F140-AC07-73C9D3566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BCFA9-45B2-294E-AD63-CAEE97D3BEEF}"/>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2784586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EA4B-B8A6-CB48-9B94-825DD5C4866F}"/>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A137F23-C60F-C24A-898B-1D431E95872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7E258A4-C11B-8849-943C-3CDBD601DF1C}"/>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5" name="Footer Placeholder 4">
            <a:extLst>
              <a:ext uri="{FF2B5EF4-FFF2-40B4-BE49-F238E27FC236}">
                <a16:creationId xmlns:a16="http://schemas.microsoft.com/office/drawing/2014/main" id="{E153649C-1072-6145-B768-2115D4D104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420A49-60BB-5943-81EC-9C8B2695FCA8}"/>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2289545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3BFC-6058-964E-A883-97BE1D840C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FD26A9-E69A-9048-B497-C5AEE6A79A12}"/>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3E0860-A200-794E-8F2A-1B4AD27C39DF}"/>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3BC4E3-2EF3-074E-9D45-6A21B8B7C3BF}"/>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6" name="Footer Placeholder 5">
            <a:extLst>
              <a:ext uri="{FF2B5EF4-FFF2-40B4-BE49-F238E27FC236}">
                <a16:creationId xmlns:a16="http://schemas.microsoft.com/office/drawing/2014/main" id="{237BE240-E014-F84E-9B40-B1AD2CECE6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0D0D9-73C3-5B4C-9B20-541CBF8568AA}"/>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100126456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3DA7-35DD-6041-9DF5-BFA9C7D116FD}"/>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78555B-10E8-EE40-B896-3351BD332F13}"/>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00D9B54-F98E-6F47-AE5E-D2C8E1739B21}"/>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7E442E-5037-0244-BA5A-D66BFEFF4B1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BE5F970-4892-8249-9DF6-84E235BA99A9}"/>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BA4845-389A-5146-BB8B-DC3F9C608F9B}"/>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8" name="Footer Placeholder 7">
            <a:extLst>
              <a:ext uri="{FF2B5EF4-FFF2-40B4-BE49-F238E27FC236}">
                <a16:creationId xmlns:a16="http://schemas.microsoft.com/office/drawing/2014/main" id="{528FDB31-54FF-154D-984C-C9A03AB746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C72BB5-903E-0F41-8EB8-5B3664130492}"/>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951792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82B2-68D0-7240-8CEA-3595907AF2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CCD286-4269-E648-B05C-0F7045412C11}"/>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4" name="Footer Placeholder 3">
            <a:extLst>
              <a:ext uri="{FF2B5EF4-FFF2-40B4-BE49-F238E27FC236}">
                <a16:creationId xmlns:a16="http://schemas.microsoft.com/office/drawing/2014/main" id="{7F338E0D-C175-A841-8E49-3A7C5C920E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7598FF-DD1D-2D4F-83A5-A2FAE77BC3EF}"/>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855670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33E5F5-0285-F94F-B2DC-066633BCB0DC}"/>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3" name="Footer Placeholder 2">
            <a:extLst>
              <a:ext uri="{FF2B5EF4-FFF2-40B4-BE49-F238E27FC236}">
                <a16:creationId xmlns:a16="http://schemas.microsoft.com/office/drawing/2014/main" id="{29526455-4823-2E4A-9319-5DBB042658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FEB791-EE39-DC4B-A081-8FA8DE1E5D98}"/>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3274136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FB4F-CBCF-CF48-B4F7-E11C6CCEAF8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F2FA711-F356-BF45-83CA-744F1FD453E4}"/>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224929-D8EB-6E40-9ACA-EDB89B5069B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9C9ED25-D27F-0C4A-828D-3CDC35F3D749}"/>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6" name="Footer Placeholder 5">
            <a:extLst>
              <a:ext uri="{FF2B5EF4-FFF2-40B4-BE49-F238E27FC236}">
                <a16:creationId xmlns:a16="http://schemas.microsoft.com/office/drawing/2014/main" id="{E9F82F69-E94B-D34D-A96D-FBEE523443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BE998E-D320-F740-85C8-0AD374ECF4FC}"/>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32002246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E801-F718-B44C-BB48-4E42205B3F8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113ACDF-7025-B949-82D5-F3BF04495E5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8AF44FE-F7E6-6F4B-90B8-39BED51DB83D}"/>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88492B9-87FC-244A-87D1-AC76E7A9FBAA}"/>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6" name="Footer Placeholder 5">
            <a:extLst>
              <a:ext uri="{FF2B5EF4-FFF2-40B4-BE49-F238E27FC236}">
                <a16:creationId xmlns:a16="http://schemas.microsoft.com/office/drawing/2014/main" id="{76FC5C0C-EFE3-E44C-BBC0-4E3051251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2D119B-4C61-BC43-A3B4-CDDA215886DD}"/>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2005773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EAEB9-D175-2649-B53A-0C34C01372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BD5151-B8BD-DD42-84AC-A205D635E7C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9B47B5-559B-0A4B-A269-68BC80653E79}"/>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5" name="Footer Placeholder 4">
            <a:extLst>
              <a:ext uri="{FF2B5EF4-FFF2-40B4-BE49-F238E27FC236}">
                <a16:creationId xmlns:a16="http://schemas.microsoft.com/office/drawing/2014/main" id="{06D3F149-3E42-D343-9E03-7EAC51127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F1E8F-80DC-B942-B813-C9C744DA9297}"/>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3543846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4CDFFD-CEAC-334B-8EA5-3CFB069D8E3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2F1C64-0FDC-4249-8424-AF00FCBD0327}"/>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147D4-61A7-394F-A475-1915C1DE1414}"/>
              </a:ext>
            </a:extLst>
          </p:cNvPr>
          <p:cNvSpPr>
            <a:spLocks noGrp="1"/>
          </p:cNvSpPr>
          <p:nvPr>
            <p:ph type="dt" sz="half" idx="10"/>
          </p:nvPr>
        </p:nvSpPr>
        <p:spPr/>
        <p:txBody>
          <a:bodyPr/>
          <a:lstStyle/>
          <a:p>
            <a:fld id="{A42D516E-A440-6342-8F25-FA0D909195B3}" type="datetimeFigureOut">
              <a:rPr lang="en-US" smtClean="0"/>
              <a:t>12/6/19</a:t>
            </a:fld>
            <a:endParaRPr lang="en-US"/>
          </a:p>
        </p:txBody>
      </p:sp>
      <p:sp>
        <p:nvSpPr>
          <p:cNvPr id="5" name="Footer Placeholder 4">
            <a:extLst>
              <a:ext uri="{FF2B5EF4-FFF2-40B4-BE49-F238E27FC236}">
                <a16:creationId xmlns:a16="http://schemas.microsoft.com/office/drawing/2014/main" id="{BF94B25E-B0F0-E347-AE0C-35146F53FE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9501A-A066-FD4A-84C3-BE04357B250B}"/>
              </a:ext>
            </a:extLst>
          </p:cNvPr>
          <p:cNvSpPr>
            <a:spLocks noGrp="1"/>
          </p:cNvSpPr>
          <p:nvPr>
            <p:ph type="sldNum" sz="quarter" idx="12"/>
          </p:nvPr>
        </p:nvSpPr>
        <p:spPr/>
        <p:txBody>
          <a:bodyPr/>
          <a:lstStyle/>
          <a:p>
            <a:fld id="{2DBC2026-85AC-E247-AE09-195663521FD4}" type="slidenum">
              <a:rPr lang="en-US" smtClean="0"/>
              <a:t>‹#›</a:t>
            </a:fld>
            <a:endParaRPr lang="en-US"/>
          </a:p>
        </p:txBody>
      </p:sp>
    </p:spTree>
    <p:extLst>
      <p:ext uri="{BB962C8B-B14F-4D97-AF65-F5344CB8AC3E}">
        <p14:creationId xmlns:p14="http://schemas.microsoft.com/office/powerpoint/2010/main" val="2409362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6" name="Shape 36"/>
          <p:cNvSpPr>
            <a:spLocks noGrp="1"/>
          </p:cNvSpPr>
          <p:nvPr>
            <p:ph type="title"/>
          </p:nvPr>
        </p:nvSpPr>
        <p:spPr>
          <a:prstGeom prst="rect">
            <a:avLst/>
          </a:prstGeom>
        </p:spPr>
        <p:txBody>
          <a:bodyPr/>
          <a:lstStyle/>
          <a:p>
            <a:r>
              <a:t>Title Text</a:t>
            </a:r>
          </a:p>
        </p:txBody>
      </p:sp>
      <p:sp>
        <p:nvSpPr>
          <p:cNvPr id="37" name="Shape 37"/>
          <p:cNvSpPr>
            <a:spLocks noGrp="1"/>
          </p:cNvSpPr>
          <p:nvPr>
            <p:ph type="body" idx="1"/>
          </p:nvPr>
        </p:nvSpPr>
        <p:spPr>
          <a:prstGeom prst="rect">
            <a:avLst/>
          </a:prstGeom>
        </p:spPr>
        <p:txBody>
          <a:bodyPr/>
          <a:lstStyle>
            <a:lvl1pPr>
              <a:defRPr>
                <a:latin typeface="Helvetica"/>
                <a:ea typeface="Helvetica"/>
                <a:cs typeface="Helvetica"/>
                <a:sym typeface="Helvetica"/>
              </a:defRPr>
            </a:lvl1pPr>
            <a:lvl2pPr>
              <a:defRPr>
                <a:latin typeface="Helvetica"/>
                <a:ea typeface="Helvetica"/>
                <a:cs typeface="Helvetica"/>
                <a:sym typeface="Helvetica"/>
              </a:defRPr>
            </a:lvl2pPr>
            <a:lvl3pPr>
              <a:defRPr>
                <a:latin typeface="Helvetica"/>
                <a:ea typeface="Helvetica"/>
                <a:cs typeface="Helvetica"/>
                <a:sym typeface="Helvetica"/>
              </a:defRPr>
            </a:lvl3pPr>
            <a:lvl4pPr>
              <a:defRPr>
                <a:latin typeface="Helvetica"/>
                <a:ea typeface="Helvetica"/>
                <a:cs typeface="Helvetica"/>
                <a:sym typeface="Helvetica"/>
              </a:defRPr>
            </a:lvl4pPr>
            <a:lvl5pPr>
              <a:defRPr>
                <a:latin typeface="Helvetica"/>
                <a:ea typeface="Helvetica"/>
                <a:cs typeface="Helvetica"/>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38" name="Shape 38"/>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9332610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0B97F6-1559-1A4F-AB21-9F452B9FD01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6A5497-944A-9448-B375-F6B7E6D69173}"/>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4B3A4D-E407-7240-B63A-9D22F35C273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42D516E-A440-6342-8F25-FA0D909195B3}" type="datetimeFigureOut">
              <a:rPr lang="en-US" smtClean="0"/>
              <a:t>12/6/19</a:t>
            </a:fld>
            <a:endParaRPr lang="en-US"/>
          </a:p>
        </p:txBody>
      </p:sp>
      <p:sp>
        <p:nvSpPr>
          <p:cNvPr id="5" name="Footer Placeholder 4">
            <a:extLst>
              <a:ext uri="{FF2B5EF4-FFF2-40B4-BE49-F238E27FC236}">
                <a16:creationId xmlns:a16="http://schemas.microsoft.com/office/drawing/2014/main" id="{0C98A8E7-1742-0B45-ADE6-3635237051C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AB783A-48BA-8C44-B962-665D1DDFA27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DBC2026-85AC-E247-AE09-195663521FD4}" type="slidenum">
              <a:rPr lang="en-US" smtClean="0"/>
              <a:t>‹#›</a:t>
            </a:fld>
            <a:endParaRPr lang="en-US"/>
          </a:p>
        </p:txBody>
      </p:sp>
    </p:spTree>
    <p:extLst>
      <p:ext uri="{BB962C8B-B14F-4D97-AF65-F5344CB8AC3E}">
        <p14:creationId xmlns:p14="http://schemas.microsoft.com/office/powerpoint/2010/main" val="3934889400"/>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 id="214748412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hyperlink" Target="http://gnomad.broadinstitute.org/" TargetMode="External"/><Relationship Id="rId7"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1.tiff"/><Relationship Id="rId5" Type="http://schemas.openxmlformats.org/officeDocument/2006/relationships/image" Target="../media/image20.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broad.io/gnomad_sv" TargetMode="External"/><Relationship Id="rId5" Type="http://schemas.openxmlformats.org/officeDocument/2006/relationships/image" Target="../media/image41.emf"/><Relationship Id="rId4" Type="http://schemas.openxmlformats.org/officeDocument/2006/relationships/image" Target="../media/image40.tiff"/></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1.emf"/></Relationships>
</file>

<file path=ppt/slides/_rels/slide3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1.emf"/></Relationships>
</file>

<file path=ppt/slides/_rels/slide3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1.emf"/></Relationships>
</file>

<file path=ppt/slides/_rels/slide3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51.emf"/></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4.emf"/></Relationships>
</file>

<file path=ppt/slides/_rels/slide4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0.tiff"/><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4.png"/><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notesSlide" Target="../notesSlides/notesSlide32.xml"/><Relationship Id="rId16" Type="http://schemas.openxmlformats.org/officeDocument/2006/relationships/image" Target="../media/image83.png"/><Relationship Id="rId1" Type="http://schemas.openxmlformats.org/officeDocument/2006/relationships/slideLayout" Target="../slideLayouts/slideLayout1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a:bodyPr>
          <a:lstStyle/>
          <a:p>
            <a:r>
              <a:rPr lang="en-US" altLang="en-US" sz="3000" dirty="0"/>
              <a:t>CAGI slide pack guidelines</a:t>
            </a:r>
            <a:br>
              <a:rPr lang="en-US" altLang="en-US" sz="3000" dirty="0"/>
            </a:br>
            <a:r>
              <a:rPr lang="en-US" altLang="en-US" sz="1350" dirty="0"/>
              <a:t>I agree to my slides being used according to the following terms: </a:t>
            </a:r>
            <a:br>
              <a:rPr lang="en-US" altLang="en-US" sz="1350" dirty="0"/>
            </a:br>
            <a:r>
              <a:rPr lang="en-US" altLang="en-US" sz="1350" i="1" dirty="0"/>
              <a:t>_______</a:t>
            </a:r>
            <a:r>
              <a:rPr lang="en-US" altLang="en-US" sz="1350" i="1" dirty="0">
                <a:solidFill>
                  <a:srgbClr val="FF3300"/>
                </a:solidFill>
              </a:rPr>
              <a:t>Anne O’Donnell Luria</a:t>
            </a:r>
            <a:r>
              <a:rPr lang="en-US" altLang="en-US" sz="1350" i="1" dirty="0"/>
              <a:t>_______</a:t>
            </a:r>
          </a:p>
        </p:txBody>
      </p:sp>
      <p:sp>
        <p:nvSpPr>
          <p:cNvPr id="8197" name="Rectangle 5"/>
          <p:cNvSpPr>
            <a:spLocks noGrp="1" noChangeArrowheads="1"/>
          </p:cNvSpPr>
          <p:nvPr>
            <p:ph idx="1"/>
          </p:nvPr>
        </p:nvSpPr>
        <p:spPr>
          <a:xfrm>
            <a:off x="351691" y="1369218"/>
            <a:ext cx="8470761" cy="3544425"/>
          </a:xfrm>
        </p:spPr>
        <p:txBody>
          <a:bodyPr>
            <a:normAutofit fontScale="92500" lnSpcReduction="10000"/>
          </a:bodyPr>
          <a:lstStyle/>
          <a:p>
            <a:pPr>
              <a:lnSpc>
                <a:spcPct val="80000"/>
              </a:lnSpc>
            </a:pPr>
            <a:r>
              <a:rPr lang="en-US" altLang="en-US" sz="11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100" dirty="0"/>
          </a:p>
          <a:p>
            <a:pPr>
              <a:lnSpc>
                <a:spcPct val="80000"/>
              </a:lnSpc>
            </a:pPr>
            <a:r>
              <a:rPr lang="en-US" altLang="en-US" sz="1100" dirty="0"/>
              <a:t>To disseminate the CAGI results, I encourage all CAGI participants to remix these CAGI slides for inclusion in their oral and poster presentations</a:t>
            </a:r>
          </a:p>
          <a:p>
            <a:pPr>
              <a:lnSpc>
                <a:spcPct val="80000"/>
              </a:lnSpc>
            </a:pPr>
            <a:r>
              <a:rPr lang="en-US" altLang="en-US" sz="1100" dirty="0"/>
              <a:t>CAGI participants may use or publish any content of these slides only in compliance with the CAGI Data Use Agreement</a:t>
            </a:r>
          </a:p>
          <a:p>
            <a:pPr>
              <a:lnSpc>
                <a:spcPct val="80000"/>
              </a:lnSpc>
            </a:pPr>
            <a:r>
              <a:rPr lang="en-US" altLang="en-US" sz="1100" dirty="0"/>
              <a:t>CAGI participants may not cite or publish any content of these slides except with the written permission of the originating author or in the primary CAGI publications</a:t>
            </a:r>
          </a:p>
          <a:p>
            <a:pPr>
              <a:lnSpc>
                <a:spcPct val="80000"/>
              </a:lnSpc>
            </a:pPr>
            <a:r>
              <a:rPr lang="en-US" altLang="en-US" sz="1100" dirty="0"/>
              <a:t>CAGI participants must acknowledge the original authors of these slides and CAGI 2013.  Include the acknowledgement banner across the bottom</a:t>
            </a:r>
          </a:p>
          <a:p>
            <a:pPr>
              <a:lnSpc>
                <a:spcPct val="80000"/>
              </a:lnSpc>
            </a:pPr>
            <a:r>
              <a:rPr lang="en-US" altLang="en-US" sz="1100" dirty="0"/>
              <a:t>CAGI participants must include the CAGI credits slide in their presentations</a:t>
            </a:r>
          </a:p>
          <a:p>
            <a:pPr>
              <a:lnSpc>
                <a:spcPct val="80000"/>
              </a:lnSpc>
            </a:pPr>
            <a:r>
              <a:rPr lang="en-US" altLang="en-US" sz="1100" dirty="0"/>
              <a:t>Slides with a red slash (no remix) may not be included in a presentation unless all attendees are registered CAGI participants who signed the data use agreement</a:t>
            </a:r>
          </a:p>
          <a:p>
            <a:pPr>
              <a:lnSpc>
                <a:spcPct val="80000"/>
              </a:lnSpc>
            </a:pPr>
            <a:r>
              <a:rPr lang="en-US" altLang="en-US" sz="1100" dirty="0"/>
              <a:t>Slides with a red X over the entire slide may not be  used in any circumstances</a:t>
            </a:r>
          </a:p>
          <a:p>
            <a:pPr>
              <a:lnSpc>
                <a:spcPct val="80000"/>
              </a:lnSpc>
            </a:pPr>
            <a:r>
              <a:rPr lang="en-US" altLang="en-US" sz="1100" dirty="0"/>
              <a:t>Slides with a blue slash (embargoed) may not be used unless the embargo is explicitly lifted</a:t>
            </a:r>
          </a:p>
          <a:p>
            <a:pPr>
              <a:lnSpc>
                <a:spcPct val="80000"/>
              </a:lnSpc>
            </a:pPr>
            <a:r>
              <a:rPr lang="en-US" altLang="en-US" sz="1100" dirty="0">
                <a:latin typeface="Arial" panose="020B0604020202020204" pitchFamily="34" charset="0"/>
                <a:cs typeface="Arial" panose="020B0604020202020204" pitchFamily="34" charset="0"/>
              </a:rPr>
              <a:t>Slides without slash or X may be tweeted unless flagged with the “No tweet” icon.</a:t>
            </a:r>
            <a:endParaRPr lang="en-US" altLang="en-US" sz="1100" dirty="0"/>
          </a:p>
          <a:p>
            <a:pPr>
              <a:lnSpc>
                <a:spcPct val="80000"/>
              </a:lnSpc>
            </a:pPr>
            <a:r>
              <a:rPr lang="en-US" altLang="en-US" sz="11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100" dirty="0"/>
          </a:p>
          <a:p>
            <a:pPr>
              <a:lnSpc>
                <a:spcPct val="80000"/>
              </a:lnSpc>
            </a:pPr>
            <a:r>
              <a:rPr lang="en-US" altLang="en-US" sz="11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350448" y="3263010"/>
            <a:ext cx="329804" cy="329804"/>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1013">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1013">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057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98DB-8644-EF4D-A684-BB57F338D3D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2068991-7921-BB49-936B-90489A74C79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CA029499-13B4-0E42-9503-B1F560F4424F}"/>
              </a:ext>
            </a:extLst>
          </p:cNvPr>
          <p:cNvPicPr>
            <a:picLocks noChangeAspect="1"/>
          </p:cNvPicPr>
          <p:nvPr/>
        </p:nvPicPr>
        <p:blipFill>
          <a:blip r:embed="rId2"/>
          <a:stretch>
            <a:fillRect/>
          </a:stretch>
        </p:blipFill>
        <p:spPr>
          <a:xfrm>
            <a:off x="10026" y="0"/>
            <a:ext cx="9123947" cy="5143500"/>
          </a:xfrm>
          <a:prstGeom prst="rect">
            <a:avLst/>
          </a:prstGeom>
        </p:spPr>
      </p:pic>
      <p:pic>
        <p:nvPicPr>
          <p:cNvPr id="7" name="Picture 6">
            <a:extLst>
              <a:ext uri="{FF2B5EF4-FFF2-40B4-BE49-F238E27FC236}">
                <a16:creationId xmlns:a16="http://schemas.microsoft.com/office/drawing/2014/main" id="{968A9C5A-7CE3-C54F-A23C-494B22A25295}"/>
              </a:ext>
            </a:extLst>
          </p:cNvPr>
          <p:cNvPicPr>
            <a:picLocks noChangeAspect="1"/>
          </p:cNvPicPr>
          <p:nvPr/>
        </p:nvPicPr>
        <p:blipFill>
          <a:blip r:embed="rId3"/>
          <a:stretch>
            <a:fillRect/>
          </a:stretch>
        </p:blipFill>
        <p:spPr>
          <a:xfrm>
            <a:off x="3124032" y="93550"/>
            <a:ext cx="2251859" cy="1018152"/>
          </a:xfrm>
          <a:prstGeom prst="rect">
            <a:avLst/>
          </a:prstGeom>
        </p:spPr>
      </p:pic>
    </p:spTree>
    <p:extLst>
      <p:ext uri="{BB962C8B-B14F-4D97-AF65-F5344CB8AC3E}">
        <p14:creationId xmlns:p14="http://schemas.microsoft.com/office/powerpoint/2010/main" val="1280041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4832"/>
          <a:stretch/>
        </p:blipFill>
        <p:spPr>
          <a:xfrm>
            <a:off x="835642" y="1002404"/>
            <a:ext cx="2029114" cy="1930566"/>
          </a:xfrm>
          <a:prstGeom prst="rect">
            <a:avLst/>
          </a:prstGeom>
        </p:spPr>
      </p:pic>
      <p:sp>
        <p:nvSpPr>
          <p:cNvPr id="3" name="Title 1"/>
          <p:cNvSpPr txBox="1">
            <a:spLocks/>
          </p:cNvSpPr>
          <p:nvPr/>
        </p:nvSpPr>
        <p:spPr>
          <a:xfrm>
            <a:off x="283786" y="3056347"/>
            <a:ext cx="8628818" cy="91810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000" b="0" kern="1200">
                <a:solidFill>
                  <a:schemeClr val="bg1"/>
                </a:solidFill>
                <a:latin typeface="+mj-lt"/>
                <a:ea typeface="+mj-ea"/>
                <a:cs typeface="+mj-cs"/>
              </a:defRPr>
            </a:lvl1pPr>
          </a:lstStyle>
          <a:p>
            <a:pPr algn="ctr"/>
            <a:r>
              <a:rPr lang="en-GB" sz="2400" dirty="0">
                <a:solidFill>
                  <a:schemeClr val="tx1"/>
                </a:solidFill>
                <a:latin typeface="Calibri"/>
                <a:cs typeface="Calibri"/>
              </a:rPr>
              <a:t>Making sense of one exome requires </a:t>
            </a:r>
            <a:r>
              <a:rPr lang="en-GB" sz="2400" b="1" dirty="0">
                <a:solidFill>
                  <a:schemeClr val="tx1"/>
                </a:solidFill>
                <a:latin typeface="Calibri"/>
                <a:cs typeface="Calibri"/>
              </a:rPr>
              <a:t>tens of thousands</a:t>
            </a:r>
            <a:r>
              <a:rPr lang="en-GB" sz="2400" dirty="0">
                <a:solidFill>
                  <a:schemeClr val="tx1"/>
                </a:solidFill>
                <a:latin typeface="Calibri"/>
                <a:cs typeface="Calibri"/>
              </a:rPr>
              <a:t> of exomes (or genomes) to reveal rare variants</a:t>
            </a:r>
          </a:p>
        </p:txBody>
      </p:sp>
      <p:sp>
        <p:nvSpPr>
          <p:cNvPr id="5" name="TextBox 4"/>
          <p:cNvSpPr txBox="1"/>
          <p:nvPr/>
        </p:nvSpPr>
        <p:spPr>
          <a:xfrm>
            <a:off x="2507186" y="1536201"/>
            <a:ext cx="918341" cy="530906"/>
          </a:xfrm>
          <a:prstGeom prst="rect">
            <a:avLst/>
          </a:prstGeom>
          <a:noFill/>
        </p:spPr>
        <p:txBody>
          <a:bodyPr wrap="square" lIns="68571" tIns="34286" rIns="68571" bIns="34286" rtlCol="0">
            <a:spAutoFit/>
          </a:bodyPr>
          <a:lstStyle/>
          <a:p>
            <a:pPr algn="ctr"/>
            <a:r>
              <a:rPr lang="en-US" sz="3000" i="1" dirty="0">
                <a:latin typeface="Calibri"/>
                <a:cs typeface="Calibri"/>
              </a:rPr>
              <a:t>vs</a:t>
            </a:r>
          </a:p>
        </p:txBody>
      </p:sp>
      <p:pic>
        <p:nvPicPr>
          <p:cNvPr id="8" name="Picture 7" descr="nrg.2016.121-i1.jpg"/>
          <p:cNvPicPr>
            <a:picLocks noChangeAspect="1"/>
          </p:cNvPicPr>
          <p:nvPr/>
        </p:nvPicPr>
        <p:blipFill rotWithShape="1">
          <a:blip r:embed="rId3">
            <a:extLst>
              <a:ext uri="{28A0092B-C50C-407E-A947-70E740481C1C}">
                <a14:useLocalDpi xmlns:a14="http://schemas.microsoft.com/office/drawing/2010/main" val="0"/>
              </a:ext>
            </a:extLst>
          </a:blip>
          <a:srcRect t="21001"/>
          <a:stretch/>
        </p:blipFill>
        <p:spPr>
          <a:xfrm>
            <a:off x="3425527" y="780238"/>
            <a:ext cx="4317387" cy="2374898"/>
          </a:xfrm>
          <a:prstGeom prst="rect">
            <a:avLst/>
          </a:prstGeom>
        </p:spPr>
      </p:pic>
      <p:sp>
        <p:nvSpPr>
          <p:cNvPr id="9" name="Title 8"/>
          <p:cNvSpPr>
            <a:spLocks noGrp="1"/>
          </p:cNvSpPr>
          <p:nvPr>
            <p:ph type="title"/>
          </p:nvPr>
        </p:nvSpPr>
        <p:spPr>
          <a:xfrm>
            <a:off x="476251" y="275371"/>
            <a:ext cx="8243888" cy="338555"/>
          </a:xfrm>
        </p:spPr>
        <p:txBody>
          <a:bodyPr>
            <a:noAutofit/>
          </a:bodyPr>
          <a:lstStyle/>
          <a:p>
            <a:r>
              <a:rPr lang="en-US" sz="3600" b="1" dirty="0">
                <a:solidFill>
                  <a:srgbClr val="000000"/>
                </a:solidFill>
                <a:cs typeface="Calibri"/>
              </a:rPr>
              <a:t>Harnessing the power of allele frequency</a:t>
            </a:r>
          </a:p>
        </p:txBody>
      </p:sp>
      <p:pic>
        <p:nvPicPr>
          <p:cNvPr id="6" name="Picture 5">
            <a:extLst>
              <a:ext uri="{FF2B5EF4-FFF2-40B4-BE49-F238E27FC236}">
                <a16:creationId xmlns:a16="http://schemas.microsoft.com/office/drawing/2014/main" id="{AACC0A1F-96B8-9144-A540-0FE43C0D74E8}"/>
              </a:ext>
            </a:extLst>
          </p:cNvPr>
          <p:cNvPicPr>
            <a:picLocks noChangeAspect="1"/>
          </p:cNvPicPr>
          <p:nvPr/>
        </p:nvPicPr>
        <p:blipFill>
          <a:blip r:embed="rId4"/>
          <a:stretch>
            <a:fillRect/>
          </a:stretch>
        </p:blipFill>
        <p:spPr>
          <a:xfrm>
            <a:off x="283786" y="4077411"/>
            <a:ext cx="4838700" cy="975805"/>
          </a:xfrm>
          <a:prstGeom prst="rect">
            <a:avLst/>
          </a:prstGeom>
        </p:spPr>
      </p:pic>
      <p:sp>
        <p:nvSpPr>
          <p:cNvPr id="7" name="TextBox 6">
            <a:extLst>
              <a:ext uri="{FF2B5EF4-FFF2-40B4-BE49-F238E27FC236}">
                <a16:creationId xmlns:a16="http://schemas.microsoft.com/office/drawing/2014/main" id="{AF348268-4D90-E144-A717-9342F2DD9D8F}"/>
              </a:ext>
            </a:extLst>
          </p:cNvPr>
          <p:cNvSpPr txBox="1"/>
          <p:nvPr/>
        </p:nvSpPr>
        <p:spPr>
          <a:xfrm>
            <a:off x="5122486" y="4242147"/>
            <a:ext cx="3790118" cy="646331"/>
          </a:xfrm>
          <a:prstGeom prst="rect">
            <a:avLst/>
          </a:prstGeom>
          <a:noFill/>
        </p:spPr>
        <p:txBody>
          <a:bodyPr wrap="square" rtlCol="0">
            <a:spAutoFit/>
          </a:bodyPr>
          <a:lstStyle/>
          <a:p>
            <a:pPr algn="ctr"/>
            <a:r>
              <a:rPr lang="en-US" sz="1800" dirty="0">
                <a:solidFill>
                  <a:schemeClr val="accent1"/>
                </a:solidFill>
              </a:rPr>
              <a:t>Sequenced and analyzed &gt;6,000 families with rare disease</a:t>
            </a:r>
          </a:p>
        </p:txBody>
      </p:sp>
    </p:spTree>
    <p:extLst>
      <p:ext uri="{BB962C8B-B14F-4D97-AF65-F5344CB8AC3E}">
        <p14:creationId xmlns:p14="http://schemas.microsoft.com/office/powerpoint/2010/main" val="3963595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3"/>
          <p:cNvSpPr txBox="1"/>
          <p:nvPr/>
        </p:nvSpPr>
        <p:spPr>
          <a:xfrm>
            <a:off x="3219578" y="4736825"/>
            <a:ext cx="1426800" cy="346200"/>
          </a:xfrm>
          <a:prstGeom prst="rect">
            <a:avLst/>
          </a:prstGeom>
          <a:noFill/>
          <a:ln>
            <a:noFill/>
          </a:ln>
        </p:spPr>
        <p:txBody>
          <a:bodyPr spcFirstLastPara="1" wrap="square" lIns="68575" tIns="34275" rIns="68575" bIns="34275" anchor="t" anchorCtr="0">
            <a:noAutofit/>
          </a:bodyPr>
          <a:lstStyle/>
          <a:p>
            <a:r>
              <a:rPr lang="en-US" sz="1200">
                <a:solidFill>
                  <a:schemeClr val="dk1"/>
                </a:solidFill>
              </a:rPr>
              <a:t>Reportable results</a:t>
            </a:r>
            <a:endParaRPr sz="1200"/>
          </a:p>
        </p:txBody>
      </p:sp>
      <p:pic>
        <p:nvPicPr>
          <p:cNvPr id="173" name="Google Shape;173;p13"/>
          <p:cNvPicPr preferRelativeResize="0"/>
          <p:nvPr/>
        </p:nvPicPr>
        <p:blipFill rotWithShape="1">
          <a:blip r:embed="rId3">
            <a:alphaModFix/>
          </a:blip>
          <a:srcRect/>
          <a:stretch/>
        </p:blipFill>
        <p:spPr>
          <a:xfrm>
            <a:off x="2925029" y="4720424"/>
            <a:ext cx="296600" cy="276822"/>
          </a:xfrm>
          <a:prstGeom prst="rect">
            <a:avLst/>
          </a:prstGeom>
          <a:noFill/>
          <a:ln>
            <a:noFill/>
          </a:ln>
        </p:spPr>
      </p:pic>
      <p:sp>
        <p:nvSpPr>
          <p:cNvPr id="174" name="Google Shape;174;p13"/>
          <p:cNvSpPr txBox="1"/>
          <p:nvPr/>
        </p:nvSpPr>
        <p:spPr>
          <a:xfrm>
            <a:off x="1309454" y="4763075"/>
            <a:ext cx="1515900" cy="293700"/>
          </a:xfrm>
          <a:prstGeom prst="rect">
            <a:avLst/>
          </a:prstGeom>
          <a:noFill/>
          <a:ln>
            <a:noFill/>
          </a:ln>
        </p:spPr>
        <p:txBody>
          <a:bodyPr spcFirstLastPara="1" wrap="square" lIns="68575" tIns="34275" rIns="68575" bIns="34275" anchor="t" anchorCtr="0">
            <a:noAutofit/>
          </a:bodyPr>
          <a:lstStyle/>
          <a:p>
            <a:r>
              <a:rPr lang="en-US" sz="1200" dirty="0">
                <a:solidFill>
                  <a:schemeClr val="dk1"/>
                </a:solidFill>
                <a:latin typeface="Arial"/>
                <a:ea typeface="Arial"/>
                <a:cs typeface="Arial"/>
                <a:sym typeface="Arial"/>
              </a:rPr>
              <a:t>Enrolled participant</a:t>
            </a:r>
            <a:endParaRPr sz="1200" dirty="0"/>
          </a:p>
        </p:txBody>
      </p:sp>
      <p:pic>
        <p:nvPicPr>
          <p:cNvPr id="175" name="Google Shape;175;p13"/>
          <p:cNvPicPr preferRelativeResize="0"/>
          <p:nvPr/>
        </p:nvPicPr>
        <p:blipFill rotWithShape="1">
          <a:blip r:embed="rId4">
            <a:alphaModFix/>
          </a:blip>
          <a:srcRect/>
          <a:stretch/>
        </p:blipFill>
        <p:spPr>
          <a:xfrm>
            <a:off x="1054454" y="4761627"/>
            <a:ext cx="296600" cy="296600"/>
          </a:xfrm>
          <a:prstGeom prst="rect">
            <a:avLst/>
          </a:prstGeom>
          <a:noFill/>
          <a:ln>
            <a:noFill/>
          </a:ln>
        </p:spPr>
      </p:pic>
      <p:sp>
        <p:nvSpPr>
          <p:cNvPr id="180" name="Google Shape;180;p13"/>
          <p:cNvSpPr/>
          <p:nvPr/>
        </p:nvSpPr>
        <p:spPr>
          <a:xfrm>
            <a:off x="5841199" y="1547481"/>
            <a:ext cx="2631600" cy="484800"/>
          </a:xfrm>
          <a:prstGeom prst="rect">
            <a:avLst/>
          </a:prstGeom>
          <a:noFill/>
          <a:ln>
            <a:noFill/>
          </a:ln>
        </p:spPr>
        <p:txBody>
          <a:bodyPr spcFirstLastPara="1" wrap="square" lIns="68575" tIns="34275" rIns="68575" bIns="34275" anchor="t" anchorCtr="0">
            <a:noAutofit/>
          </a:bodyPr>
          <a:lstStyle/>
          <a:p>
            <a:r>
              <a:rPr lang="en-US" sz="2400" b="1" i="1" dirty="0">
                <a:solidFill>
                  <a:srgbClr val="0B457D"/>
                </a:solidFill>
                <a:latin typeface="Arial"/>
                <a:ea typeface="Arial"/>
                <a:cs typeface="Arial"/>
                <a:sym typeface="Arial"/>
              </a:rPr>
              <a:t>Numbers to date</a:t>
            </a:r>
            <a:endParaRPr sz="2400" b="1" i="1" dirty="0">
              <a:solidFill>
                <a:srgbClr val="0B457D"/>
              </a:solidFill>
              <a:latin typeface="Arial"/>
              <a:ea typeface="Arial"/>
              <a:cs typeface="Arial"/>
              <a:sym typeface="Arial"/>
            </a:endParaRPr>
          </a:p>
        </p:txBody>
      </p:sp>
      <p:pic>
        <p:nvPicPr>
          <p:cNvPr id="181" name="Google Shape;181;p13"/>
          <p:cNvPicPr preferRelativeResize="0"/>
          <p:nvPr/>
        </p:nvPicPr>
        <p:blipFill rotWithShape="1">
          <a:blip r:embed="rId5">
            <a:alphaModFix/>
          </a:blip>
          <a:srcRect/>
          <a:stretch/>
        </p:blipFill>
        <p:spPr>
          <a:xfrm>
            <a:off x="123254" y="29879"/>
            <a:ext cx="1877038" cy="909842"/>
          </a:xfrm>
          <a:prstGeom prst="rect">
            <a:avLst/>
          </a:prstGeom>
          <a:noFill/>
          <a:ln>
            <a:noFill/>
          </a:ln>
        </p:spPr>
      </p:pic>
      <p:pic>
        <p:nvPicPr>
          <p:cNvPr id="183" name="Google Shape;183;p13"/>
          <p:cNvPicPr preferRelativeResize="0"/>
          <p:nvPr/>
        </p:nvPicPr>
        <p:blipFill>
          <a:blip r:embed="rId6">
            <a:alphaModFix/>
          </a:blip>
          <a:stretch>
            <a:fillRect/>
          </a:stretch>
        </p:blipFill>
        <p:spPr>
          <a:xfrm>
            <a:off x="267454" y="2407376"/>
            <a:ext cx="3734618" cy="2161863"/>
          </a:xfrm>
          <a:prstGeom prst="rect">
            <a:avLst/>
          </a:prstGeom>
          <a:noFill/>
          <a:ln>
            <a:noFill/>
          </a:ln>
        </p:spPr>
      </p:pic>
      <p:pic>
        <p:nvPicPr>
          <p:cNvPr id="184" name="Google Shape;184;p13"/>
          <p:cNvPicPr preferRelativeResize="0"/>
          <p:nvPr/>
        </p:nvPicPr>
        <p:blipFill>
          <a:blip r:embed="rId7">
            <a:alphaModFix/>
          </a:blip>
          <a:stretch>
            <a:fillRect/>
          </a:stretch>
        </p:blipFill>
        <p:spPr>
          <a:xfrm>
            <a:off x="123254" y="4149726"/>
            <a:ext cx="931200" cy="909842"/>
          </a:xfrm>
          <a:prstGeom prst="rect">
            <a:avLst/>
          </a:prstGeom>
          <a:noFill/>
          <a:ln>
            <a:noFill/>
          </a:ln>
        </p:spPr>
      </p:pic>
      <p:pic>
        <p:nvPicPr>
          <p:cNvPr id="2" name="Picture 1">
            <a:extLst>
              <a:ext uri="{FF2B5EF4-FFF2-40B4-BE49-F238E27FC236}">
                <a16:creationId xmlns:a16="http://schemas.microsoft.com/office/drawing/2014/main" id="{9EDE1171-E291-4234-8B65-84F5470DCD73}"/>
              </a:ext>
            </a:extLst>
          </p:cNvPr>
          <p:cNvPicPr>
            <a:picLocks noChangeAspect="1"/>
          </p:cNvPicPr>
          <p:nvPr/>
        </p:nvPicPr>
        <p:blipFill rotWithShape="1">
          <a:blip r:embed="rId8"/>
          <a:srcRect l="27413" t="38882" r="39115" b="15970"/>
          <a:stretch/>
        </p:blipFill>
        <p:spPr>
          <a:xfrm>
            <a:off x="5111139" y="3263544"/>
            <a:ext cx="2702793" cy="1851733"/>
          </a:xfrm>
          <a:prstGeom prst="rect">
            <a:avLst/>
          </a:prstGeom>
        </p:spPr>
      </p:pic>
      <p:sp>
        <p:nvSpPr>
          <p:cNvPr id="20" name="TextBox 14">
            <a:extLst>
              <a:ext uri="{FF2B5EF4-FFF2-40B4-BE49-F238E27FC236}">
                <a16:creationId xmlns:a16="http://schemas.microsoft.com/office/drawing/2014/main" id="{42769F54-B539-AF47-9C83-C96236C10B62}"/>
              </a:ext>
            </a:extLst>
          </p:cNvPr>
          <p:cNvSpPr txBox="1"/>
          <p:nvPr/>
        </p:nvSpPr>
        <p:spPr>
          <a:xfrm>
            <a:off x="123254" y="1160819"/>
            <a:ext cx="5422016" cy="1015663"/>
          </a:xfrm>
          <a:prstGeom prst="rect">
            <a:avLst/>
          </a:prstGeom>
          <a:noFill/>
        </p:spPr>
        <p:txBody>
          <a:bodyPr wrap="square" rtlCol="0">
            <a:spAutoFit/>
          </a:bodyPr>
          <a:ls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a:lstStyle>
          <a:p>
            <a:pPr marL="342900" indent="-342900" fontAlgn="base">
              <a:buFont typeface="+mj-lt"/>
              <a:buAutoNum type="arabicPeriod"/>
            </a:pPr>
            <a:r>
              <a:rPr lang="en-US" sz="1500" b="1" dirty="0">
                <a:solidFill>
                  <a:srgbClr val="0B457D"/>
                </a:solidFill>
                <a:latin typeface="Arial" panose="020B0604020202020204" pitchFamily="34" charset="0"/>
                <a:cs typeface="Arial" panose="020B0604020202020204" pitchFamily="34" charset="0"/>
              </a:rPr>
              <a:t>Identify</a:t>
            </a:r>
            <a:r>
              <a:rPr lang="en-US" sz="1500" dirty="0">
                <a:latin typeface="Arial" panose="020B0604020202020204" pitchFamily="34" charset="0"/>
                <a:cs typeface="Arial" panose="020B0604020202020204" pitchFamily="34" charset="0"/>
              </a:rPr>
              <a:t> causes of undiagnosed monogenic diseases</a:t>
            </a:r>
          </a:p>
          <a:p>
            <a:pPr marL="342900" indent="-342900" fontAlgn="base">
              <a:buFont typeface="+mj-lt"/>
              <a:buAutoNum type="arabicPeriod"/>
            </a:pPr>
            <a:r>
              <a:rPr lang="en-US" sz="1500" b="1" dirty="0">
                <a:solidFill>
                  <a:srgbClr val="0B457D"/>
                </a:solidFill>
                <a:latin typeface="Arial" panose="020B0604020202020204" pitchFamily="34" charset="0"/>
                <a:cs typeface="Arial" panose="020B0604020202020204" pitchFamily="34" charset="0"/>
              </a:rPr>
              <a:t>Share </a:t>
            </a:r>
            <a:r>
              <a:rPr lang="en-US" sz="1500" dirty="0">
                <a:latin typeface="Arial" panose="020B0604020202020204" pitchFamily="34" charset="0"/>
                <a:cs typeface="Arial" panose="020B0604020202020204" pitchFamily="34" charset="0"/>
              </a:rPr>
              <a:t>information broadly to drive rare disease research </a:t>
            </a:r>
          </a:p>
          <a:p>
            <a:pPr marL="342900" indent="-342900" fontAlgn="base">
              <a:buFont typeface="+mj-lt"/>
              <a:buAutoNum type="arabicPeriod"/>
            </a:pPr>
            <a:r>
              <a:rPr lang="en-US" sz="1500" b="1" dirty="0">
                <a:solidFill>
                  <a:srgbClr val="0B457D"/>
                </a:solidFill>
                <a:latin typeface="Arial" panose="020B0604020202020204" pitchFamily="34" charset="0"/>
                <a:cs typeface="Arial" panose="020B0604020202020204" pitchFamily="34" charset="0"/>
              </a:rPr>
              <a:t>Return </a:t>
            </a:r>
            <a:r>
              <a:rPr lang="en-US" sz="1500" dirty="0">
                <a:latin typeface="Arial" panose="020B0604020202020204" pitchFamily="34" charset="0"/>
                <a:cs typeface="Arial" panose="020B0604020202020204" pitchFamily="34" charset="0"/>
              </a:rPr>
              <a:t>results to families with the help of their providers</a:t>
            </a:r>
          </a:p>
          <a:p>
            <a:pPr marL="342900" indent="-342900" fontAlgn="base">
              <a:buFont typeface="+mj-lt"/>
              <a:buAutoNum type="arabicPeriod"/>
            </a:pPr>
            <a:r>
              <a:rPr lang="en-US" sz="1500" b="1" dirty="0">
                <a:solidFill>
                  <a:srgbClr val="0B457D"/>
                </a:solidFill>
                <a:latin typeface="Arial" panose="020B0604020202020204" pitchFamily="34" charset="0"/>
                <a:cs typeface="Arial" panose="020B0604020202020204" pitchFamily="34" charset="0"/>
              </a:rPr>
              <a:t>Engage </a:t>
            </a:r>
            <a:r>
              <a:rPr lang="en-US" sz="1500" dirty="0">
                <a:latin typeface="Arial" panose="020B0604020202020204" pitchFamily="34" charset="0"/>
                <a:cs typeface="Arial" panose="020B0604020202020204" pitchFamily="34" charset="0"/>
              </a:rPr>
              <a:t>participants as partners in the research process</a:t>
            </a:r>
          </a:p>
        </p:txBody>
      </p:sp>
      <p:sp>
        <p:nvSpPr>
          <p:cNvPr id="21" name="Rectangle 20">
            <a:extLst>
              <a:ext uri="{FF2B5EF4-FFF2-40B4-BE49-F238E27FC236}">
                <a16:creationId xmlns:a16="http://schemas.microsoft.com/office/drawing/2014/main" id="{ACF31E12-7D1B-C04A-BA4B-02FC9FA490BF}"/>
              </a:ext>
            </a:extLst>
          </p:cNvPr>
          <p:cNvSpPr/>
          <p:nvPr/>
        </p:nvSpPr>
        <p:spPr>
          <a:xfrm>
            <a:off x="2154600" y="115584"/>
            <a:ext cx="6431725" cy="830997"/>
          </a:xfrm>
          <a:prstGeom prst="rect">
            <a:avLst/>
          </a:prstGeom>
          <a:noFill/>
        </p:spPr>
        <p:txBody>
          <a:bodyPr wrap="square">
            <a:spAutoFit/>
          </a:bodyPr>
          <a:ls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a:lstStyle>
          <a:p>
            <a:pPr algn="ctr"/>
            <a:r>
              <a:rPr lang="en-US" sz="2400" b="1" i="1" dirty="0">
                <a:solidFill>
                  <a:srgbClr val="0B457D"/>
                </a:solidFill>
                <a:latin typeface="Arial" panose="020B0604020202020204" pitchFamily="34" charset="0"/>
                <a:cs typeface="Arial" panose="020B0604020202020204" pitchFamily="34" charset="0"/>
              </a:rPr>
              <a:t>“Making genomic research accessible to the rare disease community” </a:t>
            </a:r>
            <a:endParaRPr lang="en-US" sz="2400" dirty="0"/>
          </a:p>
        </p:txBody>
      </p:sp>
      <p:sp>
        <p:nvSpPr>
          <p:cNvPr id="23" name="TextBox 22">
            <a:extLst>
              <a:ext uri="{FF2B5EF4-FFF2-40B4-BE49-F238E27FC236}">
                <a16:creationId xmlns:a16="http://schemas.microsoft.com/office/drawing/2014/main" id="{8E051988-ACC3-48C4-95EA-CF0F847B2DB6}"/>
              </a:ext>
            </a:extLst>
          </p:cNvPr>
          <p:cNvSpPr txBox="1"/>
          <p:nvPr/>
        </p:nvSpPr>
        <p:spPr>
          <a:xfrm>
            <a:off x="4600225" y="2855743"/>
            <a:ext cx="733220" cy="334835"/>
          </a:xfrm>
          <a:prstGeom prst="rect">
            <a:avLst/>
          </a:prstGeom>
          <a:noFill/>
        </p:spPr>
        <p:txBody>
          <a:bodyPr wrap="square" rtlCol="0">
            <a:spAutoFit/>
          </a:bodyPr>
          <a:lstStyle/>
          <a:p>
            <a:pPr algn="ctr"/>
            <a:r>
              <a:rPr lang="en-US" sz="788" dirty="0">
                <a:solidFill>
                  <a:srgbClr val="0B457D"/>
                </a:solidFill>
                <a:latin typeface="Arial" panose="020B0604020202020204" pitchFamily="34" charset="0"/>
                <a:cs typeface="Arial" panose="020B0604020202020204" pitchFamily="34" charset="0"/>
              </a:rPr>
              <a:t>Individuals</a:t>
            </a:r>
          </a:p>
          <a:p>
            <a:pPr algn="ctr"/>
            <a:r>
              <a:rPr lang="en-US" sz="788" dirty="0">
                <a:solidFill>
                  <a:srgbClr val="0B457D"/>
                </a:solidFill>
                <a:latin typeface="Arial" panose="020B0604020202020204" pitchFamily="34" charset="0"/>
                <a:cs typeface="Arial" panose="020B0604020202020204" pitchFamily="34" charset="0"/>
              </a:rPr>
              <a:t>Enrolled</a:t>
            </a:r>
          </a:p>
        </p:txBody>
      </p:sp>
      <p:sp>
        <p:nvSpPr>
          <p:cNvPr id="24" name="TextBox 23">
            <a:extLst>
              <a:ext uri="{FF2B5EF4-FFF2-40B4-BE49-F238E27FC236}">
                <a16:creationId xmlns:a16="http://schemas.microsoft.com/office/drawing/2014/main" id="{C146D93B-A831-4382-AC3A-1C4B731785D9}"/>
              </a:ext>
            </a:extLst>
          </p:cNvPr>
          <p:cNvSpPr txBox="1"/>
          <p:nvPr/>
        </p:nvSpPr>
        <p:spPr>
          <a:xfrm>
            <a:off x="5433367" y="2859660"/>
            <a:ext cx="591830" cy="334835"/>
          </a:xfrm>
          <a:prstGeom prst="rect">
            <a:avLst/>
          </a:prstGeom>
          <a:noFill/>
        </p:spPr>
        <p:txBody>
          <a:bodyPr wrap="none" rtlCol="0">
            <a:spAutoFit/>
          </a:bodyPr>
          <a:lstStyle/>
          <a:p>
            <a:pPr algn="ctr"/>
            <a:r>
              <a:rPr lang="en-US" sz="788" dirty="0">
                <a:solidFill>
                  <a:srgbClr val="0CA7B6"/>
                </a:solidFill>
                <a:latin typeface="Arial" panose="020B0604020202020204" pitchFamily="34" charset="0"/>
                <a:cs typeface="Arial" panose="020B0604020202020204" pitchFamily="34" charset="0"/>
              </a:rPr>
              <a:t>Families </a:t>
            </a:r>
          </a:p>
          <a:p>
            <a:pPr algn="ctr"/>
            <a:r>
              <a:rPr lang="en-US" sz="788" dirty="0">
                <a:solidFill>
                  <a:srgbClr val="0CA7B6"/>
                </a:solidFill>
                <a:latin typeface="Arial" panose="020B0604020202020204" pitchFamily="34" charset="0"/>
                <a:cs typeface="Arial" panose="020B0604020202020204" pitchFamily="34" charset="0"/>
              </a:rPr>
              <a:t>enrolled</a:t>
            </a:r>
          </a:p>
        </p:txBody>
      </p:sp>
      <p:sp>
        <p:nvSpPr>
          <p:cNvPr id="25" name="TextBox 24">
            <a:extLst>
              <a:ext uri="{FF2B5EF4-FFF2-40B4-BE49-F238E27FC236}">
                <a16:creationId xmlns:a16="http://schemas.microsoft.com/office/drawing/2014/main" id="{AE9D3B06-AC68-4BE6-8A65-0089024EEF31}"/>
              </a:ext>
            </a:extLst>
          </p:cNvPr>
          <p:cNvSpPr txBox="1"/>
          <p:nvPr/>
        </p:nvSpPr>
        <p:spPr>
          <a:xfrm>
            <a:off x="6782887" y="2855346"/>
            <a:ext cx="804402" cy="334835"/>
          </a:xfrm>
          <a:prstGeom prst="rect">
            <a:avLst/>
          </a:prstGeom>
          <a:noFill/>
        </p:spPr>
        <p:txBody>
          <a:bodyPr wrap="square" rtlCol="0">
            <a:spAutoFit/>
          </a:bodyPr>
          <a:lstStyle/>
          <a:p>
            <a:pPr algn="ctr"/>
            <a:r>
              <a:rPr lang="en-US" sz="788" dirty="0">
                <a:solidFill>
                  <a:srgbClr val="E97029"/>
                </a:solidFill>
                <a:latin typeface="Arial" panose="020B0604020202020204" pitchFamily="34" charset="0"/>
                <a:cs typeface="Arial" panose="020B0604020202020204" pitchFamily="34" charset="0"/>
              </a:rPr>
              <a:t>Reportable Results</a:t>
            </a:r>
          </a:p>
        </p:txBody>
      </p:sp>
      <p:sp>
        <p:nvSpPr>
          <p:cNvPr id="26" name="TextBox 25">
            <a:extLst>
              <a:ext uri="{FF2B5EF4-FFF2-40B4-BE49-F238E27FC236}">
                <a16:creationId xmlns:a16="http://schemas.microsoft.com/office/drawing/2014/main" id="{45FC0CD2-4034-47EA-8E46-ABA86D534915}"/>
              </a:ext>
            </a:extLst>
          </p:cNvPr>
          <p:cNvSpPr txBox="1"/>
          <p:nvPr/>
        </p:nvSpPr>
        <p:spPr>
          <a:xfrm>
            <a:off x="7381001" y="2840353"/>
            <a:ext cx="1145394" cy="456087"/>
          </a:xfrm>
          <a:prstGeom prst="rect">
            <a:avLst/>
          </a:prstGeom>
          <a:noFill/>
        </p:spPr>
        <p:txBody>
          <a:bodyPr wrap="square" rtlCol="0">
            <a:spAutoFit/>
          </a:bodyPr>
          <a:lstStyle/>
          <a:p>
            <a:pPr algn="ctr"/>
            <a:r>
              <a:rPr lang="en-US" sz="788" dirty="0">
                <a:solidFill>
                  <a:schemeClr val="accent6">
                    <a:lumMod val="75000"/>
                  </a:schemeClr>
                </a:solidFill>
                <a:latin typeface="Arial" panose="020B0604020202020204" pitchFamily="34" charset="0"/>
                <a:cs typeface="Arial" panose="020B0604020202020204" pitchFamily="34" charset="0"/>
              </a:rPr>
              <a:t>Functional </a:t>
            </a:r>
          </a:p>
          <a:p>
            <a:pPr algn="ctr"/>
            <a:r>
              <a:rPr lang="en-US" sz="788" dirty="0">
                <a:solidFill>
                  <a:schemeClr val="accent6">
                    <a:lumMod val="75000"/>
                  </a:schemeClr>
                </a:solidFill>
                <a:latin typeface="Arial" panose="020B0604020202020204" pitchFamily="34" charset="0"/>
                <a:cs typeface="Arial" panose="020B0604020202020204" pitchFamily="34" charset="0"/>
              </a:rPr>
              <a:t>Studies</a:t>
            </a:r>
          </a:p>
          <a:p>
            <a:pPr algn="ctr"/>
            <a:r>
              <a:rPr lang="en-US" sz="788" dirty="0">
                <a:solidFill>
                  <a:schemeClr val="accent6">
                    <a:lumMod val="75000"/>
                  </a:schemeClr>
                </a:solidFill>
                <a:latin typeface="Arial" panose="020B0604020202020204" pitchFamily="34" charset="0"/>
                <a:cs typeface="Arial" panose="020B0604020202020204" pitchFamily="34" charset="0"/>
              </a:rPr>
              <a:t>In Progress</a:t>
            </a:r>
          </a:p>
        </p:txBody>
      </p:sp>
      <p:sp>
        <p:nvSpPr>
          <p:cNvPr id="27" name="TextBox 26">
            <a:extLst>
              <a:ext uri="{FF2B5EF4-FFF2-40B4-BE49-F238E27FC236}">
                <a16:creationId xmlns:a16="http://schemas.microsoft.com/office/drawing/2014/main" id="{C4E1EB86-1857-4569-BCA3-B32E6146F480}"/>
              </a:ext>
            </a:extLst>
          </p:cNvPr>
          <p:cNvSpPr txBox="1"/>
          <p:nvPr/>
        </p:nvSpPr>
        <p:spPr>
          <a:xfrm>
            <a:off x="8314818" y="2840353"/>
            <a:ext cx="760144" cy="577338"/>
          </a:xfrm>
          <a:prstGeom prst="rect">
            <a:avLst/>
          </a:prstGeom>
          <a:noFill/>
        </p:spPr>
        <p:txBody>
          <a:bodyPr wrap="none" rtlCol="0">
            <a:spAutoFit/>
          </a:bodyPr>
          <a:lstStyle/>
          <a:p>
            <a:pPr algn="ctr"/>
            <a:r>
              <a:rPr lang="en-US" sz="788" dirty="0">
                <a:solidFill>
                  <a:srgbClr val="F5B74C"/>
                </a:solidFill>
                <a:latin typeface="Arial" panose="020B0604020202020204" pitchFamily="34" charset="0"/>
                <a:cs typeface="Arial" panose="020B0604020202020204" pitchFamily="34" charset="0"/>
              </a:rPr>
              <a:t>Publications </a:t>
            </a:r>
          </a:p>
          <a:p>
            <a:pPr algn="ctr"/>
            <a:r>
              <a:rPr lang="en-US" sz="788" dirty="0">
                <a:solidFill>
                  <a:srgbClr val="F5B74C"/>
                </a:solidFill>
                <a:latin typeface="Arial" panose="020B0604020202020204" pitchFamily="34" charset="0"/>
                <a:cs typeface="Arial" panose="020B0604020202020204" pitchFamily="34" charset="0"/>
              </a:rPr>
              <a:t>in </a:t>
            </a:r>
          </a:p>
          <a:p>
            <a:pPr algn="ctr"/>
            <a:r>
              <a:rPr lang="en-US" sz="788" dirty="0">
                <a:solidFill>
                  <a:srgbClr val="F5B74C"/>
                </a:solidFill>
                <a:latin typeface="Arial" panose="020B0604020202020204" pitchFamily="34" charset="0"/>
                <a:cs typeface="Arial" panose="020B0604020202020204" pitchFamily="34" charset="0"/>
              </a:rPr>
              <a:t>Progress</a:t>
            </a:r>
          </a:p>
          <a:p>
            <a:pPr algn="ctr"/>
            <a:endParaRPr lang="en-US" sz="788" dirty="0">
              <a:solidFill>
                <a:srgbClr val="F5B74C"/>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45E5209-FFB7-4819-B084-13B618A53CD4}"/>
              </a:ext>
            </a:extLst>
          </p:cNvPr>
          <p:cNvSpPr txBox="1"/>
          <p:nvPr/>
        </p:nvSpPr>
        <p:spPr>
          <a:xfrm>
            <a:off x="4514500" y="2275692"/>
            <a:ext cx="935000" cy="507831"/>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700" b="1" dirty="0">
                <a:solidFill>
                  <a:srgbClr val="0B457D"/>
                </a:solidFill>
                <a:latin typeface="Arial" panose="020B0604020202020204" pitchFamily="34" charset="0"/>
                <a:cs typeface="Arial" panose="020B0604020202020204" pitchFamily="34" charset="0"/>
              </a:rPr>
              <a:t>1177</a:t>
            </a:r>
            <a:endParaRPr lang="en-US" sz="2100" b="1" dirty="0">
              <a:solidFill>
                <a:srgbClr val="0B457D"/>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B1B13982-2EDB-446B-8BA4-C0E42AA02E66}"/>
              </a:ext>
            </a:extLst>
          </p:cNvPr>
          <p:cNvSpPr txBox="1"/>
          <p:nvPr/>
        </p:nvSpPr>
        <p:spPr>
          <a:xfrm>
            <a:off x="5398652" y="2275692"/>
            <a:ext cx="761747" cy="507831"/>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700" b="1" dirty="0">
                <a:solidFill>
                  <a:srgbClr val="0CA7B6"/>
                </a:solidFill>
                <a:latin typeface="Arial" panose="020B0604020202020204" pitchFamily="34" charset="0"/>
                <a:cs typeface="Arial" panose="020B0604020202020204" pitchFamily="34" charset="0"/>
              </a:rPr>
              <a:t>422</a:t>
            </a:r>
          </a:p>
        </p:txBody>
      </p:sp>
      <p:sp>
        <p:nvSpPr>
          <p:cNvPr id="31" name="TextBox 30">
            <a:extLst>
              <a:ext uri="{FF2B5EF4-FFF2-40B4-BE49-F238E27FC236}">
                <a16:creationId xmlns:a16="http://schemas.microsoft.com/office/drawing/2014/main" id="{70B3F847-4D57-4555-B77B-D464E8E2651E}"/>
              </a:ext>
            </a:extLst>
          </p:cNvPr>
          <p:cNvSpPr txBox="1"/>
          <p:nvPr/>
        </p:nvSpPr>
        <p:spPr>
          <a:xfrm>
            <a:off x="6942568" y="2275692"/>
            <a:ext cx="666052" cy="5078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700" b="1" dirty="0">
                <a:solidFill>
                  <a:srgbClr val="E97029"/>
                </a:solidFill>
                <a:latin typeface="Arial" panose="020B0604020202020204" pitchFamily="34" charset="0"/>
                <a:cs typeface="Arial" panose="020B0604020202020204" pitchFamily="34" charset="0"/>
              </a:rPr>
              <a:t>50</a:t>
            </a:r>
          </a:p>
        </p:txBody>
      </p:sp>
      <p:sp>
        <p:nvSpPr>
          <p:cNvPr id="32" name="TextBox 31">
            <a:extLst>
              <a:ext uri="{FF2B5EF4-FFF2-40B4-BE49-F238E27FC236}">
                <a16:creationId xmlns:a16="http://schemas.microsoft.com/office/drawing/2014/main" id="{AB44FE49-421D-44D4-A0E7-CBC069E38FC7}"/>
              </a:ext>
            </a:extLst>
          </p:cNvPr>
          <p:cNvSpPr txBox="1"/>
          <p:nvPr/>
        </p:nvSpPr>
        <p:spPr>
          <a:xfrm>
            <a:off x="7608620" y="2275692"/>
            <a:ext cx="628042" cy="507831"/>
          </a:xfrm>
          <a:prstGeom prst="rect">
            <a:avLst/>
          </a:prstGeom>
          <a:noFill/>
          <a:ln>
            <a:noFill/>
          </a:ln>
        </p:spPr>
        <p:txBody>
          <a:bodyPr wrap="square" rtlCol="0">
            <a:spAutoFit/>
          </a:bodyPr>
          <a:lstStyle/>
          <a:p>
            <a:pPr algn="ctr"/>
            <a:r>
              <a:rPr lang="en-US" sz="2700" b="1" dirty="0">
                <a:solidFill>
                  <a:schemeClr val="accent6">
                    <a:lumMod val="75000"/>
                  </a:schemeClr>
                </a:solidFill>
                <a:latin typeface="Arial" panose="020B0604020202020204" pitchFamily="34" charset="0"/>
                <a:cs typeface="Arial" panose="020B0604020202020204" pitchFamily="34" charset="0"/>
              </a:rPr>
              <a:t>13 </a:t>
            </a:r>
          </a:p>
        </p:txBody>
      </p:sp>
      <p:sp>
        <p:nvSpPr>
          <p:cNvPr id="33" name="TextBox 32">
            <a:extLst>
              <a:ext uri="{FF2B5EF4-FFF2-40B4-BE49-F238E27FC236}">
                <a16:creationId xmlns:a16="http://schemas.microsoft.com/office/drawing/2014/main" id="{5AC3FA28-3CE2-4582-81F1-4145892CE133}"/>
              </a:ext>
            </a:extLst>
          </p:cNvPr>
          <p:cNvSpPr txBox="1"/>
          <p:nvPr/>
        </p:nvSpPr>
        <p:spPr>
          <a:xfrm>
            <a:off x="8202766" y="2275692"/>
            <a:ext cx="935000" cy="507831"/>
          </a:xfrm>
          <a:prstGeom prst="rect">
            <a:avLst/>
          </a:prstGeom>
          <a:noFill/>
          <a:ln>
            <a:noFill/>
          </a:ln>
        </p:spPr>
        <p:txBody>
          <a:bodyPr wrap="none" rtlCol="0">
            <a:spAutoFit/>
          </a:bodyPr>
          <a:lstStyle/>
          <a:p>
            <a:r>
              <a:rPr lang="en-US" sz="2700" b="1">
                <a:solidFill>
                  <a:srgbClr val="F5B74C"/>
                </a:solidFill>
                <a:latin typeface="Arial" panose="020B0604020202020204" pitchFamily="34" charset="0"/>
                <a:cs typeface="Arial" panose="020B0604020202020204" pitchFamily="34" charset="0"/>
              </a:rPr>
              <a:t>  11  </a:t>
            </a:r>
            <a:endParaRPr lang="en-US" sz="2700" b="1" dirty="0">
              <a:solidFill>
                <a:srgbClr val="F5B74C"/>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31762AB4-B574-46A5-9EEA-3EED30023A97}"/>
              </a:ext>
            </a:extLst>
          </p:cNvPr>
          <p:cNvSpPr txBox="1"/>
          <p:nvPr/>
        </p:nvSpPr>
        <p:spPr>
          <a:xfrm>
            <a:off x="6181088" y="2855346"/>
            <a:ext cx="626278" cy="334835"/>
          </a:xfrm>
          <a:prstGeom prst="rect">
            <a:avLst/>
          </a:prstGeom>
          <a:noFill/>
        </p:spPr>
        <p:txBody>
          <a:bodyPr wrap="square" rtlCol="0">
            <a:spAutoFit/>
          </a:bodyPr>
          <a:lstStyle/>
          <a:p>
            <a:pPr algn="ctr"/>
            <a:r>
              <a:rPr lang="en-US" sz="788" dirty="0">
                <a:solidFill>
                  <a:schemeClr val="tx1">
                    <a:lumMod val="50000"/>
                    <a:lumOff val="50000"/>
                  </a:schemeClr>
                </a:solidFill>
                <a:latin typeface="Arial" panose="020B0604020202020204" pitchFamily="34" charset="0"/>
                <a:cs typeface="Arial" panose="020B0604020202020204" pitchFamily="34" charset="0"/>
              </a:rPr>
              <a:t>Cases Analyzed</a:t>
            </a:r>
          </a:p>
        </p:txBody>
      </p:sp>
      <p:sp>
        <p:nvSpPr>
          <p:cNvPr id="34" name="TextBox 33">
            <a:extLst>
              <a:ext uri="{FF2B5EF4-FFF2-40B4-BE49-F238E27FC236}">
                <a16:creationId xmlns:a16="http://schemas.microsoft.com/office/drawing/2014/main" id="{74B4123E-9D57-411D-94C8-21CAF1FFAF12}"/>
              </a:ext>
            </a:extLst>
          </p:cNvPr>
          <p:cNvSpPr txBox="1"/>
          <p:nvPr/>
        </p:nvSpPr>
        <p:spPr>
          <a:xfrm>
            <a:off x="6149908" y="2277762"/>
            <a:ext cx="761747" cy="507831"/>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700" b="1" dirty="0">
                <a:solidFill>
                  <a:schemeClr val="tx1">
                    <a:lumMod val="50000"/>
                    <a:lumOff val="50000"/>
                  </a:schemeClr>
                </a:solidFill>
                <a:latin typeface="Arial" panose="020B0604020202020204" pitchFamily="34" charset="0"/>
                <a:cs typeface="Arial" panose="020B0604020202020204" pitchFamily="34" charset="0"/>
              </a:rPr>
              <a:t>161</a:t>
            </a:r>
          </a:p>
        </p:txBody>
      </p:sp>
      <p:sp>
        <p:nvSpPr>
          <p:cNvPr id="3" name="TextBox 2">
            <a:extLst>
              <a:ext uri="{FF2B5EF4-FFF2-40B4-BE49-F238E27FC236}">
                <a16:creationId xmlns:a16="http://schemas.microsoft.com/office/drawing/2014/main" id="{85FBAB69-A22D-9A40-B5CC-0BF0E6ADE492}"/>
              </a:ext>
            </a:extLst>
          </p:cNvPr>
          <p:cNvSpPr txBox="1"/>
          <p:nvPr/>
        </p:nvSpPr>
        <p:spPr>
          <a:xfrm>
            <a:off x="5469581" y="957326"/>
            <a:ext cx="3498971" cy="307777"/>
          </a:xfrm>
          <a:prstGeom prst="rect">
            <a:avLst/>
          </a:prstGeom>
          <a:noFill/>
        </p:spPr>
        <p:txBody>
          <a:bodyPr wrap="none" rtlCol="0">
            <a:spAutoFit/>
          </a:bodyPr>
          <a:lstStyle/>
          <a:p>
            <a:r>
              <a:rPr lang="en-US" sz="1400" dirty="0"/>
              <a:t>Data shared through: </a:t>
            </a:r>
            <a:r>
              <a:rPr lang="en-US" sz="1400" dirty="0" err="1"/>
              <a:t>duos.broadinstitute.org</a:t>
            </a:r>
            <a:endParaRPr lang="en-US" sz="1400" dirty="0"/>
          </a:p>
        </p:txBody>
      </p:sp>
      <p:sp>
        <p:nvSpPr>
          <p:cNvPr id="4" name="TextBox 3">
            <a:extLst>
              <a:ext uri="{FF2B5EF4-FFF2-40B4-BE49-F238E27FC236}">
                <a16:creationId xmlns:a16="http://schemas.microsoft.com/office/drawing/2014/main" id="{2B96F1FB-D7D4-E64A-A094-21460CBCFB37}"/>
              </a:ext>
            </a:extLst>
          </p:cNvPr>
          <p:cNvSpPr txBox="1"/>
          <p:nvPr/>
        </p:nvSpPr>
        <p:spPr>
          <a:xfrm>
            <a:off x="380659" y="773966"/>
            <a:ext cx="1250086" cy="276999"/>
          </a:xfrm>
          <a:prstGeom prst="rect">
            <a:avLst/>
          </a:prstGeom>
          <a:noFill/>
        </p:spPr>
        <p:txBody>
          <a:bodyPr wrap="none" rtlCol="0">
            <a:spAutoFit/>
          </a:bodyPr>
          <a:lstStyle/>
          <a:p>
            <a:r>
              <a:rPr lang="en-US" sz="1200" dirty="0" err="1"/>
              <a:t>raregenomes.org</a:t>
            </a:r>
            <a:endParaRPr lang="en-US" sz="1200" dirty="0"/>
          </a:p>
        </p:txBody>
      </p:sp>
    </p:spTree>
    <p:extLst>
      <p:ext uri="{BB962C8B-B14F-4D97-AF65-F5344CB8AC3E}">
        <p14:creationId xmlns:p14="http://schemas.microsoft.com/office/powerpoint/2010/main" val="1431296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ontent Placeholder 2"/>
          <p:cNvSpPr>
            <a:spLocks noGrp="1"/>
          </p:cNvSpPr>
          <p:nvPr>
            <p:ph idx="1"/>
          </p:nvPr>
        </p:nvSpPr>
        <p:spPr bwMode="auto">
          <a:xfrm>
            <a:off x="5885769" y="1158238"/>
            <a:ext cx="3128019" cy="38759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6" tIns="45718" rIns="91436" bIns="45718" numCol="1" rtlCol="0" anchor="ctr" anchorCtr="0" compatLnSpc="1">
            <a:prstTxWarp prst="textNoShape">
              <a:avLst/>
            </a:prstTxWarp>
            <a:normAutofit/>
          </a:bodyPr>
          <a:lstStyle/>
          <a:p>
            <a:r>
              <a:rPr lang="en-US" b="1" dirty="0" err="1">
                <a:latin typeface="Helvetica" charset="0"/>
                <a:ea typeface="Helvetica" charset="0"/>
                <a:cs typeface="Helvetica" charset="0"/>
                <a:sym typeface="Roboto"/>
              </a:rPr>
              <a:t>gnomAD</a:t>
            </a:r>
            <a:r>
              <a:rPr lang="en-US" b="1" dirty="0">
                <a:latin typeface="Helvetica" charset="0"/>
                <a:ea typeface="Helvetica" charset="0"/>
                <a:cs typeface="Helvetica" charset="0"/>
                <a:sym typeface="Roboto"/>
              </a:rPr>
              <a:t> v2: &gt;140,000 individuals on hg37</a:t>
            </a:r>
          </a:p>
          <a:p>
            <a:pPr lvl="1"/>
            <a:r>
              <a:rPr lang="en-US" dirty="0">
                <a:latin typeface="Helvetica" charset="0"/>
                <a:ea typeface="Helvetica" charset="0"/>
                <a:cs typeface="Helvetica" charset="0"/>
                <a:sym typeface="Roboto"/>
              </a:rPr>
              <a:t>125,748 </a:t>
            </a:r>
            <a:r>
              <a:rPr lang="en-GB" dirty="0">
                <a:latin typeface="Helvetica" charset="0"/>
                <a:ea typeface="Helvetica" charset="0"/>
                <a:cs typeface="Helvetica" charset="0"/>
              </a:rPr>
              <a:t>exomes and </a:t>
            </a:r>
            <a:r>
              <a:rPr lang="en-US" dirty="0">
                <a:latin typeface="Helvetica" charset="0"/>
                <a:ea typeface="Helvetica" charset="0"/>
                <a:cs typeface="Helvetica" charset="0"/>
                <a:sym typeface="Roboto"/>
              </a:rPr>
              <a:t>15,708</a:t>
            </a:r>
            <a:r>
              <a:rPr lang="en-GB" dirty="0">
                <a:latin typeface="Helvetica" charset="0"/>
                <a:ea typeface="Helvetica" charset="0"/>
                <a:cs typeface="Helvetica" charset="0"/>
              </a:rPr>
              <a:t> whole genomes</a:t>
            </a:r>
          </a:p>
          <a:p>
            <a:r>
              <a:rPr lang="en-GB" b="1" dirty="0" err="1">
                <a:latin typeface="Helvetica" charset="0"/>
                <a:ea typeface="Helvetica" charset="0"/>
                <a:cs typeface="Helvetica" charset="0"/>
              </a:rPr>
              <a:t>gnomAD</a:t>
            </a:r>
            <a:r>
              <a:rPr lang="en-GB" b="1" dirty="0">
                <a:latin typeface="Helvetica" charset="0"/>
                <a:ea typeface="Helvetica" charset="0"/>
                <a:cs typeface="Helvetica" charset="0"/>
              </a:rPr>
              <a:t> v3: 71,702 </a:t>
            </a:r>
            <a:r>
              <a:rPr lang="en-GB" dirty="0">
                <a:latin typeface="Helvetica" charset="0"/>
                <a:ea typeface="Helvetica" charset="0"/>
                <a:cs typeface="Helvetica" charset="0"/>
              </a:rPr>
              <a:t>genomes on hg38 (some overlap with </a:t>
            </a:r>
            <a:r>
              <a:rPr lang="en-GB" dirty="0" err="1">
                <a:latin typeface="Helvetica" charset="0"/>
                <a:ea typeface="Helvetica" charset="0"/>
                <a:cs typeface="Helvetica" charset="0"/>
              </a:rPr>
              <a:t>gnomAD</a:t>
            </a:r>
            <a:r>
              <a:rPr lang="en-GB" dirty="0">
                <a:latin typeface="Helvetica" charset="0"/>
                <a:ea typeface="Helvetica" charset="0"/>
                <a:cs typeface="Helvetica" charset="0"/>
              </a:rPr>
              <a:t> v2 samples) released 10/2019</a:t>
            </a:r>
          </a:p>
        </p:txBody>
      </p:sp>
      <p:sp>
        <p:nvSpPr>
          <p:cNvPr id="11" name="Title 1"/>
          <p:cNvSpPr>
            <a:spLocks noGrp="1"/>
          </p:cNvSpPr>
          <p:nvPr>
            <p:ph type="title"/>
          </p:nvPr>
        </p:nvSpPr>
        <p:spPr>
          <a:xfrm>
            <a:off x="403412" y="179716"/>
            <a:ext cx="8337177" cy="896051"/>
          </a:xfrm>
        </p:spPr>
        <p:txBody>
          <a:bodyPr/>
          <a:lstStyle/>
          <a:p>
            <a:r>
              <a:rPr lang="en-US" b="1" dirty="0"/>
              <a:t>Increasing the scale of reference databases</a:t>
            </a:r>
          </a:p>
        </p:txBody>
      </p:sp>
      <p:pic>
        <p:nvPicPr>
          <p:cNvPr id="9" name="Picture 8">
            <a:extLst>
              <a:ext uri="{FF2B5EF4-FFF2-40B4-BE49-F238E27FC236}">
                <a16:creationId xmlns:a16="http://schemas.microsoft.com/office/drawing/2014/main" id="{D74D2104-E410-554F-8B46-D7B607CA6637}"/>
              </a:ext>
            </a:extLst>
          </p:cNvPr>
          <p:cNvPicPr>
            <a:picLocks noChangeAspect="1"/>
          </p:cNvPicPr>
          <p:nvPr/>
        </p:nvPicPr>
        <p:blipFill>
          <a:blip r:embed="rId3"/>
          <a:stretch>
            <a:fillRect/>
          </a:stretch>
        </p:blipFill>
        <p:spPr>
          <a:xfrm>
            <a:off x="0" y="1075766"/>
            <a:ext cx="5974484" cy="4067734"/>
          </a:xfrm>
          <a:prstGeom prst="rect">
            <a:avLst/>
          </a:prstGeom>
        </p:spPr>
      </p:pic>
      <p:sp>
        <p:nvSpPr>
          <p:cNvPr id="5" name="Rectangle 4">
            <a:extLst>
              <a:ext uri="{FF2B5EF4-FFF2-40B4-BE49-F238E27FC236}">
                <a16:creationId xmlns:a16="http://schemas.microsoft.com/office/drawing/2014/main" id="{C52E3847-2074-1D4E-A120-EE89303C3B42}"/>
              </a:ext>
            </a:extLst>
          </p:cNvPr>
          <p:cNvSpPr/>
          <p:nvPr/>
        </p:nvSpPr>
        <p:spPr>
          <a:xfrm>
            <a:off x="4942383" y="1158240"/>
            <a:ext cx="943386" cy="3749601"/>
          </a:xfrm>
          <a:prstGeom prst="rect">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extBox 1">
            <a:extLst>
              <a:ext uri="{FF2B5EF4-FFF2-40B4-BE49-F238E27FC236}">
                <a16:creationId xmlns:a16="http://schemas.microsoft.com/office/drawing/2014/main" id="{25C88D39-D22E-8641-A918-BE6A8A81A7AC}"/>
              </a:ext>
            </a:extLst>
          </p:cNvPr>
          <p:cNvSpPr txBox="1"/>
          <p:nvPr/>
        </p:nvSpPr>
        <p:spPr>
          <a:xfrm>
            <a:off x="1730835" y="4049486"/>
            <a:ext cx="537327" cy="300082"/>
          </a:xfrm>
          <a:prstGeom prst="rect">
            <a:avLst/>
          </a:prstGeom>
          <a:noFill/>
        </p:spPr>
        <p:txBody>
          <a:bodyPr wrap="none" rtlCol="0">
            <a:spAutoFit/>
          </a:bodyPr>
          <a:lstStyle/>
          <a:p>
            <a:r>
              <a:rPr lang="en-US" dirty="0"/>
              <a:t>2012</a:t>
            </a:r>
          </a:p>
        </p:txBody>
      </p:sp>
      <p:sp>
        <p:nvSpPr>
          <p:cNvPr id="3" name="TextBox 2">
            <a:extLst>
              <a:ext uri="{FF2B5EF4-FFF2-40B4-BE49-F238E27FC236}">
                <a16:creationId xmlns:a16="http://schemas.microsoft.com/office/drawing/2014/main" id="{BE98568D-3BAB-0646-B2D3-18C4B6D067B6}"/>
              </a:ext>
            </a:extLst>
          </p:cNvPr>
          <p:cNvSpPr txBox="1"/>
          <p:nvPr/>
        </p:nvSpPr>
        <p:spPr>
          <a:xfrm>
            <a:off x="3299216" y="2809551"/>
            <a:ext cx="780983" cy="300082"/>
          </a:xfrm>
          <a:prstGeom prst="rect">
            <a:avLst/>
          </a:prstGeom>
          <a:noFill/>
        </p:spPr>
        <p:txBody>
          <a:bodyPr wrap="none" rtlCol="0">
            <a:spAutoFit/>
          </a:bodyPr>
          <a:lstStyle/>
          <a:p>
            <a:r>
              <a:rPr lang="en-US" dirty="0"/>
              <a:t>10/2014</a:t>
            </a:r>
          </a:p>
        </p:txBody>
      </p:sp>
      <p:sp>
        <p:nvSpPr>
          <p:cNvPr id="4" name="TextBox 3">
            <a:extLst>
              <a:ext uri="{FF2B5EF4-FFF2-40B4-BE49-F238E27FC236}">
                <a16:creationId xmlns:a16="http://schemas.microsoft.com/office/drawing/2014/main" id="{1EEC4A34-3A61-E443-9F81-1ADBC73E9025}"/>
              </a:ext>
            </a:extLst>
          </p:cNvPr>
          <p:cNvSpPr txBox="1"/>
          <p:nvPr/>
        </p:nvSpPr>
        <p:spPr>
          <a:xfrm>
            <a:off x="5023585" y="858157"/>
            <a:ext cx="780983" cy="300082"/>
          </a:xfrm>
          <a:prstGeom prst="rect">
            <a:avLst/>
          </a:prstGeom>
          <a:noFill/>
        </p:spPr>
        <p:txBody>
          <a:bodyPr wrap="none" rtlCol="0">
            <a:spAutoFit/>
          </a:bodyPr>
          <a:lstStyle/>
          <a:p>
            <a:r>
              <a:rPr lang="en-US" dirty="0"/>
              <a:t>10/2017</a:t>
            </a:r>
          </a:p>
        </p:txBody>
      </p:sp>
      <p:sp>
        <p:nvSpPr>
          <p:cNvPr id="6" name="TextBox 5">
            <a:extLst>
              <a:ext uri="{FF2B5EF4-FFF2-40B4-BE49-F238E27FC236}">
                <a16:creationId xmlns:a16="http://schemas.microsoft.com/office/drawing/2014/main" id="{8B6DD09B-B907-244B-AE22-196760FF0532}"/>
              </a:ext>
            </a:extLst>
          </p:cNvPr>
          <p:cNvSpPr txBox="1"/>
          <p:nvPr/>
        </p:nvSpPr>
        <p:spPr>
          <a:xfrm>
            <a:off x="4181508" y="2809551"/>
            <a:ext cx="780983" cy="300082"/>
          </a:xfrm>
          <a:prstGeom prst="rect">
            <a:avLst/>
          </a:prstGeom>
          <a:noFill/>
        </p:spPr>
        <p:txBody>
          <a:bodyPr wrap="none" rtlCol="0">
            <a:spAutoFit/>
          </a:bodyPr>
          <a:lstStyle/>
          <a:p>
            <a:r>
              <a:rPr lang="en-US" dirty="0"/>
              <a:t>10/2018</a:t>
            </a:r>
          </a:p>
        </p:txBody>
      </p:sp>
      <p:sp>
        <p:nvSpPr>
          <p:cNvPr id="7" name="TextBox 6">
            <a:extLst>
              <a:ext uri="{FF2B5EF4-FFF2-40B4-BE49-F238E27FC236}">
                <a16:creationId xmlns:a16="http://schemas.microsoft.com/office/drawing/2014/main" id="{41127ACA-3B50-A444-A1C6-BD33B9080E51}"/>
              </a:ext>
            </a:extLst>
          </p:cNvPr>
          <p:cNvSpPr txBox="1"/>
          <p:nvPr/>
        </p:nvSpPr>
        <p:spPr>
          <a:xfrm>
            <a:off x="2558860" y="3063184"/>
            <a:ext cx="537327" cy="300082"/>
          </a:xfrm>
          <a:prstGeom prst="rect">
            <a:avLst/>
          </a:prstGeom>
          <a:noFill/>
        </p:spPr>
        <p:txBody>
          <a:bodyPr wrap="none" rtlCol="0">
            <a:spAutoFit/>
          </a:bodyPr>
          <a:lstStyle/>
          <a:p>
            <a:r>
              <a:rPr lang="en-US" dirty="0"/>
              <a:t>2016</a:t>
            </a:r>
          </a:p>
        </p:txBody>
      </p:sp>
      <p:sp>
        <p:nvSpPr>
          <p:cNvPr id="8" name="TextBox 7">
            <a:extLst>
              <a:ext uri="{FF2B5EF4-FFF2-40B4-BE49-F238E27FC236}">
                <a16:creationId xmlns:a16="http://schemas.microsoft.com/office/drawing/2014/main" id="{CDC650AB-6045-A345-9EC3-65CF70FF292E}"/>
              </a:ext>
            </a:extLst>
          </p:cNvPr>
          <p:cNvSpPr txBox="1"/>
          <p:nvPr/>
        </p:nvSpPr>
        <p:spPr>
          <a:xfrm>
            <a:off x="873358" y="4149968"/>
            <a:ext cx="537327" cy="300082"/>
          </a:xfrm>
          <a:prstGeom prst="rect">
            <a:avLst/>
          </a:prstGeom>
          <a:noFill/>
        </p:spPr>
        <p:txBody>
          <a:bodyPr wrap="none" rtlCol="0">
            <a:spAutoFit/>
          </a:bodyPr>
          <a:lstStyle/>
          <a:p>
            <a:r>
              <a:rPr lang="en-US" dirty="0"/>
              <a:t>2010</a:t>
            </a:r>
          </a:p>
        </p:txBody>
      </p:sp>
    </p:spTree>
    <p:extLst>
      <p:ext uri="{BB962C8B-B14F-4D97-AF65-F5344CB8AC3E}">
        <p14:creationId xmlns:p14="http://schemas.microsoft.com/office/powerpoint/2010/main" val="2910136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122650" y="81090"/>
            <a:ext cx="2811100" cy="572700"/>
          </a:xfrm>
          <a:prstGeom prst="rect">
            <a:avLst/>
          </a:prstGeom>
        </p:spPr>
        <p:txBody>
          <a:bodyPr spcFirstLastPara="1" vert="horz" wrap="square" lIns="91423" tIns="91423" rIns="91423" bIns="91423" rtlCol="0" anchor="t" anchorCtr="0">
            <a:noAutofit/>
          </a:bodyPr>
          <a:lstStyle/>
          <a:p>
            <a:pPr algn="ctr">
              <a:spcBef>
                <a:spcPts val="0"/>
              </a:spcBef>
            </a:pPr>
            <a:r>
              <a:rPr lang="en" b="1" dirty="0"/>
              <a:t>Data sharing</a:t>
            </a:r>
            <a:endParaRPr b="1" dirty="0"/>
          </a:p>
        </p:txBody>
      </p:sp>
      <p:sp>
        <p:nvSpPr>
          <p:cNvPr id="99" name="Google Shape;99;p17"/>
          <p:cNvSpPr txBox="1"/>
          <p:nvPr/>
        </p:nvSpPr>
        <p:spPr>
          <a:xfrm>
            <a:off x="457124" y="579708"/>
            <a:ext cx="1935673" cy="39606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Daniel MacArthur</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Aarno Palotie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Andres Metspalu</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Anne Remes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Adolfo Correa</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Andre Franke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Ann Pulver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Ben Glaser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Ben Neale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Bong-Jo Kim</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Bruce Cohen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Carlos Pato</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Carlos A Aguilar Salinas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Christina Hultman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Christine M. Albert</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Christopher Haiman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Clicerio Gonzalez</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Colin Palmer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Craig Hanis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Dan Roden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Dan Turner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Dana Dabelea</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Daniel Chasman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Danish Saleheen</a:t>
            </a:r>
            <a:endParaRPr sz="1125"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100" name="Google Shape;100;p17"/>
          <p:cNvSpPr txBox="1"/>
          <p:nvPr/>
        </p:nvSpPr>
        <p:spPr>
          <a:xfrm>
            <a:off x="2190525" y="558258"/>
            <a:ext cx="1762200" cy="38808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David </a:t>
            </a:r>
            <a:r>
              <a:rPr lang="en" sz="1125" dirty="0" err="1">
                <a:solidFill>
                  <a:schemeClr val="dk1"/>
                </a:solidFill>
                <a:latin typeface="Arial" panose="020B0604020202020204" pitchFamily="34" charset="0"/>
                <a:ea typeface="Calibri"/>
                <a:cs typeface="Arial" panose="020B0604020202020204" pitchFamily="34" charset="0"/>
                <a:sym typeface="Calibri"/>
              </a:rPr>
              <a:t>Altshuler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David Goldstein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Dawood Darbar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Dermot McGovern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Diego </a:t>
            </a:r>
            <a:r>
              <a:rPr lang="en" sz="1125" dirty="0" err="1">
                <a:solidFill>
                  <a:schemeClr val="dk1"/>
                </a:solidFill>
                <a:latin typeface="Arial" panose="020B0604020202020204" pitchFamily="34" charset="0"/>
                <a:ea typeface="Calibri"/>
                <a:cs typeface="Arial" panose="020B0604020202020204" pitchFamily="34" charset="0"/>
                <a:sym typeface="Calibri"/>
              </a:rPr>
              <a:t>Ardissino</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Donald Bowden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Dost </a:t>
            </a:r>
            <a:r>
              <a:rPr lang="en" sz="1125" dirty="0" err="1">
                <a:solidFill>
                  <a:schemeClr val="dk1"/>
                </a:solidFill>
                <a:latin typeface="Arial" panose="020B0604020202020204" pitchFamily="34" charset="0"/>
                <a:ea typeface="Calibri"/>
                <a:cs typeface="Arial" panose="020B0604020202020204" pitchFamily="34" charset="0"/>
                <a:sym typeface="Calibri"/>
              </a:rPr>
              <a:t>Ongur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Emelia J. Benjamin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err="1">
                <a:solidFill>
                  <a:schemeClr val="dk1"/>
                </a:solidFill>
                <a:latin typeface="Arial" panose="020B0604020202020204" pitchFamily="34" charset="0"/>
                <a:ea typeface="Calibri"/>
                <a:cs typeface="Arial" panose="020B0604020202020204" pitchFamily="34" charset="0"/>
                <a:sym typeface="Calibri"/>
              </a:rPr>
              <a:t>Erkki</a:t>
            </a:r>
            <a:r>
              <a:rPr lang="en" sz="1125" dirty="0">
                <a:solidFill>
                  <a:schemeClr val="dk1"/>
                </a:solidFill>
                <a:latin typeface="Arial" panose="020B0604020202020204" pitchFamily="34" charset="0"/>
                <a:ea typeface="Calibri"/>
                <a:cs typeface="Arial" panose="020B0604020202020204" pitchFamily="34" charset="0"/>
                <a:sym typeface="Calibri"/>
              </a:rPr>
              <a:t> </a:t>
            </a:r>
            <a:r>
              <a:rPr lang="en" sz="1125" dirty="0" err="1">
                <a:solidFill>
                  <a:schemeClr val="dk1"/>
                </a:solidFill>
                <a:latin typeface="Arial" panose="020B0604020202020204" pitchFamily="34" charset="0"/>
                <a:ea typeface="Calibri"/>
                <a:cs typeface="Arial" panose="020B0604020202020204" pitchFamily="34" charset="0"/>
                <a:sym typeface="Calibri"/>
              </a:rPr>
              <a:t>Vartiainen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Erwin </a:t>
            </a:r>
            <a:r>
              <a:rPr lang="en" sz="1125" dirty="0" err="1">
                <a:solidFill>
                  <a:schemeClr val="dk1"/>
                </a:solidFill>
                <a:latin typeface="Arial" panose="020B0604020202020204" pitchFamily="34" charset="0"/>
                <a:ea typeface="Calibri"/>
                <a:cs typeface="Arial" panose="020B0604020202020204" pitchFamily="34" charset="0"/>
                <a:sym typeface="Calibri"/>
              </a:rPr>
              <a:t>Bottinger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Gad Getz</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George Kirov</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Gil </a:t>
            </a:r>
            <a:r>
              <a:rPr lang="en" sz="1125" dirty="0" err="1">
                <a:solidFill>
                  <a:schemeClr val="dk1"/>
                </a:solidFill>
                <a:latin typeface="Arial" panose="020B0604020202020204" pitchFamily="34" charset="0"/>
                <a:ea typeface="Calibri"/>
                <a:cs typeface="Arial" panose="020B0604020202020204" pitchFamily="34" charset="0"/>
                <a:sym typeface="Calibri"/>
              </a:rPr>
              <a:t>Atzmon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Harlan M. </a:t>
            </a:r>
            <a:r>
              <a:rPr lang="en" sz="1125" dirty="0" err="1">
                <a:solidFill>
                  <a:schemeClr val="dk1"/>
                </a:solidFill>
                <a:latin typeface="Arial" panose="020B0604020202020204" pitchFamily="34" charset="0"/>
                <a:ea typeface="Calibri"/>
                <a:cs typeface="Arial" panose="020B0604020202020204" pitchFamily="34" charset="0"/>
                <a:sym typeface="Calibri"/>
              </a:rPr>
              <a:t>Krumholz</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Harry </a:t>
            </a:r>
            <a:r>
              <a:rPr lang="en" sz="1125" dirty="0" err="1">
                <a:solidFill>
                  <a:schemeClr val="dk1"/>
                </a:solidFill>
                <a:latin typeface="Arial" panose="020B0604020202020204" pitchFamily="34" charset="0"/>
                <a:ea typeface="Calibri"/>
                <a:cs typeface="Arial" panose="020B0604020202020204" pitchFamily="34" charset="0"/>
                <a:sym typeface="Calibri"/>
              </a:rPr>
              <a:t>Sokol</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err="1">
                <a:solidFill>
                  <a:schemeClr val="dk1"/>
                </a:solidFill>
                <a:latin typeface="Arial" panose="020B0604020202020204" pitchFamily="34" charset="0"/>
                <a:ea typeface="Calibri"/>
                <a:cs typeface="Arial" panose="020B0604020202020204" pitchFamily="34" charset="0"/>
                <a:sym typeface="Calibri"/>
              </a:rPr>
              <a:t>Heribert</a:t>
            </a:r>
            <a:r>
              <a:rPr lang="en" sz="1125" dirty="0">
                <a:solidFill>
                  <a:schemeClr val="dk1"/>
                </a:solidFill>
                <a:latin typeface="Arial" panose="020B0604020202020204" pitchFamily="34" charset="0"/>
                <a:ea typeface="Calibri"/>
                <a:cs typeface="Arial" panose="020B0604020202020204" pitchFamily="34" charset="0"/>
                <a:sym typeface="Calibri"/>
              </a:rPr>
              <a:t> </a:t>
            </a:r>
            <a:r>
              <a:rPr lang="en" sz="1125" dirty="0" err="1">
                <a:solidFill>
                  <a:schemeClr val="dk1"/>
                </a:solidFill>
                <a:latin typeface="Arial" panose="020B0604020202020204" pitchFamily="34" charset="0"/>
                <a:ea typeface="Calibri"/>
                <a:cs typeface="Arial" panose="020B0604020202020204" pitchFamily="34" charset="0"/>
                <a:sym typeface="Calibri"/>
              </a:rPr>
              <a:t>Schunkert</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err="1">
                <a:solidFill>
                  <a:schemeClr val="dk1"/>
                </a:solidFill>
                <a:latin typeface="Arial" panose="020B0604020202020204" pitchFamily="34" charset="0"/>
                <a:ea typeface="Calibri"/>
                <a:cs typeface="Arial" panose="020B0604020202020204" pitchFamily="34" charset="0"/>
                <a:sym typeface="Calibri"/>
              </a:rPr>
              <a:t>Hilkka</a:t>
            </a:r>
            <a:r>
              <a:rPr lang="en" sz="1125" dirty="0">
                <a:solidFill>
                  <a:schemeClr val="dk1"/>
                </a:solidFill>
                <a:latin typeface="Arial" panose="020B0604020202020204" pitchFamily="34" charset="0"/>
                <a:ea typeface="Calibri"/>
                <a:cs typeface="Arial" panose="020B0604020202020204" pitchFamily="34" charset="0"/>
                <a:sym typeface="Calibri"/>
              </a:rPr>
              <a:t> </a:t>
            </a:r>
            <a:r>
              <a:rPr lang="en" sz="1125" dirty="0" err="1">
                <a:solidFill>
                  <a:schemeClr val="dk1"/>
                </a:solidFill>
                <a:latin typeface="Arial" panose="020B0604020202020204" pitchFamily="34" charset="0"/>
                <a:ea typeface="Calibri"/>
                <a:cs typeface="Arial" panose="020B0604020202020204" pitchFamily="34" charset="0"/>
                <a:sym typeface="Calibri"/>
              </a:rPr>
              <a:t>Soininen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Hugh Watkins</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Jaakko </a:t>
            </a:r>
            <a:r>
              <a:rPr lang="en" sz="1125" dirty="0" err="1">
                <a:solidFill>
                  <a:schemeClr val="dk1"/>
                </a:solidFill>
                <a:latin typeface="Arial" panose="020B0604020202020204" pitchFamily="34" charset="0"/>
                <a:ea typeface="Calibri"/>
                <a:cs typeface="Arial" panose="020B0604020202020204" pitchFamily="34" charset="0"/>
                <a:sym typeface="Calibri"/>
              </a:rPr>
              <a:t>Kaprio</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err="1">
                <a:solidFill>
                  <a:schemeClr val="dk1"/>
                </a:solidFill>
                <a:latin typeface="Arial" panose="020B0604020202020204" pitchFamily="34" charset="0"/>
                <a:ea typeface="Calibri"/>
                <a:cs typeface="Arial" panose="020B0604020202020204" pitchFamily="34" charset="0"/>
                <a:sym typeface="Calibri"/>
              </a:rPr>
              <a:t>Jaana</a:t>
            </a:r>
            <a:r>
              <a:rPr lang="en" sz="1125" dirty="0">
                <a:solidFill>
                  <a:schemeClr val="dk1"/>
                </a:solidFill>
                <a:latin typeface="Arial" panose="020B0604020202020204" pitchFamily="34" charset="0"/>
                <a:ea typeface="Calibri"/>
                <a:cs typeface="Arial" panose="020B0604020202020204" pitchFamily="34" charset="0"/>
                <a:sym typeface="Calibri"/>
              </a:rPr>
              <a:t> </a:t>
            </a:r>
            <a:r>
              <a:rPr lang="en" sz="1125" dirty="0" err="1">
                <a:solidFill>
                  <a:schemeClr val="dk1"/>
                </a:solidFill>
                <a:latin typeface="Arial" panose="020B0604020202020204" pitchFamily="34" charset="0"/>
                <a:ea typeface="Calibri"/>
                <a:cs typeface="Arial" panose="020B0604020202020204" pitchFamily="34" charset="0"/>
                <a:sym typeface="Calibri"/>
              </a:rPr>
              <a:t>Suvisaari</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James </a:t>
            </a:r>
            <a:r>
              <a:rPr lang="en" sz="1125" dirty="0" err="1">
                <a:solidFill>
                  <a:schemeClr val="dk1"/>
                </a:solidFill>
                <a:latin typeface="Arial" panose="020B0604020202020204" pitchFamily="34" charset="0"/>
                <a:ea typeface="Calibri"/>
                <a:cs typeface="Arial" panose="020B0604020202020204" pitchFamily="34" charset="0"/>
                <a:sym typeface="Calibri"/>
              </a:rPr>
              <a:t>Meigs</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James Ware</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James Wilson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Jaspal </a:t>
            </a:r>
            <a:r>
              <a:rPr lang="en" sz="1125" dirty="0" err="1">
                <a:solidFill>
                  <a:schemeClr val="dk1"/>
                </a:solidFill>
                <a:latin typeface="Arial" panose="020B0604020202020204" pitchFamily="34" charset="0"/>
                <a:ea typeface="Calibri"/>
                <a:cs typeface="Arial" panose="020B0604020202020204" pitchFamily="34" charset="0"/>
                <a:sym typeface="Calibri"/>
              </a:rPr>
              <a:t>Kooner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endParaRPr sz="1125" dirty="0">
              <a:solidFill>
                <a:schemeClr val="dk1"/>
              </a:solidFill>
              <a:latin typeface="Arial" panose="020B0604020202020204" pitchFamily="34" charset="0"/>
              <a:ea typeface="Calibri"/>
              <a:cs typeface="Arial" panose="020B0604020202020204" pitchFamily="34" charset="0"/>
              <a:sym typeface="Calibri"/>
            </a:endParaRPr>
          </a:p>
        </p:txBody>
      </p:sp>
      <p:sp>
        <p:nvSpPr>
          <p:cNvPr id="101" name="Google Shape;101;p17"/>
          <p:cNvSpPr txBox="1"/>
          <p:nvPr/>
        </p:nvSpPr>
        <p:spPr>
          <a:xfrm>
            <a:off x="3676974" y="558258"/>
            <a:ext cx="1772761" cy="38166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Jaume Marrugat</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Jeanette Erdmann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Jeremiah Scharf</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John Barnard</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John Chambers</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John D. Rioux</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Jose Florez</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Josée Dupuis</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Judy Cho</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Juliana Chan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Kari Mattila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Kyong Soo Park</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Laurent Beaugerie</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Leif Groop</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Lorena Orozco</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Lori Bonnycastle</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Maija Wessman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Mark Daly</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Mark McCarthy</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Markku Laakso</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Martti Färkkilä</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Matthew Bown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Matthew Harms</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Matti Holi</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endParaRPr sz="1125" dirty="0">
              <a:solidFill>
                <a:schemeClr val="dk1"/>
              </a:solidFill>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cs typeface="Arial" panose="020B0604020202020204" pitchFamily="34" charset="0"/>
            </a:endParaRPr>
          </a:p>
        </p:txBody>
      </p:sp>
      <p:sp>
        <p:nvSpPr>
          <p:cNvPr id="102" name="Google Shape;102;p17"/>
          <p:cNvSpPr txBox="1"/>
          <p:nvPr/>
        </p:nvSpPr>
        <p:spPr>
          <a:xfrm>
            <a:off x="5236900" y="579708"/>
            <a:ext cx="1700206" cy="37737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Michael Boehnke</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Michael O'Donovan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Michael Owen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Mikko Hiltunen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Mikko Kallela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Mina Chung</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Ming Tsuang</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Moore Shoemaker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Nazneen Rahman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Nilesh Samani</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Olle Melander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Pamela Sklar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Patrick T. Ellinor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Patrick Sullivan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Peter Nilsson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Ramnik Xavier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Ravindranath Duggirala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Rinse Weersma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Roberto Elosua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Ronald Ma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Ruth Loos</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Ruth McPherson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Samuli Ripatti</a:t>
            </a:r>
            <a:endParaRPr sz="1125" dirty="0">
              <a:solidFill>
                <a:schemeClr val="dk1"/>
              </a:solidFill>
              <a:latin typeface="Arial" panose="020B0604020202020204" pitchFamily="34" charset="0"/>
              <a:ea typeface="Calibri"/>
              <a:cs typeface="Arial" panose="020B0604020202020204" pitchFamily="34" charset="0"/>
              <a:sym typeface="Calibri"/>
            </a:endParaRPr>
          </a:p>
        </p:txBody>
      </p:sp>
      <p:sp>
        <p:nvSpPr>
          <p:cNvPr id="103" name="Google Shape;103;p17"/>
          <p:cNvSpPr txBox="1"/>
          <p:nvPr/>
        </p:nvSpPr>
        <p:spPr>
          <a:xfrm>
            <a:off x="7070700" y="584633"/>
            <a:ext cx="1500544" cy="33243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Sekar Kathiresan</a:t>
            </a: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Seppo Koskinen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Soo Heon Kwak</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Stephen Glatt</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Steve McCarroll</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Steven A. Lubitz</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Subra Kugathasan</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Tai Shyong</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Tariq Ahmad</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Teresa Tusie Luna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Terho Lehtimäki</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Tim Spector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Tõnu Esko</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Tuomi Tiinamaija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Veikko Salomaa</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Yik Ying Teo</a:t>
            </a:r>
            <a:endParaRPr sz="1125" dirty="0">
              <a:solidFill>
                <a:schemeClr val="dk1"/>
              </a:solidFill>
              <a:latin typeface="Arial" panose="020B0604020202020204" pitchFamily="34" charset="0"/>
              <a:ea typeface="Calibri"/>
              <a:cs typeface="Arial" panose="020B0604020202020204" pitchFamily="34" charset="0"/>
              <a:sym typeface="Calibri"/>
            </a:endParaRPr>
          </a:p>
          <a:p>
            <a:r>
              <a:rPr lang="en" sz="1125" dirty="0">
                <a:solidFill>
                  <a:schemeClr val="dk1"/>
                </a:solidFill>
                <a:latin typeface="Arial" panose="020B0604020202020204" pitchFamily="34" charset="0"/>
                <a:ea typeface="Calibri"/>
                <a:cs typeface="Arial" panose="020B0604020202020204" pitchFamily="34" charset="0"/>
                <a:sym typeface="Calibri"/>
              </a:rPr>
              <a:t>Young Jin Kim</a:t>
            </a:r>
            <a:endParaRPr sz="1125" dirty="0">
              <a:solidFill>
                <a:schemeClr val="dk1"/>
              </a:solidFill>
              <a:latin typeface="Arial" panose="020B0604020202020204" pitchFamily="34" charset="0"/>
              <a:ea typeface="Calibri"/>
              <a:cs typeface="Arial" panose="020B0604020202020204" pitchFamily="34" charset="0"/>
              <a:sym typeface="Calibri"/>
            </a:endParaRPr>
          </a:p>
          <a:p>
            <a:r>
              <a:rPr lang="en" sz="1125" dirty="0">
                <a:solidFill>
                  <a:schemeClr val="dk1"/>
                </a:solidFill>
                <a:latin typeface="Arial" panose="020B0604020202020204" pitchFamily="34" charset="0"/>
                <a:ea typeface="Calibri"/>
                <a:cs typeface="Arial" panose="020B0604020202020204" pitchFamily="34" charset="0"/>
                <a:sym typeface="Calibri"/>
              </a:rPr>
              <a:t>Jerome Rotter</a:t>
            </a:r>
            <a:endParaRPr sz="1125" dirty="0">
              <a:solidFill>
                <a:schemeClr val="dk1"/>
              </a:solidFill>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solidFill>
                  <a:schemeClr val="dk1"/>
                </a:solidFill>
                <a:latin typeface="Arial" panose="020B0604020202020204" pitchFamily="34" charset="0"/>
                <a:ea typeface="Calibri"/>
                <a:cs typeface="Arial" panose="020B0604020202020204" pitchFamily="34" charset="0"/>
                <a:sym typeface="Calibri"/>
              </a:rPr>
              <a:t>Steven Rich</a:t>
            </a:r>
            <a:endParaRPr sz="1125" dirty="0">
              <a:solidFill>
                <a:schemeClr val="dk1"/>
              </a:solidFill>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1C74CB81-E659-6947-9D59-56C646C75E5F}"/>
              </a:ext>
            </a:extLst>
          </p:cNvPr>
          <p:cNvSpPr/>
          <p:nvPr/>
        </p:nvSpPr>
        <p:spPr>
          <a:xfrm>
            <a:off x="4258400" y="141380"/>
            <a:ext cx="5098300" cy="307777"/>
          </a:xfrm>
          <a:prstGeom prst="rect">
            <a:avLst/>
          </a:prstGeom>
        </p:spPr>
        <p:txBody>
          <a:bodyPr wrap="square">
            <a:spAutoFit/>
          </a:bodyPr>
          <a:lstStyle/>
          <a:p>
            <a:r>
              <a:rPr lang="en-GB" sz="1400" dirty="0">
                <a:latin typeface="Helvetica" charset="0"/>
                <a:ea typeface="Helvetica" charset="0"/>
                <a:cs typeface="Helvetica" charset="0"/>
              </a:rPr>
              <a:t>Data processed through same pipeline and called jointly</a:t>
            </a:r>
          </a:p>
        </p:txBody>
      </p:sp>
      <p:sp>
        <p:nvSpPr>
          <p:cNvPr id="3" name="TextBox 2">
            <a:extLst>
              <a:ext uri="{FF2B5EF4-FFF2-40B4-BE49-F238E27FC236}">
                <a16:creationId xmlns:a16="http://schemas.microsoft.com/office/drawing/2014/main" id="{96BDA79B-2C95-664C-A641-A8D956F2D1D0}"/>
              </a:ext>
            </a:extLst>
          </p:cNvPr>
          <p:cNvSpPr txBox="1"/>
          <p:nvPr/>
        </p:nvSpPr>
        <p:spPr>
          <a:xfrm>
            <a:off x="6733911" y="4333918"/>
            <a:ext cx="1986378" cy="300082"/>
          </a:xfrm>
          <a:prstGeom prst="rect">
            <a:avLst/>
          </a:prstGeom>
          <a:noFill/>
        </p:spPr>
        <p:txBody>
          <a:bodyPr wrap="none" rtlCol="0">
            <a:spAutoFit/>
          </a:bodyPr>
          <a:lstStyle/>
          <a:p>
            <a:r>
              <a:rPr lang="en-US" dirty="0"/>
              <a:t>Broad Genomics Platform</a:t>
            </a:r>
          </a:p>
        </p:txBody>
      </p:sp>
      <p:sp>
        <p:nvSpPr>
          <p:cNvPr id="4" name="TextBox 3">
            <a:extLst>
              <a:ext uri="{FF2B5EF4-FFF2-40B4-BE49-F238E27FC236}">
                <a16:creationId xmlns:a16="http://schemas.microsoft.com/office/drawing/2014/main" id="{8CD86A25-0015-8D45-84D7-8D55824BF0C7}"/>
              </a:ext>
            </a:extLst>
          </p:cNvPr>
          <p:cNvSpPr txBox="1"/>
          <p:nvPr/>
        </p:nvSpPr>
        <p:spPr>
          <a:xfrm>
            <a:off x="6600317" y="4634000"/>
            <a:ext cx="2253566" cy="300082"/>
          </a:xfrm>
          <a:prstGeom prst="rect">
            <a:avLst/>
          </a:prstGeom>
          <a:noFill/>
        </p:spPr>
        <p:txBody>
          <a:bodyPr wrap="none" rtlCol="0">
            <a:spAutoFit/>
          </a:bodyPr>
          <a:lstStyle/>
          <a:p>
            <a:r>
              <a:rPr lang="en-US" dirty="0"/>
              <a:t>Broad Data Sciences Platform</a:t>
            </a:r>
          </a:p>
        </p:txBody>
      </p:sp>
    </p:spTree>
    <p:extLst>
      <p:ext uri="{BB962C8B-B14F-4D97-AF65-F5344CB8AC3E}">
        <p14:creationId xmlns:p14="http://schemas.microsoft.com/office/powerpoint/2010/main" val="3216772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57200" y="51470"/>
            <a:ext cx="8229600" cy="58860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6" tIns="45718" rIns="91436" bIns="45718" numCol="1" anchor="t" anchorCtr="0" compatLnSpc="1">
            <a:prstTxWarp prst="textNoShape">
              <a:avLst/>
            </a:prstTxWarp>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r>
              <a:rPr lang="en-US" sz="3200" b="1" dirty="0">
                <a:cs typeface="Arial" charset="0"/>
              </a:rPr>
              <a:t>Who’s in these databases?</a:t>
            </a:r>
          </a:p>
        </p:txBody>
      </p:sp>
      <p:sp>
        <p:nvSpPr>
          <p:cNvPr id="3" name="Content Placeholder 2"/>
          <p:cNvSpPr txBox="1">
            <a:spLocks/>
          </p:cNvSpPr>
          <p:nvPr/>
        </p:nvSpPr>
        <p:spPr bwMode="auto">
          <a:xfrm>
            <a:off x="352696" y="2078751"/>
            <a:ext cx="3637642" cy="360098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6" tIns="45718" rIns="91436" bIns="45718"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900" dirty="0">
                <a:latin typeface="Calibri" panose="020F0502020204030204" pitchFamily="34" charset="0"/>
                <a:cs typeface="Calibri" panose="020F0502020204030204" pitchFamily="34" charset="0"/>
              </a:rPr>
              <a:t>Individual level data not shared &amp; phenotype data not available</a:t>
            </a:r>
          </a:p>
          <a:p>
            <a:r>
              <a:rPr lang="en-US" sz="1900" dirty="0">
                <a:latin typeface="Calibri" panose="020F0502020204030204" pitchFamily="34" charset="0"/>
                <a:cs typeface="Calibri" panose="020F0502020204030204" pitchFamily="34" charset="0"/>
              </a:rPr>
              <a:t>55% Male; Mean age 54 years</a:t>
            </a:r>
            <a:endParaRPr lang="en-GB" sz="1900" dirty="0">
              <a:latin typeface="Calibri" panose="020F0502020204030204" pitchFamily="34" charset="0"/>
              <a:cs typeface="Calibri" panose="020F0502020204030204" pitchFamily="34" charset="0"/>
            </a:endParaRPr>
          </a:p>
          <a:p>
            <a:r>
              <a:rPr lang="en-US" sz="1900" dirty="0">
                <a:latin typeface="Calibri" panose="020F0502020204030204" pitchFamily="34" charset="0"/>
                <a:cs typeface="Calibri" panose="020F0502020204030204" pitchFamily="34" charset="0"/>
              </a:rPr>
              <a:t>Use the filtering allele frequency (FAF) – statistically adjusted </a:t>
            </a:r>
            <a:r>
              <a:rPr lang="en-US" sz="1900" dirty="0" err="1">
                <a:latin typeface="Calibri" panose="020F0502020204030204" pitchFamily="34" charset="0"/>
                <a:cs typeface="Calibri" panose="020F0502020204030204" pitchFamily="34" charset="0"/>
              </a:rPr>
              <a:t>popmax</a:t>
            </a:r>
            <a:r>
              <a:rPr lang="en-US" sz="1900" dirty="0">
                <a:latin typeface="Calibri" panose="020F0502020204030204" pitchFamily="34" charset="0"/>
                <a:cs typeface="Calibri" panose="020F0502020204030204" pitchFamily="34" charset="0"/>
              </a:rPr>
              <a:t> AF (</a:t>
            </a:r>
            <a:r>
              <a:rPr lang="en-US" sz="1900" dirty="0" err="1">
                <a:latin typeface="Calibri" panose="020F0502020204030204" pitchFamily="34" charset="0"/>
                <a:cs typeface="Calibri" panose="020F0502020204030204" pitchFamily="34" charset="0"/>
              </a:rPr>
              <a:t>Whiffin</a:t>
            </a:r>
            <a:r>
              <a:rPr lang="en-US" sz="1900" dirty="0">
                <a:latin typeface="Calibri" panose="020F0502020204030204" pitchFamily="34" charset="0"/>
                <a:cs typeface="Calibri" panose="020F0502020204030204" pitchFamily="34" charset="0"/>
              </a:rPr>
              <a:t>, </a:t>
            </a:r>
            <a:r>
              <a:rPr lang="en-US" sz="1900" dirty="0" err="1">
                <a:latin typeface="Calibri" panose="020F0502020204030204" pitchFamily="34" charset="0"/>
                <a:cs typeface="Calibri" panose="020F0502020204030204" pitchFamily="34" charset="0"/>
              </a:rPr>
              <a:t>GiM</a:t>
            </a:r>
            <a:r>
              <a:rPr lang="en-US" sz="1900" dirty="0">
                <a:latin typeface="Calibri" panose="020F0502020204030204" pitchFamily="34" charset="0"/>
                <a:cs typeface="Calibri" panose="020F0502020204030204" pitchFamily="34" charset="0"/>
              </a:rPr>
              <a:t>, 2017)</a:t>
            </a:r>
          </a:p>
          <a:p>
            <a:r>
              <a:rPr lang="en-GB" sz="1900" dirty="0">
                <a:latin typeface="Calibri" panose="020F0502020204030204" pitchFamily="34" charset="0"/>
                <a:cs typeface="Calibri" panose="020F0502020204030204" pitchFamily="34" charset="0"/>
              </a:rPr>
              <a:t>Aggregate sites VCF of entire dataset available for download</a:t>
            </a:r>
          </a:p>
          <a:p>
            <a:endParaRPr lang="en-US" sz="1900" dirty="0">
              <a:latin typeface="Calibri" panose="020F0502020204030204" pitchFamily="34" charset="0"/>
              <a:cs typeface="Calibri" panose="020F0502020204030204" pitchFamily="34" charset="0"/>
            </a:endParaRPr>
          </a:p>
          <a:p>
            <a:pPr eaLnBrk="1" hangingPunct="1">
              <a:spcAft>
                <a:spcPts val="600"/>
              </a:spcAft>
            </a:pPr>
            <a:endParaRPr lang="en-US" sz="1900" dirty="0">
              <a:latin typeface="Calibri" charset="0"/>
            </a:endParaRPr>
          </a:p>
        </p:txBody>
      </p:sp>
      <p:pic>
        <p:nvPicPr>
          <p:cNvPr id="4" name="Picture 3" descr="figure1b.pdf"/>
          <p:cNvPicPr>
            <a:picLocks noChangeAspect="1"/>
          </p:cNvPicPr>
          <p:nvPr/>
        </p:nvPicPr>
        <p:blipFill rotWithShape="1">
          <a:blip r:embed="rId2">
            <a:extLst>
              <a:ext uri="{28A0092B-C50C-407E-A947-70E740481C1C}">
                <a14:useLocalDpi xmlns:a14="http://schemas.microsoft.com/office/drawing/2010/main" val="0"/>
              </a:ext>
            </a:extLst>
          </a:blip>
          <a:srcRect t="36434" b="6065"/>
          <a:stretch/>
        </p:blipFill>
        <p:spPr>
          <a:xfrm>
            <a:off x="3888818" y="2283718"/>
            <a:ext cx="5480946" cy="2957541"/>
          </a:xfrm>
          <a:prstGeom prst="rect">
            <a:avLst/>
          </a:prstGeom>
        </p:spPr>
      </p:pic>
      <p:sp>
        <p:nvSpPr>
          <p:cNvPr id="5" name="Content Placeholder 2">
            <a:extLst>
              <a:ext uri="{FF2B5EF4-FFF2-40B4-BE49-F238E27FC236}">
                <a16:creationId xmlns:a16="http://schemas.microsoft.com/office/drawing/2014/main" id="{0CE52B4E-2E1B-A24E-838F-3157E602670E}"/>
              </a:ext>
            </a:extLst>
          </p:cNvPr>
          <p:cNvSpPr txBox="1">
            <a:spLocks/>
          </p:cNvSpPr>
          <p:nvPr/>
        </p:nvSpPr>
        <p:spPr bwMode="auto">
          <a:xfrm>
            <a:off x="352696" y="640076"/>
            <a:ext cx="8105139" cy="217597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6" tIns="45718" rIns="91436" bIns="45718"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Aft>
                <a:spcPts val="600"/>
              </a:spcAft>
            </a:pPr>
            <a:r>
              <a:rPr lang="en-US" sz="1900" dirty="0">
                <a:latin typeface="Calibri" charset="0"/>
              </a:rPr>
              <a:t>Short read Illumina data primarily from case-control studies of complex adult-onset diseases (e.g. type 2 diabetes, heart attack, migraine, bipolar)</a:t>
            </a:r>
          </a:p>
          <a:p>
            <a:pPr eaLnBrk="1" hangingPunct="1">
              <a:spcAft>
                <a:spcPts val="600"/>
              </a:spcAft>
            </a:pPr>
            <a:r>
              <a:rPr lang="en-US" sz="1900" dirty="0">
                <a:latin typeface="Calibri" charset="0"/>
              </a:rPr>
              <a:t>Depleted as much as possible of people </a:t>
            </a:r>
            <a:r>
              <a:rPr lang="en-US" sz="1900" b="1" dirty="0">
                <a:latin typeface="Calibri" charset="0"/>
              </a:rPr>
              <a:t>known</a:t>
            </a:r>
            <a:r>
              <a:rPr lang="en-US" sz="1900" dirty="0">
                <a:latin typeface="Calibri" charset="0"/>
              </a:rPr>
              <a:t> to have severe pediatric disease, and their first-degree relatives</a:t>
            </a:r>
          </a:p>
          <a:p>
            <a:endParaRPr lang="en-US" sz="1900" dirty="0">
              <a:latin typeface="Calibri" panose="020F0502020204030204" pitchFamily="34" charset="0"/>
              <a:cs typeface="Calibri" panose="020F0502020204030204" pitchFamily="34" charset="0"/>
            </a:endParaRPr>
          </a:p>
          <a:p>
            <a:pPr eaLnBrk="1" hangingPunct="1">
              <a:spcAft>
                <a:spcPts val="600"/>
              </a:spcAft>
            </a:pPr>
            <a:endParaRPr lang="en-US" sz="1900" dirty="0">
              <a:latin typeface="Calibri" charset="0"/>
            </a:endParaRPr>
          </a:p>
        </p:txBody>
      </p:sp>
      <p:sp>
        <p:nvSpPr>
          <p:cNvPr id="6" name="TextBox 5">
            <a:extLst>
              <a:ext uri="{FF2B5EF4-FFF2-40B4-BE49-F238E27FC236}">
                <a16:creationId xmlns:a16="http://schemas.microsoft.com/office/drawing/2014/main" id="{963ADA99-9ED4-1F4A-8C3B-1424B1CECC23}"/>
              </a:ext>
            </a:extLst>
          </p:cNvPr>
          <p:cNvSpPr txBox="1"/>
          <p:nvPr/>
        </p:nvSpPr>
        <p:spPr>
          <a:xfrm>
            <a:off x="352696" y="173807"/>
            <a:ext cx="1388522" cy="400110"/>
          </a:xfrm>
          <a:prstGeom prst="rect">
            <a:avLst/>
          </a:prstGeom>
          <a:noFill/>
        </p:spPr>
        <p:txBody>
          <a:bodyPr wrap="none" rtlCol="0">
            <a:spAutoFit/>
          </a:bodyPr>
          <a:lstStyle/>
          <a:p>
            <a:r>
              <a:rPr lang="en-US" sz="2000" dirty="0" err="1"/>
              <a:t>gnomAD</a:t>
            </a:r>
            <a:r>
              <a:rPr lang="en-US" sz="2000" dirty="0"/>
              <a:t> v2</a:t>
            </a:r>
          </a:p>
        </p:txBody>
      </p:sp>
    </p:spTree>
    <p:extLst>
      <p:ext uri="{BB962C8B-B14F-4D97-AF65-F5344CB8AC3E}">
        <p14:creationId xmlns:p14="http://schemas.microsoft.com/office/powerpoint/2010/main" val="1981509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46600" y="430752"/>
            <a:ext cx="4478495" cy="2068388"/>
          </a:xfrm>
          <a:prstGeom prst="rect">
            <a:avLst/>
          </a:prstGeom>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2800" b="1" u="sng" dirty="0">
                <a:solidFill>
                  <a:srgbClr val="1F497D"/>
                </a:solidFill>
              </a:rPr>
              <a:t>Five-fold reduction </a:t>
            </a:r>
            <a:r>
              <a:rPr lang="en-GB" sz="2800" b="1" dirty="0">
                <a:solidFill>
                  <a:srgbClr val="1F497D"/>
                </a:solidFill>
              </a:rPr>
              <a:t>in number of very rare variants with large reference databases</a:t>
            </a:r>
          </a:p>
        </p:txBody>
      </p:sp>
      <p:sp>
        <p:nvSpPr>
          <p:cNvPr id="3" name="Content Placeholder 2"/>
          <p:cNvSpPr txBox="1">
            <a:spLocks/>
          </p:cNvSpPr>
          <p:nvPr/>
        </p:nvSpPr>
        <p:spPr>
          <a:xfrm>
            <a:off x="4626864" y="2222500"/>
            <a:ext cx="4349769" cy="3386918"/>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t># variants remaining in an exome after applying a 0.1% filter across all populations</a:t>
            </a:r>
          </a:p>
          <a:p>
            <a:pPr marL="0" indent="0">
              <a:buNone/>
            </a:pPr>
            <a:endParaRPr lang="en-US" sz="2400" dirty="0"/>
          </a:p>
          <a:p>
            <a:pPr marL="0" indent="0">
              <a:buNone/>
            </a:pPr>
            <a:r>
              <a:rPr lang="en-US" sz="2400" dirty="0"/>
              <a:t>Both </a:t>
            </a:r>
            <a:r>
              <a:rPr lang="en-US" sz="2400" b="1" dirty="0"/>
              <a:t>size and ancestral diversity </a:t>
            </a:r>
            <a:r>
              <a:rPr lang="en-US" sz="2400" dirty="0"/>
              <a:t>increase filtering power</a:t>
            </a:r>
          </a:p>
        </p:txBody>
      </p:sp>
      <p:grpSp>
        <p:nvGrpSpPr>
          <p:cNvPr id="4" name="Group 3"/>
          <p:cNvGrpSpPr/>
          <p:nvPr/>
        </p:nvGrpSpPr>
        <p:grpSpPr>
          <a:xfrm>
            <a:off x="164874" y="0"/>
            <a:ext cx="4381726" cy="4998281"/>
            <a:chOff x="-245213" y="1325362"/>
            <a:chExt cx="5165367" cy="5560022"/>
          </a:xfrm>
        </p:grpSpPr>
        <p:grpSp>
          <p:nvGrpSpPr>
            <p:cNvPr id="5" name="Group 4"/>
            <p:cNvGrpSpPr/>
            <p:nvPr/>
          </p:nvGrpSpPr>
          <p:grpSpPr>
            <a:xfrm>
              <a:off x="835968" y="1325362"/>
              <a:ext cx="4084186" cy="5560022"/>
              <a:chOff x="835968" y="1325362"/>
              <a:chExt cx="4084186" cy="5560022"/>
            </a:xfrm>
          </p:grpSpPr>
          <p:pic>
            <p:nvPicPr>
              <p:cNvPr id="7" name="Picture 6" descr="filtered_variants_1504.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11147" y="1325362"/>
                <a:ext cx="828815" cy="5560022"/>
              </a:xfrm>
              <a:prstGeom prst="rect">
                <a:avLst/>
              </a:prstGeom>
            </p:spPr>
          </p:pic>
          <p:pic>
            <p:nvPicPr>
              <p:cNvPr id="8" name="Picture 7" descr="filtered_variants_1504.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35968" y="1325362"/>
                <a:ext cx="723982" cy="5560022"/>
              </a:xfrm>
              <a:prstGeom prst="rect">
                <a:avLst/>
              </a:prstGeom>
            </p:spPr>
          </p:pic>
          <p:pic>
            <p:nvPicPr>
              <p:cNvPr id="9" name="Picture 8" descr="filtered_variants_1504.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39752" y="1325362"/>
                <a:ext cx="837394" cy="5560022"/>
              </a:xfrm>
              <a:prstGeom prst="rect">
                <a:avLst/>
              </a:prstGeom>
            </p:spPr>
          </p:pic>
          <p:sp>
            <p:nvSpPr>
              <p:cNvPr id="10" name="TextBox 9"/>
              <p:cNvSpPr txBox="1"/>
              <p:nvPr/>
            </p:nvSpPr>
            <p:spPr>
              <a:xfrm>
                <a:off x="1331640" y="6165304"/>
                <a:ext cx="1008113" cy="513550"/>
              </a:xfrm>
              <a:prstGeom prst="rect">
                <a:avLst/>
              </a:prstGeom>
              <a:solidFill>
                <a:srgbClr val="FFFFFF"/>
              </a:solidFill>
            </p:spPr>
            <p:txBody>
              <a:bodyPr wrap="square" rtlCol="0">
                <a:spAutoFit/>
              </a:bodyPr>
              <a:lstStyle/>
              <a:p>
                <a:pPr algn="ctr"/>
                <a:r>
                  <a:rPr lang="en-US" sz="2400" dirty="0"/>
                  <a:t>6K</a:t>
                </a:r>
              </a:p>
            </p:txBody>
          </p:sp>
          <p:sp>
            <p:nvSpPr>
              <p:cNvPr id="11" name="TextBox 10"/>
              <p:cNvSpPr txBox="1"/>
              <p:nvPr/>
            </p:nvSpPr>
            <p:spPr>
              <a:xfrm>
                <a:off x="2195737" y="6165305"/>
                <a:ext cx="1008113" cy="513550"/>
              </a:xfrm>
              <a:prstGeom prst="rect">
                <a:avLst/>
              </a:prstGeom>
              <a:solidFill>
                <a:srgbClr val="FFFFFF"/>
              </a:solidFill>
            </p:spPr>
            <p:txBody>
              <a:bodyPr wrap="square" rtlCol="0">
                <a:spAutoFit/>
              </a:bodyPr>
              <a:lstStyle/>
              <a:p>
                <a:pPr algn="ctr"/>
                <a:r>
                  <a:rPr lang="en-US" sz="2400" dirty="0"/>
                  <a:t>60K</a:t>
                </a:r>
              </a:p>
            </p:txBody>
          </p:sp>
          <p:sp>
            <p:nvSpPr>
              <p:cNvPr id="12" name="TextBox 11"/>
              <p:cNvSpPr txBox="1"/>
              <p:nvPr/>
            </p:nvSpPr>
            <p:spPr>
              <a:xfrm>
                <a:off x="2975937" y="1600109"/>
                <a:ext cx="1944217" cy="2156909"/>
              </a:xfrm>
              <a:prstGeom prst="rect">
                <a:avLst/>
              </a:prstGeom>
              <a:solidFill>
                <a:srgbClr val="FFFFFF"/>
              </a:solidFill>
            </p:spPr>
            <p:txBody>
              <a:bodyPr wrap="square" rtlCol="0">
                <a:spAutoFit/>
              </a:bodyPr>
              <a:lstStyle/>
              <a:p>
                <a:r>
                  <a:rPr lang="en-US" sz="2400" dirty="0">
                    <a:solidFill>
                      <a:srgbClr val="008000"/>
                    </a:solidFill>
                  </a:rPr>
                  <a:t>East Asian</a:t>
                </a:r>
              </a:p>
              <a:p>
                <a:r>
                  <a:rPr lang="en-US" sz="2400" dirty="0">
                    <a:solidFill>
                      <a:srgbClr val="FFAE08"/>
                    </a:solidFill>
                  </a:rPr>
                  <a:t>South Asian</a:t>
                </a:r>
              </a:p>
              <a:p>
                <a:r>
                  <a:rPr lang="en-US" sz="2400" dirty="0">
                    <a:solidFill>
                      <a:srgbClr val="FF0000"/>
                    </a:solidFill>
                  </a:rPr>
                  <a:t>Latino</a:t>
                </a:r>
              </a:p>
              <a:p>
                <a:r>
                  <a:rPr lang="en-US" sz="2400" dirty="0">
                    <a:solidFill>
                      <a:srgbClr val="660066"/>
                    </a:solidFill>
                  </a:rPr>
                  <a:t>African</a:t>
                </a:r>
              </a:p>
              <a:p>
                <a:r>
                  <a:rPr lang="en-US" sz="2400" dirty="0">
                    <a:solidFill>
                      <a:srgbClr val="4BACC6"/>
                    </a:solidFill>
                  </a:rPr>
                  <a:t>European</a:t>
                </a:r>
              </a:p>
            </p:txBody>
          </p:sp>
        </p:grpSp>
        <p:sp>
          <p:nvSpPr>
            <p:cNvPr id="6" name="TextBox 5"/>
            <p:cNvSpPr txBox="1"/>
            <p:nvPr/>
          </p:nvSpPr>
          <p:spPr>
            <a:xfrm rot="16200000">
              <a:off x="-1951094" y="3334681"/>
              <a:ext cx="4536504" cy="1124742"/>
            </a:xfrm>
            <a:prstGeom prst="rect">
              <a:avLst/>
            </a:prstGeom>
            <a:noFill/>
          </p:spPr>
          <p:txBody>
            <a:bodyPr wrap="square" rtlCol="0">
              <a:spAutoFit/>
            </a:bodyPr>
            <a:lstStyle/>
            <a:p>
              <a:pPr algn="ctr"/>
              <a:r>
                <a:rPr lang="en-US" sz="2800" dirty="0"/>
                <a:t># variants remaining after filtering</a:t>
              </a:r>
            </a:p>
          </p:txBody>
        </p:sp>
      </p:grpSp>
      <p:sp>
        <p:nvSpPr>
          <p:cNvPr id="13" name="TextBox 12">
            <a:extLst>
              <a:ext uri="{FF2B5EF4-FFF2-40B4-BE49-F238E27FC236}">
                <a16:creationId xmlns:a16="http://schemas.microsoft.com/office/drawing/2014/main" id="{CC968657-5179-F046-9984-14F52C9D3266}"/>
              </a:ext>
            </a:extLst>
          </p:cNvPr>
          <p:cNvSpPr txBox="1"/>
          <p:nvPr/>
        </p:nvSpPr>
        <p:spPr>
          <a:xfrm>
            <a:off x="7207830" y="4795512"/>
            <a:ext cx="1878078" cy="307777"/>
          </a:xfrm>
          <a:prstGeom prst="rect">
            <a:avLst/>
          </a:prstGeom>
          <a:noFill/>
        </p:spPr>
        <p:txBody>
          <a:bodyPr wrap="none" rtlCol="0">
            <a:spAutoFit/>
          </a:bodyPr>
          <a:lstStyle/>
          <a:p>
            <a:r>
              <a:rPr lang="en-US" sz="1400" dirty="0" err="1"/>
              <a:t>Lek</a:t>
            </a:r>
            <a:r>
              <a:rPr lang="en-US" sz="1400" dirty="0"/>
              <a:t> et al., </a:t>
            </a:r>
            <a:r>
              <a:rPr lang="en-US" sz="1400" i="1" dirty="0"/>
              <a:t>Nature</a:t>
            </a:r>
            <a:r>
              <a:rPr lang="en-US" sz="1400" dirty="0"/>
              <a:t>, 2016</a:t>
            </a:r>
          </a:p>
        </p:txBody>
      </p:sp>
    </p:spTree>
    <p:extLst>
      <p:ext uri="{BB962C8B-B14F-4D97-AF65-F5344CB8AC3E}">
        <p14:creationId xmlns:p14="http://schemas.microsoft.com/office/powerpoint/2010/main" val="1949687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E09152-2870-944B-8BA0-8A83A9821142}"/>
              </a:ext>
            </a:extLst>
          </p:cNvPr>
          <p:cNvPicPr>
            <a:picLocks noChangeAspect="1"/>
          </p:cNvPicPr>
          <p:nvPr/>
        </p:nvPicPr>
        <p:blipFill>
          <a:blip r:embed="rId2"/>
          <a:stretch>
            <a:fillRect/>
          </a:stretch>
        </p:blipFill>
        <p:spPr>
          <a:xfrm>
            <a:off x="0" y="173928"/>
            <a:ext cx="9144000" cy="4648504"/>
          </a:xfrm>
          <a:prstGeom prst="rect">
            <a:avLst/>
          </a:prstGeom>
        </p:spPr>
      </p:pic>
      <p:sp>
        <p:nvSpPr>
          <p:cNvPr id="4" name="TextBox 3">
            <a:extLst>
              <a:ext uri="{FF2B5EF4-FFF2-40B4-BE49-F238E27FC236}">
                <a16:creationId xmlns:a16="http://schemas.microsoft.com/office/drawing/2014/main" id="{BEFE7CA6-380D-7648-B326-937EEA22A94D}"/>
              </a:ext>
            </a:extLst>
          </p:cNvPr>
          <p:cNvSpPr txBox="1"/>
          <p:nvPr/>
        </p:nvSpPr>
        <p:spPr>
          <a:xfrm>
            <a:off x="5947557" y="4724883"/>
            <a:ext cx="2982163" cy="338554"/>
          </a:xfrm>
          <a:prstGeom prst="rect">
            <a:avLst/>
          </a:prstGeom>
          <a:noFill/>
        </p:spPr>
        <p:txBody>
          <a:bodyPr wrap="none" rtlCol="0">
            <a:spAutoFit/>
          </a:bodyPr>
          <a:lstStyle/>
          <a:p>
            <a:pPr marL="0" lvl="1"/>
            <a:r>
              <a:rPr lang="en-US" sz="1600" dirty="0">
                <a:ea typeface="Roboto"/>
                <a:cs typeface="Calibri"/>
                <a:sym typeface="Roboto"/>
                <a:hlinkClick r:id="rId3"/>
              </a:rPr>
              <a:t>http://gnomad.broadinstitute.org</a:t>
            </a:r>
            <a:endParaRPr lang="en-US" sz="1600" dirty="0">
              <a:ea typeface="Roboto"/>
              <a:cs typeface="Calibri"/>
              <a:sym typeface="Roboto"/>
            </a:endParaRPr>
          </a:p>
        </p:txBody>
      </p:sp>
      <p:grpSp>
        <p:nvGrpSpPr>
          <p:cNvPr id="8" name="Group 7">
            <a:extLst>
              <a:ext uri="{FF2B5EF4-FFF2-40B4-BE49-F238E27FC236}">
                <a16:creationId xmlns:a16="http://schemas.microsoft.com/office/drawing/2014/main" id="{F5126484-1158-9E40-A7B9-AA2826F3341F}"/>
              </a:ext>
            </a:extLst>
          </p:cNvPr>
          <p:cNvGrpSpPr/>
          <p:nvPr/>
        </p:nvGrpSpPr>
        <p:grpSpPr>
          <a:xfrm>
            <a:off x="128798" y="1452661"/>
            <a:ext cx="914124" cy="1629348"/>
            <a:chOff x="8904776" y="2907526"/>
            <a:chExt cx="1056584" cy="1883763"/>
          </a:xfrm>
        </p:grpSpPr>
        <p:pic>
          <p:nvPicPr>
            <p:cNvPr id="9" name="Picture 8" descr="mattsolomonson_bw1.jpg">
              <a:extLst>
                <a:ext uri="{FF2B5EF4-FFF2-40B4-BE49-F238E27FC236}">
                  <a16:creationId xmlns:a16="http://schemas.microsoft.com/office/drawing/2014/main" id="{381416DF-BE47-7144-81BF-43F84C54A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4737" y="2907526"/>
              <a:ext cx="976663" cy="1354287"/>
            </a:xfrm>
            <a:prstGeom prst="rect">
              <a:avLst/>
            </a:prstGeom>
          </p:spPr>
        </p:pic>
        <p:sp>
          <p:nvSpPr>
            <p:cNvPr id="10" name="TextBox 9">
              <a:extLst>
                <a:ext uri="{FF2B5EF4-FFF2-40B4-BE49-F238E27FC236}">
                  <a16:creationId xmlns:a16="http://schemas.microsoft.com/office/drawing/2014/main" id="{72BDE0E1-7070-214C-BAB1-427D71A34653}"/>
                </a:ext>
              </a:extLst>
            </p:cNvPr>
            <p:cNvSpPr txBox="1"/>
            <p:nvPr/>
          </p:nvSpPr>
          <p:spPr>
            <a:xfrm>
              <a:off x="8904776" y="4293121"/>
              <a:ext cx="1056584" cy="498168"/>
            </a:xfrm>
            <a:prstGeom prst="rect">
              <a:avLst/>
            </a:prstGeom>
            <a:noFill/>
          </p:spPr>
          <p:txBody>
            <a:bodyPr wrap="square" rtlCol="0">
              <a:spAutoFit/>
            </a:bodyPr>
            <a:lstStyle/>
            <a:p>
              <a:pPr algn="ctr"/>
              <a:r>
                <a:rPr lang="en-US" sz="1100" dirty="0"/>
                <a:t>Matthew</a:t>
              </a:r>
            </a:p>
            <a:p>
              <a:pPr algn="ctr"/>
              <a:r>
                <a:rPr lang="en-US" sz="1100" dirty="0"/>
                <a:t>Solomonson</a:t>
              </a:r>
            </a:p>
          </p:txBody>
        </p:sp>
      </p:grpSp>
      <p:grpSp>
        <p:nvGrpSpPr>
          <p:cNvPr id="11" name="Group 10">
            <a:extLst>
              <a:ext uri="{FF2B5EF4-FFF2-40B4-BE49-F238E27FC236}">
                <a16:creationId xmlns:a16="http://schemas.microsoft.com/office/drawing/2014/main" id="{633BBC74-2AD1-B143-B3A4-35B2DF797316}"/>
              </a:ext>
            </a:extLst>
          </p:cNvPr>
          <p:cNvGrpSpPr/>
          <p:nvPr/>
        </p:nvGrpSpPr>
        <p:grpSpPr>
          <a:xfrm>
            <a:off x="8194675" y="1434331"/>
            <a:ext cx="831188" cy="1617244"/>
            <a:chOff x="8988329" y="4937745"/>
            <a:chExt cx="960722" cy="1869768"/>
          </a:xfrm>
        </p:grpSpPr>
        <p:pic>
          <p:nvPicPr>
            <p:cNvPr id="12" name="Picture 11" descr="benweisburd.png">
              <a:extLst>
                <a:ext uri="{FF2B5EF4-FFF2-40B4-BE49-F238E27FC236}">
                  <a16:creationId xmlns:a16="http://schemas.microsoft.com/office/drawing/2014/main" id="{D055815B-BE16-5E40-B0FE-6B86AB6CA948}"/>
                </a:ext>
              </a:extLst>
            </p:cNvPr>
            <p:cNvPicPr>
              <a:picLocks noChangeAspect="1"/>
            </p:cNvPicPr>
            <p:nvPr/>
          </p:nvPicPr>
          <p:blipFill rotWithShape="1">
            <a:blip r:embed="rId5">
              <a:extLst>
                <a:ext uri="{28A0092B-C50C-407E-A947-70E740481C1C}">
                  <a14:useLocalDpi xmlns:a14="http://schemas.microsoft.com/office/drawing/2010/main" val="0"/>
                </a:ext>
              </a:extLst>
            </a:blip>
            <a:srcRect r="2498"/>
            <a:stretch/>
          </p:blipFill>
          <p:spPr>
            <a:xfrm>
              <a:off x="8988329" y="4937745"/>
              <a:ext cx="960722" cy="1371600"/>
            </a:xfrm>
            <a:prstGeom prst="rect">
              <a:avLst/>
            </a:prstGeom>
          </p:spPr>
        </p:pic>
        <p:sp>
          <p:nvSpPr>
            <p:cNvPr id="13" name="TextBox 12">
              <a:extLst>
                <a:ext uri="{FF2B5EF4-FFF2-40B4-BE49-F238E27FC236}">
                  <a16:creationId xmlns:a16="http://schemas.microsoft.com/office/drawing/2014/main" id="{930E545A-87CB-3E43-BBA9-2FB6F7629E52}"/>
                </a:ext>
              </a:extLst>
            </p:cNvPr>
            <p:cNvSpPr txBox="1"/>
            <p:nvPr/>
          </p:nvSpPr>
          <p:spPr>
            <a:xfrm>
              <a:off x="9000638" y="6309345"/>
              <a:ext cx="936104" cy="498168"/>
            </a:xfrm>
            <a:prstGeom prst="rect">
              <a:avLst/>
            </a:prstGeom>
            <a:noFill/>
          </p:spPr>
          <p:txBody>
            <a:bodyPr wrap="square" rtlCol="0">
              <a:spAutoFit/>
            </a:bodyPr>
            <a:lstStyle/>
            <a:p>
              <a:pPr algn="ctr"/>
              <a:r>
                <a:rPr lang="en-US" sz="1100" dirty="0"/>
                <a:t>Ben </a:t>
              </a:r>
              <a:r>
                <a:rPr lang="en-US" sz="1100" dirty="0" err="1"/>
                <a:t>Weisburd</a:t>
              </a:r>
              <a:endParaRPr lang="en-US" sz="1100" dirty="0"/>
            </a:p>
          </p:txBody>
        </p:sp>
      </p:grpSp>
      <p:grpSp>
        <p:nvGrpSpPr>
          <p:cNvPr id="16" name="Group 15">
            <a:extLst>
              <a:ext uri="{FF2B5EF4-FFF2-40B4-BE49-F238E27FC236}">
                <a16:creationId xmlns:a16="http://schemas.microsoft.com/office/drawing/2014/main" id="{EC77167D-206C-E54E-8512-40EAB73C5C35}"/>
              </a:ext>
            </a:extLst>
          </p:cNvPr>
          <p:cNvGrpSpPr/>
          <p:nvPr/>
        </p:nvGrpSpPr>
        <p:grpSpPr>
          <a:xfrm>
            <a:off x="1144210" y="1452663"/>
            <a:ext cx="884641" cy="1617243"/>
            <a:chOff x="4134165" y="4715955"/>
            <a:chExt cx="1179521" cy="2156324"/>
          </a:xfrm>
        </p:grpSpPr>
        <p:pic>
          <p:nvPicPr>
            <p:cNvPr id="14" name="Picture 13">
              <a:extLst>
                <a:ext uri="{FF2B5EF4-FFF2-40B4-BE49-F238E27FC236}">
                  <a16:creationId xmlns:a16="http://schemas.microsoft.com/office/drawing/2014/main" id="{77F93985-5491-CD4B-8C44-99DA4C6913B2}"/>
                </a:ext>
              </a:extLst>
            </p:cNvPr>
            <p:cNvPicPr>
              <a:picLocks noChangeAspect="1"/>
            </p:cNvPicPr>
            <p:nvPr/>
          </p:nvPicPr>
          <p:blipFill>
            <a:blip r:embed="rId6"/>
            <a:stretch>
              <a:fillRect/>
            </a:stretch>
          </p:blipFill>
          <p:spPr>
            <a:xfrm>
              <a:off x="4134165" y="4715955"/>
              <a:ext cx="1179521" cy="1572695"/>
            </a:xfrm>
            <a:prstGeom prst="rect">
              <a:avLst/>
            </a:prstGeom>
          </p:spPr>
        </p:pic>
        <p:sp>
          <p:nvSpPr>
            <p:cNvPr id="15" name="TextBox 14">
              <a:extLst>
                <a:ext uri="{FF2B5EF4-FFF2-40B4-BE49-F238E27FC236}">
                  <a16:creationId xmlns:a16="http://schemas.microsoft.com/office/drawing/2014/main" id="{97EAC470-818E-124B-B814-135B9940CEC1}"/>
                </a:ext>
              </a:extLst>
            </p:cNvPr>
            <p:cNvSpPr txBox="1"/>
            <p:nvPr/>
          </p:nvSpPr>
          <p:spPr>
            <a:xfrm>
              <a:off x="4177104" y="6297763"/>
              <a:ext cx="1082044" cy="574516"/>
            </a:xfrm>
            <a:prstGeom prst="rect">
              <a:avLst/>
            </a:prstGeom>
            <a:noFill/>
          </p:spPr>
          <p:txBody>
            <a:bodyPr wrap="square" rtlCol="0">
              <a:spAutoFit/>
            </a:bodyPr>
            <a:lstStyle/>
            <a:p>
              <a:pPr algn="ctr"/>
              <a:r>
                <a:rPr lang="en-US" sz="1100" dirty="0"/>
                <a:t>Nick</a:t>
              </a:r>
            </a:p>
            <a:p>
              <a:pPr algn="ctr"/>
              <a:r>
                <a:rPr lang="en-US" sz="1100" dirty="0"/>
                <a:t>Watts</a:t>
              </a:r>
            </a:p>
          </p:txBody>
        </p:sp>
      </p:grpSp>
      <p:sp>
        <p:nvSpPr>
          <p:cNvPr id="2" name="TextBox 1">
            <a:extLst>
              <a:ext uri="{FF2B5EF4-FFF2-40B4-BE49-F238E27FC236}">
                <a16:creationId xmlns:a16="http://schemas.microsoft.com/office/drawing/2014/main" id="{E8A9F9B9-DA8A-C340-9116-FDA992480FD7}"/>
              </a:ext>
            </a:extLst>
          </p:cNvPr>
          <p:cNvSpPr txBox="1"/>
          <p:nvPr/>
        </p:nvSpPr>
        <p:spPr>
          <a:xfrm>
            <a:off x="163371" y="4763355"/>
            <a:ext cx="4312719" cy="307777"/>
          </a:xfrm>
          <a:prstGeom prst="rect">
            <a:avLst/>
          </a:prstGeom>
          <a:noFill/>
        </p:spPr>
        <p:txBody>
          <a:bodyPr wrap="none" rtlCol="0">
            <a:spAutoFit/>
          </a:bodyPr>
          <a:lstStyle/>
          <a:p>
            <a:r>
              <a:rPr lang="en-US" sz="1400" b="1" dirty="0">
                <a:solidFill>
                  <a:srgbClr val="FF0000"/>
                </a:solidFill>
              </a:rPr>
              <a:t>Intro presentation: https://</a:t>
            </a:r>
            <a:r>
              <a:rPr lang="en-US" sz="1400" b="1" dirty="0" err="1">
                <a:solidFill>
                  <a:srgbClr val="FF0000"/>
                </a:solidFill>
              </a:rPr>
              <a:t>tinyurl.com</a:t>
            </a:r>
            <a:r>
              <a:rPr lang="en-US" sz="1400" b="1" dirty="0">
                <a:solidFill>
                  <a:srgbClr val="FF0000"/>
                </a:solidFill>
              </a:rPr>
              <a:t>/</a:t>
            </a:r>
            <a:r>
              <a:rPr lang="en-US" sz="1400" b="1" dirty="0" err="1">
                <a:solidFill>
                  <a:srgbClr val="FF0000"/>
                </a:solidFill>
              </a:rPr>
              <a:t>gnomad</a:t>
            </a:r>
            <a:r>
              <a:rPr lang="en-US" sz="1400" b="1" dirty="0">
                <a:solidFill>
                  <a:srgbClr val="FF0000"/>
                </a:solidFill>
              </a:rPr>
              <a:t>-primer</a:t>
            </a:r>
          </a:p>
        </p:txBody>
      </p:sp>
      <p:sp>
        <p:nvSpPr>
          <p:cNvPr id="3" name="TextBox 2">
            <a:extLst>
              <a:ext uri="{FF2B5EF4-FFF2-40B4-BE49-F238E27FC236}">
                <a16:creationId xmlns:a16="http://schemas.microsoft.com/office/drawing/2014/main" id="{2D7FF047-F127-3849-BDC1-2E2BE7F7070C}"/>
              </a:ext>
            </a:extLst>
          </p:cNvPr>
          <p:cNvSpPr txBox="1"/>
          <p:nvPr/>
        </p:nvSpPr>
        <p:spPr>
          <a:xfrm>
            <a:off x="7412869" y="3231006"/>
            <a:ext cx="1485535" cy="1546577"/>
          </a:xfrm>
          <a:prstGeom prst="rect">
            <a:avLst/>
          </a:prstGeom>
          <a:noFill/>
        </p:spPr>
        <p:txBody>
          <a:bodyPr wrap="none" rtlCol="0">
            <a:spAutoFit/>
          </a:bodyPr>
          <a:lstStyle/>
          <a:p>
            <a:r>
              <a:rPr lang="en-US" dirty="0"/>
              <a:t>Konrad </a:t>
            </a:r>
            <a:r>
              <a:rPr lang="en-US" dirty="0" err="1"/>
              <a:t>Karczewski</a:t>
            </a:r>
            <a:endParaRPr lang="en-US" dirty="0"/>
          </a:p>
          <a:p>
            <a:r>
              <a:rPr lang="en-US" dirty="0"/>
              <a:t>Laurent </a:t>
            </a:r>
            <a:r>
              <a:rPr lang="en-US" dirty="0" err="1"/>
              <a:t>Francioli</a:t>
            </a:r>
            <a:endParaRPr lang="en-US" dirty="0"/>
          </a:p>
          <a:p>
            <a:r>
              <a:rPr lang="en-US" dirty="0"/>
              <a:t>Grace </a:t>
            </a:r>
            <a:r>
              <a:rPr lang="en-US" dirty="0" err="1"/>
              <a:t>Tiao</a:t>
            </a:r>
            <a:endParaRPr lang="en-US" dirty="0"/>
          </a:p>
          <a:p>
            <a:r>
              <a:rPr lang="en-US" dirty="0"/>
              <a:t>Jessica </a:t>
            </a:r>
            <a:r>
              <a:rPr lang="en-US" dirty="0" err="1"/>
              <a:t>Alfoldi</a:t>
            </a:r>
            <a:endParaRPr lang="en-US" dirty="0"/>
          </a:p>
          <a:p>
            <a:endParaRPr lang="en-US" dirty="0"/>
          </a:p>
          <a:p>
            <a:r>
              <a:rPr lang="en-US" dirty="0"/>
              <a:t>Heidi Rehm</a:t>
            </a:r>
          </a:p>
          <a:p>
            <a:r>
              <a:rPr lang="en-US" dirty="0"/>
              <a:t>Mark Daly</a:t>
            </a:r>
          </a:p>
        </p:txBody>
      </p:sp>
      <p:grpSp>
        <p:nvGrpSpPr>
          <p:cNvPr id="19" name="Group 18">
            <a:extLst>
              <a:ext uri="{FF2B5EF4-FFF2-40B4-BE49-F238E27FC236}">
                <a16:creationId xmlns:a16="http://schemas.microsoft.com/office/drawing/2014/main" id="{B009BE43-C3ED-8D45-89C0-6573438EA5B8}"/>
              </a:ext>
            </a:extLst>
          </p:cNvPr>
          <p:cNvGrpSpPr/>
          <p:nvPr/>
        </p:nvGrpSpPr>
        <p:grpSpPr>
          <a:xfrm>
            <a:off x="6988676" y="1282014"/>
            <a:ext cx="1154371" cy="1963452"/>
            <a:chOff x="9221402" y="1180668"/>
            <a:chExt cx="936104" cy="1592623"/>
          </a:xfrm>
        </p:grpSpPr>
        <p:pic>
          <p:nvPicPr>
            <p:cNvPr id="20" name="Picture 19" descr="Daniel-MacArthur-People-Behind-the-Science.jpg">
              <a:extLst>
                <a:ext uri="{FF2B5EF4-FFF2-40B4-BE49-F238E27FC236}">
                  <a16:creationId xmlns:a16="http://schemas.microsoft.com/office/drawing/2014/main" id="{C54D3933-22EE-DD49-9BB2-66339ACAC853}"/>
                </a:ext>
              </a:extLst>
            </p:cNvPr>
            <p:cNvPicPr>
              <a:picLocks noChangeAspect="1"/>
            </p:cNvPicPr>
            <p:nvPr/>
          </p:nvPicPr>
          <p:blipFill rotWithShape="1">
            <a:blip r:embed="rId7">
              <a:grayscl/>
              <a:extLst>
                <a:ext uri="{28A0092B-C50C-407E-A947-70E740481C1C}">
                  <a14:useLocalDpi xmlns:a14="http://schemas.microsoft.com/office/drawing/2010/main" val="0"/>
                </a:ext>
              </a:extLst>
            </a:blip>
            <a:srcRect l="6329" r="8177"/>
            <a:stretch/>
          </p:blipFill>
          <p:spPr>
            <a:xfrm>
              <a:off x="9283996" y="1180668"/>
              <a:ext cx="790320" cy="1109302"/>
            </a:xfrm>
            <a:prstGeom prst="rect">
              <a:avLst/>
            </a:prstGeom>
          </p:spPr>
        </p:pic>
        <p:sp>
          <p:nvSpPr>
            <p:cNvPr id="21" name="TextBox 20">
              <a:extLst>
                <a:ext uri="{FF2B5EF4-FFF2-40B4-BE49-F238E27FC236}">
                  <a16:creationId xmlns:a16="http://schemas.microsoft.com/office/drawing/2014/main" id="{12C539C4-9BB6-2749-AA40-9CB50CE68D3B}"/>
                </a:ext>
              </a:extLst>
            </p:cNvPr>
            <p:cNvSpPr txBox="1"/>
            <p:nvPr/>
          </p:nvSpPr>
          <p:spPr>
            <a:xfrm>
              <a:off x="9221402" y="2301699"/>
              <a:ext cx="936104" cy="471592"/>
            </a:xfrm>
            <a:prstGeom prst="rect">
              <a:avLst/>
            </a:prstGeom>
            <a:noFill/>
          </p:spPr>
          <p:txBody>
            <a:bodyPr wrap="square" rtlCol="0">
              <a:spAutoFit/>
            </a:bodyPr>
            <a:lstStyle/>
            <a:p>
              <a:pPr algn="ctr"/>
              <a:r>
                <a:rPr lang="en-US" sz="1467" dirty="0"/>
                <a:t>Daniel MacArthur</a:t>
              </a:r>
            </a:p>
          </p:txBody>
        </p:sp>
      </p:grpSp>
    </p:spTree>
    <p:extLst>
      <p:ext uri="{BB962C8B-B14F-4D97-AF65-F5344CB8AC3E}">
        <p14:creationId xmlns:p14="http://schemas.microsoft.com/office/powerpoint/2010/main" val="1946922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82845" y="147106"/>
            <a:ext cx="8520600" cy="572700"/>
          </a:xfrm>
          <a:prstGeom prst="rect">
            <a:avLst/>
          </a:prstGeom>
        </p:spPr>
        <p:txBody>
          <a:bodyPr spcFirstLastPara="1" vert="horz" wrap="square" lIns="91425" tIns="91425" rIns="91425" bIns="91425" rtlCol="0" anchor="t" anchorCtr="0">
            <a:noAutofit/>
          </a:bodyPr>
          <a:lstStyle/>
          <a:p>
            <a:pPr algn="ctr">
              <a:spcBef>
                <a:spcPts val="0"/>
              </a:spcBef>
            </a:pPr>
            <a:r>
              <a:rPr lang="en" b="1" dirty="0"/>
              <a:t>gnomAD’s impact</a:t>
            </a:r>
            <a:endParaRPr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713" y="982168"/>
            <a:ext cx="6858000" cy="2338944"/>
          </a:xfrm>
          <a:prstGeom prst="rect">
            <a:avLst/>
          </a:prstGeom>
        </p:spPr>
      </p:pic>
      <p:sp>
        <p:nvSpPr>
          <p:cNvPr id="2" name="TextBox 1"/>
          <p:cNvSpPr txBox="1"/>
          <p:nvPr/>
        </p:nvSpPr>
        <p:spPr>
          <a:xfrm>
            <a:off x="755779" y="3519974"/>
            <a:ext cx="7774733" cy="1754326"/>
          </a:xfrm>
          <a:prstGeom prst="rect">
            <a:avLst/>
          </a:prstGeom>
          <a:noFill/>
        </p:spPr>
        <p:txBody>
          <a:bodyPr wrap="square" rtlCol="0">
            <a:spAutoFit/>
          </a:bodyPr>
          <a:lstStyle/>
          <a:p>
            <a:pPr marL="214313" indent="-214313">
              <a:buFont typeface="Arial" panose="020B0604020202020204" pitchFamily="34" charset="0"/>
              <a:buChar char="•"/>
            </a:pPr>
            <a:r>
              <a:rPr lang="en-US" sz="1800" dirty="0"/>
              <a:t>20.8 M pageviews of the ExAC and gnomAD browsers, by 230,000 users from 166 countries</a:t>
            </a:r>
          </a:p>
          <a:p>
            <a:pPr marL="214313" indent="-214313">
              <a:buFont typeface="Arial" panose="020B0604020202020204" pitchFamily="34" charset="0"/>
              <a:buChar char="•"/>
            </a:pPr>
            <a:r>
              <a:rPr lang="en-US" sz="1800" dirty="0"/>
              <a:t>Aided in the diagnosis of over 50,000 rare disease families</a:t>
            </a:r>
          </a:p>
          <a:p>
            <a:pPr marL="214313" indent="-214313">
              <a:buFont typeface="Arial" panose="020B0604020202020204" pitchFamily="34" charset="0"/>
              <a:buChar char="•"/>
            </a:pPr>
            <a:r>
              <a:rPr lang="en-US" sz="1800" dirty="0"/>
              <a:t>3,962 papers have cited the ExAC paper</a:t>
            </a:r>
          </a:p>
          <a:p>
            <a:pPr marL="214313" indent="-214313">
              <a:buFont typeface="Arial" panose="020B0604020202020204" pitchFamily="34" charset="0"/>
              <a:buChar char="•"/>
            </a:pPr>
            <a:endParaRPr lang="en-US" sz="1800" dirty="0"/>
          </a:p>
          <a:p>
            <a:pPr marL="214313" indent="-214313">
              <a:buFont typeface="Arial" panose="020B0604020202020204" pitchFamily="34" charset="0"/>
              <a:buChar char="•"/>
            </a:pPr>
            <a:endParaRPr lang="en-US" sz="1800" dirty="0"/>
          </a:p>
        </p:txBody>
      </p:sp>
    </p:spTree>
    <p:extLst>
      <p:ext uri="{BB962C8B-B14F-4D97-AF65-F5344CB8AC3E}">
        <p14:creationId xmlns:p14="http://schemas.microsoft.com/office/powerpoint/2010/main" val="2781095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E4E3-D8AF-9040-80FD-70C16E6E496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5C289C6-9705-E44F-B9E5-B502F90FFB19}"/>
              </a:ext>
            </a:extLst>
          </p:cNvPr>
          <p:cNvPicPr>
            <a:picLocks noChangeAspect="1"/>
          </p:cNvPicPr>
          <p:nvPr/>
        </p:nvPicPr>
        <p:blipFill>
          <a:blip r:embed="rId2"/>
          <a:stretch>
            <a:fillRect/>
          </a:stretch>
        </p:blipFill>
        <p:spPr>
          <a:xfrm>
            <a:off x="266700" y="125016"/>
            <a:ext cx="8610600" cy="838200"/>
          </a:xfrm>
          <a:prstGeom prst="rect">
            <a:avLst/>
          </a:prstGeom>
        </p:spPr>
      </p:pic>
      <p:pic>
        <p:nvPicPr>
          <p:cNvPr id="4" name="Picture 3">
            <a:extLst>
              <a:ext uri="{FF2B5EF4-FFF2-40B4-BE49-F238E27FC236}">
                <a16:creationId xmlns:a16="http://schemas.microsoft.com/office/drawing/2014/main" id="{A6E209F2-06BE-014B-A6D0-FA695545AA71}"/>
              </a:ext>
            </a:extLst>
          </p:cNvPr>
          <p:cNvPicPr>
            <a:picLocks noChangeAspect="1"/>
          </p:cNvPicPr>
          <p:nvPr/>
        </p:nvPicPr>
        <p:blipFill>
          <a:blip r:embed="rId3"/>
          <a:stretch>
            <a:fillRect/>
          </a:stretch>
        </p:blipFill>
        <p:spPr>
          <a:xfrm>
            <a:off x="1746596" y="963216"/>
            <a:ext cx="3374629" cy="4180284"/>
          </a:xfrm>
          <a:prstGeom prst="rect">
            <a:avLst/>
          </a:prstGeom>
        </p:spPr>
      </p:pic>
      <p:sp>
        <p:nvSpPr>
          <p:cNvPr id="5" name="TextBox 4">
            <a:extLst>
              <a:ext uri="{FF2B5EF4-FFF2-40B4-BE49-F238E27FC236}">
                <a16:creationId xmlns:a16="http://schemas.microsoft.com/office/drawing/2014/main" id="{76EB3742-F300-144D-92A3-1C06E05FB3CD}"/>
              </a:ext>
            </a:extLst>
          </p:cNvPr>
          <p:cNvSpPr txBox="1"/>
          <p:nvPr/>
        </p:nvSpPr>
        <p:spPr>
          <a:xfrm>
            <a:off x="5715001" y="2019300"/>
            <a:ext cx="2679700" cy="1323439"/>
          </a:xfrm>
          <a:prstGeom prst="rect">
            <a:avLst/>
          </a:prstGeom>
          <a:noFill/>
        </p:spPr>
        <p:txBody>
          <a:bodyPr wrap="square" rtlCol="0">
            <a:spAutoFit/>
          </a:bodyPr>
          <a:lstStyle/>
          <a:p>
            <a:pPr algn="ctr"/>
            <a:r>
              <a:rPr lang="en-US" sz="4000" dirty="0"/>
              <a:t>Datasets and subsets</a:t>
            </a:r>
          </a:p>
        </p:txBody>
      </p:sp>
    </p:spTree>
    <p:extLst>
      <p:ext uri="{BB962C8B-B14F-4D97-AF65-F5344CB8AC3E}">
        <p14:creationId xmlns:p14="http://schemas.microsoft.com/office/powerpoint/2010/main" val="1594340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32A44-10DA-8847-992F-ACD706E60FEC}"/>
              </a:ext>
            </a:extLst>
          </p:cNvPr>
          <p:cNvSpPr>
            <a:spLocks noGrp="1"/>
          </p:cNvSpPr>
          <p:nvPr>
            <p:ph type="title"/>
          </p:nvPr>
        </p:nvSpPr>
        <p:spPr/>
        <p:txBody>
          <a:bodyPr/>
          <a:lstStyle/>
          <a:p>
            <a:r>
              <a:rPr lang="en-US" b="1" dirty="0"/>
              <a:t>Tools for interpreting genetic variation</a:t>
            </a:r>
          </a:p>
        </p:txBody>
      </p:sp>
      <p:sp>
        <p:nvSpPr>
          <p:cNvPr id="4" name="Content Placeholder 3">
            <a:extLst>
              <a:ext uri="{FF2B5EF4-FFF2-40B4-BE49-F238E27FC236}">
                <a16:creationId xmlns:a16="http://schemas.microsoft.com/office/drawing/2014/main" id="{31D076B4-2F52-3F45-96D5-A280DC08BD38}"/>
              </a:ext>
            </a:extLst>
          </p:cNvPr>
          <p:cNvSpPr>
            <a:spLocks noGrp="1"/>
          </p:cNvSpPr>
          <p:nvPr>
            <p:ph idx="1"/>
          </p:nvPr>
        </p:nvSpPr>
        <p:spPr/>
        <p:txBody>
          <a:bodyPr/>
          <a:lstStyle/>
          <a:p>
            <a:r>
              <a:rPr lang="en-US" dirty="0"/>
              <a:t>Constraint</a:t>
            </a:r>
          </a:p>
          <a:p>
            <a:r>
              <a:rPr lang="en-US" dirty="0"/>
              <a:t>Regional missense constraint and MPC scores</a:t>
            </a:r>
          </a:p>
          <a:p>
            <a:r>
              <a:rPr lang="en-US" dirty="0"/>
              <a:t>Transcript based annotation (</a:t>
            </a:r>
            <a:r>
              <a:rPr lang="en-US" dirty="0" err="1"/>
              <a:t>pext</a:t>
            </a:r>
            <a:r>
              <a:rPr lang="en-US" dirty="0"/>
              <a:t> scores)</a:t>
            </a:r>
          </a:p>
        </p:txBody>
      </p:sp>
      <p:pic>
        <p:nvPicPr>
          <p:cNvPr id="2" name="Picture 1">
            <a:extLst>
              <a:ext uri="{FF2B5EF4-FFF2-40B4-BE49-F238E27FC236}">
                <a16:creationId xmlns:a16="http://schemas.microsoft.com/office/drawing/2014/main" id="{56E967BC-027B-8149-911D-5A93757D9991}"/>
              </a:ext>
            </a:extLst>
          </p:cNvPr>
          <p:cNvPicPr>
            <a:picLocks noChangeAspect="1"/>
          </p:cNvPicPr>
          <p:nvPr/>
        </p:nvPicPr>
        <p:blipFill>
          <a:blip r:embed="rId2"/>
          <a:stretch>
            <a:fillRect/>
          </a:stretch>
        </p:blipFill>
        <p:spPr>
          <a:xfrm>
            <a:off x="0" y="2822286"/>
            <a:ext cx="9144000" cy="178685"/>
          </a:xfrm>
          <a:prstGeom prst="rect">
            <a:avLst/>
          </a:prstGeom>
        </p:spPr>
      </p:pic>
      <p:pic>
        <p:nvPicPr>
          <p:cNvPr id="6" name="Picture 5">
            <a:extLst>
              <a:ext uri="{FF2B5EF4-FFF2-40B4-BE49-F238E27FC236}">
                <a16:creationId xmlns:a16="http://schemas.microsoft.com/office/drawing/2014/main" id="{D463337B-4494-AA49-BA54-172B8099110B}"/>
              </a:ext>
            </a:extLst>
          </p:cNvPr>
          <p:cNvPicPr>
            <a:picLocks noChangeAspect="1"/>
          </p:cNvPicPr>
          <p:nvPr/>
        </p:nvPicPr>
        <p:blipFill>
          <a:blip r:embed="rId3"/>
          <a:stretch>
            <a:fillRect/>
          </a:stretch>
        </p:blipFill>
        <p:spPr>
          <a:xfrm>
            <a:off x="0" y="3041886"/>
            <a:ext cx="9144000" cy="148239"/>
          </a:xfrm>
          <a:prstGeom prst="rect">
            <a:avLst/>
          </a:prstGeom>
        </p:spPr>
      </p:pic>
      <p:pic>
        <p:nvPicPr>
          <p:cNvPr id="7" name="Picture 6">
            <a:extLst>
              <a:ext uri="{FF2B5EF4-FFF2-40B4-BE49-F238E27FC236}">
                <a16:creationId xmlns:a16="http://schemas.microsoft.com/office/drawing/2014/main" id="{7C3DFA0F-4917-1345-A240-27F7F512F261}"/>
              </a:ext>
            </a:extLst>
          </p:cNvPr>
          <p:cNvPicPr>
            <a:picLocks noChangeAspect="1"/>
          </p:cNvPicPr>
          <p:nvPr/>
        </p:nvPicPr>
        <p:blipFill>
          <a:blip r:embed="rId4"/>
          <a:stretch>
            <a:fillRect/>
          </a:stretch>
        </p:blipFill>
        <p:spPr>
          <a:xfrm>
            <a:off x="0" y="3261184"/>
            <a:ext cx="9144000" cy="171645"/>
          </a:xfrm>
          <a:prstGeom prst="rect">
            <a:avLst/>
          </a:prstGeom>
        </p:spPr>
      </p:pic>
    </p:spTree>
    <p:extLst>
      <p:ext uri="{BB962C8B-B14F-4D97-AF65-F5344CB8AC3E}">
        <p14:creationId xmlns:p14="http://schemas.microsoft.com/office/powerpoint/2010/main" val="174547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32505" y="141424"/>
            <a:ext cx="8298632" cy="918158"/>
          </a:xfrm>
        </p:spPr>
        <p:txBody>
          <a:bodyPr>
            <a:noAutofit/>
          </a:bodyPr>
          <a:lstStyle/>
          <a:p>
            <a:r>
              <a:rPr lang="en-GB" sz="3200" b="1" dirty="0"/>
              <a:t>Developed a mutational model to calculate expected number of variants per gene</a:t>
            </a:r>
            <a:endParaRPr lang="en-GB" sz="2800" b="1" dirty="0"/>
          </a:p>
        </p:txBody>
      </p:sp>
      <p:pic>
        <p:nvPicPr>
          <p:cNvPr id="5" name="image23.jpg" descr="headshot_kes.jpg">
            <a:extLst>
              <a:ext uri="{FF2B5EF4-FFF2-40B4-BE49-F238E27FC236}">
                <a16:creationId xmlns:a16="http://schemas.microsoft.com/office/drawing/2014/main" id="{4B4A7F07-8DBD-6444-9F9A-1A88AD364AFE}"/>
              </a:ext>
            </a:extLst>
          </p:cNvPr>
          <p:cNvPicPr>
            <a:picLocks noChangeAspect="1"/>
          </p:cNvPicPr>
          <p:nvPr/>
        </p:nvPicPr>
        <p:blipFill>
          <a:blip r:embed="rId2">
            <a:grayscl/>
            <a:extLst/>
          </a:blip>
          <a:stretch>
            <a:fillRect/>
          </a:stretch>
        </p:blipFill>
        <p:spPr>
          <a:xfrm>
            <a:off x="7177365" y="1546540"/>
            <a:ext cx="1386136" cy="1662722"/>
          </a:xfrm>
          <a:prstGeom prst="rect">
            <a:avLst/>
          </a:prstGeom>
          <a:ln w="12700">
            <a:miter lim="400000"/>
          </a:ln>
        </p:spPr>
      </p:pic>
      <p:sp>
        <p:nvSpPr>
          <p:cNvPr id="6" name="TextBox 5">
            <a:extLst>
              <a:ext uri="{FF2B5EF4-FFF2-40B4-BE49-F238E27FC236}">
                <a16:creationId xmlns:a16="http://schemas.microsoft.com/office/drawing/2014/main" id="{796B9E90-C5A4-624D-ADA7-348F579AE66B}"/>
              </a:ext>
            </a:extLst>
          </p:cNvPr>
          <p:cNvSpPr txBox="1"/>
          <p:nvPr/>
        </p:nvSpPr>
        <p:spPr>
          <a:xfrm>
            <a:off x="6865838" y="3209262"/>
            <a:ext cx="1884236" cy="923330"/>
          </a:xfrm>
          <a:prstGeom prst="rect">
            <a:avLst/>
          </a:prstGeom>
          <a:noFill/>
        </p:spPr>
        <p:txBody>
          <a:bodyPr wrap="square" rtlCol="0">
            <a:spAutoFit/>
          </a:bodyPr>
          <a:lstStyle/>
          <a:p>
            <a:pPr algn="ctr"/>
            <a:r>
              <a:rPr lang="en-US" sz="1800" dirty="0"/>
              <a:t>Kaitlin </a:t>
            </a:r>
            <a:r>
              <a:rPr lang="en-US" sz="1800" dirty="0" err="1"/>
              <a:t>Samocha</a:t>
            </a:r>
            <a:endParaRPr lang="en-US" sz="1800" dirty="0"/>
          </a:p>
          <a:p>
            <a:pPr algn="ctr"/>
            <a:r>
              <a:rPr lang="en-US" sz="1800" dirty="0"/>
              <a:t>Daniel MacArthur</a:t>
            </a:r>
          </a:p>
          <a:p>
            <a:pPr algn="ctr"/>
            <a:r>
              <a:rPr lang="en-US" sz="1800" dirty="0"/>
              <a:t>Mark Daly</a:t>
            </a:r>
          </a:p>
        </p:txBody>
      </p:sp>
      <p:sp>
        <p:nvSpPr>
          <p:cNvPr id="7" name="Rectangle 6">
            <a:extLst>
              <a:ext uri="{FF2B5EF4-FFF2-40B4-BE49-F238E27FC236}">
                <a16:creationId xmlns:a16="http://schemas.microsoft.com/office/drawing/2014/main" id="{1650E894-9532-B14A-9438-6930B7C57E9F}"/>
              </a:ext>
            </a:extLst>
          </p:cNvPr>
          <p:cNvSpPr/>
          <p:nvPr/>
        </p:nvSpPr>
        <p:spPr>
          <a:xfrm>
            <a:off x="-621661" y="4762582"/>
            <a:ext cx="3601993" cy="307777"/>
          </a:xfrm>
          <a:prstGeom prst="rect">
            <a:avLst/>
          </a:prstGeom>
        </p:spPr>
        <p:txBody>
          <a:bodyPr wrap="square">
            <a:spAutoFit/>
          </a:bodyPr>
          <a:lstStyle/>
          <a:p>
            <a:pPr algn="r"/>
            <a:r>
              <a:rPr lang="en-US" sz="1400" dirty="0"/>
              <a:t>(</a:t>
            </a:r>
            <a:r>
              <a:rPr lang="en-US" sz="1400" dirty="0" err="1"/>
              <a:t>Samocha</a:t>
            </a:r>
            <a:r>
              <a:rPr lang="en-US" sz="1400" dirty="0"/>
              <a:t> </a:t>
            </a:r>
            <a:r>
              <a:rPr lang="en-US" sz="1400" i="1" dirty="0">
                <a:ea typeface="Calibri"/>
                <a:cs typeface="Calibri"/>
                <a:sym typeface="Calibri"/>
              </a:rPr>
              <a:t>et al</a:t>
            </a:r>
            <a:r>
              <a:rPr lang="en-US" sz="1400" dirty="0"/>
              <a:t>. 2014; </a:t>
            </a:r>
            <a:r>
              <a:rPr lang="en-US" sz="1400" dirty="0" err="1"/>
              <a:t>Lek</a:t>
            </a:r>
            <a:r>
              <a:rPr lang="en-US" sz="1400" dirty="0"/>
              <a:t> </a:t>
            </a:r>
            <a:r>
              <a:rPr lang="en-US" sz="1400" i="1" dirty="0"/>
              <a:t>et al</a:t>
            </a:r>
            <a:r>
              <a:rPr lang="en-US" sz="1400" dirty="0"/>
              <a:t>. 2016)</a:t>
            </a:r>
          </a:p>
        </p:txBody>
      </p:sp>
      <p:pic>
        <p:nvPicPr>
          <p:cNvPr id="3" name="Picture 2">
            <a:extLst>
              <a:ext uri="{FF2B5EF4-FFF2-40B4-BE49-F238E27FC236}">
                <a16:creationId xmlns:a16="http://schemas.microsoft.com/office/drawing/2014/main" id="{AD6AFA92-7EC0-3F41-9098-A0B3EFDD6216}"/>
              </a:ext>
            </a:extLst>
          </p:cNvPr>
          <p:cNvPicPr>
            <a:picLocks noChangeAspect="1"/>
          </p:cNvPicPr>
          <p:nvPr/>
        </p:nvPicPr>
        <p:blipFill rotWithShape="1">
          <a:blip r:embed="rId3"/>
          <a:srcRect r="49298"/>
          <a:stretch/>
        </p:blipFill>
        <p:spPr>
          <a:xfrm>
            <a:off x="2081189" y="1225204"/>
            <a:ext cx="3975100" cy="3371756"/>
          </a:xfrm>
          <a:prstGeom prst="rect">
            <a:avLst/>
          </a:prstGeom>
        </p:spPr>
      </p:pic>
    </p:spTree>
    <p:extLst>
      <p:ext uri="{BB962C8B-B14F-4D97-AF65-F5344CB8AC3E}">
        <p14:creationId xmlns:p14="http://schemas.microsoft.com/office/powerpoint/2010/main" val="323786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50E894-9532-B14A-9438-6930B7C57E9F}"/>
              </a:ext>
            </a:extLst>
          </p:cNvPr>
          <p:cNvSpPr/>
          <p:nvPr/>
        </p:nvSpPr>
        <p:spPr>
          <a:xfrm>
            <a:off x="5419375" y="4762581"/>
            <a:ext cx="3601993" cy="307777"/>
          </a:xfrm>
          <a:prstGeom prst="rect">
            <a:avLst/>
          </a:prstGeom>
        </p:spPr>
        <p:txBody>
          <a:bodyPr wrap="square">
            <a:spAutoFit/>
          </a:bodyPr>
          <a:lstStyle/>
          <a:p>
            <a:pPr algn="r"/>
            <a:r>
              <a:rPr lang="en-US" sz="1400" dirty="0"/>
              <a:t>(</a:t>
            </a:r>
            <a:r>
              <a:rPr lang="en-US" sz="1400" dirty="0" err="1"/>
              <a:t>Samocha</a:t>
            </a:r>
            <a:r>
              <a:rPr lang="en-US" sz="1400" dirty="0"/>
              <a:t> </a:t>
            </a:r>
            <a:r>
              <a:rPr lang="en-US" sz="1400" i="1" dirty="0">
                <a:ea typeface="Calibri"/>
                <a:cs typeface="Calibri"/>
                <a:sym typeface="Calibri"/>
              </a:rPr>
              <a:t>et al</a:t>
            </a:r>
            <a:r>
              <a:rPr lang="en-US" sz="1400" dirty="0"/>
              <a:t>. 2014; </a:t>
            </a:r>
            <a:r>
              <a:rPr lang="en-US" sz="1400" dirty="0" err="1"/>
              <a:t>Lek</a:t>
            </a:r>
            <a:r>
              <a:rPr lang="en-US" sz="1400" dirty="0"/>
              <a:t> </a:t>
            </a:r>
            <a:r>
              <a:rPr lang="en-US" sz="1400" i="1" dirty="0"/>
              <a:t>et al</a:t>
            </a:r>
            <a:r>
              <a:rPr lang="en-US" sz="1400" dirty="0"/>
              <a:t>. 2016)</a:t>
            </a:r>
          </a:p>
        </p:txBody>
      </p:sp>
      <p:sp>
        <p:nvSpPr>
          <p:cNvPr id="2" name="TextBox 1">
            <a:extLst>
              <a:ext uri="{FF2B5EF4-FFF2-40B4-BE49-F238E27FC236}">
                <a16:creationId xmlns:a16="http://schemas.microsoft.com/office/drawing/2014/main" id="{FC2E72DC-267F-7844-9ADD-F0470387C0BA}"/>
              </a:ext>
            </a:extLst>
          </p:cNvPr>
          <p:cNvSpPr txBox="1"/>
          <p:nvPr/>
        </p:nvSpPr>
        <p:spPr>
          <a:xfrm>
            <a:off x="157605" y="3456623"/>
            <a:ext cx="8863763"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Used z-scores to assess depletion from expectation</a:t>
            </a:r>
          </a:p>
          <a:p>
            <a:pPr marL="342900" indent="-342900">
              <a:buFont typeface="Arial" panose="020B0604020202020204" pitchFamily="34" charset="0"/>
              <a:buChar char="•"/>
            </a:pPr>
            <a:r>
              <a:rPr lang="en-US" sz="2000" dirty="0"/>
              <a:t>For </a:t>
            </a:r>
            <a:r>
              <a:rPr lang="en-US" sz="2000" dirty="0" err="1"/>
              <a:t>pLoF</a:t>
            </a:r>
            <a:r>
              <a:rPr lang="en-US" sz="2000" dirty="0"/>
              <a:t> variants, correlation with gene length (short genes under powered)</a:t>
            </a:r>
          </a:p>
        </p:txBody>
      </p:sp>
      <p:pic>
        <p:nvPicPr>
          <p:cNvPr id="3" name="Picture 2">
            <a:extLst>
              <a:ext uri="{FF2B5EF4-FFF2-40B4-BE49-F238E27FC236}">
                <a16:creationId xmlns:a16="http://schemas.microsoft.com/office/drawing/2014/main" id="{AD6AFA92-7EC0-3F41-9098-A0B3EFDD6216}"/>
              </a:ext>
            </a:extLst>
          </p:cNvPr>
          <p:cNvPicPr>
            <a:picLocks noChangeAspect="1"/>
          </p:cNvPicPr>
          <p:nvPr/>
        </p:nvPicPr>
        <p:blipFill rotWithShape="1">
          <a:blip r:embed="rId2"/>
          <a:srcRect r="15724"/>
          <a:stretch/>
        </p:blipFill>
        <p:spPr>
          <a:xfrm>
            <a:off x="1389738" y="781688"/>
            <a:ext cx="5184497" cy="2645697"/>
          </a:xfrm>
          <a:prstGeom prst="rect">
            <a:avLst/>
          </a:prstGeom>
        </p:spPr>
      </p:pic>
      <p:sp>
        <p:nvSpPr>
          <p:cNvPr id="10" name="Title 1">
            <a:extLst>
              <a:ext uri="{FF2B5EF4-FFF2-40B4-BE49-F238E27FC236}">
                <a16:creationId xmlns:a16="http://schemas.microsoft.com/office/drawing/2014/main" id="{5608AC07-0348-004A-BC9E-935A73F663B2}"/>
              </a:ext>
            </a:extLst>
          </p:cNvPr>
          <p:cNvSpPr>
            <a:spLocks noGrp="1"/>
          </p:cNvSpPr>
          <p:nvPr>
            <p:ph type="title"/>
          </p:nvPr>
        </p:nvSpPr>
        <p:spPr>
          <a:xfrm>
            <a:off x="157605" y="52106"/>
            <a:ext cx="8298632" cy="918158"/>
          </a:xfrm>
        </p:spPr>
        <p:txBody>
          <a:bodyPr>
            <a:noAutofit/>
          </a:bodyPr>
          <a:lstStyle/>
          <a:p>
            <a:r>
              <a:rPr lang="en-GB" sz="3200" b="1" dirty="0"/>
              <a:t>Constraint metrics</a:t>
            </a:r>
            <a:endParaRPr lang="en-GB" sz="2800" b="1" dirty="0"/>
          </a:p>
        </p:txBody>
      </p:sp>
    </p:spTree>
    <p:extLst>
      <p:ext uri="{BB962C8B-B14F-4D97-AF65-F5344CB8AC3E}">
        <p14:creationId xmlns:p14="http://schemas.microsoft.com/office/powerpoint/2010/main" val="3173398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2794CA-955C-4745-8EE2-9CE71279F07F}"/>
              </a:ext>
            </a:extLst>
          </p:cNvPr>
          <p:cNvPicPr>
            <a:picLocks noChangeAspect="1"/>
          </p:cNvPicPr>
          <p:nvPr/>
        </p:nvPicPr>
        <p:blipFill rotWithShape="1">
          <a:blip r:embed="rId2"/>
          <a:srcRect l="4930" t="13748" r="6435" b="11304"/>
          <a:stretch/>
        </p:blipFill>
        <p:spPr>
          <a:xfrm>
            <a:off x="432506" y="1217558"/>
            <a:ext cx="4379338" cy="3204613"/>
          </a:xfrm>
          <a:prstGeom prst="rect">
            <a:avLst/>
          </a:prstGeom>
        </p:spPr>
      </p:pic>
      <p:sp>
        <p:nvSpPr>
          <p:cNvPr id="5122" name="Title 1"/>
          <p:cNvSpPr>
            <a:spLocks noGrp="1"/>
          </p:cNvSpPr>
          <p:nvPr>
            <p:ph type="title"/>
          </p:nvPr>
        </p:nvSpPr>
        <p:spPr>
          <a:xfrm>
            <a:off x="432505" y="141424"/>
            <a:ext cx="8298632" cy="918158"/>
          </a:xfrm>
        </p:spPr>
        <p:txBody>
          <a:bodyPr>
            <a:noAutofit/>
          </a:bodyPr>
          <a:lstStyle/>
          <a:p>
            <a:r>
              <a:rPr lang="en-GB" sz="3200" b="1" dirty="0"/>
              <a:t>Constraint metric: </a:t>
            </a:r>
            <a:r>
              <a:rPr lang="en-GB" sz="3200" b="1" dirty="0" err="1"/>
              <a:t>pLI</a:t>
            </a:r>
            <a:endParaRPr lang="en-GB" sz="2800" b="1" dirty="0"/>
          </a:p>
        </p:txBody>
      </p:sp>
      <p:sp>
        <p:nvSpPr>
          <p:cNvPr id="7" name="Rectangle 6">
            <a:extLst>
              <a:ext uri="{FF2B5EF4-FFF2-40B4-BE49-F238E27FC236}">
                <a16:creationId xmlns:a16="http://schemas.microsoft.com/office/drawing/2014/main" id="{1650E894-9532-B14A-9438-6930B7C57E9F}"/>
              </a:ext>
            </a:extLst>
          </p:cNvPr>
          <p:cNvSpPr/>
          <p:nvPr/>
        </p:nvSpPr>
        <p:spPr>
          <a:xfrm>
            <a:off x="-621661" y="4762582"/>
            <a:ext cx="3601993" cy="307777"/>
          </a:xfrm>
          <a:prstGeom prst="rect">
            <a:avLst/>
          </a:prstGeom>
        </p:spPr>
        <p:txBody>
          <a:bodyPr wrap="square">
            <a:spAutoFit/>
          </a:bodyPr>
          <a:lstStyle/>
          <a:p>
            <a:pPr algn="r"/>
            <a:r>
              <a:rPr lang="en-US" sz="1400" dirty="0"/>
              <a:t>(</a:t>
            </a:r>
            <a:r>
              <a:rPr lang="en-US" sz="1400" dirty="0" err="1"/>
              <a:t>Samocha</a:t>
            </a:r>
            <a:r>
              <a:rPr lang="en-US" sz="1400" dirty="0"/>
              <a:t> </a:t>
            </a:r>
            <a:r>
              <a:rPr lang="en-US" sz="1400" i="1" dirty="0">
                <a:ea typeface="Calibri"/>
                <a:cs typeface="Calibri"/>
                <a:sym typeface="Calibri"/>
              </a:rPr>
              <a:t>et al</a:t>
            </a:r>
            <a:r>
              <a:rPr lang="en-US" sz="1400" dirty="0"/>
              <a:t>. 2014; </a:t>
            </a:r>
            <a:r>
              <a:rPr lang="en-US" sz="1400" dirty="0" err="1"/>
              <a:t>Lek</a:t>
            </a:r>
            <a:r>
              <a:rPr lang="en-US" sz="1400" dirty="0"/>
              <a:t> </a:t>
            </a:r>
            <a:r>
              <a:rPr lang="en-US" sz="1400" i="1" dirty="0"/>
              <a:t>et al</a:t>
            </a:r>
            <a:r>
              <a:rPr lang="en-US" sz="1400" dirty="0"/>
              <a:t>. 2016)</a:t>
            </a:r>
          </a:p>
        </p:txBody>
      </p:sp>
      <p:sp>
        <p:nvSpPr>
          <p:cNvPr id="9" name="TextBox 8">
            <a:extLst>
              <a:ext uri="{FF2B5EF4-FFF2-40B4-BE49-F238E27FC236}">
                <a16:creationId xmlns:a16="http://schemas.microsoft.com/office/drawing/2014/main" id="{3FDBF94D-A809-F74F-B642-6D330AC8F36B}"/>
              </a:ext>
            </a:extLst>
          </p:cNvPr>
          <p:cNvSpPr txBox="1"/>
          <p:nvPr/>
        </p:nvSpPr>
        <p:spPr>
          <a:xfrm>
            <a:off x="2592195" y="4249770"/>
            <a:ext cx="553357" cy="461665"/>
          </a:xfrm>
          <a:prstGeom prst="rect">
            <a:avLst/>
          </a:prstGeom>
          <a:noFill/>
        </p:spPr>
        <p:txBody>
          <a:bodyPr wrap="none" rtlCol="0">
            <a:spAutoFit/>
          </a:bodyPr>
          <a:lstStyle/>
          <a:p>
            <a:r>
              <a:rPr lang="en-US" sz="2400" dirty="0" err="1"/>
              <a:t>pLI</a:t>
            </a:r>
            <a:endParaRPr lang="en-US" sz="2400" dirty="0"/>
          </a:p>
        </p:txBody>
      </p:sp>
      <p:sp>
        <p:nvSpPr>
          <p:cNvPr id="10" name="TextBox 9">
            <a:extLst>
              <a:ext uri="{FF2B5EF4-FFF2-40B4-BE49-F238E27FC236}">
                <a16:creationId xmlns:a16="http://schemas.microsoft.com/office/drawing/2014/main" id="{92DAEAF8-D324-C54D-86D9-7D3DE0491EFD}"/>
              </a:ext>
            </a:extLst>
          </p:cNvPr>
          <p:cNvSpPr txBox="1"/>
          <p:nvPr/>
        </p:nvSpPr>
        <p:spPr>
          <a:xfrm rot="16200000">
            <a:off x="-426469" y="2540491"/>
            <a:ext cx="1464503" cy="461665"/>
          </a:xfrm>
          <a:prstGeom prst="rect">
            <a:avLst/>
          </a:prstGeom>
          <a:solidFill>
            <a:schemeClr val="bg1"/>
          </a:solidFill>
        </p:spPr>
        <p:txBody>
          <a:bodyPr wrap="none" rtlCol="0">
            <a:spAutoFit/>
          </a:bodyPr>
          <a:lstStyle/>
          <a:p>
            <a:r>
              <a:rPr lang="en-US" sz="2400" dirty="0"/>
              <a:t># of genes</a:t>
            </a:r>
          </a:p>
        </p:txBody>
      </p:sp>
      <p:sp>
        <p:nvSpPr>
          <p:cNvPr id="13" name="TextBox 12">
            <a:extLst>
              <a:ext uri="{FF2B5EF4-FFF2-40B4-BE49-F238E27FC236}">
                <a16:creationId xmlns:a16="http://schemas.microsoft.com/office/drawing/2014/main" id="{0E095BB2-2A0E-C643-BEAD-BF2DB36865D0}"/>
              </a:ext>
            </a:extLst>
          </p:cNvPr>
          <p:cNvSpPr txBox="1"/>
          <p:nvPr/>
        </p:nvSpPr>
        <p:spPr>
          <a:xfrm>
            <a:off x="4722998" y="1461038"/>
            <a:ext cx="4332102" cy="2554545"/>
          </a:xfrm>
          <a:prstGeom prst="rect">
            <a:avLst/>
          </a:prstGeom>
          <a:noFill/>
        </p:spPr>
        <p:txBody>
          <a:bodyPr wrap="square" rtlCol="0">
            <a:spAutoFit/>
          </a:bodyPr>
          <a:lstStyle/>
          <a:p>
            <a:pPr marL="342900" indent="-342900">
              <a:buFont typeface="Arial" panose="020B0604020202020204" pitchFamily="34" charset="0"/>
              <a:buChar char="•"/>
            </a:pPr>
            <a:r>
              <a:rPr lang="en-US" sz="2000" dirty="0"/>
              <a:t>For </a:t>
            </a:r>
            <a:r>
              <a:rPr lang="en-US" sz="2000" dirty="0" err="1"/>
              <a:t>pLOF</a:t>
            </a:r>
            <a:r>
              <a:rPr lang="en-US" sz="2000" dirty="0"/>
              <a:t>, used expectation maximization algorithm to transform into </a:t>
            </a:r>
            <a:r>
              <a:rPr lang="en-US" sz="2000" dirty="0" err="1"/>
              <a:t>pLI</a:t>
            </a:r>
            <a:r>
              <a:rPr lang="en-US" sz="2000" dirty="0"/>
              <a:t> score (0-1, with 1 being most constrained)</a:t>
            </a:r>
          </a:p>
          <a:p>
            <a:pPr marL="342900" indent="-342900">
              <a:buFont typeface="Arial" panose="020B0604020202020204" pitchFamily="34" charset="0"/>
              <a:buChar char="•"/>
            </a:pPr>
            <a:r>
              <a:rPr lang="en-US" sz="2000" dirty="0" err="1"/>
              <a:t>pLI</a:t>
            </a:r>
            <a:r>
              <a:rPr lang="en-US" sz="2000" dirty="0"/>
              <a:t> = probability loss of function intolerance score</a:t>
            </a:r>
          </a:p>
          <a:p>
            <a:pPr marL="342900" indent="-342900">
              <a:buFont typeface="Arial" panose="020B0604020202020204" pitchFamily="34" charset="0"/>
              <a:buChar char="•"/>
            </a:pPr>
            <a:r>
              <a:rPr lang="en-US" sz="2000" dirty="0"/>
              <a:t>Recommend </a:t>
            </a:r>
            <a:r>
              <a:rPr lang="en-US" sz="2000" dirty="0" err="1"/>
              <a:t>pLI</a:t>
            </a:r>
            <a:r>
              <a:rPr lang="en-US" sz="2000" dirty="0"/>
              <a:t> &gt;0.9 </a:t>
            </a:r>
          </a:p>
          <a:p>
            <a:endParaRPr lang="en-US" sz="1800" dirty="0"/>
          </a:p>
        </p:txBody>
      </p:sp>
    </p:spTree>
    <p:extLst>
      <p:ext uri="{BB962C8B-B14F-4D97-AF65-F5344CB8AC3E}">
        <p14:creationId xmlns:p14="http://schemas.microsoft.com/office/powerpoint/2010/main" val="4237546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p:nvPr/>
        </p:nvSpPr>
        <p:spPr>
          <a:xfrm>
            <a:off x="358849" y="1329928"/>
            <a:ext cx="4112327" cy="756047"/>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206" name="Shape 206"/>
          <p:cNvSpPr/>
          <p:nvPr/>
        </p:nvSpPr>
        <p:spPr>
          <a:xfrm>
            <a:off x="4463654" y="1329928"/>
            <a:ext cx="4116821" cy="756047"/>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16" name="Title 1"/>
          <p:cNvSpPr txBox="1">
            <a:spLocks/>
          </p:cNvSpPr>
          <p:nvPr/>
        </p:nvSpPr>
        <p:spPr>
          <a:xfrm>
            <a:off x="628650" y="273844"/>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b="1" dirty="0" err="1"/>
              <a:t>LoF</a:t>
            </a:r>
            <a:r>
              <a:rPr lang="en-US" sz="3300" b="1" dirty="0"/>
              <a:t> constraint is a spectrum not a dichotomy</a:t>
            </a:r>
          </a:p>
        </p:txBody>
      </p:sp>
      <p:sp>
        <p:nvSpPr>
          <p:cNvPr id="45" name="Shape 207">
            <a:extLst>
              <a:ext uri="{FF2B5EF4-FFF2-40B4-BE49-F238E27FC236}">
                <a16:creationId xmlns:a16="http://schemas.microsoft.com/office/drawing/2014/main" id="{B50E780F-DAC5-DD4D-B2AD-97ED1729D36A}"/>
              </a:ext>
            </a:extLst>
          </p:cNvPr>
          <p:cNvSpPr/>
          <p:nvPr/>
        </p:nvSpPr>
        <p:spPr>
          <a:xfrm>
            <a:off x="354356" y="4245769"/>
            <a:ext cx="2268141" cy="377665"/>
          </a:xfrm>
          <a:prstGeom prst="rect">
            <a:avLst/>
          </a:prstGeom>
          <a:ln w="12700">
            <a:miter lim="400000"/>
          </a:ln>
          <a:extLst>
            <a:ext uri="{C572A759-6A51-4108-AA02-DFA0A04FC94B}">
              <ma14:wrappingTextBoxFlag xmlns="" xmlns:ma14="http://schemas.microsoft.com/office/mac/drawingml/2011/main" val="1"/>
            </a:ext>
          </a:extLst>
        </p:spPr>
        <p:txBody>
          <a:bodyPr lIns="34289" tIns="34289" rIns="34289" bIns="34289">
            <a:spAutoFit/>
          </a:bodyPr>
          <a:lstStyle>
            <a:lvl1pPr algn="l" defTabSz="914400">
              <a:defRPr sz="3800">
                <a:latin typeface="Helvetica"/>
                <a:ea typeface="Helvetica"/>
                <a:cs typeface="Helvetica"/>
                <a:sym typeface="Helvetica"/>
              </a:defRPr>
            </a:lvl1pPr>
          </a:lstStyle>
          <a:p>
            <a:r>
              <a:rPr sz="2004">
                <a:latin typeface="+mn-lt"/>
                <a:ea typeface="Avenir Book" charset="0"/>
                <a:cs typeface="Avenir Book" charset="0"/>
              </a:rPr>
              <a:t>embryonic lethal</a:t>
            </a:r>
          </a:p>
        </p:txBody>
      </p:sp>
      <p:sp>
        <p:nvSpPr>
          <p:cNvPr id="46" name="Shape 208">
            <a:extLst>
              <a:ext uri="{FF2B5EF4-FFF2-40B4-BE49-F238E27FC236}">
                <a16:creationId xmlns:a16="http://schemas.microsoft.com/office/drawing/2014/main" id="{A972B506-A148-9D4A-AB59-2E46EAE72E0F}"/>
              </a:ext>
            </a:extLst>
          </p:cNvPr>
          <p:cNvSpPr/>
          <p:nvPr/>
        </p:nvSpPr>
        <p:spPr>
          <a:xfrm>
            <a:off x="3319388" y="3348037"/>
            <a:ext cx="2268141" cy="377665"/>
          </a:xfrm>
          <a:prstGeom prst="rect">
            <a:avLst/>
          </a:prstGeom>
          <a:ln w="12700">
            <a:miter lim="400000"/>
          </a:ln>
          <a:extLst>
            <a:ext uri="{C572A759-6A51-4108-AA02-DFA0A04FC94B}">
              <ma14:wrappingTextBoxFlag xmlns="" xmlns:ma14="http://schemas.microsoft.com/office/mac/drawingml/2011/main" val="1"/>
            </a:ext>
          </a:extLst>
        </p:spPr>
        <p:txBody>
          <a:bodyPr lIns="34289" tIns="34289" rIns="34289" bIns="34289">
            <a:spAutoFit/>
          </a:bodyPr>
          <a:lstStyle>
            <a:lvl1pPr algn="l" defTabSz="914400">
              <a:defRPr sz="3800">
                <a:latin typeface="Helvetica"/>
                <a:ea typeface="Helvetica"/>
                <a:cs typeface="Helvetica"/>
                <a:sym typeface="Helvetica"/>
              </a:defRPr>
            </a:lvl1pPr>
          </a:lstStyle>
          <a:p>
            <a:r>
              <a:rPr sz="2004" dirty="0">
                <a:latin typeface="+mn-lt"/>
                <a:ea typeface="Avenir Book" charset="0"/>
                <a:cs typeface="Avenir Book" charset="0"/>
              </a:rPr>
              <a:t>recessive disease</a:t>
            </a:r>
          </a:p>
        </p:txBody>
      </p:sp>
      <p:sp>
        <p:nvSpPr>
          <p:cNvPr id="47" name="Shape 209">
            <a:extLst>
              <a:ext uri="{FF2B5EF4-FFF2-40B4-BE49-F238E27FC236}">
                <a16:creationId xmlns:a16="http://schemas.microsoft.com/office/drawing/2014/main" id="{081CEEA4-AD60-A049-8A2A-FBEEE982D6E7}"/>
              </a:ext>
            </a:extLst>
          </p:cNvPr>
          <p:cNvSpPr/>
          <p:nvPr/>
        </p:nvSpPr>
        <p:spPr>
          <a:xfrm>
            <a:off x="6749576" y="2539187"/>
            <a:ext cx="1789892" cy="377665"/>
          </a:xfrm>
          <a:prstGeom prst="rect">
            <a:avLst/>
          </a:prstGeom>
          <a:ln w="12700">
            <a:miter lim="400000"/>
          </a:ln>
          <a:extLst>
            <a:ext uri="{C572A759-6A51-4108-AA02-DFA0A04FC94B}">
              <ma14:wrappingTextBoxFlag xmlns="" xmlns:ma14="http://schemas.microsoft.com/office/mac/drawingml/2011/main" val="1"/>
            </a:ext>
          </a:extLst>
        </p:spPr>
        <p:txBody>
          <a:bodyPr lIns="34289" tIns="34289" rIns="34289" bIns="34289">
            <a:spAutoFit/>
          </a:bodyPr>
          <a:lstStyle>
            <a:lvl1pPr algn="l" defTabSz="914400">
              <a:defRPr sz="3800">
                <a:latin typeface="Helvetica"/>
                <a:ea typeface="Helvetica"/>
                <a:cs typeface="Helvetica"/>
                <a:sym typeface="Helvetica"/>
              </a:defRPr>
            </a:lvl1pPr>
          </a:lstStyle>
          <a:p>
            <a:r>
              <a:rPr sz="2004">
                <a:latin typeface="+mn-lt"/>
                <a:ea typeface="Avenir Book" charset="0"/>
                <a:cs typeface="Avenir Book" charset="0"/>
              </a:rPr>
              <a:t>non-essential</a:t>
            </a:r>
          </a:p>
        </p:txBody>
      </p:sp>
      <p:sp>
        <p:nvSpPr>
          <p:cNvPr id="48" name="Shape 210">
            <a:extLst>
              <a:ext uri="{FF2B5EF4-FFF2-40B4-BE49-F238E27FC236}">
                <a16:creationId xmlns:a16="http://schemas.microsoft.com/office/drawing/2014/main" id="{A696B0F6-FC4E-F945-8AD9-184AC296FCA9}"/>
              </a:ext>
            </a:extLst>
          </p:cNvPr>
          <p:cNvSpPr/>
          <p:nvPr/>
        </p:nvSpPr>
        <p:spPr>
          <a:xfrm flipH="1">
            <a:off x="527865" y="2085974"/>
            <a:ext cx="1" cy="2159795"/>
          </a:xfrm>
          <a:prstGeom prst="line">
            <a:avLst/>
          </a:prstGeom>
          <a:ln w="25400">
            <a:solidFill>
              <a:srgbClr val="000000"/>
            </a:solidFill>
          </a:ln>
        </p:spPr>
        <p:txBody>
          <a:bodyPr lIns="34289" tIns="34289" rIns="34289" bIns="34289"/>
          <a:lstStyle/>
          <a:p>
            <a:pPr defTabSz="241093">
              <a:defRPr sz="1600">
                <a:latin typeface="Helvetica"/>
                <a:ea typeface="Helvetica"/>
                <a:cs typeface="Helvetica"/>
                <a:sym typeface="Helvetica"/>
              </a:defRPr>
            </a:pPr>
            <a:endParaRPr sz="844"/>
          </a:p>
        </p:txBody>
      </p:sp>
      <p:sp>
        <p:nvSpPr>
          <p:cNvPr id="49" name="Shape 211">
            <a:extLst>
              <a:ext uri="{FF2B5EF4-FFF2-40B4-BE49-F238E27FC236}">
                <a16:creationId xmlns:a16="http://schemas.microsoft.com/office/drawing/2014/main" id="{212F9664-5581-AA49-84C4-0FA2BA9BE999}"/>
              </a:ext>
            </a:extLst>
          </p:cNvPr>
          <p:cNvSpPr/>
          <p:nvPr/>
        </p:nvSpPr>
        <p:spPr>
          <a:xfrm flipH="1">
            <a:off x="3931369" y="2085975"/>
            <a:ext cx="0" cy="1310368"/>
          </a:xfrm>
          <a:prstGeom prst="line">
            <a:avLst/>
          </a:prstGeom>
          <a:ln w="25400">
            <a:solidFill>
              <a:srgbClr val="000000"/>
            </a:solidFill>
          </a:ln>
        </p:spPr>
        <p:txBody>
          <a:bodyPr lIns="34289" tIns="34289" rIns="34289" bIns="34289"/>
          <a:lstStyle/>
          <a:p>
            <a:pPr defTabSz="241093">
              <a:defRPr sz="1600">
                <a:latin typeface="Helvetica"/>
                <a:ea typeface="Helvetica"/>
                <a:cs typeface="Helvetica"/>
                <a:sym typeface="Helvetica"/>
              </a:defRPr>
            </a:pPr>
            <a:endParaRPr sz="844"/>
          </a:p>
        </p:txBody>
      </p:sp>
      <p:sp>
        <p:nvSpPr>
          <p:cNvPr id="50" name="Shape 212">
            <a:extLst>
              <a:ext uri="{FF2B5EF4-FFF2-40B4-BE49-F238E27FC236}">
                <a16:creationId xmlns:a16="http://schemas.microsoft.com/office/drawing/2014/main" id="{A422C387-3F30-114D-B02E-3994F9A27202}"/>
              </a:ext>
            </a:extLst>
          </p:cNvPr>
          <p:cNvSpPr/>
          <p:nvPr/>
        </p:nvSpPr>
        <p:spPr>
          <a:xfrm>
            <a:off x="8107933" y="2081898"/>
            <a:ext cx="0" cy="487793"/>
          </a:xfrm>
          <a:prstGeom prst="line">
            <a:avLst/>
          </a:prstGeom>
          <a:ln w="25400">
            <a:solidFill>
              <a:srgbClr val="000000"/>
            </a:solidFill>
          </a:ln>
        </p:spPr>
        <p:txBody>
          <a:bodyPr lIns="34289" tIns="34289" rIns="34289" bIns="34289"/>
          <a:lstStyle/>
          <a:p>
            <a:pPr defTabSz="241093">
              <a:defRPr sz="1600">
                <a:latin typeface="Helvetica"/>
                <a:ea typeface="Helvetica"/>
                <a:cs typeface="Helvetica"/>
                <a:sym typeface="Helvetica"/>
              </a:defRPr>
            </a:pPr>
            <a:endParaRPr sz="844"/>
          </a:p>
        </p:txBody>
      </p:sp>
      <p:sp>
        <p:nvSpPr>
          <p:cNvPr id="51" name="Shape 213">
            <a:extLst>
              <a:ext uri="{FF2B5EF4-FFF2-40B4-BE49-F238E27FC236}">
                <a16:creationId xmlns:a16="http://schemas.microsoft.com/office/drawing/2014/main" id="{B2A16A44-43EE-C04E-9485-B4CA8BD08DF3}"/>
              </a:ext>
            </a:extLst>
          </p:cNvPr>
          <p:cNvSpPr/>
          <p:nvPr/>
        </p:nvSpPr>
        <p:spPr>
          <a:xfrm>
            <a:off x="5209478" y="2943612"/>
            <a:ext cx="2268141" cy="377665"/>
          </a:xfrm>
          <a:prstGeom prst="rect">
            <a:avLst/>
          </a:prstGeom>
          <a:ln w="12700">
            <a:miter lim="400000"/>
          </a:ln>
          <a:extLst>
            <a:ext uri="{C572A759-6A51-4108-AA02-DFA0A04FC94B}">
              <ma14:wrappingTextBoxFlag xmlns="" xmlns:ma14="http://schemas.microsoft.com/office/mac/drawingml/2011/main" val="1"/>
            </a:ext>
          </a:extLst>
        </p:spPr>
        <p:txBody>
          <a:bodyPr lIns="34289" tIns="34289" rIns="34289" bIns="34289">
            <a:spAutoFit/>
          </a:bodyPr>
          <a:lstStyle>
            <a:lvl1pPr algn="l" defTabSz="914400">
              <a:defRPr sz="3800">
                <a:latin typeface="Helvetica"/>
                <a:ea typeface="Helvetica"/>
                <a:cs typeface="Helvetica"/>
                <a:sym typeface="Helvetica"/>
              </a:defRPr>
            </a:lvl1pPr>
          </a:lstStyle>
          <a:p>
            <a:r>
              <a:rPr sz="2004">
                <a:latin typeface="+mn-lt"/>
                <a:ea typeface="Avenir Book" charset="0"/>
                <a:cs typeface="Avenir Book" charset="0"/>
              </a:rPr>
              <a:t>complex disease</a:t>
            </a:r>
          </a:p>
        </p:txBody>
      </p:sp>
      <p:sp>
        <p:nvSpPr>
          <p:cNvPr id="52" name="Shape 214">
            <a:extLst>
              <a:ext uri="{FF2B5EF4-FFF2-40B4-BE49-F238E27FC236}">
                <a16:creationId xmlns:a16="http://schemas.microsoft.com/office/drawing/2014/main" id="{F03C6661-F8B5-5140-B617-2B8E0B557E55}"/>
              </a:ext>
            </a:extLst>
          </p:cNvPr>
          <p:cNvSpPr/>
          <p:nvPr/>
        </p:nvSpPr>
        <p:spPr>
          <a:xfrm>
            <a:off x="6293069" y="2093715"/>
            <a:ext cx="0" cy="927071"/>
          </a:xfrm>
          <a:prstGeom prst="line">
            <a:avLst/>
          </a:prstGeom>
          <a:ln w="25400">
            <a:solidFill>
              <a:srgbClr val="000000"/>
            </a:solidFill>
          </a:ln>
        </p:spPr>
        <p:txBody>
          <a:bodyPr lIns="34289" tIns="34289" rIns="34289" bIns="34289"/>
          <a:lstStyle/>
          <a:p>
            <a:pPr defTabSz="241093">
              <a:defRPr sz="1600">
                <a:latin typeface="Helvetica"/>
                <a:ea typeface="Helvetica"/>
                <a:cs typeface="Helvetica"/>
                <a:sym typeface="Helvetica"/>
              </a:defRPr>
            </a:pPr>
            <a:endParaRPr sz="844"/>
          </a:p>
        </p:txBody>
      </p:sp>
      <p:sp>
        <p:nvSpPr>
          <p:cNvPr id="53" name="Shape 216">
            <a:extLst>
              <a:ext uri="{FF2B5EF4-FFF2-40B4-BE49-F238E27FC236}">
                <a16:creationId xmlns:a16="http://schemas.microsoft.com/office/drawing/2014/main" id="{97347597-1D46-CE49-BE45-C2DCE78307A6}"/>
              </a:ext>
            </a:extLst>
          </p:cNvPr>
          <p:cNvSpPr/>
          <p:nvPr/>
        </p:nvSpPr>
        <p:spPr>
          <a:xfrm>
            <a:off x="7510467" y="3095775"/>
            <a:ext cx="1255555" cy="377665"/>
          </a:xfrm>
          <a:prstGeom prst="rect">
            <a:avLst/>
          </a:prstGeom>
          <a:ln w="12700">
            <a:miter lim="400000"/>
          </a:ln>
          <a:extLst>
            <a:ext uri="{C572A759-6A51-4108-AA02-DFA0A04FC94B}">
              <ma14:wrappingTextBoxFlag xmlns="" xmlns:ma14="http://schemas.microsoft.com/office/mac/drawingml/2011/main" val="1"/>
            </a:ext>
          </a:extLst>
        </p:spPr>
        <p:txBody>
          <a:bodyPr lIns="34289" tIns="34289" rIns="34289" bIns="34289">
            <a:spAutoFit/>
          </a:bodyPr>
          <a:lstStyle>
            <a:lvl1pPr algn="l" defTabSz="914400">
              <a:defRPr sz="3800">
                <a:latin typeface="Helvetica"/>
                <a:ea typeface="Helvetica"/>
                <a:cs typeface="Helvetica"/>
                <a:sym typeface="Helvetica"/>
              </a:defRPr>
            </a:lvl1pPr>
          </a:lstStyle>
          <a:p>
            <a:r>
              <a:rPr sz="2004">
                <a:latin typeface="+mn-lt"/>
                <a:ea typeface="Avenir Book" charset="0"/>
                <a:cs typeface="Avenir Book" charset="0"/>
              </a:rPr>
              <a:t>beneficial</a:t>
            </a:r>
          </a:p>
        </p:txBody>
      </p:sp>
      <p:sp>
        <p:nvSpPr>
          <p:cNvPr id="54" name="Shape 217">
            <a:extLst>
              <a:ext uri="{FF2B5EF4-FFF2-40B4-BE49-F238E27FC236}">
                <a16:creationId xmlns:a16="http://schemas.microsoft.com/office/drawing/2014/main" id="{BC9463B8-322E-5C4F-A331-FDA4B020B1FA}"/>
              </a:ext>
            </a:extLst>
          </p:cNvPr>
          <p:cNvSpPr/>
          <p:nvPr/>
        </p:nvSpPr>
        <p:spPr>
          <a:xfrm>
            <a:off x="8530075" y="2081897"/>
            <a:ext cx="0" cy="1013877"/>
          </a:xfrm>
          <a:prstGeom prst="line">
            <a:avLst/>
          </a:prstGeom>
          <a:ln w="25400">
            <a:solidFill>
              <a:srgbClr val="000000"/>
            </a:solidFill>
          </a:ln>
        </p:spPr>
        <p:txBody>
          <a:bodyPr lIns="34289" tIns="34289" rIns="34289" bIns="34289"/>
          <a:lstStyle/>
          <a:p>
            <a:pPr defTabSz="241093">
              <a:defRPr sz="1600">
                <a:latin typeface="Helvetica"/>
                <a:ea typeface="Helvetica"/>
                <a:cs typeface="Helvetica"/>
                <a:sym typeface="Helvetica"/>
              </a:defRPr>
            </a:pPr>
            <a:endParaRPr sz="844"/>
          </a:p>
        </p:txBody>
      </p:sp>
      <p:sp>
        <p:nvSpPr>
          <p:cNvPr id="55" name="Shape 208">
            <a:extLst>
              <a:ext uri="{FF2B5EF4-FFF2-40B4-BE49-F238E27FC236}">
                <a16:creationId xmlns:a16="http://schemas.microsoft.com/office/drawing/2014/main" id="{646CC2BD-74C9-A948-A644-E72AA68FFCF3}"/>
              </a:ext>
            </a:extLst>
          </p:cNvPr>
          <p:cNvSpPr/>
          <p:nvPr/>
        </p:nvSpPr>
        <p:spPr>
          <a:xfrm>
            <a:off x="1868584" y="3868119"/>
            <a:ext cx="3074891" cy="377665"/>
          </a:xfrm>
          <a:prstGeom prst="rect">
            <a:avLst/>
          </a:prstGeom>
          <a:ln w="12700">
            <a:miter lim="400000"/>
          </a:ln>
          <a:extLst>
            <a:ext uri="{C572A759-6A51-4108-AA02-DFA0A04FC94B}">
              <ma14:wrappingTextBoxFlag xmlns="" xmlns:ma14="http://schemas.microsoft.com/office/mac/drawingml/2011/main" val="1"/>
            </a:ext>
          </a:extLst>
        </p:spPr>
        <p:txBody>
          <a:bodyPr wrap="square" lIns="34289" tIns="34289" rIns="34289" bIns="34289">
            <a:spAutoFit/>
          </a:bodyPr>
          <a:lstStyle>
            <a:lvl1pPr algn="l" defTabSz="914400">
              <a:defRPr sz="3800">
                <a:latin typeface="Helvetica"/>
                <a:ea typeface="Helvetica"/>
                <a:cs typeface="Helvetica"/>
                <a:sym typeface="Helvetica"/>
              </a:defRPr>
            </a:lvl1pPr>
          </a:lstStyle>
          <a:p>
            <a:r>
              <a:rPr lang="en-US" sz="2004" dirty="0" err="1">
                <a:latin typeface="+mn-lt"/>
                <a:ea typeface="Avenir Book" charset="0"/>
                <a:cs typeface="Avenir Book" charset="0"/>
              </a:rPr>
              <a:t>haploinsufficient</a:t>
            </a:r>
            <a:r>
              <a:rPr lang="en-US" sz="2004" dirty="0">
                <a:latin typeface="+mn-lt"/>
                <a:ea typeface="Avenir Book" charset="0"/>
                <a:cs typeface="Avenir Book" charset="0"/>
              </a:rPr>
              <a:t> </a:t>
            </a:r>
            <a:r>
              <a:rPr sz="2004" dirty="0">
                <a:latin typeface="+mn-lt"/>
                <a:ea typeface="Avenir Book" charset="0"/>
                <a:cs typeface="Avenir Book" charset="0"/>
              </a:rPr>
              <a:t>disease</a:t>
            </a:r>
          </a:p>
        </p:txBody>
      </p:sp>
      <p:sp>
        <p:nvSpPr>
          <p:cNvPr id="56" name="Shape 211">
            <a:extLst>
              <a:ext uri="{FF2B5EF4-FFF2-40B4-BE49-F238E27FC236}">
                <a16:creationId xmlns:a16="http://schemas.microsoft.com/office/drawing/2014/main" id="{C5608225-90FF-9844-93AC-DBC6779C4B84}"/>
              </a:ext>
            </a:extLst>
          </p:cNvPr>
          <p:cNvSpPr/>
          <p:nvPr/>
        </p:nvSpPr>
        <p:spPr>
          <a:xfrm flipH="1">
            <a:off x="2059706" y="2085976"/>
            <a:ext cx="0" cy="1782143"/>
          </a:xfrm>
          <a:prstGeom prst="line">
            <a:avLst/>
          </a:prstGeom>
          <a:ln w="25400">
            <a:solidFill>
              <a:srgbClr val="000000"/>
            </a:solidFill>
          </a:ln>
        </p:spPr>
        <p:txBody>
          <a:bodyPr lIns="34289" tIns="34289" rIns="34289" bIns="34289"/>
          <a:lstStyle/>
          <a:p>
            <a:pPr defTabSz="241093">
              <a:defRPr sz="1600">
                <a:latin typeface="Helvetica"/>
                <a:ea typeface="Helvetica"/>
                <a:cs typeface="Helvetica"/>
                <a:sym typeface="Helvetica"/>
              </a:defRPr>
            </a:pPr>
            <a:endParaRPr sz="844"/>
          </a:p>
        </p:txBody>
      </p:sp>
    </p:spTree>
    <p:extLst>
      <p:ext uri="{BB962C8B-B14F-4D97-AF65-F5344CB8AC3E}">
        <p14:creationId xmlns:p14="http://schemas.microsoft.com/office/powerpoint/2010/main" val="16528949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D3EF9-3F45-5547-A3F1-A2F9032F7A1F}"/>
              </a:ext>
            </a:extLst>
          </p:cNvPr>
          <p:cNvSpPr>
            <a:spLocks noGrp="1"/>
          </p:cNvSpPr>
          <p:nvPr>
            <p:ph type="title"/>
          </p:nvPr>
        </p:nvSpPr>
        <p:spPr>
          <a:xfrm>
            <a:off x="372618" y="64691"/>
            <a:ext cx="7886700" cy="994172"/>
          </a:xfrm>
        </p:spPr>
        <p:txBody>
          <a:bodyPr>
            <a:normAutofit/>
          </a:bodyPr>
          <a:lstStyle/>
          <a:p>
            <a:r>
              <a:rPr lang="en-US" sz="3600" b="1" dirty="0"/>
              <a:t>Constraint metric: LOEUF</a:t>
            </a:r>
          </a:p>
        </p:txBody>
      </p:sp>
      <p:sp>
        <p:nvSpPr>
          <p:cNvPr id="4" name="Content Placeholder 2">
            <a:extLst>
              <a:ext uri="{FF2B5EF4-FFF2-40B4-BE49-F238E27FC236}">
                <a16:creationId xmlns:a16="http://schemas.microsoft.com/office/drawing/2014/main" id="{45D03614-894D-CE41-89F3-12A6F92415D2}"/>
              </a:ext>
            </a:extLst>
          </p:cNvPr>
          <p:cNvSpPr txBox="1">
            <a:spLocks/>
          </p:cNvSpPr>
          <p:nvPr/>
        </p:nvSpPr>
        <p:spPr>
          <a:xfrm>
            <a:off x="261314" y="1388287"/>
            <a:ext cx="3896057" cy="4351338"/>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t>LOEUF is a continuous metric</a:t>
            </a:r>
          </a:p>
          <a:p>
            <a:r>
              <a:rPr lang="en-US" sz="2000" dirty="0"/>
              <a:t>The upper bound of the 90% confidence interval of the observed/expected ratio of predicted loss-of-function variants</a:t>
            </a:r>
          </a:p>
          <a:p>
            <a:r>
              <a:rPr lang="en-US" sz="2000" dirty="0"/>
              <a:t>Many genes are extremely depleted (&lt;35%) observed compared to expected</a:t>
            </a:r>
          </a:p>
          <a:p>
            <a:pPr lvl="1"/>
            <a:r>
              <a:rPr lang="en-US" dirty="0"/>
              <a:t>&gt;70% of these have no known disease phenotype</a:t>
            </a:r>
          </a:p>
        </p:txBody>
      </p:sp>
      <p:sp>
        <p:nvSpPr>
          <p:cNvPr id="7" name="TextBox 6">
            <a:extLst>
              <a:ext uri="{FF2B5EF4-FFF2-40B4-BE49-F238E27FC236}">
                <a16:creationId xmlns:a16="http://schemas.microsoft.com/office/drawing/2014/main" id="{A02B4CD7-EC62-754C-AB2C-C0ED711C15F6}"/>
              </a:ext>
            </a:extLst>
          </p:cNvPr>
          <p:cNvSpPr txBox="1"/>
          <p:nvPr/>
        </p:nvSpPr>
        <p:spPr>
          <a:xfrm>
            <a:off x="6735476" y="4770788"/>
            <a:ext cx="2278188" cy="338554"/>
          </a:xfrm>
          <a:prstGeom prst="rect">
            <a:avLst/>
          </a:prstGeom>
          <a:noFill/>
        </p:spPr>
        <p:txBody>
          <a:bodyPr wrap="none" rtlCol="0">
            <a:spAutoFit/>
          </a:bodyPr>
          <a:lstStyle/>
          <a:p>
            <a:r>
              <a:rPr lang="en-US" sz="1600" dirty="0" err="1"/>
              <a:t>Karczewski</a:t>
            </a:r>
            <a:r>
              <a:rPr lang="en-US" sz="1600" dirty="0"/>
              <a:t>, </a:t>
            </a:r>
            <a:r>
              <a:rPr lang="en-US" sz="1600" dirty="0" err="1"/>
              <a:t>bioRxiv</a:t>
            </a:r>
            <a:r>
              <a:rPr lang="en-US" sz="1600" dirty="0"/>
              <a:t>, 2019</a:t>
            </a:r>
          </a:p>
        </p:txBody>
      </p:sp>
      <p:pic>
        <p:nvPicPr>
          <p:cNvPr id="8" name="Picture 7">
            <a:extLst>
              <a:ext uri="{FF2B5EF4-FFF2-40B4-BE49-F238E27FC236}">
                <a16:creationId xmlns:a16="http://schemas.microsoft.com/office/drawing/2014/main" id="{40664335-D87D-EE42-BFCE-7231B17EBD87}"/>
              </a:ext>
            </a:extLst>
          </p:cNvPr>
          <p:cNvPicPr>
            <a:picLocks noChangeAspect="1"/>
          </p:cNvPicPr>
          <p:nvPr/>
        </p:nvPicPr>
        <p:blipFill>
          <a:blip r:embed="rId2"/>
          <a:stretch>
            <a:fillRect/>
          </a:stretch>
        </p:blipFill>
        <p:spPr>
          <a:xfrm>
            <a:off x="4216399" y="1388287"/>
            <a:ext cx="4797265" cy="3198176"/>
          </a:xfrm>
          <a:prstGeom prst="rect">
            <a:avLst/>
          </a:prstGeom>
        </p:spPr>
      </p:pic>
      <p:grpSp>
        <p:nvGrpSpPr>
          <p:cNvPr id="9" name="Group 8">
            <a:extLst>
              <a:ext uri="{FF2B5EF4-FFF2-40B4-BE49-F238E27FC236}">
                <a16:creationId xmlns:a16="http://schemas.microsoft.com/office/drawing/2014/main" id="{762D4A95-5010-1549-A8A2-61265738E857}"/>
              </a:ext>
            </a:extLst>
          </p:cNvPr>
          <p:cNvGrpSpPr/>
          <p:nvPr/>
        </p:nvGrpSpPr>
        <p:grpSpPr>
          <a:xfrm>
            <a:off x="7874570" y="244102"/>
            <a:ext cx="939852" cy="1629522"/>
            <a:chOff x="9886948" y="906983"/>
            <a:chExt cx="1084121" cy="1880146"/>
          </a:xfrm>
        </p:grpSpPr>
        <p:pic>
          <p:nvPicPr>
            <p:cNvPr id="10" name="Picture 9" descr="konradkarczewski_bw.jpg">
              <a:extLst>
                <a:ext uri="{FF2B5EF4-FFF2-40B4-BE49-F238E27FC236}">
                  <a16:creationId xmlns:a16="http://schemas.microsoft.com/office/drawing/2014/main" id="{88DC8629-EF66-454F-9773-E0EA67601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4872" y="906983"/>
              <a:ext cx="998472" cy="1358800"/>
            </a:xfrm>
            <a:prstGeom prst="rect">
              <a:avLst/>
            </a:prstGeom>
          </p:spPr>
        </p:pic>
        <p:sp>
          <p:nvSpPr>
            <p:cNvPr id="11" name="TextBox 10">
              <a:extLst>
                <a:ext uri="{FF2B5EF4-FFF2-40B4-BE49-F238E27FC236}">
                  <a16:creationId xmlns:a16="http://schemas.microsoft.com/office/drawing/2014/main" id="{DA0B7CB8-D643-9347-8F8A-6C04D95EF8F1}"/>
                </a:ext>
              </a:extLst>
            </p:cNvPr>
            <p:cNvSpPr txBox="1"/>
            <p:nvPr/>
          </p:nvSpPr>
          <p:spPr>
            <a:xfrm>
              <a:off x="9886948" y="2289971"/>
              <a:ext cx="1084121" cy="497158"/>
            </a:xfrm>
            <a:prstGeom prst="rect">
              <a:avLst/>
            </a:prstGeom>
            <a:noFill/>
          </p:spPr>
          <p:txBody>
            <a:bodyPr wrap="square" rtlCol="0">
              <a:spAutoFit/>
            </a:bodyPr>
            <a:lstStyle/>
            <a:p>
              <a:pPr algn="ctr"/>
              <a:r>
                <a:rPr lang="en-US" sz="1100" dirty="0"/>
                <a:t>Konrad</a:t>
              </a:r>
              <a:br>
                <a:rPr lang="en-US" sz="1100" dirty="0"/>
              </a:br>
              <a:r>
                <a:rPr lang="en-US" sz="1100" dirty="0"/>
                <a:t>Karczewski</a:t>
              </a:r>
            </a:p>
          </p:txBody>
        </p:sp>
      </p:grpSp>
    </p:spTree>
    <p:extLst>
      <p:ext uri="{BB962C8B-B14F-4D97-AF65-F5344CB8AC3E}">
        <p14:creationId xmlns:p14="http://schemas.microsoft.com/office/powerpoint/2010/main" val="4025557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7DC6-BCFB-E641-B742-B065863A6C15}"/>
              </a:ext>
            </a:extLst>
          </p:cNvPr>
          <p:cNvSpPr>
            <a:spLocks noGrp="1"/>
          </p:cNvSpPr>
          <p:nvPr>
            <p:ph type="title"/>
          </p:nvPr>
        </p:nvSpPr>
        <p:spPr>
          <a:xfrm>
            <a:off x="628650" y="-25879"/>
            <a:ext cx="7886700" cy="994172"/>
          </a:xfrm>
        </p:spPr>
        <p:txBody>
          <a:bodyPr/>
          <a:lstStyle/>
          <a:p>
            <a:r>
              <a:rPr lang="en-US" b="1" dirty="0"/>
              <a:t>Important notes on constraint</a:t>
            </a:r>
          </a:p>
        </p:txBody>
      </p:sp>
      <p:sp>
        <p:nvSpPr>
          <p:cNvPr id="4" name="Text Placeholder 3">
            <a:extLst>
              <a:ext uri="{FF2B5EF4-FFF2-40B4-BE49-F238E27FC236}">
                <a16:creationId xmlns:a16="http://schemas.microsoft.com/office/drawing/2014/main" id="{FE05E71E-5A1F-C245-A07C-8D3C73923DB7}"/>
              </a:ext>
            </a:extLst>
          </p:cNvPr>
          <p:cNvSpPr>
            <a:spLocks noGrp="1"/>
          </p:cNvSpPr>
          <p:nvPr>
            <p:ph idx="1"/>
          </p:nvPr>
        </p:nvSpPr>
        <p:spPr>
          <a:xfrm>
            <a:off x="628650" y="905774"/>
            <a:ext cx="8309844" cy="3726949"/>
          </a:xfrm>
        </p:spPr>
        <p:txBody>
          <a:bodyPr>
            <a:normAutofit/>
          </a:bodyPr>
          <a:lstStyle/>
          <a:p>
            <a:r>
              <a:rPr lang="en-US" b="1" dirty="0"/>
              <a:t>Primarily for dominant disease genes</a:t>
            </a:r>
          </a:p>
          <a:p>
            <a:r>
              <a:rPr lang="en-US" dirty="0"/>
              <a:t>Do not expect to see strong constraint signal for recessive disease genes</a:t>
            </a:r>
          </a:p>
          <a:p>
            <a:r>
              <a:rPr lang="en-US" dirty="0"/>
              <a:t>Not necessarily a sign of a strong phenotype – can see evidence of constraint from mild degrees of negative selection </a:t>
            </a:r>
          </a:p>
          <a:p>
            <a:r>
              <a:rPr lang="en-US" dirty="0"/>
              <a:t>Selection occurs through reproduction so deleterious effect must be during reproductive years </a:t>
            </a:r>
          </a:p>
          <a:p>
            <a:pPr lvl="1"/>
            <a:r>
              <a:rPr lang="en-US" dirty="0"/>
              <a:t>Example: </a:t>
            </a:r>
            <a:r>
              <a:rPr lang="en-US" i="1" dirty="0"/>
              <a:t>BRCA1</a:t>
            </a:r>
            <a:r>
              <a:rPr lang="en-US" dirty="0"/>
              <a:t> does not show evidence of loss of function constraint</a:t>
            </a:r>
          </a:p>
        </p:txBody>
      </p:sp>
      <p:pic>
        <p:nvPicPr>
          <p:cNvPr id="8" name="Picture 7">
            <a:extLst>
              <a:ext uri="{FF2B5EF4-FFF2-40B4-BE49-F238E27FC236}">
                <a16:creationId xmlns:a16="http://schemas.microsoft.com/office/drawing/2014/main" id="{1CBDB5AE-6FD5-1946-9674-C1ED77EEC462}"/>
              </a:ext>
            </a:extLst>
          </p:cNvPr>
          <p:cNvPicPr>
            <a:picLocks noChangeAspect="1"/>
          </p:cNvPicPr>
          <p:nvPr/>
        </p:nvPicPr>
        <p:blipFill>
          <a:blip r:embed="rId2"/>
          <a:stretch>
            <a:fillRect/>
          </a:stretch>
        </p:blipFill>
        <p:spPr>
          <a:xfrm>
            <a:off x="3278985" y="3396854"/>
            <a:ext cx="5659510" cy="1641602"/>
          </a:xfrm>
          <a:prstGeom prst="rect">
            <a:avLst/>
          </a:prstGeom>
        </p:spPr>
      </p:pic>
      <p:sp>
        <p:nvSpPr>
          <p:cNvPr id="9" name="TextBox 8">
            <a:extLst>
              <a:ext uri="{FF2B5EF4-FFF2-40B4-BE49-F238E27FC236}">
                <a16:creationId xmlns:a16="http://schemas.microsoft.com/office/drawing/2014/main" id="{0EAAAE78-36EC-CF4F-8C4B-C240E444AF2A}"/>
              </a:ext>
            </a:extLst>
          </p:cNvPr>
          <p:cNvSpPr txBox="1"/>
          <p:nvPr/>
        </p:nvSpPr>
        <p:spPr>
          <a:xfrm>
            <a:off x="180899" y="3658344"/>
            <a:ext cx="3008068" cy="1061829"/>
          </a:xfrm>
          <a:prstGeom prst="rect">
            <a:avLst/>
          </a:prstGeom>
          <a:noFill/>
        </p:spPr>
        <p:txBody>
          <a:bodyPr wrap="none" rtlCol="0">
            <a:spAutoFit/>
          </a:bodyPr>
          <a:lstStyle/>
          <a:p>
            <a:pPr algn="ctr"/>
            <a:r>
              <a:rPr lang="en-US" sz="2100" i="1" dirty="0"/>
              <a:t>BRCA1</a:t>
            </a:r>
          </a:p>
          <a:p>
            <a:pPr algn="ctr"/>
            <a:r>
              <a:rPr lang="en-US" sz="2100" dirty="0"/>
              <a:t>Autosomal dominant</a:t>
            </a:r>
          </a:p>
          <a:p>
            <a:pPr algn="ctr"/>
            <a:r>
              <a:rPr lang="en-US" sz="2100" dirty="0"/>
              <a:t>Breast and ovarian cancer</a:t>
            </a:r>
          </a:p>
        </p:txBody>
      </p:sp>
    </p:spTree>
    <p:extLst>
      <p:ext uri="{BB962C8B-B14F-4D97-AF65-F5344CB8AC3E}">
        <p14:creationId xmlns:p14="http://schemas.microsoft.com/office/powerpoint/2010/main" val="391533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30" y="994172"/>
            <a:ext cx="8205540" cy="3263504"/>
          </a:xfrm>
        </p:spPr>
        <p:txBody>
          <a:bodyPr/>
          <a:lstStyle/>
          <a:p>
            <a:r>
              <a:rPr lang="en-US" dirty="0"/>
              <a:t>Binning this spectrum into deciles</a:t>
            </a:r>
          </a:p>
        </p:txBody>
      </p:sp>
      <p:sp>
        <p:nvSpPr>
          <p:cNvPr id="7" name="Title 1"/>
          <p:cNvSpPr txBox="1">
            <a:spLocks/>
          </p:cNvSpPr>
          <p:nvPr/>
        </p:nvSpPr>
        <p:spPr>
          <a:xfrm>
            <a:off x="469230" y="1"/>
            <a:ext cx="8205539"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t>Resolving the spectrum of LoF intolerance</a:t>
            </a:r>
            <a:endParaRPr lang="en-US" sz="3300" dirty="0"/>
          </a:p>
        </p:txBody>
      </p:sp>
      <p:grpSp>
        <p:nvGrpSpPr>
          <p:cNvPr id="19" name="Group 18"/>
          <p:cNvGrpSpPr/>
          <p:nvPr/>
        </p:nvGrpSpPr>
        <p:grpSpPr>
          <a:xfrm>
            <a:off x="2457450" y="1621722"/>
            <a:ext cx="4503420" cy="451654"/>
            <a:chOff x="478466" y="1773237"/>
            <a:chExt cx="10962167" cy="1008063"/>
          </a:xfrm>
        </p:grpSpPr>
        <p:sp>
          <p:nvSpPr>
            <p:cNvPr id="20" name="Shape 204"/>
            <p:cNvSpPr/>
            <p:nvPr/>
          </p:nvSpPr>
          <p:spPr>
            <a:xfrm>
              <a:off x="478466" y="1773237"/>
              <a:ext cx="5483102" cy="1008063"/>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21" name="Shape 206"/>
            <p:cNvSpPr/>
            <p:nvPr/>
          </p:nvSpPr>
          <p:spPr>
            <a:xfrm>
              <a:off x="5951538" y="1773237"/>
              <a:ext cx="5489095" cy="1008063"/>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pic>
        <p:nvPicPr>
          <p:cNvPr id="8" name="Picture 7">
            <a:extLst>
              <a:ext uri="{FF2B5EF4-FFF2-40B4-BE49-F238E27FC236}">
                <a16:creationId xmlns:a16="http://schemas.microsoft.com/office/drawing/2014/main" id="{AFABE4DB-D151-4842-A87C-2CD20561B17F}"/>
              </a:ext>
            </a:extLst>
          </p:cNvPr>
          <p:cNvPicPr>
            <a:picLocks noChangeAspect="1"/>
          </p:cNvPicPr>
          <p:nvPr/>
        </p:nvPicPr>
        <p:blipFill>
          <a:blip r:embed="rId3"/>
          <a:stretch>
            <a:fillRect/>
          </a:stretch>
        </p:blipFill>
        <p:spPr>
          <a:xfrm>
            <a:off x="1857237" y="2046427"/>
            <a:ext cx="5161789" cy="3097073"/>
          </a:xfrm>
          <a:prstGeom prst="rect">
            <a:avLst/>
          </a:prstGeom>
        </p:spPr>
      </p:pic>
      <p:sp>
        <p:nvSpPr>
          <p:cNvPr id="10" name="TextBox 9">
            <a:extLst>
              <a:ext uri="{FF2B5EF4-FFF2-40B4-BE49-F238E27FC236}">
                <a16:creationId xmlns:a16="http://schemas.microsoft.com/office/drawing/2014/main" id="{3CF75B77-DCF5-1E4B-BECA-2B0AAF648E19}"/>
              </a:ext>
            </a:extLst>
          </p:cNvPr>
          <p:cNvSpPr txBox="1"/>
          <p:nvPr/>
        </p:nvSpPr>
        <p:spPr>
          <a:xfrm>
            <a:off x="255822" y="1535925"/>
            <a:ext cx="1850763" cy="646331"/>
          </a:xfrm>
          <a:prstGeom prst="rect">
            <a:avLst/>
          </a:prstGeom>
          <a:noFill/>
        </p:spPr>
        <p:txBody>
          <a:bodyPr wrap="none" rtlCol="0">
            <a:spAutoFit/>
          </a:bodyPr>
          <a:lstStyle/>
          <a:p>
            <a:pPr algn="ctr"/>
            <a:r>
              <a:rPr lang="en-US" sz="1800" dirty="0"/>
              <a:t>More depleted</a:t>
            </a:r>
          </a:p>
          <a:p>
            <a:pPr algn="ctr"/>
            <a:r>
              <a:rPr lang="en-US" sz="1800" dirty="0"/>
              <a:t>More constrained</a:t>
            </a:r>
          </a:p>
        </p:txBody>
      </p:sp>
      <p:sp>
        <p:nvSpPr>
          <p:cNvPr id="11" name="TextBox 10">
            <a:extLst>
              <a:ext uri="{FF2B5EF4-FFF2-40B4-BE49-F238E27FC236}">
                <a16:creationId xmlns:a16="http://schemas.microsoft.com/office/drawing/2014/main" id="{DFAD0738-0B33-C34E-B105-DBBBEE2654F7}"/>
              </a:ext>
            </a:extLst>
          </p:cNvPr>
          <p:cNvSpPr txBox="1"/>
          <p:nvPr/>
        </p:nvSpPr>
        <p:spPr>
          <a:xfrm>
            <a:off x="7306176" y="1535925"/>
            <a:ext cx="1731949" cy="646331"/>
          </a:xfrm>
          <a:prstGeom prst="rect">
            <a:avLst/>
          </a:prstGeom>
          <a:noFill/>
        </p:spPr>
        <p:txBody>
          <a:bodyPr wrap="none" rtlCol="0">
            <a:spAutoFit/>
          </a:bodyPr>
          <a:lstStyle/>
          <a:p>
            <a:pPr algn="ctr"/>
            <a:r>
              <a:rPr lang="en-US" sz="1800" dirty="0"/>
              <a:t>More tolerant</a:t>
            </a:r>
          </a:p>
          <a:p>
            <a:pPr algn="ctr"/>
            <a:r>
              <a:rPr lang="en-US" sz="1800" dirty="0"/>
              <a:t>Less constrained</a:t>
            </a:r>
          </a:p>
        </p:txBody>
      </p:sp>
    </p:spTree>
    <p:extLst>
      <p:ext uri="{BB962C8B-B14F-4D97-AF65-F5344CB8AC3E}">
        <p14:creationId xmlns:p14="http://schemas.microsoft.com/office/powerpoint/2010/main" val="1869557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30" y="994172"/>
            <a:ext cx="8205540" cy="3263504"/>
          </a:xfrm>
        </p:spPr>
        <p:txBody>
          <a:bodyPr/>
          <a:lstStyle/>
          <a:p>
            <a:r>
              <a:rPr lang="en-US" dirty="0"/>
              <a:t>Known </a:t>
            </a:r>
            <a:r>
              <a:rPr lang="en-US" dirty="0" err="1"/>
              <a:t>haploinsufficient</a:t>
            </a:r>
            <a:r>
              <a:rPr lang="en-US" dirty="0"/>
              <a:t> genes have ~10% of the expected </a:t>
            </a:r>
            <a:r>
              <a:rPr lang="en-US" dirty="0" err="1"/>
              <a:t>pLoFs</a:t>
            </a:r>
            <a:endParaRPr lang="en-US" dirty="0"/>
          </a:p>
        </p:txBody>
      </p:sp>
      <p:sp>
        <p:nvSpPr>
          <p:cNvPr id="7" name="Title 1"/>
          <p:cNvSpPr txBox="1">
            <a:spLocks/>
          </p:cNvSpPr>
          <p:nvPr/>
        </p:nvSpPr>
        <p:spPr>
          <a:xfrm>
            <a:off x="469230" y="1"/>
            <a:ext cx="8205539"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t>Resolving the spectrum of LoF intolerance</a:t>
            </a:r>
            <a:endParaRPr lang="en-US" sz="3300" dirty="0"/>
          </a:p>
        </p:txBody>
      </p:sp>
      <p:grpSp>
        <p:nvGrpSpPr>
          <p:cNvPr id="19" name="Group 18"/>
          <p:cNvGrpSpPr/>
          <p:nvPr/>
        </p:nvGrpSpPr>
        <p:grpSpPr>
          <a:xfrm>
            <a:off x="2457450" y="1621722"/>
            <a:ext cx="4503420" cy="451654"/>
            <a:chOff x="478466" y="1773237"/>
            <a:chExt cx="10962167" cy="1008063"/>
          </a:xfrm>
        </p:grpSpPr>
        <p:sp>
          <p:nvSpPr>
            <p:cNvPr id="20" name="Shape 204"/>
            <p:cNvSpPr/>
            <p:nvPr/>
          </p:nvSpPr>
          <p:spPr>
            <a:xfrm>
              <a:off x="478466" y="1773237"/>
              <a:ext cx="5483102" cy="1008063"/>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21" name="Shape 206"/>
            <p:cNvSpPr/>
            <p:nvPr/>
          </p:nvSpPr>
          <p:spPr>
            <a:xfrm>
              <a:off x="5951538" y="1773237"/>
              <a:ext cx="5489095" cy="1008063"/>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pic>
        <p:nvPicPr>
          <p:cNvPr id="8" name="Picture 7">
            <a:extLst>
              <a:ext uri="{FF2B5EF4-FFF2-40B4-BE49-F238E27FC236}">
                <a16:creationId xmlns:a16="http://schemas.microsoft.com/office/drawing/2014/main" id="{AFABE4DB-D151-4842-A87C-2CD20561B17F}"/>
              </a:ext>
            </a:extLst>
          </p:cNvPr>
          <p:cNvPicPr>
            <a:picLocks noChangeAspect="1"/>
          </p:cNvPicPr>
          <p:nvPr/>
        </p:nvPicPr>
        <p:blipFill>
          <a:blip r:embed="rId3"/>
          <a:stretch>
            <a:fillRect/>
          </a:stretch>
        </p:blipFill>
        <p:spPr>
          <a:xfrm>
            <a:off x="1857237" y="2046427"/>
            <a:ext cx="5161789" cy="3097073"/>
          </a:xfrm>
          <a:prstGeom prst="rect">
            <a:avLst/>
          </a:prstGeom>
        </p:spPr>
      </p:pic>
    </p:spTree>
    <p:extLst>
      <p:ext uri="{BB962C8B-B14F-4D97-AF65-F5344CB8AC3E}">
        <p14:creationId xmlns:p14="http://schemas.microsoft.com/office/powerpoint/2010/main" val="1585758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30" y="994172"/>
            <a:ext cx="8205540" cy="3263504"/>
          </a:xfrm>
        </p:spPr>
        <p:txBody>
          <a:bodyPr/>
          <a:lstStyle/>
          <a:p>
            <a:r>
              <a:rPr lang="en-US" dirty="0"/>
              <a:t>Autosomal recessive genes are centered around 60% of expected</a:t>
            </a:r>
          </a:p>
        </p:txBody>
      </p:sp>
      <p:sp>
        <p:nvSpPr>
          <p:cNvPr id="7" name="Title 1"/>
          <p:cNvSpPr txBox="1">
            <a:spLocks/>
          </p:cNvSpPr>
          <p:nvPr/>
        </p:nvSpPr>
        <p:spPr>
          <a:xfrm>
            <a:off x="469230" y="1"/>
            <a:ext cx="8205539"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t>Resolving the spectrum of LoF intolerance</a:t>
            </a:r>
            <a:endParaRPr lang="en-US" sz="3300" dirty="0"/>
          </a:p>
        </p:txBody>
      </p:sp>
      <p:grpSp>
        <p:nvGrpSpPr>
          <p:cNvPr id="19" name="Group 18"/>
          <p:cNvGrpSpPr/>
          <p:nvPr/>
        </p:nvGrpSpPr>
        <p:grpSpPr>
          <a:xfrm>
            <a:off x="2457450" y="1621722"/>
            <a:ext cx="4503420" cy="451654"/>
            <a:chOff x="478466" y="1773237"/>
            <a:chExt cx="10962167" cy="1008063"/>
          </a:xfrm>
        </p:grpSpPr>
        <p:sp>
          <p:nvSpPr>
            <p:cNvPr id="20" name="Shape 204"/>
            <p:cNvSpPr/>
            <p:nvPr/>
          </p:nvSpPr>
          <p:spPr>
            <a:xfrm>
              <a:off x="478466" y="1773237"/>
              <a:ext cx="5483102" cy="1008063"/>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21" name="Shape 206"/>
            <p:cNvSpPr/>
            <p:nvPr/>
          </p:nvSpPr>
          <p:spPr>
            <a:xfrm>
              <a:off x="5951538" y="1773237"/>
              <a:ext cx="5489095" cy="1008063"/>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pic>
        <p:nvPicPr>
          <p:cNvPr id="8" name="Picture 7">
            <a:extLst>
              <a:ext uri="{FF2B5EF4-FFF2-40B4-BE49-F238E27FC236}">
                <a16:creationId xmlns:a16="http://schemas.microsoft.com/office/drawing/2014/main" id="{AFABE4DB-D151-4842-A87C-2CD20561B17F}"/>
              </a:ext>
            </a:extLst>
          </p:cNvPr>
          <p:cNvPicPr>
            <a:picLocks noChangeAspect="1"/>
          </p:cNvPicPr>
          <p:nvPr/>
        </p:nvPicPr>
        <p:blipFill>
          <a:blip r:embed="rId3"/>
          <a:stretch>
            <a:fillRect/>
          </a:stretch>
        </p:blipFill>
        <p:spPr>
          <a:xfrm>
            <a:off x="1857237" y="2046427"/>
            <a:ext cx="5161789" cy="3097073"/>
          </a:xfrm>
          <a:prstGeom prst="rect">
            <a:avLst/>
          </a:prstGeom>
        </p:spPr>
      </p:pic>
      <p:sp>
        <p:nvSpPr>
          <p:cNvPr id="9" name="TextBox 8">
            <a:extLst>
              <a:ext uri="{FF2B5EF4-FFF2-40B4-BE49-F238E27FC236}">
                <a16:creationId xmlns:a16="http://schemas.microsoft.com/office/drawing/2014/main" id="{573BAB6E-EEAB-2C4B-AE46-729D91F8812D}"/>
              </a:ext>
            </a:extLst>
          </p:cNvPr>
          <p:cNvSpPr txBox="1"/>
          <p:nvPr/>
        </p:nvSpPr>
        <p:spPr>
          <a:xfrm>
            <a:off x="7265985" y="4342557"/>
            <a:ext cx="1878015" cy="784830"/>
          </a:xfrm>
          <a:prstGeom prst="rect">
            <a:avLst/>
          </a:prstGeom>
          <a:noFill/>
        </p:spPr>
        <p:txBody>
          <a:bodyPr wrap="none" rtlCol="0" anchor="b">
            <a:spAutoFit/>
          </a:bodyPr>
          <a:lstStyle/>
          <a:p>
            <a:pPr algn="r"/>
            <a:r>
              <a:rPr lang="en-US" sz="1500" dirty="0"/>
              <a:t>Gene list from:</a:t>
            </a:r>
            <a:endParaRPr lang="pt-BR" sz="1500" dirty="0"/>
          </a:p>
          <a:p>
            <a:pPr algn="r"/>
            <a:r>
              <a:rPr lang="pt-BR" sz="1500" dirty="0" err="1"/>
              <a:t>Blekhman</a:t>
            </a:r>
            <a:r>
              <a:rPr lang="pt-BR" sz="1500" dirty="0"/>
              <a:t> et al., 2008</a:t>
            </a:r>
          </a:p>
          <a:p>
            <a:pPr algn="r"/>
            <a:r>
              <a:rPr lang="pt-BR" sz="1500" dirty="0"/>
              <a:t>Berg et al., 2013</a:t>
            </a:r>
            <a:endParaRPr lang="en-US" sz="1500" dirty="0"/>
          </a:p>
        </p:txBody>
      </p:sp>
    </p:spTree>
    <p:extLst>
      <p:ext uri="{BB962C8B-B14F-4D97-AF65-F5344CB8AC3E}">
        <p14:creationId xmlns:p14="http://schemas.microsoft.com/office/powerpoint/2010/main" val="3499147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A44A4E9-1681-E945-B230-C19E9A05F5E1}"/>
              </a:ext>
            </a:extLst>
          </p:cNvPr>
          <p:cNvGrpSpPr/>
          <p:nvPr/>
        </p:nvGrpSpPr>
        <p:grpSpPr>
          <a:xfrm>
            <a:off x="2454159" y="1621722"/>
            <a:ext cx="4503420" cy="451654"/>
            <a:chOff x="478466" y="1773237"/>
            <a:chExt cx="10962167" cy="1008063"/>
          </a:xfrm>
        </p:grpSpPr>
        <p:sp>
          <p:nvSpPr>
            <p:cNvPr id="13" name="Shape 204">
              <a:extLst>
                <a:ext uri="{FF2B5EF4-FFF2-40B4-BE49-F238E27FC236}">
                  <a16:creationId xmlns:a16="http://schemas.microsoft.com/office/drawing/2014/main" id="{C0B3D0F8-E921-E343-8887-79E25C1ECED8}"/>
                </a:ext>
              </a:extLst>
            </p:cNvPr>
            <p:cNvSpPr/>
            <p:nvPr/>
          </p:nvSpPr>
          <p:spPr>
            <a:xfrm>
              <a:off x="478466" y="1773237"/>
              <a:ext cx="5483102" cy="1008063"/>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14" name="Shape 206">
              <a:extLst>
                <a:ext uri="{FF2B5EF4-FFF2-40B4-BE49-F238E27FC236}">
                  <a16:creationId xmlns:a16="http://schemas.microsoft.com/office/drawing/2014/main" id="{782658F6-5D02-7040-9702-CBDF9927A0AD}"/>
                </a:ext>
              </a:extLst>
            </p:cNvPr>
            <p:cNvSpPr/>
            <p:nvPr/>
          </p:nvSpPr>
          <p:spPr>
            <a:xfrm>
              <a:off x="5951538" y="1773237"/>
              <a:ext cx="5489095" cy="1008063"/>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pic>
        <p:nvPicPr>
          <p:cNvPr id="18" name="Picture 17"/>
          <p:cNvPicPr>
            <a:picLocks noChangeAspect="1"/>
          </p:cNvPicPr>
          <p:nvPr/>
        </p:nvPicPr>
        <p:blipFill>
          <a:blip r:embed="rId3"/>
          <a:stretch>
            <a:fillRect/>
          </a:stretch>
        </p:blipFill>
        <p:spPr>
          <a:xfrm>
            <a:off x="1857237" y="2046427"/>
            <a:ext cx="5161789" cy="3097073"/>
          </a:xfrm>
          <a:prstGeom prst="rect">
            <a:avLst/>
          </a:prstGeom>
        </p:spPr>
      </p:pic>
      <p:sp>
        <p:nvSpPr>
          <p:cNvPr id="3" name="Content Placeholder 2"/>
          <p:cNvSpPr>
            <a:spLocks noGrp="1"/>
          </p:cNvSpPr>
          <p:nvPr>
            <p:ph idx="1"/>
          </p:nvPr>
        </p:nvSpPr>
        <p:spPr>
          <a:xfrm>
            <a:off x="469230" y="994172"/>
            <a:ext cx="8205540" cy="3263504"/>
          </a:xfrm>
        </p:spPr>
        <p:txBody>
          <a:bodyPr/>
          <a:lstStyle/>
          <a:p>
            <a:r>
              <a:rPr lang="en-US" dirty="0"/>
              <a:t>Some genes, e.g. olfactory receptors, are unconstrained</a:t>
            </a:r>
          </a:p>
        </p:txBody>
      </p:sp>
      <p:sp>
        <p:nvSpPr>
          <p:cNvPr id="7" name="Title 1"/>
          <p:cNvSpPr txBox="1">
            <a:spLocks/>
          </p:cNvSpPr>
          <p:nvPr/>
        </p:nvSpPr>
        <p:spPr>
          <a:xfrm>
            <a:off x="469230" y="1"/>
            <a:ext cx="8205539"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t>Resolving the spectrum of LoF intolerance</a:t>
            </a:r>
            <a:endParaRPr lang="en-US" sz="3300" dirty="0"/>
          </a:p>
        </p:txBody>
      </p:sp>
    </p:spTree>
    <p:extLst>
      <p:ext uri="{BB962C8B-B14F-4D97-AF65-F5344CB8AC3E}">
        <p14:creationId xmlns:p14="http://schemas.microsoft.com/office/powerpoint/2010/main" val="1293822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A3CB-35FF-A74F-B2AF-5F3C23681D8A}"/>
              </a:ext>
            </a:extLst>
          </p:cNvPr>
          <p:cNvSpPr>
            <a:spLocks noGrp="1"/>
          </p:cNvSpPr>
          <p:nvPr>
            <p:ph type="title"/>
          </p:nvPr>
        </p:nvSpPr>
        <p:spPr>
          <a:xfrm>
            <a:off x="228583" y="166947"/>
            <a:ext cx="6715142" cy="994172"/>
          </a:xfrm>
        </p:spPr>
        <p:txBody>
          <a:bodyPr>
            <a:normAutofit fontScale="90000"/>
          </a:bodyPr>
          <a:lstStyle/>
          <a:p>
            <a:r>
              <a:rPr lang="en-US" b="1" dirty="0"/>
              <a:t>Constraint spectrum reflects patterns of structural variation</a:t>
            </a:r>
          </a:p>
        </p:txBody>
      </p:sp>
      <p:sp>
        <p:nvSpPr>
          <p:cNvPr id="17" name="Content Placeholder 16">
            <a:extLst>
              <a:ext uri="{FF2B5EF4-FFF2-40B4-BE49-F238E27FC236}">
                <a16:creationId xmlns:a16="http://schemas.microsoft.com/office/drawing/2014/main" id="{4DFA35D8-EFE9-5947-B2A1-287D79119BEB}"/>
              </a:ext>
            </a:extLst>
          </p:cNvPr>
          <p:cNvSpPr>
            <a:spLocks noGrp="1"/>
          </p:cNvSpPr>
          <p:nvPr>
            <p:ph idx="1"/>
          </p:nvPr>
        </p:nvSpPr>
        <p:spPr>
          <a:xfrm>
            <a:off x="106418" y="1430721"/>
            <a:ext cx="3649225" cy="3354862"/>
          </a:xfrm>
        </p:spPr>
        <p:txBody>
          <a:bodyPr anchor="ctr" anchorCtr="0">
            <a:noAutofit/>
          </a:bodyPr>
          <a:lstStyle/>
          <a:p>
            <a:r>
              <a:rPr lang="en-US" sz="2000" dirty="0"/>
              <a:t>Called SVs in 14,245 individuals with 30X WGS</a:t>
            </a:r>
          </a:p>
          <a:p>
            <a:endParaRPr lang="en-US" sz="2400" dirty="0"/>
          </a:p>
          <a:p>
            <a:r>
              <a:rPr lang="en-US" sz="2000" dirty="0"/>
              <a:t>9,860 rare (&lt;1%), heterozygous, autosomal </a:t>
            </a:r>
            <a:r>
              <a:rPr lang="en-US" sz="2000" dirty="0" err="1"/>
              <a:t>LoF</a:t>
            </a:r>
            <a:r>
              <a:rPr lang="en-US" sz="2000" dirty="0"/>
              <a:t> deletions</a:t>
            </a:r>
          </a:p>
          <a:p>
            <a:endParaRPr lang="en-US" sz="2000" dirty="0"/>
          </a:p>
          <a:p>
            <a:r>
              <a:rPr lang="en-US" sz="2000" dirty="0"/>
              <a:t>Occurrence correlates with SNV constraint metric</a:t>
            </a:r>
          </a:p>
        </p:txBody>
      </p:sp>
      <p:pic>
        <p:nvPicPr>
          <p:cNvPr id="8" name="Picture 7">
            <a:extLst>
              <a:ext uri="{FF2B5EF4-FFF2-40B4-BE49-F238E27FC236}">
                <a16:creationId xmlns:a16="http://schemas.microsoft.com/office/drawing/2014/main" id="{5CB8A617-C0D1-BD45-9D3E-56F5950B52A8}"/>
              </a:ext>
            </a:extLst>
          </p:cNvPr>
          <p:cNvPicPr>
            <a:picLocks noChangeAspect="1"/>
          </p:cNvPicPr>
          <p:nvPr/>
        </p:nvPicPr>
        <p:blipFill rotWithShape="1">
          <a:blip r:embed="rId3">
            <a:grayscl/>
          </a:blip>
          <a:srcRect l="17859" t="2790" r="14285" b="6585"/>
          <a:stretch/>
        </p:blipFill>
        <p:spPr>
          <a:xfrm>
            <a:off x="8245349" y="92521"/>
            <a:ext cx="800133" cy="1068599"/>
          </a:xfrm>
          <a:prstGeom prst="rect">
            <a:avLst/>
          </a:prstGeom>
        </p:spPr>
      </p:pic>
      <p:sp>
        <p:nvSpPr>
          <p:cNvPr id="13" name="TextBox 12">
            <a:extLst>
              <a:ext uri="{FF2B5EF4-FFF2-40B4-BE49-F238E27FC236}">
                <a16:creationId xmlns:a16="http://schemas.microsoft.com/office/drawing/2014/main" id="{65F7BDC3-FD63-2F4F-811B-92F6EB6AEA0D}"/>
              </a:ext>
            </a:extLst>
          </p:cNvPr>
          <p:cNvSpPr txBox="1"/>
          <p:nvPr/>
        </p:nvSpPr>
        <p:spPr>
          <a:xfrm>
            <a:off x="8245348" y="1161119"/>
            <a:ext cx="799082" cy="404085"/>
          </a:xfrm>
          <a:prstGeom prst="rect">
            <a:avLst/>
          </a:prstGeom>
          <a:noFill/>
        </p:spPr>
        <p:txBody>
          <a:bodyPr wrap="square" rtlCol="0">
            <a:spAutoFit/>
          </a:bodyPr>
          <a:lstStyle/>
          <a:p>
            <a:pPr algn="ctr"/>
            <a:r>
              <a:rPr lang="en-US" sz="1013" dirty="0"/>
              <a:t>Ryan Collins</a:t>
            </a:r>
          </a:p>
        </p:txBody>
      </p:sp>
      <p:pic>
        <p:nvPicPr>
          <p:cNvPr id="19" name="Picture 18">
            <a:extLst>
              <a:ext uri="{FF2B5EF4-FFF2-40B4-BE49-F238E27FC236}">
                <a16:creationId xmlns:a16="http://schemas.microsoft.com/office/drawing/2014/main" id="{81AB5120-58FC-5343-BFED-3D03B8C5CF64}"/>
              </a:ext>
            </a:extLst>
          </p:cNvPr>
          <p:cNvPicPr>
            <a:picLocks noChangeAspect="1"/>
          </p:cNvPicPr>
          <p:nvPr/>
        </p:nvPicPr>
        <p:blipFill rotWithShape="1">
          <a:blip r:embed="rId4">
            <a:grayscl/>
          </a:blip>
          <a:srcRect l="11066" r="11066"/>
          <a:stretch/>
        </p:blipFill>
        <p:spPr>
          <a:xfrm>
            <a:off x="7289555" y="100692"/>
            <a:ext cx="825728" cy="1060427"/>
          </a:xfrm>
          <a:prstGeom prst="rect">
            <a:avLst/>
          </a:prstGeom>
        </p:spPr>
      </p:pic>
      <p:sp>
        <p:nvSpPr>
          <p:cNvPr id="20" name="TextBox 19">
            <a:extLst>
              <a:ext uri="{FF2B5EF4-FFF2-40B4-BE49-F238E27FC236}">
                <a16:creationId xmlns:a16="http://schemas.microsoft.com/office/drawing/2014/main" id="{A012154E-9392-C242-9100-CF3E6B233115}"/>
              </a:ext>
            </a:extLst>
          </p:cNvPr>
          <p:cNvSpPr txBox="1"/>
          <p:nvPr/>
        </p:nvSpPr>
        <p:spPr>
          <a:xfrm>
            <a:off x="7302877" y="1161118"/>
            <a:ext cx="799082" cy="404085"/>
          </a:xfrm>
          <a:prstGeom prst="rect">
            <a:avLst/>
          </a:prstGeom>
          <a:noFill/>
        </p:spPr>
        <p:txBody>
          <a:bodyPr wrap="square" rtlCol="0">
            <a:spAutoFit/>
          </a:bodyPr>
          <a:lstStyle/>
          <a:p>
            <a:pPr algn="ctr"/>
            <a:r>
              <a:rPr lang="en-US" sz="1013" dirty="0"/>
              <a:t>Harrison Brand</a:t>
            </a:r>
          </a:p>
        </p:txBody>
      </p:sp>
      <p:grpSp>
        <p:nvGrpSpPr>
          <p:cNvPr id="6" name="Group 5">
            <a:extLst>
              <a:ext uri="{FF2B5EF4-FFF2-40B4-BE49-F238E27FC236}">
                <a16:creationId xmlns:a16="http://schemas.microsoft.com/office/drawing/2014/main" id="{062547FD-0460-F441-9AA3-1C4067945F7A}"/>
              </a:ext>
            </a:extLst>
          </p:cNvPr>
          <p:cNvGrpSpPr/>
          <p:nvPr/>
        </p:nvGrpSpPr>
        <p:grpSpPr>
          <a:xfrm>
            <a:off x="3899032" y="1796796"/>
            <a:ext cx="5138550" cy="3220960"/>
            <a:chOff x="5866516" y="2489630"/>
            <a:chExt cx="5733154" cy="3593671"/>
          </a:xfrm>
        </p:grpSpPr>
        <p:pic>
          <p:nvPicPr>
            <p:cNvPr id="5" name="Picture 4">
              <a:extLst>
                <a:ext uri="{FF2B5EF4-FFF2-40B4-BE49-F238E27FC236}">
                  <a16:creationId xmlns:a16="http://schemas.microsoft.com/office/drawing/2014/main" id="{A9A195B9-4C79-2046-9B4F-C584DBF87DFD}"/>
                </a:ext>
              </a:extLst>
            </p:cNvPr>
            <p:cNvPicPr>
              <a:picLocks noChangeAspect="1"/>
            </p:cNvPicPr>
            <p:nvPr/>
          </p:nvPicPr>
          <p:blipFill>
            <a:blip r:embed="rId5"/>
            <a:stretch>
              <a:fillRect/>
            </a:stretch>
          </p:blipFill>
          <p:spPr>
            <a:xfrm>
              <a:off x="5866516" y="2643409"/>
              <a:ext cx="5733154" cy="3439892"/>
            </a:xfrm>
            <a:prstGeom prst="rect">
              <a:avLst/>
            </a:prstGeom>
          </p:spPr>
        </p:pic>
        <p:grpSp>
          <p:nvGrpSpPr>
            <p:cNvPr id="12" name="Group 11">
              <a:extLst>
                <a:ext uri="{FF2B5EF4-FFF2-40B4-BE49-F238E27FC236}">
                  <a16:creationId xmlns:a16="http://schemas.microsoft.com/office/drawing/2014/main" id="{F9A965D9-162A-F142-AF99-A9C06DCA4152}"/>
                </a:ext>
              </a:extLst>
            </p:cNvPr>
            <p:cNvGrpSpPr/>
            <p:nvPr/>
          </p:nvGrpSpPr>
          <p:grpSpPr>
            <a:xfrm>
              <a:off x="6653605" y="2489630"/>
              <a:ext cx="4848200" cy="201168"/>
              <a:chOff x="478466" y="1773237"/>
              <a:chExt cx="10962167" cy="1008063"/>
            </a:xfrm>
          </p:grpSpPr>
          <p:sp>
            <p:nvSpPr>
              <p:cNvPr id="14" name="Shape 204">
                <a:extLst>
                  <a:ext uri="{FF2B5EF4-FFF2-40B4-BE49-F238E27FC236}">
                    <a16:creationId xmlns:a16="http://schemas.microsoft.com/office/drawing/2014/main" id="{7FF802F6-C92E-4249-B1F5-ECA84DFAF64A}"/>
                  </a:ext>
                </a:extLst>
              </p:cNvPr>
              <p:cNvSpPr/>
              <p:nvPr/>
            </p:nvSpPr>
            <p:spPr>
              <a:xfrm>
                <a:off x="478466" y="1773237"/>
                <a:ext cx="5483101" cy="1008063"/>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dirty="0"/>
              </a:p>
            </p:txBody>
          </p:sp>
          <p:sp>
            <p:nvSpPr>
              <p:cNvPr id="15" name="Shape 206">
                <a:extLst>
                  <a:ext uri="{FF2B5EF4-FFF2-40B4-BE49-F238E27FC236}">
                    <a16:creationId xmlns:a16="http://schemas.microsoft.com/office/drawing/2014/main" id="{3D8B074A-FC80-A240-999A-73901B3CE1BC}"/>
                  </a:ext>
                </a:extLst>
              </p:cNvPr>
              <p:cNvSpPr/>
              <p:nvPr/>
            </p:nvSpPr>
            <p:spPr>
              <a:xfrm>
                <a:off x="5951537" y="1773237"/>
                <a:ext cx="5489096" cy="1008063"/>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grpSp>
      <p:sp>
        <p:nvSpPr>
          <p:cNvPr id="3" name="TextBox 2">
            <a:extLst>
              <a:ext uri="{FF2B5EF4-FFF2-40B4-BE49-F238E27FC236}">
                <a16:creationId xmlns:a16="http://schemas.microsoft.com/office/drawing/2014/main" id="{9380FF81-E5CE-114D-BD18-7675C52107B5}"/>
              </a:ext>
            </a:extLst>
          </p:cNvPr>
          <p:cNvSpPr txBox="1"/>
          <p:nvPr/>
        </p:nvSpPr>
        <p:spPr>
          <a:xfrm>
            <a:off x="0" y="4727861"/>
            <a:ext cx="2130776" cy="369332"/>
          </a:xfrm>
          <a:prstGeom prst="rect">
            <a:avLst/>
          </a:prstGeom>
          <a:noFill/>
        </p:spPr>
        <p:txBody>
          <a:bodyPr wrap="none" rtlCol="0">
            <a:spAutoFit/>
          </a:bodyPr>
          <a:lstStyle/>
          <a:p>
            <a:r>
              <a:rPr lang="en-US" sz="1800" dirty="0" err="1">
                <a:hlinkClick r:id="rId6"/>
              </a:rPr>
              <a:t>broad.io</a:t>
            </a:r>
            <a:r>
              <a:rPr lang="en-US" sz="1800" dirty="0">
                <a:hlinkClick r:id="rId6"/>
              </a:rPr>
              <a:t>/</a:t>
            </a:r>
            <a:r>
              <a:rPr lang="en-US" sz="1800" dirty="0" err="1">
                <a:hlinkClick r:id="rId6"/>
              </a:rPr>
              <a:t>gnomad_sv</a:t>
            </a:r>
            <a:endParaRPr lang="en-US" sz="1800" dirty="0"/>
          </a:p>
        </p:txBody>
      </p:sp>
      <p:sp>
        <p:nvSpPr>
          <p:cNvPr id="4" name="TextBox 3">
            <a:extLst>
              <a:ext uri="{FF2B5EF4-FFF2-40B4-BE49-F238E27FC236}">
                <a16:creationId xmlns:a16="http://schemas.microsoft.com/office/drawing/2014/main" id="{959CCD81-21BD-1F45-96BC-37216A3E790B}"/>
              </a:ext>
            </a:extLst>
          </p:cNvPr>
          <p:cNvSpPr txBox="1"/>
          <p:nvPr/>
        </p:nvSpPr>
        <p:spPr>
          <a:xfrm>
            <a:off x="7495617" y="1499140"/>
            <a:ext cx="1451872" cy="300082"/>
          </a:xfrm>
          <a:prstGeom prst="rect">
            <a:avLst/>
          </a:prstGeom>
          <a:noFill/>
        </p:spPr>
        <p:txBody>
          <a:bodyPr wrap="none" rtlCol="0">
            <a:spAutoFit/>
          </a:bodyPr>
          <a:lstStyle/>
          <a:p>
            <a:r>
              <a:rPr lang="en-US" dirty="0"/>
              <a:t>Michael </a:t>
            </a:r>
            <a:r>
              <a:rPr lang="en-US" dirty="0" err="1"/>
              <a:t>Talkowski</a:t>
            </a:r>
            <a:endParaRPr lang="en-US" dirty="0"/>
          </a:p>
        </p:txBody>
      </p:sp>
    </p:spTree>
    <p:extLst>
      <p:ext uri="{BB962C8B-B14F-4D97-AF65-F5344CB8AC3E}">
        <p14:creationId xmlns:p14="http://schemas.microsoft.com/office/powerpoint/2010/main" val="271659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CC215-BC97-E544-8532-778A7782A7D8}"/>
              </a:ext>
            </a:extLst>
          </p:cNvPr>
          <p:cNvSpPr>
            <a:spLocks noGrp="1"/>
          </p:cNvSpPr>
          <p:nvPr>
            <p:ph type="title"/>
          </p:nvPr>
        </p:nvSpPr>
        <p:spPr/>
        <p:txBody>
          <a:bodyPr>
            <a:normAutofit fontScale="90000"/>
          </a:bodyPr>
          <a:lstStyle/>
          <a:p>
            <a:r>
              <a:rPr lang="en-US" b="1" dirty="0"/>
              <a:t>Constraint metrics are correlated with biological relevance</a:t>
            </a:r>
          </a:p>
        </p:txBody>
      </p:sp>
      <p:grpSp>
        <p:nvGrpSpPr>
          <p:cNvPr id="24" name="Group 23">
            <a:extLst>
              <a:ext uri="{FF2B5EF4-FFF2-40B4-BE49-F238E27FC236}">
                <a16:creationId xmlns:a16="http://schemas.microsoft.com/office/drawing/2014/main" id="{635FFB39-2EC3-2F4E-8146-7A501F96940A}"/>
              </a:ext>
            </a:extLst>
          </p:cNvPr>
          <p:cNvGrpSpPr/>
          <p:nvPr/>
        </p:nvGrpSpPr>
        <p:grpSpPr>
          <a:xfrm>
            <a:off x="626780" y="1495943"/>
            <a:ext cx="3841815" cy="3373713"/>
            <a:chOff x="0" y="2314230"/>
            <a:chExt cx="4073675" cy="3577322"/>
          </a:xfrm>
        </p:grpSpPr>
        <p:sp>
          <p:nvSpPr>
            <p:cNvPr id="14" name="TextBox 13">
              <a:extLst>
                <a:ext uri="{FF2B5EF4-FFF2-40B4-BE49-F238E27FC236}">
                  <a16:creationId xmlns:a16="http://schemas.microsoft.com/office/drawing/2014/main" id="{DDC25050-F794-1A40-8730-36B641AD48BB}"/>
                </a:ext>
              </a:extLst>
            </p:cNvPr>
            <p:cNvSpPr txBox="1"/>
            <p:nvPr/>
          </p:nvSpPr>
          <p:spPr>
            <a:xfrm>
              <a:off x="877956" y="2314230"/>
              <a:ext cx="2645010" cy="358986"/>
            </a:xfrm>
            <a:prstGeom prst="rect">
              <a:avLst/>
            </a:prstGeom>
            <a:noFill/>
          </p:spPr>
          <p:txBody>
            <a:bodyPr wrap="none" rtlCol="0">
              <a:spAutoFit/>
            </a:bodyPr>
            <a:lstStyle/>
            <a:p>
              <a:r>
                <a:rPr lang="en-US" sz="1600" dirty="0"/>
                <a:t>Protein-protein interactions</a:t>
              </a:r>
            </a:p>
          </p:txBody>
        </p:sp>
        <p:grpSp>
          <p:nvGrpSpPr>
            <p:cNvPr id="23" name="Group 22">
              <a:extLst>
                <a:ext uri="{FF2B5EF4-FFF2-40B4-BE49-F238E27FC236}">
                  <a16:creationId xmlns:a16="http://schemas.microsoft.com/office/drawing/2014/main" id="{206D8A2C-CDBE-BB46-B337-21CE25DA5B37}"/>
                </a:ext>
              </a:extLst>
            </p:cNvPr>
            <p:cNvGrpSpPr/>
            <p:nvPr/>
          </p:nvGrpSpPr>
          <p:grpSpPr>
            <a:xfrm>
              <a:off x="0" y="2743196"/>
              <a:ext cx="4073675" cy="3148356"/>
              <a:chOff x="5134527" y="2464014"/>
              <a:chExt cx="6997150" cy="5407776"/>
            </a:xfrm>
          </p:grpSpPr>
          <p:pic>
            <p:nvPicPr>
              <p:cNvPr id="22" name="Picture 21">
                <a:extLst>
                  <a:ext uri="{FF2B5EF4-FFF2-40B4-BE49-F238E27FC236}">
                    <a16:creationId xmlns:a16="http://schemas.microsoft.com/office/drawing/2014/main" id="{FB0A2729-B310-6247-9B2B-1987B79DEE32}"/>
                  </a:ext>
                </a:extLst>
              </p:cNvPr>
              <p:cNvPicPr>
                <a:picLocks noChangeAspect="1"/>
              </p:cNvPicPr>
              <p:nvPr/>
            </p:nvPicPr>
            <p:blipFill>
              <a:blip r:embed="rId3"/>
              <a:stretch>
                <a:fillRect/>
              </a:stretch>
            </p:blipFill>
            <p:spPr>
              <a:xfrm>
                <a:off x="5134527" y="2623927"/>
                <a:ext cx="6997150" cy="5247863"/>
              </a:xfrm>
              <a:prstGeom prst="rect">
                <a:avLst/>
              </a:prstGeom>
            </p:spPr>
          </p:pic>
          <p:sp>
            <p:nvSpPr>
              <p:cNvPr id="20" name="Shape 204">
                <a:extLst>
                  <a:ext uri="{FF2B5EF4-FFF2-40B4-BE49-F238E27FC236}">
                    <a16:creationId xmlns:a16="http://schemas.microsoft.com/office/drawing/2014/main" id="{C1C555AF-0F9F-1940-8C97-B377FEBA6990}"/>
                  </a:ext>
                </a:extLst>
              </p:cNvPr>
              <p:cNvSpPr/>
              <p:nvPr/>
            </p:nvSpPr>
            <p:spPr>
              <a:xfrm>
                <a:off x="6207607" y="2464014"/>
                <a:ext cx="2897986" cy="240406"/>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dirty="0"/>
              </a:p>
            </p:txBody>
          </p:sp>
          <p:sp>
            <p:nvSpPr>
              <p:cNvPr id="21" name="Shape 206">
                <a:extLst>
                  <a:ext uri="{FF2B5EF4-FFF2-40B4-BE49-F238E27FC236}">
                    <a16:creationId xmlns:a16="http://schemas.microsoft.com/office/drawing/2014/main" id="{692BC571-2D80-CD40-985A-9D5A1292BDC4}"/>
                  </a:ext>
                </a:extLst>
              </p:cNvPr>
              <p:cNvSpPr/>
              <p:nvPr/>
            </p:nvSpPr>
            <p:spPr>
              <a:xfrm>
                <a:off x="9100290" y="2464014"/>
                <a:ext cx="2901155" cy="240406"/>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grpSp>
      <p:grpSp>
        <p:nvGrpSpPr>
          <p:cNvPr id="25" name="Group 24">
            <a:extLst>
              <a:ext uri="{FF2B5EF4-FFF2-40B4-BE49-F238E27FC236}">
                <a16:creationId xmlns:a16="http://schemas.microsoft.com/office/drawing/2014/main" id="{0E53C2B4-80C1-364C-812F-F3D53C09EC7F}"/>
              </a:ext>
            </a:extLst>
          </p:cNvPr>
          <p:cNvGrpSpPr/>
          <p:nvPr/>
        </p:nvGrpSpPr>
        <p:grpSpPr>
          <a:xfrm>
            <a:off x="4673536" y="1495943"/>
            <a:ext cx="3841814" cy="3373713"/>
            <a:chOff x="0" y="2314230"/>
            <a:chExt cx="4073674" cy="3577322"/>
          </a:xfrm>
        </p:grpSpPr>
        <p:sp>
          <p:nvSpPr>
            <p:cNvPr id="26" name="TextBox 25">
              <a:extLst>
                <a:ext uri="{FF2B5EF4-FFF2-40B4-BE49-F238E27FC236}">
                  <a16:creationId xmlns:a16="http://schemas.microsoft.com/office/drawing/2014/main" id="{8930CF85-4E5E-124E-A11B-C83BE9F52B32}"/>
                </a:ext>
              </a:extLst>
            </p:cNvPr>
            <p:cNvSpPr txBox="1"/>
            <p:nvPr/>
          </p:nvSpPr>
          <p:spPr>
            <a:xfrm>
              <a:off x="1519736" y="2314230"/>
              <a:ext cx="1658274" cy="358986"/>
            </a:xfrm>
            <a:prstGeom prst="rect">
              <a:avLst/>
            </a:prstGeom>
            <a:noFill/>
          </p:spPr>
          <p:txBody>
            <a:bodyPr wrap="none" rtlCol="0">
              <a:spAutoFit/>
            </a:bodyPr>
            <a:lstStyle/>
            <a:p>
              <a:pPr algn="ctr"/>
              <a:r>
                <a:rPr lang="en-US" sz="1600" dirty="0"/>
                <a:t>Gene expression</a:t>
              </a:r>
            </a:p>
          </p:txBody>
        </p:sp>
        <p:grpSp>
          <p:nvGrpSpPr>
            <p:cNvPr id="27" name="Group 26">
              <a:extLst>
                <a:ext uri="{FF2B5EF4-FFF2-40B4-BE49-F238E27FC236}">
                  <a16:creationId xmlns:a16="http://schemas.microsoft.com/office/drawing/2014/main" id="{48956299-C585-154E-B3E1-C162A882F684}"/>
                </a:ext>
              </a:extLst>
            </p:cNvPr>
            <p:cNvGrpSpPr/>
            <p:nvPr/>
          </p:nvGrpSpPr>
          <p:grpSpPr>
            <a:xfrm>
              <a:off x="0" y="2743196"/>
              <a:ext cx="4073674" cy="3148356"/>
              <a:chOff x="5134527" y="2464014"/>
              <a:chExt cx="6997148" cy="5407776"/>
            </a:xfrm>
          </p:grpSpPr>
          <p:pic>
            <p:nvPicPr>
              <p:cNvPr id="28" name="Picture 27">
                <a:extLst>
                  <a:ext uri="{FF2B5EF4-FFF2-40B4-BE49-F238E27FC236}">
                    <a16:creationId xmlns:a16="http://schemas.microsoft.com/office/drawing/2014/main" id="{271B7C34-EC4A-FA45-B50E-A897D95018F0}"/>
                  </a:ext>
                </a:extLst>
              </p:cNvPr>
              <p:cNvPicPr>
                <a:picLocks noChangeAspect="1"/>
              </p:cNvPicPr>
              <p:nvPr/>
            </p:nvPicPr>
            <p:blipFill>
              <a:blip r:embed="rId4"/>
              <a:stretch>
                <a:fillRect/>
              </a:stretch>
            </p:blipFill>
            <p:spPr>
              <a:xfrm>
                <a:off x="5134527" y="2623927"/>
                <a:ext cx="6997148" cy="5247863"/>
              </a:xfrm>
              <a:prstGeom prst="rect">
                <a:avLst/>
              </a:prstGeom>
            </p:spPr>
          </p:pic>
          <p:sp>
            <p:nvSpPr>
              <p:cNvPr id="29" name="Shape 204">
                <a:extLst>
                  <a:ext uri="{FF2B5EF4-FFF2-40B4-BE49-F238E27FC236}">
                    <a16:creationId xmlns:a16="http://schemas.microsoft.com/office/drawing/2014/main" id="{0296D420-FC27-6744-95A8-3D10A7ED6C68}"/>
                  </a:ext>
                </a:extLst>
              </p:cNvPr>
              <p:cNvSpPr/>
              <p:nvPr/>
            </p:nvSpPr>
            <p:spPr>
              <a:xfrm>
                <a:off x="6207607" y="2464014"/>
                <a:ext cx="2897986" cy="240406"/>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dirty="0"/>
              </a:p>
            </p:txBody>
          </p:sp>
          <p:sp>
            <p:nvSpPr>
              <p:cNvPr id="30" name="Shape 206">
                <a:extLst>
                  <a:ext uri="{FF2B5EF4-FFF2-40B4-BE49-F238E27FC236}">
                    <a16:creationId xmlns:a16="http://schemas.microsoft.com/office/drawing/2014/main" id="{904AEB61-C15B-B44B-8317-57223C298A25}"/>
                  </a:ext>
                </a:extLst>
              </p:cNvPr>
              <p:cNvSpPr/>
              <p:nvPr/>
            </p:nvSpPr>
            <p:spPr>
              <a:xfrm>
                <a:off x="9100290" y="2464014"/>
                <a:ext cx="2901155" cy="240406"/>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grpSp>
      <p:sp>
        <p:nvSpPr>
          <p:cNvPr id="3" name="TextBox 2">
            <a:extLst>
              <a:ext uri="{FF2B5EF4-FFF2-40B4-BE49-F238E27FC236}">
                <a16:creationId xmlns:a16="http://schemas.microsoft.com/office/drawing/2014/main" id="{D168F331-7D0D-D644-A3BB-BFF153E475D9}"/>
              </a:ext>
            </a:extLst>
          </p:cNvPr>
          <p:cNvSpPr txBox="1"/>
          <p:nvPr/>
        </p:nvSpPr>
        <p:spPr>
          <a:xfrm>
            <a:off x="114300" y="4807416"/>
            <a:ext cx="1485535" cy="300082"/>
          </a:xfrm>
          <a:prstGeom prst="rect">
            <a:avLst/>
          </a:prstGeom>
          <a:noFill/>
        </p:spPr>
        <p:txBody>
          <a:bodyPr wrap="none" rtlCol="0">
            <a:spAutoFit/>
          </a:bodyPr>
          <a:lstStyle/>
          <a:p>
            <a:r>
              <a:rPr lang="en-US" dirty="0"/>
              <a:t>Konrad </a:t>
            </a:r>
            <a:r>
              <a:rPr lang="en-US" dirty="0" err="1"/>
              <a:t>Karczewski</a:t>
            </a:r>
            <a:endParaRPr lang="en-US" dirty="0"/>
          </a:p>
        </p:txBody>
      </p:sp>
    </p:spTree>
    <p:extLst>
      <p:ext uri="{BB962C8B-B14F-4D97-AF65-F5344CB8AC3E}">
        <p14:creationId xmlns:p14="http://schemas.microsoft.com/office/powerpoint/2010/main" val="94815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95A993B-0201-A14E-8183-C3D9996715A4}"/>
              </a:ext>
            </a:extLst>
          </p:cNvPr>
          <p:cNvGrpSpPr/>
          <p:nvPr/>
        </p:nvGrpSpPr>
        <p:grpSpPr>
          <a:xfrm>
            <a:off x="3979719" y="998333"/>
            <a:ext cx="4891954" cy="3812067"/>
            <a:chOff x="4803897" y="1788323"/>
            <a:chExt cx="6876924" cy="5358860"/>
          </a:xfrm>
        </p:grpSpPr>
        <p:pic>
          <p:nvPicPr>
            <p:cNvPr id="8" name="Picture 7">
              <a:extLst>
                <a:ext uri="{FF2B5EF4-FFF2-40B4-BE49-F238E27FC236}">
                  <a16:creationId xmlns:a16="http://schemas.microsoft.com/office/drawing/2014/main" id="{060900CA-9CDB-474D-ACCF-2B42CA179848}"/>
                </a:ext>
              </a:extLst>
            </p:cNvPr>
            <p:cNvPicPr>
              <a:picLocks noChangeAspect="1"/>
            </p:cNvPicPr>
            <p:nvPr/>
          </p:nvPicPr>
          <p:blipFill>
            <a:blip r:embed="rId3"/>
            <a:stretch>
              <a:fillRect/>
            </a:stretch>
          </p:blipFill>
          <p:spPr>
            <a:xfrm>
              <a:off x="4803897" y="1989490"/>
              <a:ext cx="6876924" cy="5157693"/>
            </a:xfrm>
            <a:prstGeom prst="rect">
              <a:avLst/>
            </a:prstGeom>
          </p:spPr>
        </p:pic>
        <p:grpSp>
          <p:nvGrpSpPr>
            <p:cNvPr id="11" name="Group 10">
              <a:extLst>
                <a:ext uri="{FF2B5EF4-FFF2-40B4-BE49-F238E27FC236}">
                  <a16:creationId xmlns:a16="http://schemas.microsoft.com/office/drawing/2014/main" id="{79D75141-EFAC-1F4E-A19E-3EC615EB9948}"/>
                </a:ext>
              </a:extLst>
            </p:cNvPr>
            <p:cNvGrpSpPr/>
            <p:nvPr/>
          </p:nvGrpSpPr>
          <p:grpSpPr>
            <a:xfrm>
              <a:off x="6126480" y="1788323"/>
              <a:ext cx="5554341" cy="201168"/>
              <a:chOff x="478466" y="1773237"/>
              <a:chExt cx="10962167" cy="1008063"/>
            </a:xfrm>
          </p:grpSpPr>
          <p:sp>
            <p:nvSpPr>
              <p:cNvPr id="13" name="Shape 204">
                <a:extLst>
                  <a:ext uri="{FF2B5EF4-FFF2-40B4-BE49-F238E27FC236}">
                    <a16:creationId xmlns:a16="http://schemas.microsoft.com/office/drawing/2014/main" id="{99206B11-A2C5-1947-B5EA-5DCAC66F8E5D}"/>
                  </a:ext>
                </a:extLst>
              </p:cNvPr>
              <p:cNvSpPr/>
              <p:nvPr/>
            </p:nvSpPr>
            <p:spPr>
              <a:xfrm>
                <a:off x="478466" y="1773237"/>
                <a:ext cx="5483101" cy="1008063"/>
              </a:xfrm>
              <a:prstGeom prst="rect">
                <a:avLst/>
              </a:prstGeom>
              <a:gradFill>
                <a:gsLst>
                  <a:gs pos="0">
                    <a:srgbClr val="FF2600"/>
                  </a:gs>
                  <a:gs pos="50000">
                    <a:srgbClr val="FF9300"/>
                  </a:gs>
                  <a:gs pos="100000">
                    <a:srgbClr val="FFC000"/>
                  </a:gs>
                </a:gsLst>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sp>
            <p:nvSpPr>
              <p:cNvPr id="14" name="Shape 206">
                <a:extLst>
                  <a:ext uri="{FF2B5EF4-FFF2-40B4-BE49-F238E27FC236}">
                    <a16:creationId xmlns:a16="http://schemas.microsoft.com/office/drawing/2014/main" id="{52E40243-95EB-BF41-8497-B674077C9EB2}"/>
                  </a:ext>
                </a:extLst>
              </p:cNvPr>
              <p:cNvSpPr/>
              <p:nvPr/>
            </p:nvSpPr>
            <p:spPr>
              <a:xfrm>
                <a:off x="5951537" y="1773237"/>
                <a:ext cx="5489096" cy="1008063"/>
              </a:xfrm>
              <a:prstGeom prst="rect">
                <a:avLst/>
              </a:prstGeom>
              <a:gradFill>
                <a:gsLst>
                  <a:gs pos="0">
                    <a:srgbClr val="8EFA00"/>
                  </a:gs>
                  <a:gs pos="194">
                    <a:srgbClr val="A8E577"/>
                  </a:gs>
                  <a:gs pos="3992">
                    <a:srgbClr val="C2D1ED"/>
                  </a:gs>
                  <a:gs pos="71999">
                    <a:srgbClr val="E1C977"/>
                  </a:gs>
                  <a:gs pos="100000">
                    <a:srgbClr val="FFC000"/>
                  </a:gs>
                </a:gsLst>
                <a:lin ang="10800000"/>
              </a:gradFill>
              <a:ln w="12700">
                <a:miter lim="400000"/>
              </a:ln>
            </p:spPr>
            <p:txBody>
              <a:bodyPr lIns="34289" tIns="34289" rIns="34289" bIns="34289" anchor="ctr"/>
              <a:lstStyle/>
              <a:p>
                <a:pPr defTabSz="482186">
                  <a:defRPr sz="2400">
                    <a:solidFill>
                      <a:srgbClr val="FFFFFF"/>
                    </a:solidFill>
                    <a:latin typeface="Calibri"/>
                    <a:ea typeface="Calibri"/>
                    <a:cs typeface="Calibri"/>
                    <a:sym typeface="Calibri"/>
                  </a:defRPr>
                </a:pPr>
                <a:endParaRPr sz="1265"/>
              </a:p>
            </p:txBody>
          </p:sp>
        </p:grpSp>
      </p:grpSp>
      <p:sp>
        <p:nvSpPr>
          <p:cNvPr id="2" name="Title 1"/>
          <p:cNvSpPr>
            <a:spLocks noGrp="1"/>
          </p:cNvSpPr>
          <p:nvPr>
            <p:ph type="title"/>
          </p:nvPr>
        </p:nvSpPr>
        <p:spPr>
          <a:xfrm>
            <a:off x="419100" y="99037"/>
            <a:ext cx="8305800" cy="597013"/>
          </a:xfrm>
        </p:spPr>
        <p:txBody>
          <a:bodyPr/>
          <a:lstStyle/>
          <a:p>
            <a:r>
              <a:rPr lang="en-US" dirty="0"/>
              <a:t>Constraint improves rare disease diagnosis</a:t>
            </a:r>
          </a:p>
        </p:txBody>
      </p:sp>
      <p:sp>
        <p:nvSpPr>
          <p:cNvPr id="3" name="Content Placeholder 2"/>
          <p:cNvSpPr>
            <a:spLocks noGrp="1"/>
          </p:cNvSpPr>
          <p:nvPr>
            <p:ph idx="1"/>
          </p:nvPr>
        </p:nvSpPr>
        <p:spPr>
          <a:xfrm>
            <a:off x="150342" y="1445632"/>
            <a:ext cx="3829377" cy="3620350"/>
          </a:xfrm>
        </p:spPr>
        <p:txBody>
          <a:bodyPr>
            <a:normAutofit/>
          </a:bodyPr>
          <a:lstStyle/>
          <a:p>
            <a:r>
              <a:rPr lang="en-US" sz="1950" dirty="0"/>
              <a:t>Patients with developmental delay/intellectual disability are 15X more likely to have an </a:t>
            </a:r>
            <a:r>
              <a:rPr lang="en-US" sz="1950" i="1" dirty="0"/>
              <a:t>de novo </a:t>
            </a:r>
            <a:r>
              <a:rPr lang="en-US" sz="1950" dirty="0" err="1"/>
              <a:t>LoF</a:t>
            </a:r>
            <a:r>
              <a:rPr lang="en-US" sz="1950" dirty="0"/>
              <a:t> in a constrained gene</a:t>
            </a:r>
          </a:p>
          <a:p>
            <a:pPr lvl="1"/>
            <a:r>
              <a:rPr lang="en-US" sz="1650" dirty="0"/>
              <a:t>8,095 </a:t>
            </a:r>
            <a:r>
              <a:rPr lang="en-US" sz="1650" i="1" dirty="0"/>
              <a:t>de </a:t>
            </a:r>
            <a:r>
              <a:rPr lang="en-US" sz="1650" i="1" dirty="0" err="1"/>
              <a:t>novos</a:t>
            </a:r>
            <a:r>
              <a:rPr lang="en-US" sz="1650" dirty="0"/>
              <a:t> in 5,305 cases</a:t>
            </a:r>
          </a:p>
          <a:p>
            <a:pPr lvl="1"/>
            <a:r>
              <a:rPr lang="en-US" sz="1650" dirty="0"/>
              <a:t>2,623 </a:t>
            </a:r>
            <a:r>
              <a:rPr lang="en-US" sz="1650" i="1" dirty="0"/>
              <a:t>de </a:t>
            </a:r>
            <a:r>
              <a:rPr lang="en-US" sz="1650" i="1" dirty="0" err="1"/>
              <a:t>novos</a:t>
            </a:r>
            <a:r>
              <a:rPr lang="en-US" sz="1650" i="1" dirty="0"/>
              <a:t> </a:t>
            </a:r>
            <a:r>
              <a:rPr lang="en-US" sz="1650" dirty="0"/>
              <a:t>in 2,179 controls</a:t>
            </a:r>
          </a:p>
        </p:txBody>
      </p:sp>
      <p:sp>
        <p:nvSpPr>
          <p:cNvPr id="6" name="TextBox 5">
            <a:extLst>
              <a:ext uri="{FF2B5EF4-FFF2-40B4-BE49-F238E27FC236}">
                <a16:creationId xmlns:a16="http://schemas.microsoft.com/office/drawing/2014/main" id="{1415740F-FAAC-8840-8291-3ABACC40BDD7}"/>
              </a:ext>
            </a:extLst>
          </p:cNvPr>
          <p:cNvSpPr txBox="1"/>
          <p:nvPr/>
        </p:nvSpPr>
        <p:spPr>
          <a:xfrm>
            <a:off x="-4932" y="4635095"/>
            <a:ext cx="1028700" cy="430887"/>
          </a:xfrm>
          <a:prstGeom prst="rect">
            <a:avLst/>
          </a:prstGeom>
          <a:noFill/>
        </p:spPr>
        <p:txBody>
          <a:bodyPr wrap="square" rtlCol="0">
            <a:spAutoFit/>
          </a:bodyPr>
          <a:lstStyle/>
          <a:p>
            <a:pPr algn="ctr"/>
            <a:r>
              <a:rPr lang="en-US" sz="1100" dirty="0"/>
              <a:t>Jack</a:t>
            </a:r>
          </a:p>
          <a:p>
            <a:pPr algn="ctr"/>
            <a:r>
              <a:rPr lang="en-US" sz="1100" dirty="0" err="1"/>
              <a:t>Kosmicki</a:t>
            </a:r>
            <a:endParaRPr lang="en-US" sz="1100" dirty="0"/>
          </a:p>
        </p:txBody>
      </p:sp>
      <p:pic>
        <p:nvPicPr>
          <p:cNvPr id="9" name="Picture 8">
            <a:extLst>
              <a:ext uri="{FF2B5EF4-FFF2-40B4-BE49-F238E27FC236}">
                <a16:creationId xmlns:a16="http://schemas.microsoft.com/office/drawing/2014/main" id="{C10468E2-77D1-D44F-B0D5-CD011826A593}"/>
              </a:ext>
            </a:extLst>
          </p:cNvPr>
          <p:cNvPicPr>
            <a:picLocks noChangeAspect="1"/>
          </p:cNvPicPr>
          <p:nvPr/>
        </p:nvPicPr>
        <p:blipFill rotWithShape="1">
          <a:blip r:embed="rId4"/>
          <a:srcRect l="13401" r="13401"/>
          <a:stretch/>
        </p:blipFill>
        <p:spPr>
          <a:xfrm>
            <a:off x="103847" y="3554271"/>
            <a:ext cx="811142" cy="1080824"/>
          </a:xfrm>
          <a:prstGeom prst="rect">
            <a:avLst/>
          </a:prstGeom>
        </p:spPr>
      </p:pic>
      <p:pic>
        <p:nvPicPr>
          <p:cNvPr id="1026" name="Picture 2" descr="Beryl Cummings">
            <a:extLst>
              <a:ext uri="{FF2B5EF4-FFF2-40B4-BE49-F238E27FC236}">
                <a16:creationId xmlns:a16="http://schemas.microsoft.com/office/drawing/2014/main" id="{452E480E-A028-CC4F-8727-D5CA66F694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349" y="3554271"/>
            <a:ext cx="811141" cy="1081521"/>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BD06520-4059-4444-8092-7CDAECC96D59}"/>
              </a:ext>
            </a:extLst>
          </p:cNvPr>
          <p:cNvSpPr txBox="1"/>
          <p:nvPr/>
        </p:nvSpPr>
        <p:spPr>
          <a:xfrm>
            <a:off x="992590" y="4639337"/>
            <a:ext cx="1080657" cy="430887"/>
          </a:xfrm>
          <a:prstGeom prst="rect">
            <a:avLst/>
          </a:prstGeom>
          <a:noFill/>
        </p:spPr>
        <p:txBody>
          <a:bodyPr wrap="square" rtlCol="0">
            <a:spAutoFit/>
          </a:bodyPr>
          <a:lstStyle/>
          <a:p>
            <a:pPr algn="ctr"/>
            <a:r>
              <a:rPr lang="en-US" sz="1100" dirty="0"/>
              <a:t>Beryl</a:t>
            </a:r>
          </a:p>
          <a:p>
            <a:pPr algn="ctr"/>
            <a:r>
              <a:rPr lang="en-US" sz="1100" dirty="0"/>
              <a:t>Cummings</a:t>
            </a:r>
          </a:p>
        </p:txBody>
      </p:sp>
    </p:spTree>
    <p:extLst>
      <p:ext uri="{BB962C8B-B14F-4D97-AF65-F5344CB8AC3E}">
        <p14:creationId xmlns:p14="http://schemas.microsoft.com/office/powerpoint/2010/main" val="1421718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7C612B-C062-5942-9FC4-60F7CB9B919E}"/>
              </a:ext>
            </a:extLst>
          </p:cNvPr>
          <p:cNvSpPr>
            <a:spLocks noGrp="1"/>
          </p:cNvSpPr>
          <p:nvPr>
            <p:ph type="ctrTitle"/>
          </p:nvPr>
        </p:nvSpPr>
        <p:spPr/>
        <p:txBody>
          <a:bodyPr/>
          <a:lstStyle/>
          <a:p>
            <a:r>
              <a:rPr lang="en-US" b="1" dirty="0"/>
              <a:t>Regional missense constraint and MPC scores</a:t>
            </a:r>
          </a:p>
        </p:txBody>
      </p:sp>
      <p:sp>
        <p:nvSpPr>
          <p:cNvPr id="5" name="Subtitle 4">
            <a:extLst>
              <a:ext uri="{FF2B5EF4-FFF2-40B4-BE49-F238E27FC236}">
                <a16:creationId xmlns:a16="http://schemas.microsoft.com/office/drawing/2014/main" id="{C083C5F7-7C20-C84C-8B32-3421DC0AE3FC}"/>
              </a:ext>
            </a:extLst>
          </p:cNvPr>
          <p:cNvSpPr>
            <a:spLocks noGrp="1"/>
          </p:cNvSpPr>
          <p:nvPr>
            <p:ph type="subTitle" idx="1"/>
          </p:nvPr>
        </p:nvSpPr>
        <p:spPr/>
        <p:txBody>
          <a:bodyPr/>
          <a:lstStyle/>
          <a:p>
            <a:endParaRPr lang="en-US"/>
          </a:p>
        </p:txBody>
      </p:sp>
      <p:pic>
        <p:nvPicPr>
          <p:cNvPr id="6" name="image23.jpg" descr="headshot_kes.jpg">
            <a:extLst>
              <a:ext uri="{FF2B5EF4-FFF2-40B4-BE49-F238E27FC236}">
                <a16:creationId xmlns:a16="http://schemas.microsoft.com/office/drawing/2014/main" id="{88A6552A-06A8-C344-AACD-51942CAAEA72}"/>
              </a:ext>
            </a:extLst>
          </p:cNvPr>
          <p:cNvPicPr>
            <a:picLocks noChangeAspect="1"/>
          </p:cNvPicPr>
          <p:nvPr/>
        </p:nvPicPr>
        <p:blipFill>
          <a:blip r:embed="rId2">
            <a:grayscl/>
            <a:extLst/>
          </a:blip>
          <a:stretch>
            <a:fillRect/>
          </a:stretch>
        </p:blipFill>
        <p:spPr>
          <a:xfrm>
            <a:off x="7177365" y="2280628"/>
            <a:ext cx="1386136" cy="1662722"/>
          </a:xfrm>
          <a:prstGeom prst="rect">
            <a:avLst/>
          </a:prstGeom>
          <a:ln w="12700">
            <a:miter lim="400000"/>
          </a:ln>
        </p:spPr>
      </p:pic>
      <p:sp>
        <p:nvSpPr>
          <p:cNvPr id="7" name="TextBox 6">
            <a:extLst>
              <a:ext uri="{FF2B5EF4-FFF2-40B4-BE49-F238E27FC236}">
                <a16:creationId xmlns:a16="http://schemas.microsoft.com/office/drawing/2014/main" id="{0333A119-14EB-EE47-9BDB-13DBFCB618AD}"/>
              </a:ext>
            </a:extLst>
          </p:cNvPr>
          <p:cNvSpPr txBox="1"/>
          <p:nvPr/>
        </p:nvSpPr>
        <p:spPr>
          <a:xfrm>
            <a:off x="6865838" y="3943350"/>
            <a:ext cx="1884236" cy="369332"/>
          </a:xfrm>
          <a:prstGeom prst="rect">
            <a:avLst/>
          </a:prstGeom>
          <a:noFill/>
        </p:spPr>
        <p:txBody>
          <a:bodyPr wrap="square" rtlCol="0">
            <a:spAutoFit/>
          </a:bodyPr>
          <a:lstStyle/>
          <a:p>
            <a:pPr algn="ctr"/>
            <a:r>
              <a:rPr lang="en-US" sz="1800" dirty="0"/>
              <a:t>Kaitlin </a:t>
            </a:r>
            <a:r>
              <a:rPr lang="en-US" sz="1800" dirty="0" err="1"/>
              <a:t>Samocha</a:t>
            </a:r>
            <a:endParaRPr lang="en-US" sz="1800" dirty="0"/>
          </a:p>
        </p:txBody>
      </p:sp>
      <p:sp>
        <p:nvSpPr>
          <p:cNvPr id="8" name="TextBox 7">
            <a:extLst>
              <a:ext uri="{FF2B5EF4-FFF2-40B4-BE49-F238E27FC236}">
                <a16:creationId xmlns:a16="http://schemas.microsoft.com/office/drawing/2014/main" id="{C907FD1F-2C53-0D46-9E3F-39CCDB1F2897}"/>
              </a:ext>
            </a:extLst>
          </p:cNvPr>
          <p:cNvSpPr txBox="1"/>
          <p:nvPr/>
        </p:nvSpPr>
        <p:spPr>
          <a:xfrm>
            <a:off x="203200" y="4622800"/>
            <a:ext cx="2135521" cy="338554"/>
          </a:xfrm>
          <a:prstGeom prst="rect">
            <a:avLst/>
          </a:prstGeom>
          <a:noFill/>
        </p:spPr>
        <p:txBody>
          <a:bodyPr wrap="none" rtlCol="0">
            <a:spAutoFit/>
          </a:bodyPr>
          <a:lstStyle/>
          <a:p>
            <a:r>
              <a:rPr lang="en-US" sz="1600" dirty="0" err="1"/>
              <a:t>Samocha</a:t>
            </a:r>
            <a:r>
              <a:rPr lang="en-US" sz="1600" dirty="0"/>
              <a:t>, </a:t>
            </a:r>
            <a:r>
              <a:rPr lang="en-US" sz="1600" dirty="0" err="1"/>
              <a:t>bioRxiv</a:t>
            </a:r>
            <a:r>
              <a:rPr lang="en-US" sz="1600" dirty="0"/>
              <a:t>, 2017</a:t>
            </a:r>
          </a:p>
        </p:txBody>
      </p:sp>
    </p:spTree>
    <p:extLst>
      <p:ext uri="{BB962C8B-B14F-4D97-AF65-F5344CB8AC3E}">
        <p14:creationId xmlns:p14="http://schemas.microsoft.com/office/powerpoint/2010/main" val="3840316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Amino acid refinement around any significant breakpoint between the two regions</a:t>
            </a:r>
          </a:p>
        </p:txBody>
      </p:sp>
      <p:cxnSp>
        <p:nvCxnSpPr>
          <p:cNvPr id="10" name="Straight Connector 9"/>
          <p:cNvCxnSpPr/>
          <p:nvPr/>
        </p:nvCxnSpPr>
        <p:spPr>
          <a:xfrm>
            <a:off x="2647005" y="2362233"/>
            <a:ext cx="5082794"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997888" y="2130564"/>
            <a:ext cx="699077"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15</a:t>
            </a:r>
          </a:p>
          <a:p>
            <a:pPr algn="ctr"/>
            <a:r>
              <a:rPr lang="en-US" sz="1500" dirty="0"/>
              <a:t>16</a:t>
            </a:r>
          </a:p>
        </p:txBody>
      </p:sp>
      <p:sp>
        <p:nvSpPr>
          <p:cNvPr id="13" name="Rectangle 12"/>
          <p:cNvSpPr/>
          <p:nvPr/>
        </p:nvSpPr>
        <p:spPr>
          <a:xfrm>
            <a:off x="6381301" y="2130564"/>
            <a:ext cx="1442546"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40</a:t>
            </a:r>
          </a:p>
          <a:p>
            <a:pPr algn="ctr"/>
            <a:r>
              <a:rPr lang="en-US" sz="1500" dirty="0"/>
              <a:t>214</a:t>
            </a:r>
          </a:p>
        </p:txBody>
      </p:sp>
      <p:sp>
        <p:nvSpPr>
          <p:cNvPr id="14" name="Rectangle 13"/>
          <p:cNvSpPr/>
          <p:nvPr/>
        </p:nvSpPr>
        <p:spPr>
          <a:xfrm>
            <a:off x="5194179" y="2130564"/>
            <a:ext cx="842096"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4</a:t>
            </a:r>
          </a:p>
          <a:p>
            <a:pPr algn="ctr"/>
            <a:r>
              <a:rPr lang="en-US" sz="1500" dirty="0"/>
              <a:t>19</a:t>
            </a:r>
          </a:p>
        </p:txBody>
      </p:sp>
      <p:sp>
        <p:nvSpPr>
          <p:cNvPr id="20" name="Rectangle 19"/>
          <p:cNvSpPr/>
          <p:nvPr/>
        </p:nvSpPr>
        <p:spPr>
          <a:xfrm>
            <a:off x="2448979" y="2130564"/>
            <a:ext cx="1188185"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140</a:t>
            </a:r>
          </a:p>
          <a:p>
            <a:pPr algn="ctr"/>
            <a:r>
              <a:rPr lang="en-US" sz="1500" dirty="0"/>
              <a:t>152</a:t>
            </a:r>
          </a:p>
        </p:txBody>
      </p:sp>
      <p:sp>
        <p:nvSpPr>
          <p:cNvPr id="21" name="TextBox 20"/>
          <p:cNvSpPr txBox="1"/>
          <p:nvPr/>
        </p:nvSpPr>
        <p:spPr>
          <a:xfrm>
            <a:off x="1421004" y="1898790"/>
            <a:ext cx="737133" cy="438555"/>
          </a:xfrm>
          <a:prstGeom prst="rect">
            <a:avLst/>
          </a:prstGeom>
          <a:noFill/>
          <a:ln>
            <a:noFill/>
          </a:ln>
        </p:spPr>
        <p:txBody>
          <a:bodyPr wrap="none" lIns="68552" tIns="34277" rIns="68552" bIns="34277" rtlCol="0">
            <a:spAutoFit/>
          </a:bodyPr>
          <a:lstStyle/>
          <a:p>
            <a:pPr algn="ctr"/>
            <a:r>
              <a:rPr lang="en-US" sz="1200" dirty="0"/>
              <a:t>Observed</a:t>
            </a:r>
          </a:p>
          <a:p>
            <a:pPr algn="ctr"/>
            <a:r>
              <a:rPr lang="en-US" sz="1200" dirty="0"/>
              <a:t>missense</a:t>
            </a:r>
          </a:p>
        </p:txBody>
      </p:sp>
      <p:cxnSp>
        <p:nvCxnSpPr>
          <p:cNvPr id="6" name="Straight Connector 5"/>
          <p:cNvCxnSpPr/>
          <p:nvPr/>
        </p:nvCxnSpPr>
        <p:spPr>
          <a:xfrm flipV="1">
            <a:off x="2826145" y="2380160"/>
            <a:ext cx="47578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449901" y="2382410"/>
            <a:ext cx="37291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6874937" y="2383535"/>
            <a:ext cx="47578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1331503" y="2380160"/>
            <a:ext cx="92858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030437" y="1395769"/>
            <a:ext cx="7484913" cy="346222"/>
          </a:xfrm>
          <a:prstGeom prst="rect">
            <a:avLst/>
          </a:prstGeom>
          <a:noFill/>
        </p:spPr>
        <p:txBody>
          <a:bodyPr wrap="square" lIns="68552" tIns="34277" rIns="68552" bIns="34277" rtlCol="0">
            <a:spAutoFit/>
          </a:bodyPr>
          <a:lstStyle/>
          <a:p>
            <a:r>
              <a:rPr lang="en-US" sz="1800" b="1" dirty="0"/>
              <a:t>Example gene: 401 missense variants expected and 199 (~50%) observed.</a:t>
            </a:r>
          </a:p>
        </p:txBody>
      </p:sp>
      <p:sp>
        <p:nvSpPr>
          <p:cNvPr id="29" name="TextBox 28"/>
          <p:cNvSpPr txBox="1"/>
          <p:nvPr/>
        </p:nvSpPr>
        <p:spPr>
          <a:xfrm>
            <a:off x="1432612" y="2386095"/>
            <a:ext cx="713921" cy="438555"/>
          </a:xfrm>
          <a:prstGeom prst="rect">
            <a:avLst/>
          </a:prstGeom>
          <a:noFill/>
          <a:ln>
            <a:noFill/>
          </a:ln>
        </p:spPr>
        <p:txBody>
          <a:bodyPr wrap="none" lIns="68552" tIns="34277" rIns="68552" bIns="34277" rtlCol="0">
            <a:spAutoFit/>
          </a:bodyPr>
          <a:lstStyle/>
          <a:p>
            <a:pPr algn="ctr"/>
            <a:r>
              <a:rPr lang="en-US" sz="1200" dirty="0"/>
              <a:t>Expected</a:t>
            </a:r>
          </a:p>
          <a:p>
            <a:pPr algn="ctr"/>
            <a:r>
              <a:rPr lang="en-US" sz="1200" dirty="0"/>
              <a:t>missense</a:t>
            </a:r>
          </a:p>
        </p:txBody>
      </p:sp>
      <p:cxnSp>
        <p:nvCxnSpPr>
          <p:cNvPr id="33" name="Straight Connector 32"/>
          <p:cNvCxnSpPr/>
          <p:nvPr/>
        </p:nvCxnSpPr>
        <p:spPr>
          <a:xfrm flipV="1">
            <a:off x="4227415" y="2373221"/>
            <a:ext cx="253748" cy="112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3852410C-EC5A-584C-9926-59C733FE375A}"/>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1181964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Amino acid refinement around any significant breakpoint between the two regions</a:t>
            </a:r>
          </a:p>
        </p:txBody>
      </p:sp>
      <p:cxnSp>
        <p:nvCxnSpPr>
          <p:cNvPr id="10" name="Straight Connector 9"/>
          <p:cNvCxnSpPr/>
          <p:nvPr/>
        </p:nvCxnSpPr>
        <p:spPr>
          <a:xfrm>
            <a:off x="2647005" y="2362233"/>
            <a:ext cx="5082794"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997888" y="2130564"/>
            <a:ext cx="699077"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15</a:t>
            </a:r>
          </a:p>
          <a:p>
            <a:pPr algn="ctr"/>
            <a:r>
              <a:rPr lang="en-US" sz="1500" dirty="0"/>
              <a:t>16</a:t>
            </a:r>
          </a:p>
        </p:txBody>
      </p:sp>
      <p:sp>
        <p:nvSpPr>
          <p:cNvPr id="13" name="Rectangle 12"/>
          <p:cNvSpPr/>
          <p:nvPr/>
        </p:nvSpPr>
        <p:spPr>
          <a:xfrm>
            <a:off x="6381301" y="2130564"/>
            <a:ext cx="1442546"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40</a:t>
            </a:r>
          </a:p>
          <a:p>
            <a:pPr algn="ctr"/>
            <a:r>
              <a:rPr lang="en-US" sz="1500" dirty="0"/>
              <a:t>214</a:t>
            </a:r>
          </a:p>
        </p:txBody>
      </p:sp>
      <p:sp>
        <p:nvSpPr>
          <p:cNvPr id="14" name="Rectangle 13"/>
          <p:cNvSpPr/>
          <p:nvPr/>
        </p:nvSpPr>
        <p:spPr>
          <a:xfrm>
            <a:off x="5194179" y="2130564"/>
            <a:ext cx="842096"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4</a:t>
            </a:r>
          </a:p>
          <a:p>
            <a:pPr algn="ctr"/>
            <a:r>
              <a:rPr lang="en-US" sz="1500" dirty="0"/>
              <a:t>19</a:t>
            </a:r>
          </a:p>
        </p:txBody>
      </p:sp>
      <p:sp>
        <p:nvSpPr>
          <p:cNvPr id="20" name="Rectangle 19"/>
          <p:cNvSpPr/>
          <p:nvPr/>
        </p:nvSpPr>
        <p:spPr>
          <a:xfrm>
            <a:off x="2448979" y="2130564"/>
            <a:ext cx="1188185"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140</a:t>
            </a:r>
          </a:p>
          <a:p>
            <a:pPr algn="ctr"/>
            <a:r>
              <a:rPr lang="en-US" sz="1500" dirty="0"/>
              <a:t>152</a:t>
            </a:r>
          </a:p>
        </p:txBody>
      </p:sp>
      <p:sp>
        <p:nvSpPr>
          <p:cNvPr id="21" name="TextBox 20"/>
          <p:cNvSpPr txBox="1"/>
          <p:nvPr/>
        </p:nvSpPr>
        <p:spPr>
          <a:xfrm>
            <a:off x="1421004" y="1898790"/>
            <a:ext cx="737133" cy="438555"/>
          </a:xfrm>
          <a:prstGeom prst="rect">
            <a:avLst/>
          </a:prstGeom>
          <a:noFill/>
          <a:ln>
            <a:noFill/>
          </a:ln>
        </p:spPr>
        <p:txBody>
          <a:bodyPr wrap="none" lIns="68552" tIns="34277" rIns="68552" bIns="34277" rtlCol="0">
            <a:spAutoFit/>
          </a:bodyPr>
          <a:lstStyle/>
          <a:p>
            <a:pPr algn="ctr"/>
            <a:r>
              <a:rPr lang="en-US" sz="1200" dirty="0"/>
              <a:t>Observed</a:t>
            </a:r>
          </a:p>
          <a:p>
            <a:pPr algn="ctr"/>
            <a:r>
              <a:rPr lang="en-US" sz="1200" dirty="0"/>
              <a:t>missense</a:t>
            </a:r>
          </a:p>
        </p:txBody>
      </p:sp>
      <p:cxnSp>
        <p:nvCxnSpPr>
          <p:cNvPr id="6" name="Straight Connector 5"/>
          <p:cNvCxnSpPr/>
          <p:nvPr/>
        </p:nvCxnSpPr>
        <p:spPr>
          <a:xfrm flipV="1">
            <a:off x="2826145" y="2380160"/>
            <a:ext cx="47578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449901" y="2382410"/>
            <a:ext cx="37291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6874937" y="2383535"/>
            <a:ext cx="47578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1331503" y="2380160"/>
            <a:ext cx="92858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432612" y="2386095"/>
            <a:ext cx="713921" cy="438555"/>
          </a:xfrm>
          <a:prstGeom prst="rect">
            <a:avLst/>
          </a:prstGeom>
          <a:noFill/>
          <a:ln>
            <a:noFill/>
          </a:ln>
        </p:spPr>
        <p:txBody>
          <a:bodyPr wrap="none" lIns="68552" tIns="34277" rIns="68552" bIns="34277" rtlCol="0">
            <a:spAutoFit/>
          </a:bodyPr>
          <a:lstStyle/>
          <a:p>
            <a:pPr algn="ctr"/>
            <a:r>
              <a:rPr lang="en-US" sz="1200" dirty="0"/>
              <a:t>Expected</a:t>
            </a:r>
          </a:p>
          <a:p>
            <a:pPr algn="ctr"/>
            <a:r>
              <a:rPr lang="en-US" sz="1200" dirty="0"/>
              <a:t>missense</a:t>
            </a:r>
          </a:p>
        </p:txBody>
      </p:sp>
      <p:cxnSp>
        <p:nvCxnSpPr>
          <p:cNvPr id="33" name="Straight Connector 32"/>
          <p:cNvCxnSpPr/>
          <p:nvPr/>
        </p:nvCxnSpPr>
        <p:spPr>
          <a:xfrm flipV="1">
            <a:off x="4227415" y="2373221"/>
            <a:ext cx="253748" cy="112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2925011" y="3050779"/>
            <a:ext cx="1325043" cy="784830"/>
            <a:chOff x="1991015" y="4226494"/>
            <a:chExt cx="1766723" cy="1046439"/>
          </a:xfrm>
        </p:grpSpPr>
        <p:sp>
          <p:nvSpPr>
            <p:cNvPr id="17" name="TextBox 16"/>
            <p:cNvSpPr txBox="1"/>
            <p:nvPr/>
          </p:nvSpPr>
          <p:spPr>
            <a:xfrm>
              <a:off x="1991015" y="4226494"/>
              <a:ext cx="1766723" cy="1046439"/>
            </a:xfrm>
            <a:prstGeom prst="rect">
              <a:avLst/>
            </a:prstGeom>
            <a:noFill/>
          </p:spPr>
          <p:txBody>
            <a:bodyPr wrap="none" rtlCol="0">
              <a:spAutoFit/>
            </a:bodyPr>
            <a:lstStyle/>
            <a:p>
              <a:pPr algn="ctr"/>
              <a:r>
                <a:rPr lang="en-US" sz="1500" dirty="0"/>
                <a:t>155</a:t>
              </a:r>
            </a:p>
            <a:p>
              <a:pPr algn="ctr"/>
              <a:r>
                <a:rPr lang="en-US" sz="1500" dirty="0"/>
                <a:t>168</a:t>
              </a:r>
            </a:p>
            <a:p>
              <a:pPr algn="ctr"/>
              <a:r>
                <a:rPr lang="en-US" sz="1500" b="1" dirty="0"/>
                <a:t>unconstrained</a:t>
              </a:r>
            </a:p>
          </p:txBody>
        </p:sp>
        <p:cxnSp>
          <p:nvCxnSpPr>
            <p:cNvPr id="18" name="Straight Connector 17"/>
            <p:cNvCxnSpPr/>
            <p:nvPr/>
          </p:nvCxnSpPr>
          <p:spPr>
            <a:xfrm flipV="1">
              <a:off x="2555254" y="4597327"/>
              <a:ext cx="64008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5954465" y="3050779"/>
            <a:ext cx="1119858" cy="784830"/>
            <a:chOff x="6021559" y="4226494"/>
            <a:chExt cx="1493144" cy="1046439"/>
          </a:xfrm>
        </p:grpSpPr>
        <p:sp>
          <p:nvSpPr>
            <p:cNvPr id="22" name="TextBox 21"/>
            <p:cNvSpPr txBox="1"/>
            <p:nvPr/>
          </p:nvSpPr>
          <p:spPr>
            <a:xfrm>
              <a:off x="6021559" y="4226494"/>
              <a:ext cx="1493144" cy="1046439"/>
            </a:xfrm>
            <a:prstGeom prst="rect">
              <a:avLst/>
            </a:prstGeom>
            <a:noFill/>
          </p:spPr>
          <p:txBody>
            <a:bodyPr wrap="none" rtlCol="0">
              <a:spAutoFit/>
            </a:bodyPr>
            <a:lstStyle/>
            <a:p>
              <a:pPr algn="ctr"/>
              <a:r>
                <a:rPr lang="en-US" sz="1500" dirty="0"/>
                <a:t>44</a:t>
              </a:r>
            </a:p>
            <a:p>
              <a:pPr algn="ctr"/>
              <a:r>
                <a:rPr lang="en-US" sz="1500" dirty="0"/>
                <a:t>233</a:t>
              </a:r>
            </a:p>
            <a:p>
              <a:pPr algn="ctr"/>
              <a:r>
                <a:rPr lang="en-US" sz="1500" b="1" dirty="0">
                  <a:solidFill>
                    <a:srgbClr val="C00000"/>
                  </a:solidFill>
                </a:rPr>
                <a:t>constrained</a:t>
              </a:r>
            </a:p>
          </p:txBody>
        </p:sp>
        <p:cxnSp>
          <p:nvCxnSpPr>
            <p:cNvPr id="26" name="Straight Connector 25"/>
            <p:cNvCxnSpPr/>
            <p:nvPr/>
          </p:nvCxnSpPr>
          <p:spPr>
            <a:xfrm flipV="1">
              <a:off x="6422787" y="4597327"/>
              <a:ext cx="64008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3835849" y="3148144"/>
            <a:ext cx="587284" cy="300056"/>
          </a:xfrm>
          <a:prstGeom prst="rect">
            <a:avLst/>
          </a:prstGeom>
          <a:noFill/>
        </p:spPr>
        <p:txBody>
          <a:bodyPr wrap="none" lIns="68552" tIns="34277" rIns="68552" bIns="34277" rtlCol="0">
            <a:spAutoFit/>
          </a:bodyPr>
          <a:lstStyle/>
          <a:p>
            <a:r>
              <a:rPr lang="en-US" sz="1500" dirty="0"/>
              <a:t>(92%)</a:t>
            </a:r>
          </a:p>
        </p:txBody>
      </p:sp>
      <p:sp>
        <p:nvSpPr>
          <p:cNvPr id="28" name="TextBox 27"/>
          <p:cNvSpPr txBox="1"/>
          <p:nvPr/>
        </p:nvSpPr>
        <p:spPr>
          <a:xfrm>
            <a:off x="6701936" y="3148144"/>
            <a:ext cx="587284" cy="300056"/>
          </a:xfrm>
          <a:prstGeom prst="rect">
            <a:avLst/>
          </a:prstGeom>
          <a:noFill/>
        </p:spPr>
        <p:txBody>
          <a:bodyPr wrap="none" lIns="68552" tIns="34277" rIns="68552" bIns="34277" rtlCol="0">
            <a:spAutoFit/>
          </a:bodyPr>
          <a:lstStyle/>
          <a:p>
            <a:r>
              <a:rPr lang="en-US" sz="1500" dirty="0"/>
              <a:t>(19%)</a:t>
            </a:r>
          </a:p>
        </p:txBody>
      </p:sp>
      <p:sp>
        <p:nvSpPr>
          <p:cNvPr id="31" name="Left Brace 30"/>
          <p:cNvSpPr/>
          <p:nvPr/>
        </p:nvSpPr>
        <p:spPr>
          <a:xfrm rot="16200000">
            <a:off x="3410160" y="1710431"/>
            <a:ext cx="325622" cy="2247992"/>
          </a:xfrm>
          <a:prstGeom prst="leftBrace">
            <a:avLst>
              <a:gd name="adj1" fmla="val 41925"/>
              <a:gd name="adj2" fmla="val 50397"/>
            </a:avLst>
          </a:prstGeom>
        </p:spPr>
        <p:style>
          <a:lnRef idx="2">
            <a:schemeClr val="accent1"/>
          </a:lnRef>
          <a:fillRef idx="0">
            <a:schemeClr val="accent1"/>
          </a:fillRef>
          <a:effectRef idx="1">
            <a:schemeClr val="accent1"/>
          </a:effectRef>
          <a:fontRef idx="minor">
            <a:schemeClr val="tx1"/>
          </a:fontRef>
        </p:style>
        <p:txBody>
          <a:bodyPr lIns="68552" tIns="34277" rIns="68552" bIns="34277" rtlCol="0" anchor="ctr"/>
          <a:lstStyle/>
          <a:p>
            <a:pPr algn="ctr"/>
            <a:endParaRPr lang="en-US" sz="1013"/>
          </a:p>
        </p:txBody>
      </p:sp>
      <p:sp>
        <p:nvSpPr>
          <p:cNvPr id="32" name="Left Brace 31"/>
          <p:cNvSpPr/>
          <p:nvPr/>
        </p:nvSpPr>
        <p:spPr>
          <a:xfrm rot="16200000">
            <a:off x="6346204" y="1519594"/>
            <a:ext cx="325622" cy="2629668"/>
          </a:xfrm>
          <a:prstGeom prst="leftBrace">
            <a:avLst>
              <a:gd name="adj1" fmla="val 41925"/>
              <a:gd name="adj2" fmla="val 50397"/>
            </a:avLst>
          </a:prstGeom>
        </p:spPr>
        <p:style>
          <a:lnRef idx="2">
            <a:schemeClr val="accent1"/>
          </a:lnRef>
          <a:fillRef idx="0">
            <a:schemeClr val="accent1"/>
          </a:fillRef>
          <a:effectRef idx="1">
            <a:schemeClr val="accent1"/>
          </a:effectRef>
          <a:fontRef idx="minor">
            <a:schemeClr val="tx1"/>
          </a:fontRef>
        </p:style>
        <p:txBody>
          <a:bodyPr lIns="68552" tIns="34277" rIns="68552" bIns="34277" rtlCol="0" anchor="ctr"/>
          <a:lstStyle/>
          <a:p>
            <a:pPr algn="ctr"/>
            <a:endParaRPr lang="en-US" sz="1013"/>
          </a:p>
        </p:txBody>
      </p:sp>
      <p:sp>
        <p:nvSpPr>
          <p:cNvPr id="34" name="TextBox 33">
            <a:extLst>
              <a:ext uri="{FF2B5EF4-FFF2-40B4-BE49-F238E27FC236}">
                <a16:creationId xmlns:a16="http://schemas.microsoft.com/office/drawing/2014/main" id="{8CEC3176-E5D1-234D-84EE-938E1A6D5023}"/>
              </a:ext>
            </a:extLst>
          </p:cNvPr>
          <p:cNvSpPr txBox="1"/>
          <p:nvPr/>
        </p:nvSpPr>
        <p:spPr>
          <a:xfrm>
            <a:off x="1030437" y="1395769"/>
            <a:ext cx="7484913" cy="346222"/>
          </a:xfrm>
          <a:prstGeom prst="rect">
            <a:avLst/>
          </a:prstGeom>
          <a:noFill/>
        </p:spPr>
        <p:txBody>
          <a:bodyPr wrap="square" lIns="68552" tIns="34277" rIns="68552" bIns="34277" rtlCol="0">
            <a:spAutoFit/>
          </a:bodyPr>
          <a:lstStyle/>
          <a:p>
            <a:r>
              <a:rPr lang="en-US" sz="1800" b="1" dirty="0"/>
              <a:t>Example gene: 401 missense variants expected and 199 (~50%) observed.</a:t>
            </a:r>
          </a:p>
        </p:txBody>
      </p:sp>
      <p:sp>
        <p:nvSpPr>
          <p:cNvPr id="36" name="TextBox 35">
            <a:extLst>
              <a:ext uri="{FF2B5EF4-FFF2-40B4-BE49-F238E27FC236}">
                <a16:creationId xmlns:a16="http://schemas.microsoft.com/office/drawing/2014/main" id="{066C6BC9-BBED-0144-964E-2884C6FE17F4}"/>
              </a:ext>
            </a:extLst>
          </p:cNvPr>
          <p:cNvSpPr txBox="1"/>
          <p:nvPr/>
        </p:nvSpPr>
        <p:spPr>
          <a:xfrm>
            <a:off x="202678" y="47625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3520721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Amino acid refinement around any significant breakpoint between the two regions</a:t>
            </a:r>
          </a:p>
        </p:txBody>
      </p:sp>
      <p:cxnSp>
        <p:nvCxnSpPr>
          <p:cNvPr id="10" name="Straight Connector 9"/>
          <p:cNvCxnSpPr/>
          <p:nvPr/>
        </p:nvCxnSpPr>
        <p:spPr>
          <a:xfrm>
            <a:off x="2647005" y="2362233"/>
            <a:ext cx="5082794"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997888" y="2130564"/>
            <a:ext cx="699077"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13   2</a:t>
            </a:r>
          </a:p>
          <a:p>
            <a:pPr algn="ctr"/>
            <a:r>
              <a:rPr lang="en-US" sz="1500" dirty="0"/>
              <a:t> 8    8</a:t>
            </a:r>
          </a:p>
        </p:txBody>
      </p:sp>
      <p:sp>
        <p:nvSpPr>
          <p:cNvPr id="13" name="Rectangle 12"/>
          <p:cNvSpPr/>
          <p:nvPr/>
        </p:nvSpPr>
        <p:spPr>
          <a:xfrm>
            <a:off x="6381301" y="2130564"/>
            <a:ext cx="1442546"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40</a:t>
            </a:r>
          </a:p>
          <a:p>
            <a:pPr algn="ctr"/>
            <a:r>
              <a:rPr lang="en-US" sz="1500" dirty="0"/>
              <a:t>214</a:t>
            </a:r>
          </a:p>
        </p:txBody>
      </p:sp>
      <p:sp>
        <p:nvSpPr>
          <p:cNvPr id="14" name="Rectangle 13"/>
          <p:cNvSpPr/>
          <p:nvPr/>
        </p:nvSpPr>
        <p:spPr>
          <a:xfrm>
            <a:off x="5194179" y="2130564"/>
            <a:ext cx="842096"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4</a:t>
            </a:r>
          </a:p>
          <a:p>
            <a:pPr algn="ctr"/>
            <a:r>
              <a:rPr lang="en-US" sz="1500" dirty="0"/>
              <a:t>19</a:t>
            </a:r>
          </a:p>
        </p:txBody>
      </p:sp>
      <p:sp>
        <p:nvSpPr>
          <p:cNvPr id="20" name="Rectangle 19"/>
          <p:cNvSpPr/>
          <p:nvPr/>
        </p:nvSpPr>
        <p:spPr>
          <a:xfrm>
            <a:off x="2448979" y="2130564"/>
            <a:ext cx="1188185" cy="463349"/>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68552" tIns="34277" rIns="68552" bIns="34277" rtlCol="0" anchor="ctr"/>
          <a:lstStyle/>
          <a:p>
            <a:pPr algn="ctr"/>
            <a:r>
              <a:rPr lang="en-US" sz="1500" dirty="0"/>
              <a:t>140</a:t>
            </a:r>
          </a:p>
          <a:p>
            <a:pPr algn="ctr"/>
            <a:r>
              <a:rPr lang="en-US" sz="1500" dirty="0"/>
              <a:t>152</a:t>
            </a:r>
          </a:p>
        </p:txBody>
      </p:sp>
      <p:sp>
        <p:nvSpPr>
          <p:cNvPr id="21" name="TextBox 20"/>
          <p:cNvSpPr txBox="1"/>
          <p:nvPr/>
        </p:nvSpPr>
        <p:spPr>
          <a:xfrm>
            <a:off x="1421004" y="1898790"/>
            <a:ext cx="737133" cy="438555"/>
          </a:xfrm>
          <a:prstGeom prst="rect">
            <a:avLst/>
          </a:prstGeom>
          <a:noFill/>
          <a:ln>
            <a:noFill/>
          </a:ln>
        </p:spPr>
        <p:txBody>
          <a:bodyPr wrap="none" lIns="68552" tIns="34277" rIns="68552" bIns="34277" rtlCol="0">
            <a:spAutoFit/>
          </a:bodyPr>
          <a:lstStyle/>
          <a:p>
            <a:pPr algn="ctr"/>
            <a:r>
              <a:rPr lang="en-US" sz="1200" dirty="0"/>
              <a:t>Observed</a:t>
            </a:r>
          </a:p>
          <a:p>
            <a:pPr algn="ctr"/>
            <a:r>
              <a:rPr lang="en-US" sz="1200" dirty="0"/>
              <a:t>missense</a:t>
            </a:r>
          </a:p>
        </p:txBody>
      </p:sp>
      <p:cxnSp>
        <p:nvCxnSpPr>
          <p:cNvPr id="6" name="Straight Connector 5"/>
          <p:cNvCxnSpPr/>
          <p:nvPr/>
        </p:nvCxnSpPr>
        <p:spPr>
          <a:xfrm flipV="1">
            <a:off x="2826145" y="2380160"/>
            <a:ext cx="47578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4421493" y="2380160"/>
            <a:ext cx="171457" cy="112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449901" y="2382410"/>
            <a:ext cx="37291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6874937" y="2383535"/>
            <a:ext cx="475788"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1331503" y="2380160"/>
            <a:ext cx="92858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5" name="Group 14"/>
          <p:cNvGrpSpPr/>
          <p:nvPr/>
        </p:nvGrpSpPr>
        <p:grpSpPr>
          <a:xfrm>
            <a:off x="2749835" y="3050779"/>
            <a:ext cx="1325043" cy="784830"/>
            <a:chOff x="1991015" y="4226494"/>
            <a:chExt cx="1766723" cy="1046439"/>
          </a:xfrm>
        </p:grpSpPr>
        <p:sp>
          <p:nvSpPr>
            <p:cNvPr id="18" name="TextBox 17"/>
            <p:cNvSpPr txBox="1"/>
            <p:nvPr/>
          </p:nvSpPr>
          <p:spPr>
            <a:xfrm>
              <a:off x="1991015" y="4226494"/>
              <a:ext cx="1766723" cy="1046439"/>
            </a:xfrm>
            <a:prstGeom prst="rect">
              <a:avLst/>
            </a:prstGeom>
            <a:noFill/>
          </p:spPr>
          <p:txBody>
            <a:bodyPr wrap="none" rtlCol="0">
              <a:spAutoFit/>
            </a:bodyPr>
            <a:lstStyle/>
            <a:p>
              <a:pPr algn="ctr"/>
              <a:r>
                <a:rPr lang="en-US" sz="1500" dirty="0"/>
                <a:t>153</a:t>
              </a:r>
            </a:p>
            <a:p>
              <a:pPr algn="ctr"/>
              <a:r>
                <a:rPr lang="en-US" sz="1500" dirty="0"/>
                <a:t>160</a:t>
              </a:r>
            </a:p>
            <a:p>
              <a:pPr algn="ctr"/>
              <a:r>
                <a:rPr lang="en-US" sz="1500" b="1" dirty="0"/>
                <a:t>unconstrained</a:t>
              </a:r>
            </a:p>
          </p:txBody>
        </p:sp>
        <p:cxnSp>
          <p:nvCxnSpPr>
            <p:cNvPr id="26" name="Straight Connector 25"/>
            <p:cNvCxnSpPr/>
            <p:nvPr/>
          </p:nvCxnSpPr>
          <p:spPr>
            <a:xfrm flipV="1">
              <a:off x="2555254" y="4597327"/>
              <a:ext cx="64008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5571267" y="3050779"/>
            <a:ext cx="1119858" cy="784830"/>
            <a:chOff x="6021559" y="4226494"/>
            <a:chExt cx="1493144" cy="1046439"/>
          </a:xfrm>
        </p:grpSpPr>
        <p:sp>
          <p:nvSpPr>
            <p:cNvPr id="19" name="TextBox 18"/>
            <p:cNvSpPr txBox="1"/>
            <p:nvPr/>
          </p:nvSpPr>
          <p:spPr>
            <a:xfrm>
              <a:off x="6021559" y="4226494"/>
              <a:ext cx="1493144" cy="1046439"/>
            </a:xfrm>
            <a:prstGeom prst="rect">
              <a:avLst/>
            </a:prstGeom>
            <a:noFill/>
          </p:spPr>
          <p:txBody>
            <a:bodyPr wrap="none" rtlCol="0">
              <a:spAutoFit/>
            </a:bodyPr>
            <a:lstStyle/>
            <a:p>
              <a:pPr algn="ctr"/>
              <a:r>
                <a:rPr lang="en-US" sz="1500" dirty="0"/>
                <a:t>46</a:t>
              </a:r>
            </a:p>
            <a:p>
              <a:pPr algn="ctr"/>
              <a:r>
                <a:rPr lang="en-US" sz="1500" dirty="0"/>
                <a:t>241</a:t>
              </a:r>
            </a:p>
            <a:p>
              <a:pPr algn="ctr"/>
              <a:r>
                <a:rPr lang="en-US" sz="1500" b="1" dirty="0">
                  <a:solidFill>
                    <a:srgbClr val="C00000"/>
                  </a:solidFill>
                </a:rPr>
                <a:t>constrained</a:t>
              </a:r>
            </a:p>
          </p:txBody>
        </p:sp>
        <p:cxnSp>
          <p:nvCxnSpPr>
            <p:cNvPr id="27" name="Straight Connector 26"/>
            <p:cNvCxnSpPr/>
            <p:nvPr/>
          </p:nvCxnSpPr>
          <p:spPr>
            <a:xfrm flipV="1">
              <a:off x="6422787" y="4597327"/>
              <a:ext cx="64008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1432612" y="2386095"/>
            <a:ext cx="713921" cy="438555"/>
          </a:xfrm>
          <a:prstGeom prst="rect">
            <a:avLst/>
          </a:prstGeom>
          <a:noFill/>
          <a:ln>
            <a:noFill/>
          </a:ln>
        </p:spPr>
        <p:txBody>
          <a:bodyPr wrap="none" lIns="68552" tIns="34277" rIns="68552" bIns="34277" rtlCol="0">
            <a:spAutoFit/>
          </a:bodyPr>
          <a:lstStyle/>
          <a:p>
            <a:pPr algn="ctr"/>
            <a:r>
              <a:rPr lang="en-US" sz="1200" dirty="0"/>
              <a:t>Expected</a:t>
            </a:r>
          </a:p>
          <a:p>
            <a:pPr algn="ctr"/>
            <a:r>
              <a:rPr lang="en-US" sz="1200" dirty="0"/>
              <a:t>missense</a:t>
            </a:r>
          </a:p>
        </p:txBody>
      </p:sp>
      <p:sp>
        <p:nvSpPr>
          <p:cNvPr id="3" name="TextBox 2"/>
          <p:cNvSpPr txBox="1"/>
          <p:nvPr/>
        </p:nvSpPr>
        <p:spPr>
          <a:xfrm>
            <a:off x="3660673" y="3148144"/>
            <a:ext cx="587284" cy="300056"/>
          </a:xfrm>
          <a:prstGeom prst="rect">
            <a:avLst/>
          </a:prstGeom>
          <a:noFill/>
        </p:spPr>
        <p:txBody>
          <a:bodyPr wrap="none" lIns="68552" tIns="34277" rIns="68552" bIns="34277" rtlCol="0">
            <a:spAutoFit/>
          </a:bodyPr>
          <a:lstStyle/>
          <a:p>
            <a:r>
              <a:rPr lang="en-US" sz="1500" dirty="0"/>
              <a:t>(96%)</a:t>
            </a:r>
          </a:p>
        </p:txBody>
      </p:sp>
      <p:sp>
        <p:nvSpPr>
          <p:cNvPr id="32" name="TextBox 31"/>
          <p:cNvSpPr txBox="1"/>
          <p:nvPr/>
        </p:nvSpPr>
        <p:spPr>
          <a:xfrm>
            <a:off x="6318738" y="3148144"/>
            <a:ext cx="587284" cy="300056"/>
          </a:xfrm>
          <a:prstGeom prst="rect">
            <a:avLst/>
          </a:prstGeom>
          <a:noFill/>
        </p:spPr>
        <p:txBody>
          <a:bodyPr wrap="none" lIns="68552" tIns="34277" rIns="68552" bIns="34277" rtlCol="0">
            <a:spAutoFit/>
          </a:bodyPr>
          <a:lstStyle/>
          <a:p>
            <a:r>
              <a:rPr lang="en-US" sz="1500" dirty="0"/>
              <a:t>(19%)</a:t>
            </a:r>
          </a:p>
        </p:txBody>
      </p:sp>
      <p:sp>
        <p:nvSpPr>
          <p:cNvPr id="4" name="Left Brace 3"/>
          <p:cNvSpPr/>
          <p:nvPr/>
        </p:nvSpPr>
        <p:spPr>
          <a:xfrm rot="16200000">
            <a:off x="3249823" y="1870767"/>
            <a:ext cx="325622" cy="1927320"/>
          </a:xfrm>
          <a:prstGeom prst="leftBrace">
            <a:avLst>
              <a:gd name="adj1" fmla="val 41925"/>
              <a:gd name="adj2" fmla="val 50397"/>
            </a:avLst>
          </a:prstGeom>
        </p:spPr>
        <p:style>
          <a:lnRef idx="2">
            <a:schemeClr val="accent1"/>
          </a:lnRef>
          <a:fillRef idx="0">
            <a:schemeClr val="accent1"/>
          </a:fillRef>
          <a:effectRef idx="1">
            <a:schemeClr val="accent1"/>
          </a:effectRef>
          <a:fontRef idx="minor">
            <a:schemeClr val="tx1"/>
          </a:fontRef>
        </p:style>
        <p:txBody>
          <a:bodyPr lIns="68552" tIns="34277" rIns="68552" bIns="34277" rtlCol="0" anchor="ctr"/>
          <a:lstStyle/>
          <a:p>
            <a:pPr algn="ctr"/>
            <a:endParaRPr lang="en-US" sz="1013"/>
          </a:p>
        </p:txBody>
      </p:sp>
      <p:sp>
        <p:nvSpPr>
          <p:cNvPr id="31" name="Left Brace 30"/>
          <p:cNvSpPr/>
          <p:nvPr/>
        </p:nvSpPr>
        <p:spPr>
          <a:xfrm rot="16200000">
            <a:off x="5959861" y="1133251"/>
            <a:ext cx="325622" cy="3402353"/>
          </a:xfrm>
          <a:prstGeom prst="leftBrace">
            <a:avLst>
              <a:gd name="adj1" fmla="val 41925"/>
              <a:gd name="adj2" fmla="val 50397"/>
            </a:avLst>
          </a:prstGeom>
        </p:spPr>
        <p:style>
          <a:lnRef idx="2">
            <a:schemeClr val="accent1"/>
          </a:lnRef>
          <a:fillRef idx="0">
            <a:schemeClr val="accent1"/>
          </a:fillRef>
          <a:effectRef idx="1">
            <a:schemeClr val="accent1"/>
          </a:effectRef>
          <a:fontRef idx="minor">
            <a:schemeClr val="tx1"/>
          </a:fontRef>
        </p:style>
        <p:txBody>
          <a:bodyPr lIns="68552" tIns="34277" rIns="68552" bIns="34277" rtlCol="0" anchor="ctr"/>
          <a:lstStyle/>
          <a:p>
            <a:pPr algn="ctr"/>
            <a:endParaRPr lang="en-US" sz="1013"/>
          </a:p>
        </p:txBody>
      </p:sp>
      <p:cxnSp>
        <p:nvCxnSpPr>
          <p:cNvPr id="33" name="Straight Connector 32"/>
          <p:cNvCxnSpPr/>
          <p:nvPr/>
        </p:nvCxnSpPr>
        <p:spPr>
          <a:xfrm flipV="1">
            <a:off x="4151218" y="2373221"/>
            <a:ext cx="171457" cy="112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4376293" y="2124494"/>
            <a:ext cx="0" cy="53720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BC014AAA-036F-6744-99CE-D8E69AAB2C84}"/>
              </a:ext>
            </a:extLst>
          </p:cNvPr>
          <p:cNvSpPr txBox="1"/>
          <p:nvPr/>
        </p:nvSpPr>
        <p:spPr>
          <a:xfrm>
            <a:off x="1030437" y="1395769"/>
            <a:ext cx="7484913" cy="346222"/>
          </a:xfrm>
          <a:prstGeom prst="rect">
            <a:avLst/>
          </a:prstGeom>
          <a:noFill/>
        </p:spPr>
        <p:txBody>
          <a:bodyPr wrap="square" lIns="68552" tIns="34277" rIns="68552" bIns="34277" rtlCol="0">
            <a:spAutoFit/>
          </a:bodyPr>
          <a:lstStyle/>
          <a:p>
            <a:r>
              <a:rPr lang="en-US" sz="1800" b="1" dirty="0"/>
              <a:t>Example gene: 401 missense variants expected and 199 (~50%) observed.</a:t>
            </a:r>
          </a:p>
        </p:txBody>
      </p:sp>
      <p:sp>
        <p:nvSpPr>
          <p:cNvPr id="36" name="TextBox 35">
            <a:extLst>
              <a:ext uri="{FF2B5EF4-FFF2-40B4-BE49-F238E27FC236}">
                <a16:creationId xmlns:a16="http://schemas.microsoft.com/office/drawing/2014/main" id="{EEA317BD-18C1-6240-9D04-82F08483588C}"/>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804106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Only 15% of genes have evidence of regional missense constraint </a:t>
            </a:r>
          </a:p>
        </p:txBody>
      </p:sp>
      <p:graphicFrame>
        <p:nvGraphicFramePr>
          <p:cNvPr id="4" name="Table 3"/>
          <p:cNvGraphicFramePr>
            <a:graphicFrameLocks noGrp="1"/>
          </p:cNvGraphicFramePr>
          <p:nvPr>
            <p:extLst/>
          </p:nvPr>
        </p:nvGraphicFramePr>
        <p:xfrm>
          <a:off x="2029339" y="1434829"/>
          <a:ext cx="5199594" cy="2651760"/>
        </p:xfrm>
        <a:graphic>
          <a:graphicData uri="http://schemas.openxmlformats.org/drawingml/2006/table">
            <a:tbl>
              <a:tblPr firstRow="1" bandRow="1">
                <a:tableStyleId>{2D5ABB26-0587-4C30-8999-92F81FD0307C}</a:tableStyleId>
              </a:tblPr>
              <a:tblGrid>
                <a:gridCol w="1524000">
                  <a:extLst>
                    <a:ext uri="{9D8B030D-6E8A-4147-A177-3AD203B41FA5}">
                      <a16:colId xmlns:a16="http://schemas.microsoft.com/office/drawing/2014/main" val="20000"/>
                    </a:ext>
                  </a:extLst>
                </a:gridCol>
                <a:gridCol w="1742361">
                  <a:extLst>
                    <a:ext uri="{9D8B030D-6E8A-4147-A177-3AD203B41FA5}">
                      <a16:colId xmlns:a16="http://schemas.microsoft.com/office/drawing/2014/main" val="20001"/>
                    </a:ext>
                  </a:extLst>
                </a:gridCol>
                <a:gridCol w="1933233">
                  <a:extLst>
                    <a:ext uri="{9D8B030D-6E8A-4147-A177-3AD203B41FA5}">
                      <a16:colId xmlns:a16="http://schemas.microsoft.com/office/drawing/2014/main" val="20002"/>
                    </a:ext>
                  </a:extLst>
                </a:gridCol>
              </a:tblGrid>
              <a:tr h="278130">
                <a:tc>
                  <a:txBody>
                    <a:bodyPr/>
                    <a:lstStyle/>
                    <a:p>
                      <a:pPr marL="0" marR="0" algn="ctr">
                        <a:spcBef>
                          <a:spcPts val="0"/>
                        </a:spcBef>
                        <a:spcAft>
                          <a:spcPts val="0"/>
                        </a:spcAft>
                      </a:pPr>
                      <a:r>
                        <a:rPr lang="en-US" sz="1400" b="1" dirty="0">
                          <a:effectLst/>
                          <a:latin typeface="+mn-lt"/>
                          <a:ea typeface="ＭＳ 明朝"/>
                          <a:cs typeface="Arial"/>
                        </a:rPr>
                        <a:t>Number of regions</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mn-lt"/>
                          <a:ea typeface="ＭＳ 明朝"/>
                          <a:cs typeface="Arial"/>
                        </a:rPr>
                        <a:t>Number of transcripts</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mn-lt"/>
                          <a:ea typeface="ＭＳ 明朝"/>
                          <a:cs typeface="Arial"/>
                        </a:rPr>
                        <a:t>Percentage of transcripts</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278130">
                <a:tc>
                  <a:txBody>
                    <a:bodyPr/>
                    <a:lstStyle/>
                    <a:p>
                      <a:pPr marL="0" marR="0" algn="ctr">
                        <a:spcBef>
                          <a:spcPts val="0"/>
                        </a:spcBef>
                        <a:spcAft>
                          <a:spcPts val="0"/>
                        </a:spcAft>
                      </a:pPr>
                      <a:r>
                        <a:rPr lang="en-US" sz="1400" dirty="0">
                          <a:effectLst/>
                          <a:latin typeface="+mn-lt"/>
                          <a:ea typeface="ＭＳ 明朝"/>
                          <a:cs typeface="Arial"/>
                        </a:rPr>
                        <a:t>1</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marL="0" marR="0" algn="ctr">
                        <a:spcBef>
                          <a:spcPts val="0"/>
                        </a:spcBef>
                        <a:spcAft>
                          <a:spcPts val="0"/>
                        </a:spcAft>
                      </a:pPr>
                      <a:r>
                        <a:rPr lang="en-US" sz="1400" dirty="0">
                          <a:effectLst/>
                          <a:latin typeface="+mn-lt"/>
                          <a:ea typeface="ＭＳ 明朝"/>
                          <a:cs typeface="Arial"/>
                        </a:rPr>
                        <a:t>15,215</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marL="0" marR="0" algn="ctr">
                        <a:spcBef>
                          <a:spcPts val="0"/>
                        </a:spcBef>
                        <a:spcAft>
                          <a:spcPts val="0"/>
                        </a:spcAft>
                      </a:pPr>
                      <a:r>
                        <a:rPr lang="en-US" sz="1400" dirty="0">
                          <a:effectLst/>
                          <a:latin typeface="+mn-lt"/>
                          <a:ea typeface="ＭＳ 明朝"/>
                          <a:cs typeface="Arial"/>
                        </a:rPr>
                        <a:t>84.9%</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1"/>
                  </a:ext>
                </a:extLst>
              </a:tr>
              <a:tr h="278130">
                <a:tc>
                  <a:txBody>
                    <a:bodyPr/>
                    <a:lstStyle/>
                    <a:p>
                      <a:pPr marL="0" marR="0" algn="ctr">
                        <a:spcBef>
                          <a:spcPts val="0"/>
                        </a:spcBef>
                        <a:spcAft>
                          <a:spcPts val="0"/>
                        </a:spcAft>
                      </a:pPr>
                      <a:r>
                        <a:rPr lang="en-US" sz="1400" dirty="0">
                          <a:effectLst/>
                          <a:latin typeface="+mn-lt"/>
                          <a:ea typeface="ＭＳ 明朝"/>
                          <a:cs typeface="Arial"/>
                        </a:rPr>
                        <a:t>2</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1,717</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9.6</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2"/>
                  </a:ext>
                </a:extLst>
              </a:tr>
              <a:tr h="278130">
                <a:tc>
                  <a:txBody>
                    <a:bodyPr/>
                    <a:lstStyle/>
                    <a:p>
                      <a:pPr marL="0" marR="0" algn="ctr">
                        <a:spcBef>
                          <a:spcPts val="0"/>
                        </a:spcBef>
                        <a:spcAft>
                          <a:spcPts val="0"/>
                        </a:spcAft>
                      </a:pPr>
                      <a:r>
                        <a:rPr lang="en-US" sz="1400" dirty="0">
                          <a:effectLst/>
                          <a:latin typeface="+mn-lt"/>
                          <a:ea typeface="ＭＳ 明朝"/>
                          <a:cs typeface="Arial"/>
                        </a:rPr>
                        <a:t>3</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904</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5.0</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3"/>
                  </a:ext>
                </a:extLst>
              </a:tr>
              <a:tr h="278130">
                <a:tc>
                  <a:txBody>
                    <a:bodyPr/>
                    <a:lstStyle/>
                    <a:p>
                      <a:pPr marL="0" marR="0" algn="ctr">
                        <a:spcBef>
                          <a:spcPts val="0"/>
                        </a:spcBef>
                        <a:spcAft>
                          <a:spcPts val="0"/>
                        </a:spcAft>
                      </a:pPr>
                      <a:r>
                        <a:rPr lang="en-US" sz="1400" dirty="0">
                          <a:effectLst/>
                          <a:latin typeface="+mn-lt"/>
                          <a:ea typeface="ＭＳ 明朝"/>
                          <a:cs typeface="Arial"/>
                        </a:rPr>
                        <a:t>4</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56</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0.3</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4"/>
                  </a:ext>
                </a:extLst>
              </a:tr>
              <a:tr h="278130">
                <a:tc>
                  <a:txBody>
                    <a:bodyPr/>
                    <a:lstStyle/>
                    <a:p>
                      <a:pPr marL="0" marR="0" algn="ctr">
                        <a:spcBef>
                          <a:spcPts val="0"/>
                        </a:spcBef>
                        <a:spcAft>
                          <a:spcPts val="0"/>
                        </a:spcAft>
                      </a:pPr>
                      <a:r>
                        <a:rPr lang="en-US" sz="1400" dirty="0">
                          <a:effectLst/>
                          <a:latin typeface="+mn-lt"/>
                          <a:ea typeface="ＭＳ 明朝"/>
                          <a:cs typeface="Arial"/>
                        </a:rPr>
                        <a:t>5</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13</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&lt; 0.1</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5"/>
                  </a:ext>
                </a:extLst>
              </a:tr>
              <a:tr h="278130">
                <a:tc>
                  <a:txBody>
                    <a:bodyPr/>
                    <a:lstStyle/>
                    <a:p>
                      <a:pPr marL="0" marR="0" algn="ctr">
                        <a:spcBef>
                          <a:spcPts val="0"/>
                        </a:spcBef>
                        <a:spcAft>
                          <a:spcPts val="0"/>
                        </a:spcAft>
                      </a:pPr>
                      <a:r>
                        <a:rPr lang="en-US" sz="1400" dirty="0">
                          <a:effectLst/>
                          <a:latin typeface="+mn-lt"/>
                          <a:ea typeface="ＭＳ 明朝"/>
                          <a:cs typeface="Arial"/>
                        </a:rPr>
                        <a:t>6</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5</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&lt; 0.1</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6"/>
                  </a:ext>
                </a:extLst>
              </a:tr>
              <a:tr h="278130">
                <a:tc>
                  <a:txBody>
                    <a:bodyPr/>
                    <a:lstStyle/>
                    <a:p>
                      <a:pPr marL="0" marR="0" algn="ctr">
                        <a:spcBef>
                          <a:spcPts val="0"/>
                        </a:spcBef>
                        <a:spcAft>
                          <a:spcPts val="0"/>
                        </a:spcAft>
                      </a:pPr>
                      <a:r>
                        <a:rPr lang="en-US" sz="1400" dirty="0">
                          <a:effectLst/>
                          <a:latin typeface="+mn-lt"/>
                          <a:ea typeface="ＭＳ 明朝"/>
                          <a:cs typeface="Arial"/>
                        </a:rPr>
                        <a:t>7</a:t>
                      </a:r>
                      <a:endParaRPr lang="en-US" sz="1400" dirty="0">
                        <a:effectLst/>
                        <a:latin typeface="+mn-lt"/>
                        <a:ea typeface="ＭＳ 明朝"/>
                        <a:cs typeface="Times New Roman"/>
                      </a:endParaRP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2</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Arial"/>
                        </a:rPr>
                        <a:t>&lt; 0.1</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7"/>
                  </a:ext>
                </a:extLst>
              </a:tr>
              <a:tr h="278130">
                <a:tc>
                  <a:txBody>
                    <a:bodyPr/>
                    <a:lstStyle/>
                    <a:p>
                      <a:pPr marL="0" marR="0" algn="ctr">
                        <a:spcBef>
                          <a:spcPts val="0"/>
                        </a:spcBef>
                        <a:spcAft>
                          <a:spcPts val="0"/>
                        </a:spcAft>
                      </a:pPr>
                      <a:r>
                        <a:rPr lang="en-US" sz="1400" dirty="0">
                          <a:effectLst/>
                          <a:latin typeface="+mn-lt"/>
                          <a:ea typeface="ＭＳ 明朝"/>
                          <a:cs typeface="Times New Roman"/>
                        </a:rPr>
                        <a:t>8</a:t>
                      </a:r>
                    </a:p>
                  </a:txBody>
                  <a:tcPr marL="51435" marR="51435" marT="0" marB="0" anchor="ctr">
                    <a:lnR w="12700" cap="flat" cmpd="sng" algn="ctr">
                      <a:solidFill>
                        <a:scrgbClr r="0" g="0" b="0"/>
                      </a:solidFill>
                      <a:prstDash val="solid"/>
                      <a:round/>
                      <a:headEnd type="none" w="med" len="med"/>
                      <a:tailEnd type="none" w="med" len="med"/>
                    </a:lnR>
                  </a:tcPr>
                </a:tc>
                <a:tc>
                  <a:txBody>
                    <a:bodyPr/>
                    <a:lstStyle/>
                    <a:p>
                      <a:pPr marL="0" marR="0" algn="ctr">
                        <a:spcBef>
                          <a:spcPts val="0"/>
                        </a:spcBef>
                        <a:spcAft>
                          <a:spcPts val="0"/>
                        </a:spcAft>
                      </a:pPr>
                      <a:r>
                        <a:rPr lang="en-US" sz="1400" dirty="0">
                          <a:effectLst/>
                          <a:latin typeface="+mn-lt"/>
                          <a:ea typeface="ＭＳ 明朝"/>
                          <a:cs typeface="Times New Roman"/>
                        </a:rPr>
                        <a:t>31</a:t>
                      </a:r>
                    </a:p>
                  </a:txBody>
                  <a:tcPr marL="51435" marR="51435"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effectLst/>
                          <a:latin typeface="+mn-lt"/>
                          <a:ea typeface="ＭＳ 明朝"/>
                          <a:cs typeface="Arial"/>
                        </a:rPr>
                        <a:t>&lt; 0.1</a:t>
                      </a:r>
                      <a:endParaRPr lang="en-US" sz="1400" dirty="0">
                        <a:effectLst/>
                        <a:latin typeface="+mn-lt"/>
                        <a:ea typeface="ＭＳ 明朝"/>
                        <a:cs typeface="Times New Roman"/>
                      </a:endParaRPr>
                    </a:p>
                  </a:txBody>
                  <a:tcPr marL="51435" marR="51435" marT="0" marB="0" anchor="ct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8"/>
                  </a:ext>
                </a:extLst>
              </a:tr>
            </a:tbl>
          </a:graphicData>
        </a:graphic>
      </p:graphicFrame>
      <p:sp>
        <p:nvSpPr>
          <p:cNvPr id="5" name="TextBox 4">
            <a:extLst>
              <a:ext uri="{FF2B5EF4-FFF2-40B4-BE49-F238E27FC236}">
                <a16:creationId xmlns:a16="http://schemas.microsoft.com/office/drawing/2014/main" id="{AB8EA2AE-4DE6-0044-8F2D-24A8D07E59E6}"/>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4099734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Excess of coding sequence depleted of missense variation</a:t>
            </a:r>
          </a:p>
        </p:txBody>
      </p:sp>
      <p:pic>
        <p:nvPicPr>
          <p:cNvPr id="3" name="Picture 2" descr="density_log2_obs_exp_mis_fixed_2016_10_1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28700"/>
            <a:ext cx="6858000" cy="4114800"/>
          </a:xfrm>
          <a:prstGeom prst="rect">
            <a:avLst/>
          </a:prstGeom>
        </p:spPr>
      </p:pic>
      <p:sp>
        <p:nvSpPr>
          <p:cNvPr id="4" name="TextBox 3">
            <a:extLst>
              <a:ext uri="{FF2B5EF4-FFF2-40B4-BE49-F238E27FC236}">
                <a16:creationId xmlns:a16="http://schemas.microsoft.com/office/drawing/2014/main" id="{06B2FC42-8E07-C34E-83C3-9CECA03E6420}"/>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1468956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Excess of coding sequence depleted of missense variation</a:t>
            </a:r>
          </a:p>
        </p:txBody>
      </p:sp>
      <p:pic>
        <p:nvPicPr>
          <p:cNvPr id="3" name="Picture 2" descr="density_log2_obs_exp_mis_plus_fake_fixed_2016_10_1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28700"/>
            <a:ext cx="6858000" cy="4114800"/>
          </a:xfrm>
          <a:prstGeom prst="rect">
            <a:avLst/>
          </a:prstGeom>
        </p:spPr>
      </p:pic>
      <p:sp>
        <p:nvSpPr>
          <p:cNvPr id="4" name="TextBox 3">
            <a:extLst>
              <a:ext uri="{FF2B5EF4-FFF2-40B4-BE49-F238E27FC236}">
                <a16:creationId xmlns:a16="http://schemas.microsoft.com/office/drawing/2014/main" id="{F6FD9A07-A0DD-DE47-9373-9F7574CB995D}"/>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1350668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Excess of coding sequence depleted of missense variation</a:t>
            </a:r>
          </a:p>
        </p:txBody>
      </p:sp>
      <p:pic>
        <p:nvPicPr>
          <p:cNvPr id="3" name="Picture 2" descr="density_log2_obs_exp_mis_plus_fake_lines_fixed_2016_10_16.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028700"/>
            <a:ext cx="6858000" cy="4114800"/>
          </a:xfrm>
          <a:prstGeom prst="rect">
            <a:avLst/>
          </a:prstGeom>
        </p:spPr>
      </p:pic>
      <p:sp>
        <p:nvSpPr>
          <p:cNvPr id="4" name="TextBox 3">
            <a:extLst>
              <a:ext uri="{FF2B5EF4-FFF2-40B4-BE49-F238E27FC236}">
                <a16:creationId xmlns:a16="http://schemas.microsoft.com/office/drawing/2014/main" id="{DE248B19-AAC5-244E-9EA5-88E10113769C}"/>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3181108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low_0.6_percent_bp_control_neurodev_severehi_by_gamma_bars_w_obs_exp_fixed_RED_flippedlegend_2016_10_15.pdf"/>
          <p:cNvPicPr>
            <a:picLocks/>
          </p:cNvPicPr>
          <p:nvPr/>
        </p:nvPicPr>
        <p:blipFill rotWithShape="1">
          <a:blip r:embed="rId3">
            <a:extLst>
              <a:ext uri="{28A0092B-C50C-407E-A947-70E740481C1C}">
                <a14:useLocalDpi xmlns:a14="http://schemas.microsoft.com/office/drawing/2010/main" val="0"/>
              </a:ext>
            </a:extLst>
          </a:blip>
          <a:srcRect l="5750" t="5815" r="12351" b="9848"/>
          <a:stretch/>
        </p:blipFill>
        <p:spPr>
          <a:xfrm>
            <a:off x="1666497" y="1201843"/>
            <a:ext cx="3332356" cy="3617251"/>
          </a:xfrm>
          <a:prstGeom prst="rect">
            <a:avLst/>
          </a:prstGeom>
        </p:spPr>
      </p:pic>
      <p:sp>
        <p:nvSpPr>
          <p:cNvPr id="2" name="Title 1"/>
          <p:cNvSpPr>
            <a:spLocks noGrp="1"/>
          </p:cNvSpPr>
          <p:nvPr>
            <p:ph type="title"/>
          </p:nvPr>
        </p:nvSpPr>
        <p:spPr>
          <a:xfrm>
            <a:off x="639250" y="160674"/>
            <a:ext cx="7886700" cy="994172"/>
          </a:xfrm>
        </p:spPr>
        <p:txBody>
          <a:bodyPr>
            <a:noAutofit/>
          </a:bodyPr>
          <a:lstStyle/>
          <a:p>
            <a:r>
              <a:rPr lang="en-US" sz="2800" b="1" dirty="0"/>
              <a:t>Most missense depleted regions contain disproportionate amount of pathogenic variants</a:t>
            </a:r>
          </a:p>
        </p:txBody>
      </p:sp>
      <p:sp>
        <p:nvSpPr>
          <p:cNvPr id="6" name="TextBox 5"/>
          <p:cNvSpPr txBox="1"/>
          <p:nvPr/>
        </p:nvSpPr>
        <p:spPr>
          <a:xfrm rot="16200000">
            <a:off x="714205" y="2840877"/>
            <a:ext cx="1261135" cy="263892"/>
          </a:xfrm>
          <a:prstGeom prst="rect">
            <a:avLst/>
          </a:prstGeom>
          <a:solidFill>
            <a:srgbClr val="FFFFFF"/>
          </a:solidFill>
        </p:spPr>
        <p:txBody>
          <a:bodyPr wrap="none" lIns="47984" tIns="23990" rIns="47984" bIns="23990" rtlCol="0">
            <a:spAutoFit/>
          </a:bodyPr>
          <a:lstStyle/>
          <a:p>
            <a:r>
              <a:rPr lang="en-US" sz="1400" dirty="0">
                <a:cs typeface="Arial"/>
              </a:rPr>
              <a:t>Fraction of total</a:t>
            </a:r>
          </a:p>
        </p:txBody>
      </p:sp>
      <p:sp>
        <p:nvSpPr>
          <p:cNvPr id="8" name="TextBox 7"/>
          <p:cNvSpPr txBox="1"/>
          <p:nvPr/>
        </p:nvSpPr>
        <p:spPr>
          <a:xfrm>
            <a:off x="2662650" y="4750509"/>
            <a:ext cx="587960" cy="210031"/>
          </a:xfrm>
          <a:prstGeom prst="rect">
            <a:avLst/>
          </a:prstGeom>
          <a:noFill/>
        </p:spPr>
        <p:txBody>
          <a:bodyPr wrap="square" lIns="47984" tIns="23990" rIns="47984" bIns="23990" rtlCol="0">
            <a:spAutoFit/>
          </a:bodyPr>
          <a:lstStyle/>
          <a:p>
            <a:pPr algn="ctr"/>
            <a:r>
              <a:rPr lang="en-US" sz="1050" dirty="0">
                <a:cs typeface="Arial"/>
              </a:rPr>
              <a:t>Controls</a:t>
            </a:r>
          </a:p>
        </p:txBody>
      </p:sp>
      <p:sp>
        <p:nvSpPr>
          <p:cNvPr id="9" name="TextBox 8"/>
          <p:cNvSpPr txBox="1"/>
          <p:nvPr/>
        </p:nvSpPr>
        <p:spPr>
          <a:xfrm>
            <a:off x="3382554" y="4750508"/>
            <a:ext cx="775664" cy="371614"/>
          </a:xfrm>
          <a:prstGeom prst="rect">
            <a:avLst/>
          </a:prstGeom>
          <a:noFill/>
        </p:spPr>
        <p:txBody>
          <a:bodyPr wrap="square" lIns="47984" tIns="23990" rIns="47984" bIns="23990" rtlCol="0">
            <a:spAutoFit/>
          </a:bodyPr>
          <a:lstStyle/>
          <a:p>
            <a:pPr algn="ctr"/>
            <a:r>
              <a:rPr lang="en-US" sz="1050" dirty="0" err="1">
                <a:cs typeface="Arial"/>
              </a:rPr>
              <a:t>Neurodev</a:t>
            </a:r>
            <a:r>
              <a:rPr lang="en-US" sz="1050" dirty="0">
                <a:cs typeface="Arial"/>
              </a:rPr>
              <a:t> disorders</a:t>
            </a:r>
          </a:p>
        </p:txBody>
      </p:sp>
      <p:sp>
        <p:nvSpPr>
          <p:cNvPr id="12" name="TextBox 11"/>
          <p:cNvSpPr txBox="1"/>
          <p:nvPr/>
        </p:nvSpPr>
        <p:spPr>
          <a:xfrm>
            <a:off x="1526368" y="1172115"/>
            <a:ext cx="165835" cy="210031"/>
          </a:xfrm>
          <a:prstGeom prst="rect">
            <a:avLst/>
          </a:prstGeom>
          <a:noFill/>
        </p:spPr>
        <p:txBody>
          <a:bodyPr wrap="none" lIns="47984" tIns="23990" rIns="47984" bIns="23990" rtlCol="0">
            <a:spAutoFit/>
          </a:bodyPr>
          <a:lstStyle/>
          <a:p>
            <a:r>
              <a:rPr lang="en-US" sz="1050" dirty="0"/>
              <a:t>1</a:t>
            </a:r>
          </a:p>
        </p:txBody>
      </p:sp>
      <p:sp>
        <p:nvSpPr>
          <p:cNvPr id="13" name="TextBox 12"/>
          <p:cNvSpPr txBox="1"/>
          <p:nvPr/>
        </p:nvSpPr>
        <p:spPr>
          <a:xfrm>
            <a:off x="1458976" y="1848830"/>
            <a:ext cx="268427" cy="210031"/>
          </a:xfrm>
          <a:prstGeom prst="rect">
            <a:avLst/>
          </a:prstGeom>
          <a:noFill/>
        </p:spPr>
        <p:txBody>
          <a:bodyPr wrap="none" lIns="47984" tIns="23990" rIns="47984" bIns="23990" rtlCol="0">
            <a:spAutoFit/>
          </a:bodyPr>
          <a:lstStyle/>
          <a:p>
            <a:r>
              <a:rPr lang="en-US" sz="1050" dirty="0"/>
              <a:t>0.8</a:t>
            </a:r>
          </a:p>
        </p:txBody>
      </p:sp>
      <p:sp>
        <p:nvSpPr>
          <p:cNvPr id="14" name="TextBox 13"/>
          <p:cNvSpPr txBox="1"/>
          <p:nvPr/>
        </p:nvSpPr>
        <p:spPr>
          <a:xfrm>
            <a:off x="1460249" y="2553039"/>
            <a:ext cx="268427" cy="210031"/>
          </a:xfrm>
          <a:prstGeom prst="rect">
            <a:avLst/>
          </a:prstGeom>
          <a:noFill/>
        </p:spPr>
        <p:txBody>
          <a:bodyPr wrap="none" lIns="47984" tIns="23990" rIns="47984" bIns="23990" rtlCol="0">
            <a:spAutoFit/>
          </a:bodyPr>
          <a:lstStyle/>
          <a:p>
            <a:r>
              <a:rPr lang="en-US" sz="1050" dirty="0"/>
              <a:t>0.6</a:t>
            </a:r>
          </a:p>
        </p:txBody>
      </p:sp>
      <p:sp>
        <p:nvSpPr>
          <p:cNvPr id="15" name="TextBox 14"/>
          <p:cNvSpPr txBox="1"/>
          <p:nvPr/>
        </p:nvSpPr>
        <p:spPr>
          <a:xfrm>
            <a:off x="1458976" y="3224622"/>
            <a:ext cx="268427" cy="210031"/>
          </a:xfrm>
          <a:prstGeom prst="rect">
            <a:avLst/>
          </a:prstGeom>
          <a:noFill/>
        </p:spPr>
        <p:txBody>
          <a:bodyPr wrap="none" lIns="47984" tIns="23990" rIns="47984" bIns="23990" rtlCol="0">
            <a:spAutoFit/>
          </a:bodyPr>
          <a:lstStyle/>
          <a:p>
            <a:r>
              <a:rPr lang="en-US" sz="1050" dirty="0"/>
              <a:t>0.4</a:t>
            </a:r>
          </a:p>
        </p:txBody>
      </p:sp>
      <p:sp>
        <p:nvSpPr>
          <p:cNvPr id="16" name="TextBox 15"/>
          <p:cNvSpPr txBox="1"/>
          <p:nvPr/>
        </p:nvSpPr>
        <p:spPr>
          <a:xfrm>
            <a:off x="1457472" y="3920896"/>
            <a:ext cx="268427" cy="210031"/>
          </a:xfrm>
          <a:prstGeom prst="rect">
            <a:avLst/>
          </a:prstGeom>
          <a:noFill/>
        </p:spPr>
        <p:txBody>
          <a:bodyPr wrap="none" lIns="47984" tIns="23990" rIns="47984" bIns="23990" rtlCol="0">
            <a:spAutoFit/>
          </a:bodyPr>
          <a:lstStyle/>
          <a:p>
            <a:r>
              <a:rPr lang="en-US" sz="1050" dirty="0"/>
              <a:t>0.2</a:t>
            </a:r>
          </a:p>
        </p:txBody>
      </p:sp>
      <p:sp>
        <p:nvSpPr>
          <p:cNvPr id="17" name="TextBox 16"/>
          <p:cNvSpPr txBox="1"/>
          <p:nvPr/>
        </p:nvSpPr>
        <p:spPr>
          <a:xfrm>
            <a:off x="1523590" y="4592090"/>
            <a:ext cx="165835" cy="210031"/>
          </a:xfrm>
          <a:prstGeom prst="rect">
            <a:avLst/>
          </a:prstGeom>
          <a:noFill/>
        </p:spPr>
        <p:txBody>
          <a:bodyPr wrap="none" lIns="47984" tIns="23990" rIns="47984" bIns="23990" rtlCol="0">
            <a:spAutoFit/>
          </a:bodyPr>
          <a:lstStyle/>
          <a:p>
            <a:r>
              <a:rPr lang="en-US" sz="1050" dirty="0"/>
              <a:t>0</a:t>
            </a:r>
          </a:p>
        </p:txBody>
      </p:sp>
      <p:sp>
        <p:nvSpPr>
          <p:cNvPr id="19" name="TextBox 18"/>
          <p:cNvSpPr txBox="1"/>
          <p:nvPr/>
        </p:nvSpPr>
        <p:spPr>
          <a:xfrm>
            <a:off x="5257627" y="1222891"/>
            <a:ext cx="568160" cy="787112"/>
          </a:xfrm>
          <a:prstGeom prst="rect">
            <a:avLst/>
          </a:prstGeom>
          <a:solidFill>
            <a:srgbClr val="FFFFFF"/>
          </a:solidFill>
        </p:spPr>
        <p:txBody>
          <a:bodyPr wrap="square" lIns="47984" tIns="23990" rIns="47984" bIns="23990" rtlCol="0">
            <a:spAutoFit/>
          </a:bodyPr>
          <a:lstStyle/>
          <a:p>
            <a:r>
              <a:rPr lang="en-US" sz="1200" dirty="0"/>
              <a:t>&gt; 0.6</a:t>
            </a:r>
          </a:p>
          <a:p>
            <a:r>
              <a:rPr lang="en-US" sz="1200" dirty="0"/>
              <a:t>0.4-0.6</a:t>
            </a:r>
          </a:p>
          <a:p>
            <a:r>
              <a:rPr lang="en-US" sz="1200" dirty="0"/>
              <a:t>0.2-0.4</a:t>
            </a:r>
          </a:p>
          <a:p>
            <a:r>
              <a:rPr lang="en-US" sz="1200" dirty="0"/>
              <a:t>≤ 0.2</a:t>
            </a:r>
          </a:p>
        </p:txBody>
      </p:sp>
      <p:sp>
        <p:nvSpPr>
          <p:cNvPr id="21" name="TextBox 20"/>
          <p:cNvSpPr txBox="1"/>
          <p:nvPr/>
        </p:nvSpPr>
        <p:spPr>
          <a:xfrm>
            <a:off x="1801692" y="4750506"/>
            <a:ext cx="699228" cy="371614"/>
          </a:xfrm>
          <a:prstGeom prst="rect">
            <a:avLst/>
          </a:prstGeom>
          <a:noFill/>
        </p:spPr>
        <p:txBody>
          <a:bodyPr wrap="square" lIns="47984" tIns="23990" rIns="47984" bIns="23990" rtlCol="0">
            <a:spAutoFit/>
          </a:bodyPr>
          <a:lstStyle/>
          <a:p>
            <a:pPr algn="ctr"/>
            <a:r>
              <a:rPr lang="en-US" sz="1050" dirty="0">
                <a:cs typeface="Arial"/>
              </a:rPr>
              <a:t>Coding</a:t>
            </a:r>
          </a:p>
          <a:p>
            <a:pPr algn="ctr"/>
            <a:r>
              <a:rPr lang="en-US" sz="1050" dirty="0">
                <a:cs typeface="Arial"/>
              </a:rPr>
              <a:t>base pairs</a:t>
            </a:r>
          </a:p>
        </p:txBody>
      </p:sp>
      <p:pic>
        <p:nvPicPr>
          <p:cNvPr id="5" name="Picture 4" descr="below_0.6_percent_bp_control_neurodev_severehi_by_gamma_bars_w_obs_exp_fixed_RED_flippedlegend_2016_10_15.pdf"/>
          <p:cNvPicPr>
            <a:picLocks noChangeAspect="1"/>
          </p:cNvPicPr>
          <p:nvPr/>
        </p:nvPicPr>
        <p:blipFill rotWithShape="1">
          <a:blip r:embed="rId4">
            <a:extLst>
              <a:ext uri="{28A0092B-C50C-407E-A947-70E740481C1C}">
                <a14:useLocalDpi xmlns:a14="http://schemas.microsoft.com/office/drawing/2010/main" val="0"/>
              </a:ext>
            </a:extLst>
          </a:blip>
          <a:srcRect l="87089" t="7778" r="9939" b="81213"/>
          <a:stretch/>
        </p:blipFill>
        <p:spPr>
          <a:xfrm>
            <a:off x="4998851" y="1086800"/>
            <a:ext cx="261005" cy="1074420"/>
          </a:xfrm>
          <a:prstGeom prst="rect">
            <a:avLst/>
          </a:prstGeom>
        </p:spPr>
      </p:pic>
      <p:sp>
        <p:nvSpPr>
          <p:cNvPr id="22" name="TextBox 21"/>
          <p:cNvSpPr txBox="1"/>
          <p:nvPr/>
        </p:nvSpPr>
        <p:spPr>
          <a:xfrm>
            <a:off x="4172923" y="4732610"/>
            <a:ext cx="819355" cy="371614"/>
          </a:xfrm>
          <a:prstGeom prst="rect">
            <a:avLst/>
          </a:prstGeom>
          <a:noFill/>
        </p:spPr>
        <p:txBody>
          <a:bodyPr wrap="square" lIns="47984" tIns="23990" rIns="47984" bIns="23990" rtlCol="0">
            <a:spAutoFit/>
          </a:bodyPr>
          <a:lstStyle/>
          <a:p>
            <a:pPr algn="ctr"/>
            <a:r>
              <a:rPr lang="en-US" sz="1050" dirty="0" err="1">
                <a:solidFill>
                  <a:srgbClr val="FF0000"/>
                </a:solidFill>
                <a:cs typeface="Arial"/>
              </a:rPr>
              <a:t>ClinVar</a:t>
            </a:r>
            <a:endParaRPr lang="en-US" sz="1050" dirty="0">
              <a:solidFill>
                <a:srgbClr val="FF0000"/>
              </a:solidFill>
              <a:cs typeface="Arial"/>
            </a:endParaRPr>
          </a:p>
          <a:p>
            <a:pPr algn="ctr"/>
            <a:r>
              <a:rPr lang="en-US" sz="1050" dirty="0">
                <a:solidFill>
                  <a:srgbClr val="FF0000"/>
                </a:solidFill>
                <a:cs typeface="Arial"/>
              </a:rPr>
              <a:t>pathogenic</a:t>
            </a:r>
          </a:p>
        </p:txBody>
      </p:sp>
      <p:sp>
        <p:nvSpPr>
          <p:cNvPr id="23" name="Rectangle 22"/>
          <p:cNvSpPr/>
          <p:nvPr/>
        </p:nvSpPr>
        <p:spPr>
          <a:xfrm>
            <a:off x="2612331" y="1139488"/>
            <a:ext cx="2386522" cy="39482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7984" tIns="23990" rIns="47984" bIns="23990" rtlCol="0" anchor="ctr"/>
          <a:lstStyle/>
          <a:p>
            <a:pPr algn="ctr"/>
            <a:endParaRPr lang="en-US" sz="1013"/>
          </a:p>
        </p:txBody>
      </p:sp>
      <p:sp>
        <p:nvSpPr>
          <p:cNvPr id="24" name="TextBox 23"/>
          <p:cNvSpPr txBox="1"/>
          <p:nvPr/>
        </p:nvSpPr>
        <p:spPr>
          <a:xfrm>
            <a:off x="5698128" y="1427968"/>
            <a:ext cx="1627686" cy="440864"/>
          </a:xfrm>
          <a:prstGeom prst="rect">
            <a:avLst/>
          </a:prstGeom>
          <a:noFill/>
        </p:spPr>
        <p:txBody>
          <a:bodyPr wrap="square" lIns="47984" tIns="23990" rIns="47984" bIns="23990" rtlCol="0">
            <a:spAutoFit/>
          </a:bodyPr>
          <a:lstStyle/>
          <a:p>
            <a:pPr algn="ctr"/>
            <a:r>
              <a:rPr lang="en-US" sz="1275" dirty="0">
                <a:cs typeface="Arial"/>
              </a:rPr>
              <a:t>Observed / expected missense variants</a:t>
            </a:r>
          </a:p>
        </p:txBody>
      </p:sp>
    </p:spTree>
    <p:extLst>
      <p:ext uri="{BB962C8B-B14F-4D97-AF65-F5344CB8AC3E}">
        <p14:creationId xmlns:p14="http://schemas.microsoft.com/office/powerpoint/2010/main" val="787562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low_0.6_percent_bp_control_neurodev_severehi_by_gamma_bars_w_obs_exp_fixed_RED_flippedlegend_2016_10_15.pdf"/>
          <p:cNvPicPr>
            <a:picLocks/>
          </p:cNvPicPr>
          <p:nvPr/>
        </p:nvPicPr>
        <p:blipFill rotWithShape="1">
          <a:blip r:embed="rId3">
            <a:extLst>
              <a:ext uri="{28A0092B-C50C-407E-A947-70E740481C1C}">
                <a14:useLocalDpi xmlns:a14="http://schemas.microsoft.com/office/drawing/2010/main" val="0"/>
              </a:ext>
            </a:extLst>
          </a:blip>
          <a:srcRect l="5750" t="5815" r="12351" b="9848"/>
          <a:stretch/>
        </p:blipFill>
        <p:spPr>
          <a:xfrm>
            <a:off x="1666497" y="1201843"/>
            <a:ext cx="3332356" cy="3617251"/>
          </a:xfrm>
          <a:prstGeom prst="rect">
            <a:avLst/>
          </a:prstGeom>
        </p:spPr>
      </p:pic>
      <p:sp>
        <p:nvSpPr>
          <p:cNvPr id="6" name="TextBox 5"/>
          <p:cNvSpPr txBox="1"/>
          <p:nvPr/>
        </p:nvSpPr>
        <p:spPr>
          <a:xfrm rot="16200000">
            <a:off x="714205" y="2840877"/>
            <a:ext cx="1261135" cy="263892"/>
          </a:xfrm>
          <a:prstGeom prst="rect">
            <a:avLst/>
          </a:prstGeom>
          <a:solidFill>
            <a:srgbClr val="FFFFFF"/>
          </a:solidFill>
        </p:spPr>
        <p:txBody>
          <a:bodyPr wrap="none" lIns="47984" tIns="23990" rIns="47984" bIns="23990" rtlCol="0">
            <a:spAutoFit/>
          </a:bodyPr>
          <a:lstStyle/>
          <a:p>
            <a:r>
              <a:rPr lang="en-US" sz="1400" dirty="0">
                <a:cs typeface="Arial"/>
              </a:rPr>
              <a:t>Fraction of total</a:t>
            </a:r>
          </a:p>
        </p:txBody>
      </p:sp>
      <p:sp>
        <p:nvSpPr>
          <p:cNvPr id="8" name="TextBox 7"/>
          <p:cNvSpPr txBox="1"/>
          <p:nvPr/>
        </p:nvSpPr>
        <p:spPr>
          <a:xfrm>
            <a:off x="2662650" y="4750509"/>
            <a:ext cx="587960" cy="210031"/>
          </a:xfrm>
          <a:prstGeom prst="rect">
            <a:avLst/>
          </a:prstGeom>
          <a:noFill/>
        </p:spPr>
        <p:txBody>
          <a:bodyPr wrap="square" lIns="47984" tIns="23990" rIns="47984" bIns="23990" rtlCol="0">
            <a:spAutoFit/>
          </a:bodyPr>
          <a:lstStyle/>
          <a:p>
            <a:pPr algn="ctr"/>
            <a:r>
              <a:rPr lang="en-US" sz="1050" dirty="0">
                <a:cs typeface="Arial"/>
              </a:rPr>
              <a:t>Controls</a:t>
            </a:r>
          </a:p>
        </p:txBody>
      </p:sp>
      <p:sp>
        <p:nvSpPr>
          <p:cNvPr id="9" name="TextBox 8"/>
          <p:cNvSpPr txBox="1"/>
          <p:nvPr/>
        </p:nvSpPr>
        <p:spPr>
          <a:xfrm>
            <a:off x="3382554" y="4750508"/>
            <a:ext cx="775664" cy="371614"/>
          </a:xfrm>
          <a:prstGeom prst="rect">
            <a:avLst/>
          </a:prstGeom>
          <a:noFill/>
        </p:spPr>
        <p:txBody>
          <a:bodyPr wrap="square" lIns="47984" tIns="23990" rIns="47984" bIns="23990" rtlCol="0">
            <a:spAutoFit/>
          </a:bodyPr>
          <a:lstStyle/>
          <a:p>
            <a:pPr algn="ctr"/>
            <a:r>
              <a:rPr lang="en-US" sz="1050" dirty="0" err="1">
                <a:cs typeface="Arial"/>
              </a:rPr>
              <a:t>Neurodev</a:t>
            </a:r>
            <a:r>
              <a:rPr lang="en-US" sz="1050" dirty="0">
                <a:cs typeface="Arial"/>
              </a:rPr>
              <a:t> disorders</a:t>
            </a:r>
          </a:p>
        </p:txBody>
      </p:sp>
      <p:sp>
        <p:nvSpPr>
          <p:cNvPr id="10" name="TextBox 9"/>
          <p:cNvSpPr txBox="1"/>
          <p:nvPr/>
        </p:nvSpPr>
        <p:spPr>
          <a:xfrm>
            <a:off x="5802810" y="2362774"/>
            <a:ext cx="3341189" cy="325447"/>
          </a:xfrm>
          <a:prstGeom prst="rect">
            <a:avLst/>
          </a:prstGeom>
          <a:noFill/>
        </p:spPr>
        <p:txBody>
          <a:bodyPr wrap="square" lIns="47984" tIns="23990" rIns="47984" bIns="23990" rtlCol="0">
            <a:spAutoFit/>
          </a:bodyPr>
          <a:lstStyle/>
          <a:p>
            <a:r>
              <a:rPr lang="en-US" sz="1800" dirty="0">
                <a:cs typeface="Arial"/>
              </a:rPr>
              <a:t>2,078 </a:t>
            </a:r>
            <a:r>
              <a:rPr lang="en-US" sz="1800" i="1" dirty="0">
                <a:cs typeface="Arial"/>
              </a:rPr>
              <a:t>de novo </a:t>
            </a:r>
            <a:r>
              <a:rPr lang="en-US" sz="1800" dirty="0">
                <a:cs typeface="Arial"/>
              </a:rPr>
              <a:t>variants in controls</a:t>
            </a:r>
          </a:p>
        </p:txBody>
      </p:sp>
      <p:sp>
        <p:nvSpPr>
          <p:cNvPr id="12" name="TextBox 11"/>
          <p:cNvSpPr txBox="1"/>
          <p:nvPr/>
        </p:nvSpPr>
        <p:spPr>
          <a:xfrm>
            <a:off x="1526368" y="1172115"/>
            <a:ext cx="165835" cy="210031"/>
          </a:xfrm>
          <a:prstGeom prst="rect">
            <a:avLst/>
          </a:prstGeom>
          <a:noFill/>
        </p:spPr>
        <p:txBody>
          <a:bodyPr wrap="none" lIns="47984" tIns="23990" rIns="47984" bIns="23990" rtlCol="0">
            <a:spAutoFit/>
          </a:bodyPr>
          <a:lstStyle/>
          <a:p>
            <a:r>
              <a:rPr lang="en-US" sz="1050" dirty="0"/>
              <a:t>1</a:t>
            </a:r>
          </a:p>
        </p:txBody>
      </p:sp>
      <p:sp>
        <p:nvSpPr>
          <p:cNvPr id="13" name="TextBox 12"/>
          <p:cNvSpPr txBox="1"/>
          <p:nvPr/>
        </p:nvSpPr>
        <p:spPr>
          <a:xfrm>
            <a:off x="1458976" y="1848830"/>
            <a:ext cx="268427" cy="210031"/>
          </a:xfrm>
          <a:prstGeom prst="rect">
            <a:avLst/>
          </a:prstGeom>
          <a:noFill/>
        </p:spPr>
        <p:txBody>
          <a:bodyPr wrap="none" lIns="47984" tIns="23990" rIns="47984" bIns="23990" rtlCol="0">
            <a:spAutoFit/>
          </a:bodyPr>
          <a:lstStyle/>
          <a:p>
            <a:r>
              <a:rPr lang="en-US" sz="1050" dirty="0"/>
              <a:t>0.8</a:t>
            </a:r>
          </a:p>
        </p:txBody>
      </p:sp>
      <p:sp>
        <p:nvSpPr>
          <p:cNvPr id="14" name="TextBox 13"/>
          <p:cNvSpPr txBox="1"/>
          <p:nvPr/>
        </p:nvSpPr>
        <p:spPr>
          <a:xfrm>
            <a:off x="1460249" y="2553039"/>
            <a:ext cx="268427" cy="210031"/>
          </a:xfrm>
          <a:prstGeom prst="rect">
            <a:avLst/>
          </a:prstGeom>
          <a:noFill/>
        </p:spPr>
        <p:txBody>
          <a:bodyPr wrap="none" lIns="47984" tIns="23990" rIns="47984" bIns="23990" rtlCol="0">
            <a:spAutoFit/>
          </a:bodyPr>
          <a:lstStyle/>
          <a:p>
            <a:r>
              <a:rPr lang="en-US" sz="1050" dirty="0"/>
              <a:t>0.6</a:t>
            </a:r>
          </a:p>
        </p:txBody>
      </p:sp>
      <p:sp>
        <p:nvSpPr>
          <p:cNvPr id="15" name="TextBox 14"/>
          <p:cNvSpPr txBox="1"/>
          <p:nvPr/>
        </p:nvSpPr>
        <p:spPr>
          <a:xfrm>
            <a:off x="1458976" y="3224622"/>
            <a:ext cx="268427" cy="210031"/>
          </a:xfrm>
          <a:prstGeom prst="rect">
            <a:avLst/>
          </a:prstGeom>
          <a:noFill/>
        </p:spPr>
        <p:txBody>
          <a:bodyPr wrap="none" lIns="47984" tIns="23990" rIns="47984" bIns="23990" rtlCol="0">
            <a:spAutoFit/>
          </a:bodyPr>
          <a:lstStyle/>
          <a:p>
            <a:r>
              <a:rPr lang="en-US" sz="1050" dirty="0"/>
              <a:t>0.4</a:t>
            </a:r>
          </a:p>
        </p:txBody>
      </p:sp>
      <p:sp>
        <p:nvSpPr>
          <p:cNvPr id="16" name="TextBox 15"/>
          <p:cNvSpPr txBox="1"/>
          <p:nvPr/>
        </p:nvSpPr>
        <p:spPr>
          <a:xfrm>
            <a:off x="1457472" y="3920896"/>
            <a:ext cx="268427" cy="210031"/>
          </a:xfrm>
          <a:prstGeom prst="rect">
            <a:avLst/>
          </a:prstGeom>
          <a:noFill/>
        </p:spPr>
        <p:txBody>
          <a:bodyPr wrap="none" lIns="47984" tIns="23990" rIns="47984" bIns="23990" rtlCol="0">
            <a:spAutoFit/>
          </a:bodyPr>
          <a:lstStyle/>
          <a:p>
            <a:r>
              <a:rPr lang="en-US" sz="1050" dirty="0"/>
              <a:t>0.2</a:t>
            </a:r>
          </a:p>
        </p:txBody>
      </p:sp>
      <p:sp>
        <p:nvSpPr>
          <p:cNvPr id="17" name="TextBox 16"/>
          <p:cNvSpPr txBox="1"/>
          <p:nvPr/>
        </p:nvSpPr>
        <p:spPr>
          <a:xfrm>
            <a:off x="1523590" y="4592090"/>
            <a:ext cx="165835" cy="210031"/>
          </a:xfrm>
          <a:prstGeom prst="rect">
            <a:avLst/>
          </a:prstGeom>
          <a:noFill/>
        </p:spPr>
        <p:txBody>
          <a:bodyPr wrap="none" lIns="47984" tIns="23990" rIns="47984" bIns="23990" rtlCol="0">
            <a:spAutoFit/>
          </a:bodyPr>
          <a:lstStyle/>
          <a:p>
            <a:r>
              <a:rPr lang="en-US" sz="1050" dirty="0"/>
              <a:t>0</a:t>
            </a:r>
          </a:p>
        </p:txBody>
      </p:sp>
      <p:sp>
        <p:nvSpPr>
          <p:cNvPr id="21" name="TextBox 20"/>
          <p:cNvSpPr txBox="1"/>
          <p:nvPr/>
        </p:nvSpPr>
        <p:spPr>
          <a:xfrm>
            <a:off x="1801692" y="4750506"/>
            <a:ext cx="699228" cy="371614"/>
          </a:xfrm>
          <a:prstGeom prst="rect">
            <a:avLst/>
          </a:prstGeom>
          <a:noFill/>
        </p:spPr>
        <p:txBody>
          <a:bodyPr wrap="square" lIns="47984" tIns="23990" rIns="47984" bIns="23990" rtlCol="0">
            <a:spAutoFit/>
          </a:bodyPr>
          <a:lstStyle/>
          <a:p>
            <a:pPr algn="ctr"/>
            <a:r>
              <a:rPr lang="en-US" sz="1050" dirty="0">
                <a:cs typeface="Arial"/>
              </a:rPr>
              <a:t>Coding</a:t>
            </a:r>
          </a:p>
          <a:p>
            <a:pPr algn="ctr"/>
            <a:r>
              <a:rPr lang="en-US" sz="1050" dirty="0">
                <a:cs typeface="Arial"/>
              </a:rPr>
              <a:t>base pairs</a:t>
            </a:r>
          </a:p>
        </p:txBody>
      </p:sp>
      <p:pic>
        <p:nvPicPr>
          <p:cNvPr id="5" name="Picture 4" descr="below_0.6_percent_bp_control_neurodev_severehi_by_gamma_bars_w_obs_exp_fixed_RED_flippedlegend_2016_10_15.pdf"/>
          <p:cNvPicPr>
            <a:picLocks noChangeAspect="1"/>
          </p:cNvPicPr>
          <p:nvPr/>
        </p:nvPicPr>
        <p:blipFill rotWithShape="1">
          <a:blip r:embed="rId4">
            <a:extLst>
              <a:ext uri="{28A0092B-C50C-407E-A947-70E740481C1C}">
                <a14:useLocalDpi xmlns:a14="http://schemas.microsoft.com/office/drawing/2010/main" val="0"/>
              </a:ext>
            </a:extLst>
          </a:blip>
          <a:srcRect l="87089" t="7778" r="9939" b="81213"/>
          <a:stretch/>
        </p:blipFill>
        <p:spPr>
          <a:xfrm>
            <a:off x="4998851" y="1086800"/>
            <a:ext cx="261005" cy="1074420"/>
          </a:xfrm>
          <a:prstGeom prst="rect">
            <a:avLst/>
          </a:prstGeom>
        </p:spPr>
      </p:pic>
      <p:sp>
        <p:nvSpPr>
          <p:cNvPr id="22" name="TextBox 21"/>
          <p:cNvSpPr txBox="1"/>
          <p:nvPr/>
        </p:nvSpPr>
        <p:spPr>
          <a:xfrm>
            <a:off x="4172923" y="4732610"/>
            <a:ext cx="819355" cy="371614"/>
          </a:xfrm>
          <a:prstGeom prst="rect">
            <a:avLst/>
          </a:prstGeom>
          <a:noFill/>
        </p:spPr>
        <p:txBody>
          <a:bodyPr wrap="square" lIns="47984" tIns="23990" rIns="47984" bIns="23990" rtlCol="0">
            <a:spAutoFit/>
          </a:bodyPr>
          <a:lstStyle/>
          <a:p>
            <a:pPr algn="ctr"/>
            <a:r>
              <a:rPr lang="en-US" sz="1050" dirty="0" err="1">
                <a:solidFill>
                  <a:srgbClr val="FF0000"/>
                </a:solidFill>
                <a:cs typeface="Arial"/>
              </a:rPr>
              <a:t>ClinVar</a:t>
            </a:r>
            <a:endParaRPr lang="en-US" sz="1050" dirty="0">
              <a:solidFill>
                <a:srgbClr val="FF0000"/>
              </a:solidFill>
              <a:cs typeface="Arial"/>
            </a:endParaRPr>
          </a:p>
          <a:p>
            <a:pPr algn="ctr"/>
            <a:r>
              <a:rPr lang="en-US" sz="1050" dirty="0">
                <a:solidFill>
                  <a:srgbClr val="FF0000"/>
                </a:solidFill>
                <a:cs typeface="Arial"/>
              </a:rPr>
              <a:t>pathogenic</a:t>
            </a:r>
          </a:p>
        </p:txBody>
      </p:sp>
      <p:sp>
        <p:nvSpPr>
          <p:cNvPr id="23" name="Rectangle 22"/>
          <p:cNvSpPr/>
          <p:nvPr/>
        </p:nvSpPr>
        <p:spPr>
          <a:xfrm>
            <a:off x="3376736" y="1139488"/>
            <a:ext cx="1622120" cy="39482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7984" tIns="23990" rIns="47984" bIns="23990" rtlCol="0" anchor="ctr"/>
          <a:lstStyle/>
          <a:p>
            <a:pPr algn="ctr"/>
            <a:endParaRPr lang="en-US" sz="1013"/>
          </a:p>
        </p:txBody>
      </p:sp>
      <p:sp>
        <p:nvSpPr>
          <p:cNvPr id="24" name="TextBox 23"/>
          <p:cNvSpPr txBox="1"/>
          <p:nvPr/>
        </p:nvSpPr>
        <p:spPr>
          <a:xfrm>
            <a:off x="5257627" y="1222891"/>
            <a:ext cx="568160" cy="787112"/>
          </a:xfrm>
          <a:prstGeom prst="rect">
            <a:avLst/>
          </a:prstGeom>
          <a:solidFill>
            <a:srgbClr val="FFFFFF"/>
          </a:solidFill>
        </p:spPr>
        <p:txBody>
          <a:bodyPr wrap="square" lIns="47984" tIns="23990" rIns="47984" bIns="23990" rtlCol="0">
            <a:spAutoFit/>
          </a:bodyPr>
          <a:lstStyle/>
          <a:p>
            <a:r>
              <a:rPr lang="en-US" sz="1200" dirty="0"/>
              <a:t>&gt; 0.6</a:t>
            </a:r>
          </a:p>
          <a:p>
            <a:r>
              <a:rPr lang="en-US" sz="1200" dirty="0"/>
              <a:t>0.4-0.6</a:t>
            </a:r>
          </a:p>
          <a:p>
            <a:r>
              <a:rPr lang="en-US" sz="1200" dirty="0"/>
              <a:t>0.2-0.4</a:t>
            </a:r>
          </a:p>
          <a:p>
            <a:r>
              <a:rPr lang="en-US" sz="1200" dirty="0"/>
              <a:t>≤ 0.2</a:t>
            </a:r>
          </a:p>
        </p:txBody>
      </p:sp>
      <p:sp>
        <p:nvSpPr>
          <p:cNvPr id="25" name="TextBox 24"/>
          <p:cNvSpPr txBox="1"/>
          <p:nvPr/>
        </p:nvSpPr>
        <p:spPr>
          <a:xfrm>
            <a:off x="5698128" y="1427968"/>
            <a:ext cx="1627686" cy="440864"/>
          </a:xfrm>
          <a:prstGeom prst="rect">
            <a:avLst/>
          </a:prstGeom>
          <a:noFill/>
        </p:spPr>
        <p:txBody>
          <a:bodyPr wrap="square" lIns="47984" tIns="23990" rIns="47984" bIns="23990" rtlCol="0">
            <a:spAutoFit/>
          </a:bodyPr>
          <a:lstStyle/>
          <a:p>
            <a:pPr algn="ctr"/>
            <a:r>
              <a:rPr lang="en-US" sz="1275" dirty="0">
                <a:cs typeface="Arial"/>
              </a:rPr>
              <a:t>Observed / expected missense variants</a:t>
            </a:r>
          </a:p>
        </p:txBody>
      </p:sp>
      <p:sp>
        <p:nvSpPr>
          <p:cNvPr id="26" name="Title 1">
            <a:extLst>
              <a:ext uri="{FF2B5EF4-FFF2-40B4-BE49-F238E27FC236}">
                <a16:creationId xmlns:a16="http://schemas.microsoft.com/office/drawing/2014/main" id="{C3F95335-856A-7947-89A8-E119C3FDC182}"/>
              </a:ext>
            </a:extLst>
          </p:cNvPr>
          <p:cNvSpPr>
            <a:spLocks noGrp="1"/>
          </p:cNvSpPr>
          <p:nvPr>
            <p:ph type="title"/>
          </p:nvPr>
        </p:nvSpPr>
        <p:spPr>
          <a:xfrm>
            <a:off x="639250" y="160674"/>
            <a:ext cx="7886700" cy="994172"/>
          </a:xfrm>
        </p:spPr>
        <p:txBody>
          <a:bodyPr>
            <a:noAutofit/>
          </a:bodyPr>
          <a:lstStyle/>
          <a:p>
            <a:r>
              <a:rPr lang="en-US" sz="2800" b="1" dirty="0"/>
              <a:t>Most missense depleted regions contain disproportionate amount of pathogenic variants</a:t>
            </a:r>
          </a:p>
        </p:txBody>
      </p:sp>
    </p:spTree>
    <p:extLst>
      <p:ext uri="{BB962C8B-B14F-4D97-AF65-F5344CB8AC3E}">
        <p14:creationId xmlns:p14="http://schemas.microsoft.com/office/powerpoint/2010/main" val="3404706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low_0.6_percent_bp_control_neurodev_severehi_by_gamma_bars_w_obs_exp_fixed_RED_flippedlegend_2016_10_15.pdf"/>
          <p:cNvPicPr>
            <a:picLocks/>
          </p:cNvPicPr>
          <p:nvPr/>
        </p:nvPicPr>
        <p:blipFill rotWithShape="1">
          <a:blip r:embed="rId3">
            <a:extLst>
              <a:ext uri="{28A0092B-C50C-407E-A947-70E740481C1C}">
                <a14:useLocalDpi xmlns:a14="http://schemas.microsoft.com/office/drawing/2010/main" val="0"/>
              </a:ext>
            </a:extLst>
          </a:blip>
          <a:srcRect l="5750" t="5815" r="12351" b="9848"/>
          <a:stretch/>
        </p:blipFill>
        <p:spPr>
          <a:xfrm>
            <a:off x="1666497" y="1201843"/>
            <a:ext cx="3332356" cy="3617251"/>
          </a:xfrm>
          <a:prstGeom prst="rect">
            <a:avLst/>
          </a:prstGeom>
        </p:spPr>
      </p:pic>
      <p:sp>
        <p:nvSpPr>
          <p:cNvPr id="6" name="TextBox 5"/>
          <p:cNvSpPr txBox="1"/>
          <p:nvPr/>
        </p:nvSpPr>
        <p:spPr>
          <a:xfrm rot="16200000">
            <a:off x="714205" y="2840877"/>
            <a:ext cx="1261135" cy="263892"/>
          </a:xfrm>
          <a:prstGeom prst="rect">
            <a:avLst/>
          </a:prstGeom>
          <a:solidFill>
            <a:srgbClr val="FFFFFF"/>
          </a:solidFill>
        </p:spPr>
        <p:txBody>
          <a:bodyPr wrap="none" lIns="47984" tIns="23990" rIns="47984" bIns="23990" rtlCol="0">
            <a:spAutoFit/>
          </a:bodyPr>
          <a:lstStyle/>
          <a:p>
            <a:r>
              <a:rPr lang="en-US" sz="1400" dirty="0">
                <a:cs typeface="Arial"/>
              </a:rPr>
              <a:t>Fraction of total</a:t>
            </a:r>
          </a:p>
        </p:txBody>
      </p:sp>
      <p:sp>
        <p:nvSpPr>
          <p:cNvPr id="8" name="TextBox 7"/>
          <p:cNvSpPr txBox="1"/>
          <p:nvPr/>
        </p:nvSpPr>
        <p:spPr>
          <a:xfrm>
            <a:off x="2662650" y="4750509"/>
            <a:ext cx="587960" cy="210031"/>
          </a:xfrm>
          <a:prstGeom prst="rect">
            <a:avLst/>
          </a:prstGeom>
          <a:noFill/>
        </p:spPr>
        <p:txBody>
          <a:bodyPr wrap="square" lIns="47984" tIns="23990" rIns="47984" bIns="23990" rtlCol="0">
            <a:spAutoFit/>
          </a:bodyPr>
          <a:lstStyle/>
          <a:p>
            <a:pPr algn="ctr"/>
            <a:r>
              <a:rPr lang="en-US" sz="1050" dirty="0">
                <a:cs typeface="Arial"/>
              </a:rPr>
              <a:t>Controls</a:t>
            </a:r>
          </a:p>
        </p:txBody>
      </p:sp>
      <p:sp>
        <p:nvSpPr>
          <p:cNvPr id="10" name="TextBox 9"/>
          <p:cNvSpPr txBox="1"/>
          <p:nvPr/>
        </p:nvSpPr>
        <p:spPr>
          <a:xfrm>
            <a:off x="5802810" y="2362775"/>
            <a:ext cx="3341190" cy="2264440"/>
          </a:xfrm>
          <a:prstGeom prst="rect">
            <a:avLst/>
          </a:prstGeom>
          <a:noFill/>
        </p:spPr>
        <p:txBody>
          <a:bodyPr wrap="square" lIns="47984" tIns="23990" rIns="47984" bIns="23990" rtlCol="0">
            <a:spAutoFit/>
          </a:bodyPr>
          <a:lstStyle/>
          <a:p>
            <a:r>
              <a:rPr lang="en-US" sz="1800" dirty="0">
                <a:cs typeface="Arial"/>
              </a:rPr>
              <a:t>2,078 </a:t>
            </a:r>
            <a:r>
              <a:rPr lang="en-US" sz="1800" i="1" dirty="0">
                <a:cs typeface="Arial"/>
              </a:rPr>
              <a:t>de novo </a:t>
            </a:r>
            <a:r>
              <a:rPr lang="en-US" sz="1800" dirty="0">
                <a:cs typeface="Arial"/>
              </a:rPr>
              <a:t>variants in controls</a:t>
            </a:r>
          </a:p>
          <a:p>
            <a:pPr marL="95960" indent="-479820"/>
            <a:endParaRPr lang="en-US" sz="1800" dirty="0">
              <a:cs typeface="Arial"/>
            </a:endParaRPr>
          </a:p>
          <a:p>
            <a:pPr marL="95960" indent="-479820"/>
            <a:endParaRPr lang="en-US" sz="1800" dirty="0">
              <a:cs typeface="Arial"/>
            </a:endParaRPr>
          </a:p>
          <a:p>
            <a:pPr marL="95960" indent="-479820"/>
            <a:endParaRPr lang="en-US" sz="1800" dirty="0">
              <a:cs typeface="Arial"/>
            </a:endParaRPr>
          </a:p>
          <a:p>
            <a:pPr marL="95960" indent="-479820"/>
            <a:endParaRPr lang="en-US" sz="1800" dirty="0">
              <a:cs typeface="Arial"/>
            </a:endParaRPr>
          </a:p>
          <a:p>
            <a:pPr marL="95960" indent="-479820"/>
            <a:r>
              <a:rPr lang="en-US" sz="1800" dirty="0" err="1">
                <a:cs typeface="Arial"/>
              </a:rPr>
              <a:t>ClinVar</a:t>
            </a:r>
            <a:r>
              <a:rPr lang="en-US" sz="1800" dirty="0">
                <a:cs typeface="Arial"/>
              </a:rPr>
              <a:t> variants in haploinsufficient genes that cause severe disease*</a:t>
            </a:r>
          </a:p>
        </p:txBody>
      </p:sp>
      <p:sp>
        <p:nvSpPr>
          <p:cNvPr id="12" name="TextBox 11"/>
          <p:cNvSpPr txBox="1"/>
          <p:nvPr/>
        </p:nvSpPr>
        <p:spPr>
          <a:xfrm>
            <a:off x="1526368" y="1172115"/>
            <a:ext cx="165835" cy="210031"/>
          </a:xfrm>
          <a:prstGeom prst="rect">
            <a:avLst/>
          </a:prstGeom>
          <a:noFill/>
        </p:spPr>
        <p:txBody>
          <a:bodyPr wrap="none" lIns="47984" tIns="23990" rIns="47984" bIns="23990" rtlCol="0">
            <a:spAutoFit/>
          </a:bodyPr>
          <a:lstStyle/>
          <a:p>
            <a:r>
              <a:rPr lang="en-US" sz="1050" dirty="0"/>
              <a:t>1</a:t>
            </a:r>
          </a:p>
        </p:txBody>
      </p:sp>
      <p:sp>
        <p:nvSpPr>
          <p:cNvPr id="13" name="TextBox 12"/>
          <p:cNvSpPr txBox="1"/>
          <p:nvPr/>
        </p:nvSpPr>
        <p:spPr>
          <a:xfrm>
            <a:off x="1458976" y="1848830"/>
            <a:ext cx="268427" cy="210031"/>
          </a:xfrm>
          <a:prstGeom prst="rect">
            <a:avLst/>
          </a:prstGeom>
          <a:noFill/>
        </p:spPr>
        <p:txBody>
          <a:bodyPr wrap="none" lIns="47984" tIns="23990" rIns="47984" bIns="23990" rtlCol="0">
            <a:spAutoFit/>
          </a:bodyPr>
          <a:lstStyle/>
          <a:p>
            <a:r>
              <a:rPr lang="en-US" sz="1050" dirty="0"/>
              <a:t>0.8</a:t>
            </a:r>
          </a:p>
        </p:txBody>
      </p:sp>
      <p:sp>
        <p:nvSpPr>
          <p:cNvPr id="14" name="TextBox 13"/>
          <p:cNvSpPr txBox="1"/>
          <p:nvPr/>
        </p:nvSpPr>
        <p:spPr>
          <a:xfrm>
            <a:off x="1460249" y="2553039"/>
            <a:ext cx="268427" cy="210031"/>
          </a:xfrm>
          <a:prstGeom prst="rect">
            <a:avLst/>
          </a:prstGeom>
          <a:noFill/>
        </p:spPr>
        <p:txBody>
          <a:bodyPr wrap="none" lIns="47984" tIns="23990" rIns="47984" bIns="23990" rtlCol="0">
            <a:spAutoFit/>
          </a:bodyPr>
          <a:lstStyle/>
          <a:p>
            <a:r>
              <a:rPr lang="en-US" sz="1050" dirty="0"/>
              <a:t>0.6</a:t>
            </a:r>
          </a:p>
        </p:txBody>
      </p:sp>
      <p:sp>
        <p:nvSpPr>
          <p:cNvPr id="15" name="TextBox 14"/>
          <p:cNvSpPr txBox="1"/>
          <p:nvPr/>
        </p:nvSpPr>
        <p:spPr>
          <a:xfrm>
            <a:off x="1458976" y="3224622"/>
            <a:ext cx="268427" cy="210031"/>
          </a:xfrm>
          <a:prstGeom prst="rect">
            <a:avLst/>
          </a:prstGeom>
          <a:noFill/>
        </p:spPr>
        <p:txBody>
          <a:bodyPr wrap="none" lIns="47984" tIns="23990" rIns="47984" bIns="23990" rtlCol="0">
            <a:spAutoFit/>
          </a:bodyPr>
          <a:lstStyle/>
          <a:p>
            <a:r>
              <a:rPr lang="en-US" sz="1050" dirty="0"/>
              <a:t>0.4</a:t>
            </a:r>
          </a:p>
        </p:txBody>
      </p:sp>
      <p:sp>
        <p:nvSpPr>
          <p:cNvPr id="16" name="TextBox 15"/>
          <p:cNvSpPr txBox="1"/>
          <p:nvPr/>
        </p:nvSpPr>
        <p:spPr>
          <a:xfrm>
            <a:off x="1457472" y="3920896"/>
            <a:ext cx="268427" cy="210031"/>
          </a:xfrm>
          <a:prstGeom prst="rect">
            <a:avLst/>
          </a:prstGeom>
          <a:noFill/>
        </p:spPr>
        <p:txBody>
          <a:bodyPr wrap="none" lIns="47984" tIns="23990" rIns="47984" bIns="23990" rtlCol="0">
            <a:spAutoFit/>
          </a:bodyPr>
          <a:lstStyle/>
          <a:p>
            <a:r>
              <a:rPr lang="en-US" sz="1050" dirty="0"/>
              <a:t>0.2</a:t>
            </a:r>
          </a:p>
        </p:txBody>
      </p:sp>
      <p:sp>
        <p:nvSpPr>
          <p:cNvPr id="17" name="TextBox 16"/>
          <p:cNvSpPr txBox="1"/>
          <p:nvPr/>
        </p:nvSpPr>
        <p:spPr>
          <a:xfrm>
            <a:off x="1523590" y="4592090"/>
            <a:ext cx="165835" cy="210031"/>
          </a:xfrm>
          <a:prstGeom prst="rect">
            <a:avLst/>
          </a:prstGeom>
          <a:noFill/>
        </p:spPr>
        <p:txBody>
          <a:bodyPr wrap="none" lIns="47984" tIns="23990" rIns="47984" bIns="23990" rtlCol="0">
            <a:spAutoFit/>
          </a:bodyPr>
          <a:lstStyle/>
          <a:p>
            <a:r>
              <a:rPr lang="en-US" sz="1050" dirty="0"/>
              <a:t>0</a:t>
            </a:r>
          </a:p>
        </p:txBody>
      </p:sp>
      <p:sp>
        <p:nvSpPr>
          <p:cNvPr id="21" name="TextBox 20"/>
          <p:cNvSpPr txBox="1"/>
          <p:nvPr/>
        </p:nvSpPr>
        <p:spPr>
          <a:xfrm>
            <a:off x="1801692" y="4750506"/>
            <a:ext cx="699228" cy="371614"/>
          </a:xfrm>
          <a:prstGeom prst="rect">
            <a:avLst/>
          </a:prstGeom>
          <a:noFill/>
        </p:spPr>
        <p:txBody>
          <a:bodyPr wrap="square" lIns="47984" tIns="23990" rIns="47984" bIns="23990" rtlCol="0">
            <a:spAutoFit/>
          </a:bodyPr>
          <a:lstStyle/>
          <a:p>
            <a:pPr algn="ctr"/>
            <a:r>
              <a:rPr lang="en-US" sz="1050" dirty="0">
                <a:cs typeface="Arial"/>
              </a:rPr>
              <a:t>Coding</a:t>
            </a:r>
          </a:p>
          <a:p>
            <a:pPr algn="ctr"/>
            <a:r>
              <a:rPr lang="en-US" sz="1050" dirty="0">
                <a:cs typeface="Arial"/>
              </a:rPr>
              <a:t>base pairs</a:t>
            </a:r>
          </a:p>
        </p:txBody>
      </p:sp>
      <p:pic>
        <p:nvPicPr>
          <p:cNvPr id="5" name="Picture 4" descr="below_0.6_percent_bp_control_neurodev_severehi_by_gamma_bars_w_obs_exp_fixed_RED_flippedlegend_2016_10_15.pdf"/>
          <p:cNvPicPr>
            <a:picLocks noChangeAspect="1"/>
          </p:cNvPicPr>
          <p:nvPr/>
        </p:nvPicPr>
        <p:blipFill rotWithShape="1">
          <a:blip r:embed="rId4">
            <a:extLst>
              <a:ext uri="{28A0092B-C50C-407E-A947-70E740481C1C}">
                <a14:useLocalDpi xmlns:a14="http://schemas.microsoft.com/office/drawing/2010/main" val="0"/>
              </a:ext>
            </a:extLst>
          </a:blip>
          <a:srcRect l="87089" t="7778" r="9939" b="81213"/>
          <a:stretch/>
        </p:blipFill>
        <p:spPr>
          <a:xfrm>
            <a:off x="4998851" y="1086800"/>
            <a:ext cx="261005" cy="1074420"/>
          </a:xfrm>
          <a:prstGeom prst="rect">
            <a:avLst/>
          </a:prstGeom>
        </p:spPr>
      </p:pic>
      <p:sp>
        <p:nvSpPr>
          <p:cNvPr id="22" name="TextBox 21"/>
          <p:cNvSpPr txBox="1"/>
          <p:nvPr/>
        </p:nvSpPr>
        <p:spPr>
          <a:xfrm>
            <a:off x="4172923" y="4732610"/>
            <a:ext cx="819355" cy="371614"/>
          </a:xfrm>
          <a:prstGeom prst="rect">
            <a:avLst/>
          </a:prstGeom>
          <a:noFill/>
        </p:spPr>
        <p:txBody>
          <a:bodyPr wrap="square" lIns="47984" tIns="23990" rIns="47984" bIns="23990" rtlCol="0">
            <a:spAutoFit/>
          </a:bodyPr>
          <a:lstStyle/>
          <a:p>
            <a:pPr algn="ctr"/>
            <a:r>
              <a:rPr lang="en-US" sz="1050" dirty="0" err="1">
                <a:solidFill>
                  <a:srgbClr val="FF0000"/>
                </a:solidFill>
                <a:cs typeface="Arial"/>
              </a:rPr>
              <a:t>ClinVar</a:t>
            </a:r>
            <a:endParaRPr lang="en-US" sz="1050" dirty="0">
              <a:solidFill>
                <a:srgbClr val="FF0000"/>
              </a:solidFill>
              <a:cs typeface="Arial"/>
            </a:endParaRPr>
          </a:p>
          <a:p>
            <a:pPr algn="ctr"/>
            <a:r>
              <a:rPr lang="en-US" sz="1050" dirty="0">
                <a:solidFill>
                  <a:srgbClr val="FF0000"/>
                </a:solidFill>
                <a:cs typeface="Arial"/>
              </a:rPr>
              <a:t>pathogenic</a:t>
            </a:r>
          </a:p>
        </p:txBody>
      </p:sp>
      <p:sp>
        <p:nvSpPr>
          <p:cNvPr id="23" name="Rectangle 22"/>
          <p:cNvSpPr/>
          <p:nvPr/>
        </p:nvSpPr>
        <p:spPr>
          <a:xfrm>
            <a:off x="3358480" y="1139492"/>
            <a:ext cx="819355" cy="36568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7984" tIns="23990" rIns="47984" bIns="23990" rtlCol="0" anchor="ctr"/>
          <a:lstStyle/>
          <a:p>
            <a:pPr algn="ctr"/>
            <a:endParaRPr lang="en-US" sz="1013"/>
          </a:p>
        </p:txBody>
      </p:sp>
      <p:sp>
        <p:nvSpPr>
          <p:cNvPr id="24" name="TextBox 23"/>
          <p:cNvSpPr txBox="1"/>
          <p:nvPr/>
        </p:nvSpPr>
        <p:spPr>
          <a:xfrm>
            <a:off x="5257627" y="1222891"/>
            <a:ext cx="568160" cy="787112"/>
          </a:xfrm>
          <a:prstGeom prst="rect">
            <a:avLst/>
          </a:prstGeom>
          <a:solidFill>
            <a:srgbClr val="FFFFFF"/>
          </a:solidFill>
        </p:spPr>
        <p:txBody>
          <a:bodyPr wrap="square" lIns="47984" tIns="23990" rIns="47984" bIns="23990" rtlCol="0">
            <a:spAutoFit/>
          </a:bodyPr>
          <a:lstStyle/>
          <a:p>
            <a:r>
              <a:rPr lang="en-US" sz="1200" dirty="0"/>
              <a:t>&gt; 0.6</a:t>
            </a:r>
          </a:p>
          <a:p>
            <a:r>
              <a:rPr lang="en-US" sz="1200" dirty="0"/>
              <a:t>0.4-0.6</a:t>
            </a:r>
          </a:p>
          <a:p>
            <a:r>
              <a:rPr lang="en-US" sz="1200" dirty="0"/>
              <a:t>0.2-0.4</a:t>
            </a:r>
          </a:p>
          <a:p>
            <a:r>
              <a:rPr lang="en-US" sz="1200" dirty="0"/>
              <a:t>≤ 0.2</a:t>
            </a:r>
          </a:p>
        </p:txBody>
      </p:sp>
      <p:sp>
        <p:nvSpPr>
          <p:cNvPr id="25" name="TextBox 24"/>
          <p:cNvSpPr txBox="1"/>
          <p:nvPr/>
        </p:nvSpPr>
        <p:spPr>
          <a:xfrm>
            <a:off x="5698128" y="1427968"/>
            <a:ext cx="1627686" cy="440864"/>
          </a:xfrm>
          <a:prstGeom prst="rect">
            <a:avLst/>
          </a:prstGeom>
          <a:noFill/>
        </p:spPr>
        <p:txBody>
          <a:bodyPr wrap="square" lIns="47984" tIns="23990" rIns="47984" bIns="23990" rtlCol="0">
            <a:spAutoFit/>
          </a:bodyPr>
          <a:lstStyle/>
          <a:p>
            <a:pPr algn="ctr"/>
            <a:r>
              <a:rPr lang="en-US" sz="1275" dirty="0">
                <a:cs typeface="Arial"/>
              </a:rPr>
              <a:t>Observed / expected missense variants</a:t>
            </a:r>
          </a:p>
        </p:txBody>
      </p:sp>
      <p:sp>
        <p:nvSpPr>
          <p:cNvPr id="3" name="TextBox 2">
            <a:extLst>
              <a:ext uri="{FF2B5EF4-FFF2-40B4-BE49-F238E27FC236}">
                <a16:creationId xmlns:a16="http://schemas.microsoft.com/office/drawing/2014/main" id="{DEC36625-0EE5-4C4E-8AB2-7E051489A289}"/>
              </a:ext>
            </a:extLst>
          </p:cNvPr>
          <p:cNvSpPr txBox="1"/>
          <p:nvPr/>
        </p:nvSpPr>
        <p:spPr>
          <a:xfrm>
            <a:off x="6134100" y="4724400"/>
            <a:ext cx="2066015" cy="300082"/>
          </a:xfrm>
          <a:prstGeom prst="rect">
            <a:avLst/>
          </a:prstGeom>
          <a:noFill/>
        </p:spPr>
        <p:txBody>
          <a:bodyPr wrap="none" rtlCol="0">
            <a:spAutoFit/>
          </a:bodyPr>
          <a:lstStyle/>
          <a:p>
            <a:r>
              <a:rPr lang="en-US" dirty="0" err="1"/>
              <a:t>ClinGen</a:t>
            </a:r>
            <a:r>
              <a:rPr lang="en-US" dirty="0"/>
              <a:t> and team curation</a:t>
            </a:r>
          </a:p>
        </p:txBody>
      </p:sp>
      <p:sp>
        <p:nvSpPr>
          <p:cNvPr id="26" name="Title 1">
            <a:extLst>
              <a:ext uri="{FF2B5EF4-FFF2-40B4-BE49-F238E27FC236}">
                <a16:creationId xmlns:a16="http://schemas.microsoft.com/office/drawing/2014/main" id="{2B6DFC75-DE3D-0948-B65C-43E623E7580C}"/>
              </a:ext>
            </a:extLst>
          </p:cNvPr>
          <p:cNvSpPr>
            <a:spLocks noGrp="1"/>
          </p:cNvSpPr>
          <p:nvPr>
            <p:ph type="title"/>
          </p:nvPr>
        </p:nvSpPr>
        <p:spPr>
          <a:xfrm>
            <a:off x="639250" y="160674"/>
            <a:ext cx="7886700" cy="994172"/>
          </a:xfrm>
        </p:spPr>
        <p:txBody>
          <a:bodyPr>
            <a:noAutofit/>
          </a:bodyPr>
          <a:lstStyle/>
          <a:p>
            <a:r>
              <a:rPr lang="en-US" sz="2800" b="1" dirty="0"/>
              <a:t>Most missense depleted regions contain disproportionate amount of pathogenic variants</a:t>
            </a:r>
          </a:p>
        </p:txBody>
      </p:sp>
    </p:spTree>
    <p:extLst>
      <p:ext uri="{BB962C8B-B14F-4D97-AF65-F5344CB8AC3E}">
        <p14:creationId xmlns:p14="http://schemas.microsoft.com/office/powerpoint/2010/main" val="1249698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low_0.6_percent_bp_control_neurodev_severehi_by_gamma_bars_w_obs_exp_fixed_RED_flippedlegend_2016_10_15.pdf"/>
          <p:cNvPicPr>
            <a:picLocks/>
          </p:cNvPicPr>
          <p:nvPr/>
        </p:nvPicPr>
        <p:blipFill rotWithShape="1">
          <a:blip r:embed="rId3">
            <a:extLst>
              <a:ext uri="{28A0092B-C50C-407E-A947-70E740481C1C}">
                <a14:useLocalDpi xmlns:a14="http://schemas.microsoft.com/office/drawing/2010/main" val="0"/>
              </a:ext>
            </a:extLst>
          </a:blip>
          <a:srcRect l="5750" t="5815" r="12351" b="9848"/>
          <a:stretch/>
        </p:blipFill>
        <p:spPr>
          <a:xfrm>
            <a:off x="1666497" y="1201843"/>
            <a:ext cx="3332356" cy="3617251"/>
          </a:xfrm>
          <a:prstGeom prst="rect">
            <a:avLst/>
          </a:prstGeom>
        </p:spPr>
      </p:pic>
      <p:sp>
        <p:nvSpPr>
          <p:cNvPr id="6" name="TextBox 5"/>
          <p:cNvSpPr txBox="1"/>
          <p:nvPr/>
        </p:nvSpPr>
        <p:spPr>
          <a:xfrm rot="16200000">
            <a:off x="714204" y="2840877"/>
            <a:ext cx="1261135" cy="263892"/>
          </a:xfrm>
          <a:prstGeom prst="rect">
            <a:avLst/>
          </a:prstGeom>
          <a:solidFill>
            <a:srgbClr val="FFFFFF"/>
          </a:solidFill>
        </p:spPr>
        <p:txBody>
          <a:bodyPr wrap="none" lIns="47984" tIns="23990" rIns="47984" bIns="23990" rtlCol="0">
            <a:spAutoFit/>
          </a:bodyPr>
          <a:lstStyle/>
          <a:p>
            <a:r>
              <a:rPr lang="en-US" sz="1400" dirty="0">
                <a:cs typeface="Arial"/>
              </a:rPr>
              <a:t>Fraction of total</a:t>
            </a:r>
          </a:p>
        </p:txBody>
      </p:sp>
      <p:sp>
        <p:nvSpPr>
          <p:cNvPr id="8" name="TextBox 7"/>
          <p:cNvSpPr txBox="1"/>
          <p:nvPr/>
        </p:nvSpPr>
        <p:spPr>
          <a:xfrm>
            <a:off x="2662650" y="4750509"/>
            <a:ext cx="587960" cy="210031"/>
          </a:xfrm>
          <a:prstGeom prst="rect">
            <a:avLst/>
          </a:prstGeom>
          <a:noFill/>
        </p:spPr>
        <p:txBody>
          <a:bodyPr wrap="square" lIns="47984" tIns="23990" rIns="47984" bIns="23990" rtlCol="0">
            <a:spAutoFit/>
          </a:bodyPr>
          <a:lstStyle/>
          <a:p>
            <a:pPr algn="ctr"/>
            <a:r>
              <a:rPr lang="en-US" sz="1050" dirty="0">
                <a:cs typeface="Arial"/>
              </a:rPr>
              <a:t>Controls</a:t>
            </a:r>
          </a:p>
        </p:txBody>
      </p:sp>
      <p:sp>
        <p:nvSpPr>
          <p:cNvPr id="9" name="TextBox 8"/>
          <p:cNvSpPr txBox="1"/>
          <p:nvPr/>
        </p:nvSpPr>
        <p:spPr>
          <a:xfrm>
            <a:off x="3382554" y="4750508"/>
            <a:ext cx="775664" cy="371614"/>
          </a:xfrm>
          <a:prstGeom prst="rect">
            <a:avLst/>
          </a:prstGeom>
          <a:noFill/>
        </p:spPr>
        <p:txBody>
          <a:bodyPr wrap="square" lIns="47984" tIns="23990" rIns="47984" bIns="23990" rtlCol="0">
            <a:spAutoFit/>
          </a:bodyPr>
          <a:lstStyle/>
          <a:p>
            <a:pPr algn="ctr"/>
            <a:r>
              <a:rPr lang="en-US" sz="1050" dirty="0" err="1">
                <a:cs typeface="Arial"/>
              </a:rPr>
              <a:t>Neurodev</a:t>
            </a:r>
            <a:r>
              <a:rPr lang="en-US" sz="1050" dirty="0">
                <a:cs typeface="Arial"/>
              </a:rPr>
              <a:t> disorders</a:t>
            </a:r>
          </a:p>
        </p:txBody>
      </p:sp>
      <p:sp>
        <p:nvSpPr>
          <p:cNvPr id="10" name="TextBox 9"/>
          <p:cNvSpPr txBox="1"/>
          <p:nvPr/>
        </p:nvSpPr>
        <p:spPr>
          <a:xfrm>
            <a:off x="5802809" y="2362775"/>
            <a:ext cx="3421577" cy="2541439"/>
          </a:xfrm>
          <a:prstGeom prst="rect">
            <a:avLst/>
          </a:prstGeom>
          <a:noFill/>
        </p:spPr>
        <p:txBody>
          <a:bodyPr wrap="square" lIns="47984" tIns="23990" rIns="47984" bIns="23990" rtlCol="0">
            <a:spAutoFit/>
          </a:bodyPr>
          <a:lstStyle/>
          <a:p>
            <a:r>
              <a:rPr lang="en-US" sz="1800" dirty="0">
                <a:cs typeface="Arial"/>
              </a:rPr>
              <a:t>2,078 </a:t>
            </a:r>
            <a:r>
              <a:rPr lang="en-US" sz="1800" i="1" dirty="0">
                <a:cs typeface="Arial"/>
              </a:rPr>
              <a:t>de novo </a:t>
            </a:r>
            <a:r>
              <a:rPr lang="en-US" sz="1800" dirty="0">
                <a:cs typeface="Arial"/>
              </a:rPr>
              <a:t>variants in controls controls</a:t>
            </a:r>
          </a:p>
          <a:p>
            <a:pPr marL="95960" indent="-479820"/>
            <a:endParaRPr lang="en-US" sz="1800" dirty="0">
              <a:cs typeface="Arial"/>
            </a:endParaRPr>
          </a:p>
          <a:p>
            <a:pPr marL="95960" indent="-479820"/>
            <a:r>
              <a:rPr lang="en-US" sz="1800" dirty="0">
                <a:cs typeface="Arial"/>
              </a:rPr>
              <a:t>5,620 de novo variants in cases with a neurodevelopmental disorder</a:t>
            </a:r>
          </a:p>
          <a:p>
            <a:pPr marL="95960" indent="-479820"/>
            <a:endParaRPr lang="en-US" sz="1800" dirty="0">
              <a:cs typeface="Arial"/>
            </a:endParaRPr>
          </a:p>
          <a:p>
            <a:pPr marL="95960" indent="-479820"/>
            <a:r>
              <a:rPr lang="en-US" sz="1800" dirty="0" err="1">
                <a:cs typeface="Arial"/>
              </a:rPr>
              <a:t>ClinVar</a:t>
            </a:r>
            <a:r>
              <a:rPr lang="en-US" sz="1800" dirty="0">
                <a:cs typeface="Arial"/>
              </a:rPr>
              <a:t> variants in haploinsufficient genes that cause severe disease*</a:t>
            </a:r>
          </a:p>
        </p:txBody>
      </p:sp>
      <p:sp>
        <p:nvSpPr>
          <p:cNvPr id="12" name="TextBox 11"/>
          <p:cNvSpPr txBox="1"/>
          <p:nvPr/>
        </p:nvSpPr>
        <p:spPr>
          <a:xfrm>
            <a:off x="1526368" y="1172115"/>
            <a:ext cx="165835" cy="210031"/>
          </a:xfrm>
          <a:prstGeom prst="rect">
            <a:avLst/>
          </a:prstGeom>
          <a:noFill/>
        </p:spPr>
        <p:txBody>
          <a:bodyPr wrap="none" lIns="47984" tIns="23990" rIns="47984" bIns="23990" rtlCol="0">
            <a:spAutoFit/>
          </a:bodyPr>
          <a:lstStyle/>
          <a:p>
            <a:r>
              <a:rPr lang="en-US" sz="1050" dirty="0"/>
              <a:t>1</a:t>
            </a:r>
          </a:p>
        </p:txBody>
      </p:sp>
      <p:sp>
        <p:nvSpPr>
          <p:cNvPr id="13" name="TextBox 12"/>
          <p:cNvSpPr txBox="1"/>
          <p:nvPr/>
        </p:nvSpPr>
        <p:spPr>
          <a:xfrm>
            <a:off x="1458976" y="1848830"/>
            <a:ext cx="268427" cy="210031"/>
          </a:xfrm>
          <a:prstGeom prst="rect">
            <a:avLst/>
          </a:prstGeom>
          <a:noFill/>
        </p:spPr>
        <p:txBody>
          <a:bodyPr wrap="none" lIns="47984" tIns="23990" rIns="47984" bIns="23990" rtlCol="0">
            <a:spAutoFit/>
          </a:bodyPr>
          <a:lstStyle/>
          <a:p>
            <a:r>
              <a:rPr lang="en-US" sz="1050" dirty="0"/>
              <a:t>0.8</a:t>
            </a:r>
          </a:p>
        </p:txBody>
      </p:sp>
      <p:sp>
        <p:nvSpPr>
          <p:cNvPr id="14" name="TextBox 13"/>
          <p:cNvSpPr txBox="1"/>
          <p:nvPr/>
        </p:nvSpPr>
        <p:spPr>
          <a:xfrm>
            <a:off x="1460249" y="2553039"/>
            <a:ext cx="268427" cy="210031"/>
          </a:xfrm>
          <a:prstGeom prst="rect">
            <a:avLst/>
          </a:prstGeom>
          <a:noFill/>
        </p:spPr>
        <p:txBody>
          <a:bodyPr wrap="none" lIns="47984" tIns="23990" rIns="47984" bIns="23990" rtlCol="0">
            <a:spAutoFit/>
          </a:bodyPr>
          <a:lstStyle/>
          <a:p>
            <a:r>
              <a:rPr lang="en-US" sz="1050" dirty="0"/>
              <a:t>0.6</a:t>
            </a:r>
          </a:p>
        </p:txBody>
      </p:sp>
      <p:sp>
        <p:nvSpPr>
          <p:cNvPr id="15" name="TextBox 14"/>
          <p:cNvSpPr txBox="1"/>
          <p:nvPr/>
        </p:nvSpPr>
        <p:spPr>
          <a:xfrm>
            <a:off x="1458976" y="3224622"/>
            <a:ext cx="268427" cy="210031"/>
          </a:xfrm>
          <a:prstGeom prst="rect">
            <a:avLst/>
          </a:prstGeom>
          <a:noFill/>
        </p:spPr>
        <p:txBody>
          <a:bodyPr wrap="none" lIns="47984" tIns="23990" rIns="47984" bIns="23990" rtlCol="0">
            <a:spAutoFit/>
          </a:bodyPr>
          <a:lstStyle/>
          <a:p>
            <a:r>
              <a:rPr lang="en-US" sz="1050" dirty="0"/>
              <a:t>0.4</a:t>
            </a:r>
          </a:p>
        </p:txBody>
      </p:sp>
      <p:sp>
        <p:nvSpPr>
          <p:cNvPr id="16" name="TextBox 15"/>
          <p:cNvSpPr txBox="1"/>
          <p:nvPr/>
        </p:nvSpPr>
        <p:spPr>
          <a:xfrm>
            <a:off x="1457472" y="3920896"/>
            <a:ext cx="268427" cy="210031"/>
          </a:xfrm>
          <a:prstGeom prst="rect">
            <a:avLst/>
          </a:prstGeom>
          <a:noFill/>
        </p:spPr>
        <p:txBody>
          <a:bodyPr wrap="none" lIns="47984" tIns="23990" rIns="47984" bIns="23990" rtlCol="0">
            <a:spAutoFit/>
          </a:bodyPr>
          <a:lstStyle/>
          <a:p>
            <a:r>
              <a:rPr lang="en-US" sz="1050" dirty="0"/>
              <a:t>0.2</a:t>
            </a:r>
          </a:p>
        </p:txBody>
      </p:sp>
      <p:sp>
        <p:nvSpPr>
          <p:cNvPr id="17" name="TextBox 16"/>
          <p:cNvSpPr txBox="1"/>
          <p:nvPr/>
        </p:nvSpPr>
        <p:spPr>
          <a:xfrm>
            <a:off x="1523590" y="4592090"/>
            <a:ext cx="165835" cy="210031"/>
          </a:xfrm>
          <a:prstGeom prst="rect">
            <a:avLst/>
          </a:prstGeom>
          <a:noFill/>
        </p:spPr>
        <p:txBody>
          <a:bodyPr wrap="none" lIns="47984" tIns="23990" rIns="47984" bIns="23990" rtlCol="0">
            <a:spAutoFit/>
          </a:bodyPr>
          <a:lstStyle/>
          <a:p>
            <a:r>
              <a:rPr lang="en-US" sz="1050" dirty="0"/>
              <a:t>0</a:t>
            </a:r>
          </a:p>
        </p:txBody>
      </p:sp>
      <p:sp>
        <p:nvSpPr>
          <p:cNvPr id="20" name="TextBox 19"/>
          <p:cNvSpPr txBox="1"/>
          <p:nvPr/>
        </p:nvSpPr>
        <p:spPr>
          <a:xfrm>
            <a:off x="5698128" y="1427968"/>
            <a:ext cx="1627686" cy="440864"/>
          </a:xfrm>
          <a:prstGeom prst="rect">
            <a:avLst/>
          </a:prstGeom>
          <a:noFill/>
        </p:spPr>
        <p:txBody>
          <a:bodyPr wrap="square" lIns="47984" tIns="23990" rIns="47984" bIns="23990" rtlCol="0">
            <a:spAutoFit/>
          </a:bodyPr>
          <a:lstStyle/>
          <a:p>
            <a:pPr algn="ctr"/>
            <a:r>
              <a:rPr lang="en-US" sz="1275" dirty="0">
                <a:cs typeface="Arial"/>
              </a:rPr>
              <a:t>Observed / expected missense variants</a:t>
            </a:r>
          </a:p>
        </p:txBody>
      </p:sp>
      <p:sp>
        <p:nvSpPr>
          <p:cNvPr id="21" name="TextBox 20"/>
          <p:cNvSpPr txBox="1"/>
          <p:nvPr/>
        </p:nvSpPr>
        <p:spPr>
          <a:xfrm>
            <a:off x="1801692" y="4750506"/>
            <a:ext cx="699228" cy="371614"/>
          </a:xfrm>
          <a:prstGeom prst="rect">
            <a:avLst/>
          </a:prstGeom>
          <a:noFill/>
        </p:spPr>
        <p:txBody>
          <a:bodyPr wrap="square" lIns="47984" tIns="23990" rIns="47984" bIns="23990" rtlCol="0">
            <a:spAutoFit/>
          </a:bodyPr>
          <a:lstStyle/>
          <a:p>
            <a:pPr algn="ctr"/>
            <a:r>
              <a:rPr lang="en-US" sz="1050" dirty="0">
                <a:cs typeface="Arial"/>
              </a:rPr>
              <a:t>Coding</a:t>
            </a:r>
          </a:p>
          <a:p>
            <a:pPr algn="ctr"/>
            <a:r>
              <a:rPr lang="en-US" sz="1050" dirty="0">
                <a:cs typeface="Arial"/>
              </a:rPr>
              <a:t>base pairs</a:t>
            </a:r>
          </a:p>
        </p:txBody>
      </p:sp>
      <p:pic>
        <p:nvPicPr>
          <p:cNvPr id="5" name="Picture 4" descr="below_0.6_percent_bp_control_neurodev_severehi_by_gamma_bars_w_obs_exp_fixed_RED_flippedlegend_2016_10_15.pdf"/>
          <p:cNvPicPr>
            <a:picLocks noChangeAspect="1"/>
          </p:cNvPicPr>
          <p:nvPr/>
        </p:nvPicPr>
        <p:blipFill rotWithShape="1">
          <a:blip r:embed="rId4">
            <a:extLst>
              <a:ext uri="{28A0092B-C50C-407E-A947-70E740481C1C}">
                <a14:useLocalDpi xmlns:a14="http://schemas.microsoft.com/office/drawing/2010/main" val="0"/>
              </a:ext>
            </a:extLst>
          </a:blip>
          <a:srcRect l="87089" t="7778" r="9939" b="81213"/>
          <a:stretch/>
        </p:blipFill>
        <p:spPr>
          <a:xfrm>
            <a:off x="4998851" y="1086800"/>
            <a:ext cx="261005" cy="1074420"/>
          </a:xfrm>
          <a:prstGeom prst="rect">
            <a:avLst/>
          </a:prstGeom>
        </p:spPr>
      </p:pic>
      <p:sp>
        <p:nvSpPr>
          <p:cNvPr id="22" name="TextBox 21"/>
          <p:cNvSpPr txBox="1"/>
          <p:nvPr/>
        </p:nvSpPr>
        <p:spPr>
          <a:xfrm>
            <a:off x="4172923" y="4732610"/>
            <a:ext cx="819355" cy="371614"/>
          </a:xfrm>
          <a:prstGeom prst="rect">
            <a:avLst/>
          </a:prstGeom>
          <a:noFill/>
        </p:spPr>
        <p:txBody>
          <a:bodyPr wrap="square" lIns="47984" tIns="23990" rIns="47984" bIns="23990" rtlCol="0">
            <a:spAutoFit/>
          </a:bodyPr>
          <a:lstStyle/>
          <a:p>
            <a:pPr algn="ctr"/>
            <a:r>
              <a:rPr lang="en-US" sz="1050" dirty="0" err="1">
                <a:solidFill>
                  <a:srgbClr val="FF0000"/>
                </a:solidFill>
                <a:cs typeface="Arial"/>
              </a:rPr>
              <a:t>ClinVar</a:t>
            </a:r>
            <a:endParaRPr lang="en-US" sz="1050" dirty="0">
              <a:solidFill>
                <a:srgbClr val="FF0000"/>
              </a:solidFill>
              <a:cs typeface="Arial"/>
            </a:endParaRPr>
          </a:p>
          <a:p>
            <a:pPr algn="ctr"/>
            <a:r>
              <a:rPr lang="en-US" sz="1050" dirty="0">
                <a:solidFill>
                  <a:srgbClr val="FF0000"/>
                </a:solidFill>
                <a:cs typeface="Arial"/>
              </a:rPr>
              <a:t>pathogenic</a:t>
            </a:r>
          </a:p>
        </p:txBody>
      </p:sp>
      <p:sp>
        <p:nvSpPr>
          <p:cNvPr id="23" name="TextBox 22"/>
          <p:cNvSpPr txBox="1"/>
          <p:nvPr/>
        </p:nvSpPr>
        <p:spPr>
          <a:xfrm>
            <a:off x="5257627" y="1222891"/>
            <a:ext cx="568160" cy="787112"/>
          </a:xfrm>
          <a:prstGeom prst="rect">
            <a:avLst/>
          </a:prstGeom>
          <a:solidFill>
            <a:srgbClr val="FFFFFF"/>
          </a:solidFill>
        </p:spPr>
        <p:txBody>
          <a:bodyPr wrap="square" lIns="47984" tIns="23990" rIns="47984" bIns="23990" rtlCol="0">
            <a:spAutoFit/>
          </a:bodyPr>
          <a:lstStyle/>
          <a:p>
            <a:r>
              <a:rPr lang="en-US" sz="1200" dirty="0"/>
              <a:t>&gt; 0.6</a:t>
            </a:r>
          </a:p>
          <a:p>
            <a:r>
              <a:rPr lang="en-US" sz="1200" dirty="0"/>
              <a:t>0.4-0.6</a:t>
            </a:r>
          </a:p>
          <a:p>
            <a:r>
              <a:rPr lang="en-US" sz="1200" dirty="0"/>
              <a:t>0.2-0.4</a:t>
            </a:r>
          </a:p>
          <a:p>
            <a:r>
              <a:rPr lang="en-US" sz="1200" dirty="0"/>
              <a:t>≤ 0.2</a:t>
            </a:r>
          </a:p>
        </p:txBody>
      </p:sp>
      <p:sp>
        <p:nvSpPr>
          <p:cNvPr id="24" name="Title 1">
            <a:extLst>
              <a:ext uri="{FF2B5EF4-FFF2-40B4-BE49-F238E27FC236}">
                <a16:creationId xmlns:a16="http://schemas.microsoft.com/office/drawing/2014/main" id="{E39D9A5B-FE52-9047-841B-D6A475E28ABE}"/>
              </a:ext>
            </a:extLst>
          </p:cNvPr>
          <p:cNvSpPr>
            <a:spLocks noGrp="1"/>
          </p:cNvSpPr>
          <p:nvPr>
            <p:ph type="title"/>
          </p:nvPr>
        </p:nvSpPr>
        <p:spPr>
          <a:xfrm>
            <a:off x="639250" y="160674"/>
            <a:ext cx="7886700" cy="994172"/>
          </a:xfrm>
        </p:spPr>
        <p:txBody>
          <a:bodyPr>
            <a:noAutofit/>
          </a:bodyPr>
          <a:lstStyle/>
          <a:p>
            <a:r>
              <a:rPr lang="en-US" sz="2800" b="1" dirty="0"/>
              <a:t>Most missense depleted regions contain disproportionate amount of pathogenic variants</a:t>
            </a:r>
          </a:p>
        </p:txBody>
      </p:sp>
    </p:spTree>
    <p:extLst>
      <p:ext uri="{BB962C8B-B14F-4D97-AF65-F5344CB8AC3E}">
        <p14:creationId xmlns:p14="http://schemas.microsoft.com/office/powerpoint/2010/main" val="2179660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Combine variant and gene level information</a:t>
            </a:r>
          </a:p>
        </p:txBody>
      </p:sp>
      <p:grpSp>
        <p:nvGrpSpPr>
          <p:cNvPr id="4" name="Group 3"/>
          <p:cNvGrpSpPr/>
          <p:nvPr/>
        </p:nvGrpSpPr>
        <p:grpSpPr>
          <a:xfrm>
            <a:off x="3736942" y="1379235"/>
            <a:ext cx="1714500" cy="1371600"/>
            <a:chOff x="6394407" y="3877701"/>
            <a:chExt cx="2286000" cy="1828800"/>
          </a:xfrm>
        </p:grpSpPr>
        <p:sp>
          <p:nvSpPr>
            <p:cNvPr id="5" name="Frame 4"/>
            <p:cNvSpPr/>
            <p:nvPr/>
          </p:nvSpPr>
          <p:spPr>
            <a:xfrm>
              <a:off x="6394407" y="3877714"/>
              <a:ext cx="2286000" cy="1828787"/>
            </a:xfrm>
            <a:prstGeom prst="frame">
              <a:avLst>
                <a:gd name="adj1" fmla="val 6194"/>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solidFill>
                  <a:schemeClr val="tx1"/>
                </a:solidFill>
              </a:endParaRPr>
            </a:p>
          </p:txBody>
        </p:sp>
        <p:sp>
          <p:nvSpPr>
            <p:cNvPr id="6" name="Rectangle 5"/>
            <p:cNvSpPr/>
            <p:nvPr/>
          </p:nvSpPr>
          <p:spPr>
            <a:xfrm>
              <a:off x="6394407" y="3877701"/>
              <a:ext cx="2286000" cy="372229"/>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3" dirty="0"/>
                <a:t>Variant</a:t>
              </a:r>
            </a:p>
          </p:txBody>
        </p:sp>
        <p:sp>
          <p:nvSpPr>
            <p:cNvPr id="7" name="TextBox 6"/>
            <p:cNvSpPr txBox="1"/>
            <p:nvPr/>
          </p:nvSpPr>
          <p:spPr>
            <a:xfrm>
              <a:off x="6440314" y="4367216"/>
              <a:ext cx="1848968" cy="430887"/>
            </a:xfrm>
            <a:prstGeom prst="rect">
              <a:avLst/>
            </a:prstGeom>
            <a:noFill/>
          </p:spPr>
          <p:txBody>
            <a:bodyPr wrap="none" rtlCol="0">
              <a:spAutoFit/>
            </a:bodyPr>
            <a:lstStyle/>
            <a:p>
              <a:r>
                <a:rPr lang="en-US" sz="1500" dirty="0"/>
                <a:t>AATCATCGATGT</a:t>
              </a:r>
            </a:p>
          </p:txBody>
        </p:sp>
        <p:sp>
          <p:nvSpPr>
            <p:cNvPr id="8" name="TextBox 7"/>
            <p:cNvSpPr txBox="1"/>
            <p:nvPr/>
          </p:nvSpPr>
          <p:spPr>
            <a:xfrm>
              <a:off x="6439704" y="5024484"/>
              <a:ext cx="1845804" cy="430887"/>
            </a:xfrm>
            <a:prstGeom prst="rect">
              <a:avLst/>
            </a:prstGeom>
            <a:noFill/>
          </p:spPr>
          <p:txBody>
            <a:bodyPr wrap="none" rtlCol="0">
              <a:spAutoFit/>
            </a:bodyPr>
            <a:lstStyle/>
            <a:p>
              <a:r>
                <a:rPr lang="en-US" sz="1500" dirty="0"/>
                <a:t>AATCAT</a:t>
              </a:r>
              <a:r>
                <a:rPr lang="en-US" sz="1500" b="1" dirty="0">
                  <a:solidFill>
                    <a:srgbClr val="B50B1B"/>
                  </a:solidFill>
                </a:rPr>
                <a:t>T</a:t>
              </a:r>
              <a:r>
                <a:rPr lang="en-US" sz="1500" dirty="0"/>
                <a:t>GATGT</a:t>
              </a:r>
            </a:p>
          </p:txBody>
        </p:sp>
        <p:cxnSp>
          <p:nvCxnSpPr>
            <p:cNvPr id="9" name="Straight Arrow Connector 8"/>
            <p:cNvCxnSpPr/>
            <p:nvPr/>
          </p:nvCxnSpPr>
          <p:spPr>
            <a:xfrm>
              <a:off x="7589126" y="4767326"/>
              <a:ext cx="0" cy="25715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1520980" y="2379940"/>
            <a:ext cx="1714500" cy="1371600"/>
            <a:chOff x="457200" y="1997674"/>
            <a:chExt cx="2286000" cy="1828800"/>
          </a:xfrm>
        </p:grpSpPr>
        <p:sp>
          <p:nvSpPr>
            <p:cNvPr id="10" name="Frame 9"/>
            <p:cNvSpPr/>
            <p:nvPr/>
          </p:nvSpPr>
          <p:spPr>
            <a:xfrm>
              <a:off x="457200" y="1997687"/>
              <a:ext cx="2286000" cy="1828787"/>
            </a:xfrm>
            <a:prstGeom prst="frame">
              <a:avLst>
                <a:gd name="adj1" fmla="val 6194"/>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solidFill>
                  <a:schemeClr val="tx1"/>
                </a:solidFill>
              </a:endParaRPr>
            </a:p>
          </p:txBody>
        </p:sp>
        <p:sp>
          <p:nvSpPr>
            <p:cNvPr id="11" name="Rectangle 10"/>
            <p:cNvSpPr/>
            <p:nvPr/>
          </p:nvSpPr>
          <p:spPr>
            <a:xfrm>
              <a:off x="457200" y="1997674"/>
              <a:ext cx="2286000" cy="372229"/>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3" dirty="0"/>
                <a:t>Patient</a:t>
              </a:r>
            </a:p>
          </p:txBody>
        </p:sp>
        <p:pic>
          <p:nvPicPr>
            <p:cNvPr id="12" name="Picture 11" descr="12851049-human-body-silhouette.jpg"/>
            <p:cNvPicPr>
              <a:picLocks noChangeAspect="1"/>
            </p:cNvPicPr>
            <p:nvPr/>
          </p:nvPicPr>
          <p:blipFill rotWithShape="1">
            <a:blip r:embed="rId3">
              <a:extLst>
                <a:ext uri="{28A0092B-C50C-407E-A947-70E740481C1C}">
                  <a14:useLocalDpi xmlns:a14="http://schemas.microsoft.com/office/drawing/2010/main" val="0"/>
                </a:ext>
              </a:extLst>
            </a:blip>
            <a:srcRect l="11839" r="13250" b="67096"/>
            <a:stretch/>
          </p:blipFill>
          <p:spPr>
            <a:xfrm>
              <a:off x="813436" y="2411984"/>
              <a:ext cx="1538757" cy="1299760"/>
            </a:xfrm>
            <a:prstGeom prst="rect">
              <a:avLst/>
            </a:prstGeom>
          </p:spPr>
        </p:pic>
      </p:grpSp>
      <p:cxnSp>
        <p:nvCxnSpPr>
          <p:cNvPr id="25" name="Straight Connector 24"/>
          <p:cNvCxnSpPr>
            <a:stCxn id="10" idx="3"/>
            <a:endCxn id="5" idx="1"/>
          </p:cNvCxnSpPr>
          <p:nvPr/>
        </p:nvCxnSpPr>
        <p:spPr>
          <a:xfrm flipV="1">
            <a:off x="3235480" y="2065042"/>
            <a:ext cx="501462" cy="1000705"/>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grpSp>
        <p:nvGrpSpPr>
          <p:cNvPr id="40" name="Group 39"/>
          <p:cNvGrpSpPr/>
          <p:nvPr/>
        </p:nvGrpSpPr>
        <p:grpSpPr>
          <a:xfrm>
            <a:off x="3743621" y="3249092"/>
            <a:ext cx="1714500" cy="1371600"/>
            <a:chOff x="3349367" y="4558052"/>
            <a:chExt cx="2286000" cy="1828800"/>
          </a:xfrm>
        </p:grpSpPr>
        <p:sp>
          <p:nvSpPr>
            <p:cNvPr id="28" name="Frame 27"/>
            <p:cNvSpPr/>
            <p:nvPr/>
          </p:nvSpPr>
          <p:spPr>
            <a:xfrm>
              <a:off x="3349367" y="4558065"/>
              <a:ext cx="2286000" cy="1828787"/>
            </a:xfrm>
            <a:prstGeom prst="frame">
              <a:avLst>
                <a:gd name="adj1" fmla="val 6194"/>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solidFill>
                  <a:schemeClr val="tx1"/>
                </a:solidFill>
              </a:endParaRPr>
            </a:p>
          </p:txBody>
        </p:sp>
        <p:sp>
          <p:nvSpPr>
            <p:cNvPr id="29" name="Rectangle 28"/>
            <p:cNvSpPr/>
            <p:nvPr/>
          </p:nvSpPr>
          <p:spPr>
            <a:xfrm>
              <a:off x="3349367" y="4558052"/>
              <a:ext cx="2286000" cy="372229"/>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3" dirty="0"/>
                <a:t>Gene</a:t>
              </a:r>
            </a:p>
          </p:txBody>
        </p:sp>
        <p:cxnSp>
          <p:nvCxnSpPr>
            <p:cNvPr id="33" name="Straight Connector 32"/>
            <p:cNvCxnSpPr/>
            <p:nvPr/>
          </p:nvCxnSpPr>
          <p:spPr>
            <a:xfrm>
              <a:off x="3460916" y="5628900"/>
              <a:ext cx="2056640" cy="0"/>
            </a:xfrm>
            <a:prstGeom prst="line">
              <a:avLst/>
            </a:prstGeom>
            <a:ln w="762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4" name="Rectangle 33"/>
            <p:cNvSpPr/>
            <p:nvPr/>
          </p:nvSpPr>
          <p:spPr>
            <a:xfrm>
              <a:off x="3536441" y="5393847"/>
              <a:ext cx="708121" cy="457200"/>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35" name="Rectangle 34"/>
            <p:cNvSpPr/>
            <p:nvPr/>
          </p:nvSpPr>
          <p:spPr>
            <a:xfrm>
              <a:off x="4396962" y="5393846"/>
              <a:ext cx="324813" cy="457200"/>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36" name="Rectangle 35"/>
            <p:cNvSpPr/>
            <p:nvPr/>
          </p:nvSpPr>
          <p:spPr>
            <a:xfrm>
              <a:off x="4874175" y="5393846"/>
              <a:ext cx="540327" cy="457200"/>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grpSp>
      <p:cxnSp>
        <p:nvCxnSpPr>
          <p:cNvPr id="39" name="Straight Connector 38"/>
          <p:cNvCxnSpPr>
            <a:endCxn id="10" idx="3"/>
          </p:cNvCxnSpPr>
          <p:nvPr/>
        </p:nvCxnSpPr>
        <p:spPr>
          <a:xfrm flipH="1" flipV="1">
            <a:off x="3235482" y="3065745"/>
            <a:ext cx="535435" cy="98648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427245" y="1325306"/>
            <a:ext cx="3259555" cy="1546571"/>
          </a:xfrm>
          <a:prstGeom prst="rect">
            <a:avLst/>
          </a:prstGeom>
          <a:noFill/>
        </p:spPr>
        <p:txBody>
          <a:bodyPr wrap="square" lIns="68573" tIns="34287" rIns="68573" bIns="34287" rtlCol="0">
            <a:spAutoFit/>
          </a:bodyPr>
          <a:lstStyle/>
          <a:p>
            <a:pPr marL="180023" indent="-180023">
              <a:buClr>
                <a:schemeClr val="accent1"/>
              </a:buClr>
              <a:buFont typeface="Wingdings" charset="2"/>
              <a:buChar char="§"/>
            </a:pPr>
            <a:r>
              <a:rPr lang="en-US" sz="1600" dirty="0"/>
              <a:t>Conservation across species</a:t>
            </a:r>
          </a:p>
          <a:p>
            <a:pPr marL="180023" indent="-180023">
              <a:buClr>
                <a:schemeClr val="accent1"/>
              </a:buClr>
              <a:buFont typeface="Wingdings" charset="2"/>
              <a:buChar char="§"/>
            </a:pPr>
            <a:r>
              <a:rPr lang="en-US" sz="1600" dirty="0"/>
              <a:t>Deleteriousness of amino acid substitution</a:t>
            </a:r>
          </a:p>
          <a:p>
            <a:pPr marL="522819" lvl="1" indent="-180023">
              <a:buClr>
                <a:schemeClr val="accent1"/>
              </a:buClr>
              <a:buFont typeface="Wingdings" charset="2"/>
              <a:buChar char="§"/>
            </a:pPr>
            <a:r>
              <a:rPr lang="en-US" sz="1600" dirty="0"/>
              <a:t>Polarity</a:t>
            </a:r>
          </a:p>
          <a:p>
            <a:pPr marL="522819" lvl="1" indent="-180023">
              <a:buClr>
                <a:schemeClr val="accent1"/>
              </a:buClr>
              <a:buFont typeface="Wingdings" charset="2"/>
              <a:buChar char="§"/>
            </a:pPr>
            <a:r>
              <a:rPr lang="en-US" sz="1600" dirty="0"/>
              <a:t>Impact on structural features</a:t>
            </a:r>
          </a:p>
          <a:p>
            <a:pPr marL="522819" lvl="1" indent="-180023">
              <a:buClr>
                <a:schemeClr val="accent1"/>
              </a:buClr>
              <a:buFont typeface="Wingdings" charset="2"/>
              <a:buChar char="§"/>
            </a:pPr>
            <a:r>
              <a:rPr lang="en-US" sz="1600" dirty="0"/>
              <a:t>Disruption of binding sites</a:t>
            </a:r>
          </a:p>
        </p:txBody>
      </p:sp>
      <p:sp>
        <p:nvSpPr>
          <p:cNvPr id="48" name="TextBox 47"/>
          <p:cNvSpPr txBox="1"/>
          <p:nvPr/>
        </p:nvSpPr>
        <p:spPr>
          <a:xfrm>
            <a:off x="5525162" y="3762489"/>
            <a:ext cx="2521702" cy="346243"/>
          </a:xfrm>
          <a:prstGeom prst="rect">
            <a:avLst/>
          </a:prstGeom>
          <a:noFill/>
        </p:spPr>
        <p:txBody>
          <a:bodyPr wrap="none" lIns="68573" tIns="34287" rIns="68573" bIns="34287" rtlCol="0">
            <a:spAutoFit/>
          </a:bodyPr>
          <a:lstStyle/>
          <a:p>
            <a:r>
              <a:rPr lang="en-US" sz="1800" dirty="0">
                <a:solidFill>
                  <a:srgbClr val="FF0000"/>
                </a:solidFill>
              </a:rPr>
              <a:t>Local missense constraint</a:t>
            </a:r>
          </a:p>
        </p:txBody>
      </p:sp>
      <p:sp>
        <p:nvSpPr>
          <p:cNvPr id="24" name="TextBox 23">
            <a:extLst>
              <a:ext uri="{FF2B5EF4-FFF2-40B4-BE49-F238E27FC236}">
                <a16:creationId xmlns:a16="http://schemas.microsoft.com/office/drawing/2014/main" id="{6AF96BF7-6636-0C46-89DB-AB0448855D15}"/>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Tree>
    <p:extLst>
      <p:ext uri="{BB962C8B-B14F-4D97-AF65-F5344CB8AC3E}">
        <p14:creationId xmlns:p14="http://schemas.microsoft.com/office/powerpoint/2010/main" val="1870408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Missense badness: a human-specific amino acid deleteriousness metric</a:t>
            </a:r>
          </a:p>
        </p:txBody>
      </p:sp>
      <p:sp>
        <p:nvSpPr>
          <p:cNvPr id="3" name="TextBox 2"/>
          <p:cNvSpPr txBox="1"/>
          <p:nvPr/>
        </p:nvSpPr>
        <p:spPr>
          <a:xfrm>
            <a:off x="3104880" y="1474139"/>
            <a:ext cx="1011807" cy="371636"/>
          </a:xfrm>
          <a:prstGeom prst="rect">
            <a:avLst/>
          </a:prstGeom>
          <a:noFill/>
        </p:spPr>
        <p:txBody>
          <a:bodyPr wrap="none" lIns="48002" tIns="24001" rIns="48002" bIns="24001" rtlCol="0">
            <a:spAutoFit/>
          </a:bodyPr>
          <a:lstStyle/>
          <a:p>
            <a:r>
              <a:rPr lang="en-US" sz="2100" dirty="0"/>
              <a:t>Arginine</a:t>
            </a:r>
          </a:p>
        </p:txBody>
      </p:sp>
      <p:sp>
        <p:nvSpPr>
          <p:cNvPr id="4" name="TextBox 3"/>
          <p:cNvSpPr txBox="1"/>
          <p:nvPr/>
        </p:nvSpPr>
        <p:spPr>
          <a:xfrm>
            <a:off x="4841478" y="1474139"/>
            <a:ext cx="1238216" cy="371636"/>
          </a:xfrm>
          <a:prstGeom prst="rect">
            <a:avLst/>
          </a:prstGeom>
          <a:noFill/>
        </p:spPr>
        <p:txBody>
          <a:bodyPr wrap="none" lIns="48002" tIns="24001" rIns="48002" bIns="24001" rtlCol="0">
            <a:spAutoFit/>
          </a:bodyPr>
          <a:lstStyle/>
          <a:p>
            <a:r>
              <a:rPr lang="en-US" sz="2100" dirty="0"/>
              <a:t>Glutamine</a:t>
            </a:r>
          </a:p>
        </p:txBody>
      </p:sp>
      <p:cxnSp>
        <p:nvCxnSpPr>
          <p:cNvPr id="6" name="Straight Arrow Connector 5"/>
          <p:cNvCxnSpPr/>
          <p:nvPr/>
        </p:nvCxnSpPr>
        <p:spPr>
          <a:xfrm>
            <a:off x="4159680" y="1708521"/>
            <a:ext cx="617660" cy="0"/>
          </a:xfrm>
          <a:prstGeom prst="straightConnector1">
            <a:avLst/>
          </a:prstGeom>
          <a:ln w="38100" cmpd="sng">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884636" y="1946732"/>
            <a:ext cx="1436664" cy="602469"/>
          </a:xfrm>
          <a:prstGeom prst="rect">
            <a:avLst/>
          </a:prstGeom>
          <a:noFill/>
        </p:spPr>
        <p:txBody>
          <a:bodyPr wrap="square" lIns="48002" tIns="24001" rIns="48002" bIns="24001" rtlCol="0">
            <a:spAutoFit/>
          </a:bodyPr>
          <a:lstStyle/>
          <a:p>
            <a:pPr algn="ctr"/>
            <a:r>
              <a:rPr lang="en-US" sz="1800" dirty="0">
                <a:solidFill>
                  <a:schemeClr val="accent1"/>
                </a:solidFill>
              </a:rPr>
              <a:t>195K possible occurrences </a:t>
            </a:r>
          </a:p>
        </p:txBody>
      </p:sp>
      <p:sp>
        <p:nvSpPr>
          <p:cNvPr id="10" name="TextBox 9"/>
          <p:cNvSpPr txBox="1"/>
          <p:nvPr/>
        </p:nvSpPr>
        <p:spPr>
          <a:xfrm>
            <a:off x="1720695" y="2688537"/>
            <a:ext cx="2236803" cy="646317"/>
          </a:xfrm>
          <a:prstGeom prst="rect">
            <a:avLst/>
          </a:prstGeom>
          <a:noFill/>
        </p:spPr>
        <p:txBody>
          <a:bodyPr wrap="none" lIns="68566" tIns="34283" rIns="68566" bIns="34283" rtlCol="0">
            <a:spAutoFit/>
          </a:bodyPr>
          <a:lstStyle/>
          <a:p>
            <a:pPr algn="ctr"/>
            <a:r>
              <a:rPr lang="en-US" sz="1875" dirty="0"/>
              <a:t>missense constrained</a:t>
            </a:r>
          </a:p>
          <a:p>
            <a:pPr algn="ctr"/>
            <a:r>
              <a:rPr lang="en-US" sz="1875" dirty="0"/>
              <a:t>regions of the exome</a:t>
            </a:r>
          </a:p>
        </p:txBody>
      </p:sp>
      <p:sp>
        <p:nvSpPr>
          <p:cNvPr id="11" name="TextBox 10"/>
          <p:cNvSpPr txBox="1"/>
          <p:nvPr/>
        </p:nvSpPr>
        <p:spPr>
          <a:xfrm>
            <a:off x="5179128" y="2688537"/>
            <a:ext cx="2199485" cy="646317"/>
          </a:xfrm>
          <a:prstGeom prst="rect">
            <a:avLst/>
          </a:prstGeom>
          <a:noFill/>
        </p:spPr>
        <p:txBody>
          <a:bodyPr wrap="none" lIns="68566" tIns="34283" rIns="68566" bIns="34283" rtlCol="0">
            <a:spAutoFit/>
          </a:bodyPr>
          <a:lstStyle/>
          <a:p>
            <a:pPr algn="ctr"/>
            <a:r>
              <a:rPr lang="en-US" sz="1875" dirty="0"/>
              <a:t>unconstrained</a:t>
            </a:r>
          </a:p>
          <a:p>
            <a:pPr algn="ctr"/>
            <a:r>
              <a:rPr lang="en-US" sz="1875" dirty="0"/>
              <a:t>regions of the exome</a:t>
            </a:r>
          </a:p>
        </p:txBody>
      </p:sp>
      <p:sp>
        <p:nvSpPr>
          <p:cNvPr id="15" name="Rectangle 14"/>
          <p:cNvSpPr/>
          <p:nvPr/>
        </p:nvSpPr>
        <p:spPr>
          <a:xfrm>
            <a:off x="4060757" y="3896080"/>
            <a:ext cx="1148999" cy="517946"/>
          </a:xfrm>
          <a:prstGeom prst="rect">
            <a:avLst/>
          </a:prstGeom>
          <a:noFill/>
          <a:ln w="38100" cmpd="sng">
            <a:noFill/>
          </a:ln>
          <a:effectLst/>
        </p:spPr>
        <p:style>
          <a:lnRef idx="1">
            <a:schemeClr val="accent1"/>
          </a:lnRef>
          <a:fillRef idx="3">
            <a:schemeClr val="accent1"/>
          </a:fillRef>
          <a:effectRef idx="2">
            <a:schemeClr val="accent1"/>
          </a:effectRef>
          <a:fontRef idx="minor">
            <a:schemeClr val="lt1"/>
          </a:fontRef>
        </p:style>
        <p:txBody>
          <a:bodyPr lIns="48002" tIns="24001" rIns="48002" bIns="24001" rtlCol="0" anchor="ctr"/>
          <a:lstStyle/>
          <a:p>
            <a:pPr algn="ctr"/>
            <a:r>
              <a:rPr lang="en-US" sz="1650" dirty="0">
                <a:solidFill>
                  <a:srgbClr val="595959"/>
                </a:solidFill>
              </a:rPr>
              <a:t>Observed</a:t>
            </a:r>
          </a:p>
          <a:p>
            <a:pPr algn="ctr"/>
            <a:r>
              <a:rPr lang="en-US" sz="1650" dirty="0">
                <a:solidFill>
                  <a:srgbClr val="595959"/>
                </a:solidFill>
              </a:rPr>
              <a:t>Possible</a:t>
            </a:r>
          </a:p>
        </p:txBody>
      </p:sp>
      <p:cxnSp>
        <p:nvCxnSpPr>
          <p:cNvPr id="16" name="Straight Connector 15"/>
          <p:cNvCxnSpPr/>
          <p:nvPr/>
        </p:nvCxnSpPr>
        <p:spPr>
          <a:xfrm>
            <a:off x="4234160" y="4188160"/>
            <a:ext cx="802932" cy="0"/>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123865" y="3887946"/>
            <a:ext cx="794248" cy="556302"/>
          </a:xfrm>
          <a:prstGeom prst="rect">
            <a:avLst/>
          </a:prstGeom>
          <a:noFill/>
        </p:spPr>
        <p:txBody>
          <a:bodyPr wrap="none" lIns="48002" tIns="24001" rIns="48002" bIns="24001" rtlCol="0">
            <a:spAutoFit/>
          </a:bodyPr>
          <a:lstStyle/>
          <a:p>
            <a:pPr algn="ctr"/>
            <a:r>
              <a:rPr lang="en-US" sz="1650" dirty="0">
                <a:solidFill>
                  <a:srgbClr val="595959"/>
                </a:solidFill>
              </a:rPr>
              <a:t>75,174</a:t>
            </a:r>
          </a:p>
          <a:p>
            <a:pPr algn="ctr"/>
            <a:r>
              <a:rPr lang="en-US" sz="1650" dirty="0">
                <a:solidFill>
                  <a:srgbClr val="595959"/>
                </a:solidFill>
              </a:rPr>
              <a:t>117,722</a:t>
            </a:r>
          </a:p>
        </p:txBody>
      </p:sp>
      <p:sp>
        <p:nvSpPr>
          <p:cNvPr id="18" name="TextBox 17"/>
          <p:cNvSpPr txBox="1"/>
          <p:nvPr/>
        </p:nvSpPr>
        <p:spPr>
          <a:xfrm>
            <a:off x="2761456" y="3887946"/>
            <a:ext cx="686847" cy="556302"/>
          </a:xfrm>
          <a:prstGeom prst="rect">
            <a:avLst/>
          </a:prstGeom>
          <a:noFill/>
        </p:spPr>
        <p:txBody>
          <a:bodyPr wrap="none" lIns="48002" tIns="24001" rIns="48002" bIns="24001" rtlCol="0">
            <a:spAutoFit/>
          </a:bodyPr>
          <a:lstStyle/>
          <a:p>
            <a:pPr algn="ctr"/>
            <a:r>
              <a:rPr lang="en-US" sz="1650" dirty="0">
                <a:solidFill>
                  <a:srgbClr val="595959"/>
                </a:solidFill>
              </a:rPr>
              <a:t>25,429</a:t>
            </a:r>
          </a:p>
          <a:p>
            <a:pPr algn="ctr"/>
            <a:r>
              <a:rPr lang="en-US" sz="1650" dirty="0">
                <a:solidFill>
                  <a:srgbClr val="595959"/>
                </a:solidFill>
              </a:rPr>
              <a:t>71,415</a:t>
            </a:r>
          </a:p>
        </p:txBody>
      </p:sp>
      <p:cxnSp>
        <p:nvCxnSpPr>
          <p:cNvPr id="19" name="Straight Connector 18"/>
          <p:cNvCxnSpPr/>
          <p:nvPr/>
        </p:nvCxnSpPr>
        <p:spPr>
          <a:xfrm>
            <a:off x="2796865" y="4185612"/>
            <a:ext cx="591503" cy="0"/>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195231" y="4185612"/>
            <a:ext cx="651508" cy="0"/>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255549" y="3966528"/>
            <a:ext cx="515326" cy="337011"/>
          </a:xfrm>
          <a:prstGeom prst="rect">
            <a:avLst/>
          </a:prstGeom>
          <a:noFill/>
        </p:spPr>
        <p:txBody>
          <a:bodyPr wrap="none" lIns="48002" tIns="24001" rIns="48002" bIns="24001" rtlCol="0">
            <a:spAutoFit/>
          </a:bodyPr>
          <a:lstStyle/>
          <a:p>
            <a:r>
              <a:rPr lang="en-US" sz="1875" b="1" dirty="0"/>
              <a:t>36%</a:t>
            </a:r>
          </a:p>
        </p:txBody>
      </p:sp>
      <p:sp>
        <p:nvSpPr>
          <p:cNvPr id="22" name="TextBox 21"/>
          <p:cNvSpPr txBox="1"/>
          <p:nvPr/>
        </p:nvSpPr>
        <p:spPr>
          <a:xfrm>
            <a:off x="5695743" y="3965101"/>
            <a:ext cx="515326" cy="337011"/>
          </a:xfrm>
          <a:prstGeom prst="rect">
            <a:avLst/>
          </a:prstGeom>
          <a:noFill/>
        </p:spPr>
        <p:txBody>
          <a:bodyPr wrap="none" lIns="48002" tIns="24001" rIns="48002" bIns="24001" rtlCol="0">
            <a:spAutoFit/>
          </a:bodyPr>
          <a:lstStyle/>
          <a:p>
            <a:r>
              <a:rPr lang="en-US" sz="1875" b="1" dirty="0"/>
              <a:t>64%</a:t>
            </a:r>
          </a:p>
        </p:txBody>
      </p:sp>
      <p:sp>
        <p:nvSpPr>
          <p:cNvPr id="5" name="TextBox 4">
            <a:extLst>
              <a:ext uri="{FF2B5EF4-FFF2-40B4-BE49-F238E27FC236}">
                <a16:creationId xmlns:a16="http://schemas.microsoft.com/office/drawing/2014/main" id="{9CF97D1B-28A8-5B41-9DEC-534CE0D414E8}"/>
              </a:ext>
            </a:extLst>
          </p:cNvPr>
          <p:cNvSpPr txBox="1"/>
          <p:nvPr/>
        </p:nvSpPr>
        <p:spPr>
          <a:xfrm>
            <a:off x="2527756" y="4681733"/>
            <a:ext cx="4215000" cy="338554"/>
          </a:xfrm>
          <a:prstGeom prst="rect">
            <a:avLst/>
          </a:prstGeom>
          <a:noFill/>
        </p:spPr>
        <p:txBody>
          <a:bodyPr wrap="none" rtlCol="0">
            <a:spAutoFit/>
          </a:bodyPr>
          <a:lstStyle/>
          <a:p>
            <a:r>
              <a:rPr lang="en-US" sz="1600" dirty="0"/>
              <a:t>Missense badness </a:t>
            </a:r>
            <a:r>
              <a:rPr lang="en-US" sz="1600" dirty="0" err="1"/>
              <a:t>Arg</a:t>
            </a:r>
            <a:r>
              <a:rPr lang="en-US" sz="1600" dirty="0"/>
              <a:t> -&gt; </a:t>
            </a:r>
            <a:r>
              <a:rPr lang="en-US" sz="1600" dirty="0" err="1"/>
              <a:t>Gln</a:t>
            </a:r>
            <a:r>
              <a:rPr lang="en-US" sz="1600" dirty="0"/>
              <a:t> = 0.36 / 0.64 = 0.56</a:t>
            </a:r>
          </a:p>
        </p:txBody>
      </p:sp>
    </p:spTree>
    <p:extLst>
      <p:ext uri="{BB962C8B-B14F-4D97-AF65-F5344CB8AC3E}">
        <p14:creationId xmlns:p14="http://schemas.microsoft.com/office/powerpoint/2010/main" val="274599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7" grpId="0"/>
      <p:bldP spid="18" grpId="0"/>
      <p:bldP spid="21" grpId="0"/>
      <p:bldP spid="2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398371" y="4756685"/>
            <a:ext cx="723525" cy="438547"/>
          </a:xfrm>
          <a:prstGeom prst="rect">
            <a:avLst/>
          </a:prstGeom>
          <a:noFill/>
        </p:spPr>
        <p:txBody>
          <a:bodyPr wrap="none" lIns="68545" tIns="34273" rIns="68545" bIns="34273" rtlCol="0">
            <a:spAutoFit/>
          </a:bodyPr>
          <a:lstStyle/>
          <a:p>
            <a:r>
              <a:rPr lang="en-US" sz="2400" dirty="0"/>
              <a:t>MPC</a:t>
            </a:r>
          </a:p>
        </p:txBody>
      </p:sp>
      <p:pic>
        <p:nvPicPr>
          <p:cNvPr id="5" name="Picture 4" descr="hist_controlonly_mpc3_ntrios_corrected_syncontrolled_2017_06_27.pdf"/>
          <p:cNvPicPr>
            <a:picLocks/>
          </p:cNvPicPr>
          <p:nvPr/>
        </p:nvPicPr>
        <p:blipFill rotWithShape="1">
          <a:blip r:embed="rId3">
            <a:extLst>
              <a:ext uri="{28A0092B-C50C-407E-A947-70E740481C1C}">
                <a14:useLocalDpi xmlns:a14="http://schemas.microsoft.com/office/drawing/2010/main" val="0"/>
              </a:ext>
            </a:extLst>
          </a:blip>
          <a:srcRect l="11111" t="14506" r="5017" b="9259"/>
          <a:stretch/>
        </p:blipFill>
        <p:spPr>
          <a:xfrm>
            <a:off x="1622993" y="1124006"/>
            <a:ext cx="6185913" cy="3833622"/>
          </a:xfrm>
          <a:prstGeom prst="rect">
            <a:avLst/>
          </a:prstGeom>
        </p:spPr>
      </p:pic>
      <p:sp>
        <p:nvSpPr>
          <p:cNvPr id="3" name="Rectangle 2"/>
          <p:cNvSpPr/>
          <p:nvPr/>
        </p:nvSpPr>
        <p:spPr>
          <a:xfrm>
            <a:off x="6604000" y="914401"/>
            <a:ext cx="1308101" cy="673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rtlCol="0" anchor="ctr"/>
          <a:lstStyle/>
          <a:p>
            <a:pPr algn="ctr"/>
            <a:endParaRPr lang="en-US" sz="1013"/>
          </a:p>
        </p:txBody>
      </p:sp>
      <p:pic>
        <p:nvPicPr>
          <p:cNvPr id="7" name="Picture 6" descr="paperready_hist_overlay_neurodev_control_mpc3_ntrios_corrected_syncontrolled_legend_2017_04_25.pdf"/>
          <p:cNvPicPr>
            <a:picLocks noChangeAspect="1"/>
          </p:cNvPicPr>
          <p:nvPr/>
        </p:nvPicPr>
        <p:blipFill rotWithShape="1">
          <a:blip r:embed="rId4">
            <a:extLst>
              <a:ext uri="{28A0092B-C50C-407E-A947-70E740481C1C}">
                <a14:useLocalDpi xmlns:a14="http://schemas.microsoft.com/office/drawing/2010/main" val="0"/>
              </a:ext>
            </a:extLst>
          </a:blip>
          <a:srcRect l="69023" t="14009" r="5248" b="74467"/>
          <a:stretch/>
        </p:blipFill>
        <p:spPr>
          <a:xfrm>
            <a:off x="5892800" y="1111305"/>
            <a:ext cx="1901375" cy="577795"/>
          </a:xfrm>
          <a:prstGeom prst="rect">
            <a:avLst/>
          </a:prstGeom>
        </p:spPr>
      </p:pic>
      <p:sp>
        <p:nvSpPr>
          <p:cNvPr id="6" name="Title 1">
            <a:extLst>
              <a:ext uri="{FF2B5EF4-FFF2-40B4-BE49-F238E27FC236}">
                <a16:creationId xmlns:a16="http://schemas.microsoft.com/office/drawing/2014/main" id="{2EECC353-476C-9A47-8662-56409326123A}"/>
              </a:ext>
            </a:extLst>
          </p:cNvPr>
          <p:cNvSpPr txBox="1">
            <a:spLocks/>
          </p:cNvSpPr>
          <p:nvPr/>
        </p:nvSpPr>
        <p:spPr>
          <a:xfrm>
            <a:off x="279400" y="215045"/>
            <a:ext cx="8864600" cy="994172"/>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dirty="0"/>
              <a:t>MPC = </a:t>
            </a:r>
            <a:r>
              <a:rPr lang="en-US" sz="2800" b="1" dirty="0"/>
              <a:t>M</a:t>
            </a:r>
            <a:r>
              <a:rPr lang="en-US" sz="2800" dirty="0"/>
              <a:t>issense badness + </a:t>
            </a:r>
            <a:r>
              <a:rPr lang="en-US" sz="2800" b="1" dirty="0"/>
              <a:t>P</a:t>
            </a:r>
            <a:r>
              <a:rPr lang="en-US" sz="2800" dirty="0"/>
              <a:t>olyPhen-2 + </a:t>
            </a:r>
            <a:r>
              <a:rPr lang="en-US" sz="2800" b="1" dirty="0"/>
              <a:t>C</a:t>
            </a:r>
            <a:r>
              <a:rPr lang="en-US" sz="2800" dirty="0"/>
              <a:t>onstraint</a:t>
            </a:r>
          </a:p>
        </p:txBody>
      </p:sp>
    </p:spTree>
    <p:extLst>
      <p:ext uri="{BB962C8B-B14F-4D97-AF65-F5344CB8AC3E}">
        <p14:creationId xmlns:p14="http://schemas.microsoft.com/office/powerpoint/2010/main" val="2360112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398371" y="4756685"/>
            <a:ext cx="723525" cy="438547"/>
          </a:xfrm>
          <a:prstGeom prst="rect">
            <a:avLst/>
          </a:prstGeom>
          <a:noFill/>
        </p:spPr>
        <p:txBody>
          <a:bodyPr wrap="none" lIns="68545" tIns="34273" rIns="68545" bIns="34273" rtlCol="0">
            <a:spAutoFit/>
          </a:bodyPr>
          <a:lstStyle/>
          <a:p>
            <a:r>
              <a:rPr lang="en-US" sz="2400" dirty="0"/>
              <a:t>MPC</a:t>
            </a:r>
          </a:p>
        </p:txBody>
      </p:sp>
      <p:pic>
        <p:nvPicPr>
          <p:cNvPr id="7" name="Picture 6" descr="paperready_hist_overlay_neurodev_control_mpc3_ntrios_corrected_syncontrolled_legend_2017_04_25.pdf"/>
          <p:cNvPicPr>
            <a:picLocks noChangeAspect="1"/>
          </p:cNvPicPr>
          <p:nvPr/>
        </p:nvPicPr>
        <p:blipFill rotWithShape="1">
          <a:blip r:embed="rId3">
            <a:extLst>
              <a:ext uri="{28A0092B-C50C-407E-A947-70E740481C1C}">
                <a14:useLocalDpi xmlns:a14="http://schemas.microsoft.com/office/drawing/2010/main" val="0"/>
              </a:ext>
            </a:extLst>
          </a:blip>
          <a:srcRect l="11415" t="14009" r="5248" b="9535"/>
          <a:stretch/>
        </p:blipFill>
        <p:spPr>
          <a:xfrm>
            <a:off x="1635693" y="1111306"/>
            <a:ext cx="6158482" cy="3833348"/>
          </a:xfrm>
          <a:prstGeom prst="rect">
            <a:avLst/>
          </a:prstGeom>
        </p:spPr>
      </p:pic>
      <p:sp>
        <p:nvSpPr>
          <p:cNvPr id="4" name="Title 1">
            <a:extLst>
              <a:ext uri="{FF2B5EF4-FFF2-40B4-BE49-F238E27FC236}">
                <a16:creationId xmlns:a16="http://schemas.microsoft.com/office/drawing/2014/main" id="{6EF04BC4-CCD4-F941-BF90-FBF7D75C824D}"/>
              </a:ext>
            </a:extLst>
          </p:cNvPr>
          <p:cNvSpPr txBox="1">
            <a:spLocks/>
          </p:cNvSpPr>
          <p:nvPr/>
        </p:nvSpPr>
        <p:spPr>
          <a:xfrm>
            <a:off x="279400" y="215045"/>
            <a:ext cx="8864600" cy="994172"/>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dirty="0"/>
              <a:t>MPC = </a:t>
            </a:r>
            <a:r>
              <a:rPr lang="en-US" sz="2800" b="1" dirty="0"/>
              <a:t>M</a:t>
            </a:r>
            <a:r>
              <a:rPr lang="en-US" sz="2800" dirty="0"/>
              <a:t>issense badness + </a:t>
            </a:r>
            <a:r>
              <a:rPr lang="en-US" sz="2800" b="1" dirty="0"/>
              <a:t>P</a:t>
            </a:r>
            <a:r>
              <a:rPr lang="en-US" sz="2800" dirty="0"/>
              <a:t>olyPhen-2 + </a:t>
            </a:r>
            <a:r>
              <a:rPr lang="en-US" sz="2800" b="1" dirty="0"/>
              <a:t>C</a:t>
            </a:r>
            <a:r>
              <a:rPr lang="en-US" sz="2800" dirty="0"/>
              <a:t>onstraint</a:t>
            </a:r>
          </a:p>
        </p:txBody>
      </p:sp>
    </p:spTree>
    <p:extLst>
      <p:ext uri="{BB962C8B-B14F-4D97-AF65-F5344CB8AC3E}">
        <p14:creationId xmlns:p14="http://schemas.microsoft.com/office/powerpoint/2010/main" val="15626992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398371" y="4756685"/>
            <a:ext cx="505517" cy="300048"/>
          </a:xfrm>
          <a:prstGeom prst="rect">
            <a:avLst/>
          </a:prstGeom>
          <a:noFill/>
        </p:spPr>
        <p:txBody>
          <a:bodyPr wrap="none" lIns="68545" tIns="34273" rIns="68545" bIns="34273" rtlCol="0">
            <a:spAutoFit/>
          </a:bodyPr>
          <a:lstStyle/>
          <a:p>
            <a:r>
              <a:rPr lang="en-US" sz="1500" dirty="0"/>
              <a:t>MPC</a:t>
            </a:r>
          </a:p>
        </p:txBody>
      </p:sp>
      <p:pic>
        <p:nvPicPr>
          <p:cNvPr id="2" name="Picture 1" descr="paperready_hist_overlay_neurodev_control_mpc3_ntrios_corrected_syncontrolled_legend_2017_04_25.pdf"/>
          <p:cNvPicPr>
            <a:picLocks noChangeAspect="1"/>
          </p:cNvPicPr>
          <p:nvPr/>
        </p:nvPicPr>
        <p:blipFill rotWithShape="1">
          <a:blip r:embed="rId3">
            <a:extLst>
              <a:ext uri="{28A0092B-C50C-407E-A947-70E740481C1C}">
                <a14:useLocalDpi xmlns:a14="http://schemas.microsoft.com/office/drawing/2010/main" val="0"/>
              </a:ext>
            </a:extLst>
          </a:blip>
          <a:srcRect l="11415" t="14009" r="5248" b="9535"/>
          <a:stretch/>
        </p:blipFill>
        <p:spPr>
          <a:xfrm>
            <a:off x="1635693" y="1111306"/>
            <a:ext cx="6158482" cy="3833348"/>
          </a:xfrm>
          <a:prstGeom prst="rect">
            <a:avLst/>
          </a:prstGeom>
        </p:spPr>
      </p:pic>
      <p:cxnSp>
        <p:nvCxnSpPr>
          <p:cNvPr id="4" name="Straight Connector 3"/>
          <p:cNvCxnSpPr/>
          <p:nvPr/>
        </p:nvCxnSpPr>
        <p:spPr>
          <a:xfrm flipV="1">
            <a:off x="2943281" y="821209"/>
            <a:ext cx="0" cy="3732776"/>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V="1">
            <a:off x="4097708" y="821209"/>
            <a:ext cx="0" cy="3732776"/>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540635" y="314053"/>
            <a:ext cx="1393965" cy="500103"/>
          </a:xfrm>
          <a:prstGeom prst="rect">
            <a:avLst/>
          </a:prstGeom>
          <a:noFill/>
        </p:spPr>
        <p:txBody>
          <a:bodyPr wrap="none" lIns="68545" tIns="34273" rIns="68545" bIns="34273" rtlCol="0">
            <a:spAutoFit/>
          </a:bodyPr>
          <a:lstStyle/>
          <a:p>
            <a:pPr algn="ctr"/>
            <a:r>
              <a:rPr lang="en-US" sz="1400" dirty="0"/>
              <a:t>0.507 per case</a:t>
            </a:r>
          </a:p>
          <a:p>
            <a:pPr algn="ctr"/>
            <a:r>
              <a:rPr lang="en-US" sz="1400" dirty="0"/>
              <a:t>0.504 per control</a:t>
            </a:r>
          </a:p>
        </p:txBody>
      </p:sp>
      <p:sp>
        <p:nvSpPr>
          <p:cNvPr id="7" name="TextBox 6"/>
          <p:cNvSpPr txBox="1"/>
          <p:nvPr/>
        </p:nvSpPr>
        <p:spPr>
          <a:xfrm>
            <a:off x="1876562" y="799314"/>
            <a:ext cx="813302" cy="284663"/>
          </a:xfrm>
          <a:prstGeom prst="rect">
            <a:avLst/>
          </a:prstGeom>
          <a:noFill/>
        </p:spPr>
        <p:txBody>
          <a:bodyPr wrap="none" lIns="68549" tIns="34275" rIns="68549" bIns="34275" rtlCol="0">
            <a:spAutoFit/>
          </a:bodyPr>
          <a:lstStyle/>
          <a:p>
            <a:r>
              <a:rPr lang="en-US" sz="1400" b="1" dirty="0"/>
              <a:t>OR ~1.01</a:t>
            </a:r>
          </a:p>
        </p:txBody>
      </p:sp>
      <p:sp>
        <p:nvSpPr>
          <p:cNvPr id="8" name="TextBox 7"/>
          <p:cNvSpPr txBox="1"/>
          <p:nvPr/>
        </p:nvSpPr>
        <p:spPr>
          <a:xfrm>
            <a:off x="3150348" y="798792"/>
            <a:ext cx="813302" cy="284663"/>
          </a:xfrm>
          <a:prstGeom prst="rect">
            <a:avLst/>
          </a:prstGeom>
          <a:noFill/>
        </p:spPr>
        <p:txBody>
          <a:bodyPr wrap="none" lIns="68549" tIns="34275" rIns="68549" bIns="34275" rtlCol="0">
            <a:spAutoFit/>
          </a:bodyPr>
          <a:lstStyle/>
          <a:p>
            <a:r>
              <a:rPr lang="en-US" sz="1400" b="1" dirty="0"/>
              <a:t>OR ~1.49</a:t>
            </a:r>
          </a:p>
        </p:txBody>
      </p:sp>
      <p:sp>
        <p:nvSpPr>
          <p:cNvPr id="9" name="TextBox 8"/>
          <p:cNvSpPr txBox="1"/>
          <p:nvPr/>
        </p:nvSpPr>
        <p:spPr>
          <a:xfrm>
            <a:off x="2836723" y="314053"/>
            <a:ext cx="1393965" cy="500103"/>
          </a:xfrm>
          <a:prstGeom prst="rect">
            <a:avLst/>
          </a:prstGeom>
          <a:noFill/>
        </p:spPr>
        <p:txBody>
          <a:bodyPr wrap="none" lIns="68545" tIns="34273" rIns="68545" bIns="34273" rtlCol="0">
            <a:spAutoFit/>
          </a:bodyPr>
          <a:lstStyle/>
          <a:p>
            <a:pPr algn="ctr"/>
            <a:r>
              <a:rPr lang="en-US" sz="1400" dirty="0"/>
              <a:t>0.185 per case</a:t>
            </a:r>
          </a:p>
          <a:p>
            <a:pPr algn="ctr"/>
            <a:r>
              <a:rPr lang="en-US" sz="1400" dirty="0"/>
              <a:t>0.124 per control</a:t>
            </a:r>
          </a:p>
        </p:txBody>
      </p:sp>
      <p:sp>
        <p:nvSpPr>
          <p:cNvPr id="10" name="TextBox 9"/>
          <p:cNvSpPr txBox="1"/>
          <p:nvPr/>
        </p:nvSpPr>
        <p:spPr>
          <a:xfrm>
            <a:off x="4471952" y="314578"/>
            <a:ext cx="1393965" cy="500103"/>
          </a:xfrm>
          <a:prstGeom prst="rect">
            <a:avLst/>
          </a:prstGeom>
          <a:noFill/>
        </p:spPr>
        <p:txBody>
          <a:bodyPr wrap="none" lIns="68545" tIns="34273" rIns="68545" bIns="34273" rtlCol="0">
            <a:spAutoFit/>
          </a:bodyPr>
          <a:lstStyle/>
          <a:p>
            <a:pPr algn="ctr"/>
            <a:r>
              <a:rPr lang="en-US" sz="1400" dirty="0"/>
              <a:t>0.162 per case</a:t>
            </a:r>
          </a:p>
          <a:p>
            <a:pPr algn="ctr"/>
            <a:r>
              <a:rPr lang="en-US" sz="1400" dirty="0"/>
              <a:t>0.028 per control</a:t>
            </a:r>
          </a:p>
        </p:txBody>
      </p:sp>
      <p:sp>
        <p:nvSpPr>
          <p:cNvPr id="11" name="TextBox 10"/>
          <p:cNvSpPr txBox="1"/>
          <p:nvPr/>
        </p:nvSpPr>
        <p:spPr>
          <a:xfrm>
            <a:off x="4796525" y="798792"/>
            <a:ext cx="813302" cy="284663"/>
          </a:xfrm>
          <a:prstGeom prst="rect">
            <a:avLst/>
          </a:prstGeom>
          <a:noFill/>
        </p:spPr>
        <p:txBody>
          <a:bodyPr wrap="none" lIns="68549" tIns="34275" rIns="68549" bIns="34275" rtlCol="0">
            <a:spAutoFit/>
          </a:bodyPr>
          <a:lstStyle/>
          <a:p>
            <a:r>
              <a:rPr lang="en-US" sz="1400" b="1" dirty="0"/>
              <a:t>OR ~5.79</a:t>
            </a:r>
          </a:p>
        </p:txBody>
      </p:sp>
      <p:sp>
        <p:nvSpPr>
          <p:cNvPr id="37" name="TextBox 36"/>
          <p:cNvSpPr txBox="1"/>
          <p:nvPr/>
        </p:nvSpPr>
        <p:spPr>
          <a:xfrm>
            <a:off x="6085437" y="363440"/>
            <a:ext cx="1924486" cy="715560"/>
          </a:xfrm>
          <a:prstGeom prst="rect">
            <a:avLst/>
          </a:prstGeom>
          <a:noFill/>
          <a:ln>
            <a:solidFill>
              <a:schemeClr val="tx1"/>
            </a:solidFill>
            <a:prstDash val="dash"/>
          </a:ln>
        </p:spPr>
        <p:txBody>
          <a:bodyPr wrap="square" lIns="68559" tIns="34280" rIns="68559" bIns="34280" rtlCol="0">
            <a:spAutoFit/>
          </a:bodyPr>
          <a:lstStyle/>
          <a:p>
            <a:pPr algn="ctr"/>
            <a:r>
              <a:rPr lang="en-US" sz="1400" dirty="0"/>
              <a:t>Corrected for difference in rate of synonymous variants</a:t>
            </a:r>
          </a:p>
        </p:txBody>
      </p:sp>
    </p:spTree>
    <p:extLst>
      <p:ext uri="{BB962C8B-B14F-4D97-AF65-F5344CB8AC3E}">
        <p14:creationId xmlns:p14="http://schemas.microsoft.com/office/powerpoint/2010/main" val="2677458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398371" y="4756685"/>
            <a:ext cx="505517" cy="300048"/>
          </a:xfrm>
          <a:prstGeom prst="rect">
            <a:avLst/>
          </a:prstGeom>
          <a:noFill/>
        </p:spPr>
        <p:txBody>
          <a:bodyPr wrap="none" lIns="68545" tIns="34273" rIns="68545" bIns="34273" rtlCol="0">
            <a:spAutoFit/>
          </a:bodyPr>
          <a:lstStyle/>
          <a:p>
            <a:r>
              <a:rPr lang="en-US" sz="1500" dirty="0"/>
              <a:t>MPC</a:t>
            </a:r>
          </a:p>
        </p:txBody>
      </p:sp>
      <p:pic>
        <p:nvPicPr>
          <p:cNvPr id="2" name="Picture 1" descr="paperready_hist_overlay_neurodev_control_mpc3_ntrios_corrected_syncontrolled_legend_2017_04_25.pdf"/>
          <p:cNvPicPr>
            <a:picLocks noChangeAspect="1"/>
          </p:cNvPicPr>
          <p:nvPr/>
        </p:nvPicPr>
        <p:blipFill rotWithShape="1">
          <a:blip r:embed="rId3">
            <a:extLst>
              <a:ext uri="{28A0092B-C50C-407E-A947-70E740481C1C}">
                <a14:useLocalDpi xmlns:a14="http://schemas.microsoft.com/office/drawing/2010/main" val="0"/>
              </a:ext>
            </a:extLst>
          </a:blip>
          <a:srcRect l="11415" t="14009" r="5248" b="9535"/>
          <a:stretch/>
        </p:blipFill>
        <p:spPr>
          <a:xfrm>
            <a:off x="1635693" y="1111306"/>
            <a:ext cx="6158482" cy="3833348"/>
          </a:xfrm>
          <a:prstGeom prst="rect">
            <a:avLst/>
          </a:prstGeom>
        </p:spPr>
      </p:pic>
      <p:cxnSp>
        <p:nvCxnSpPr>
          <p:cNvPr id="4" name="Straight Connector 3"/>
          <p:cNvCxnSpPr/>
          <p:nvPr/>
        </p:nvCxnSpPr>
        <p:spPr>
          <a:xfrm flipV="1">
            <a:off x="2943281" y="821209"/>
            <a:ext cx="0" cy="3732776"/>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V="1">
            <a:off x="4097708" y="821209"/>
            <a:ext cx="0" cy="3732776"/>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540635" y="314053"/>
            <a:ext cx="1393965" cy="500103"/>
          </a:xfrm>
          <a:prstGeom prst="rect">
            <a:avLst/>
          </a:prstGeom>
          <a:noFill/>
        </p:spPr>
        <p:txBody>
          <a:bodyPr wrap="none" lIns="68545" tIns="34273" rIns="68545" bIns="34273" rtlCol="0">
            <a:spAutoFit/>
          </a:bodyPr>
          <a:lstStyle/>
          <a:p>
            <a:pPr algn="ctr"/>
            <a:r>
              <a:rPr lang="en-US" sz="1400" dirty="0"/>
              <a:t>0.507 per case</a:t>
            </a:r>
          </a:p>
          <a:p>
            <a:pPr algn="ctr"/>
            <a:r>
              <a:rPr lang="en-US" sz="1400" dirty="0"/>
              <a:t>0.504 per control</a:t>
            </a:r>
          </a:p>
        </p:txBody>
      </p:sp>
      <p:sp>
        <p:nvSpPr>
          <p:cNvPr id="7" name="TextBox 6"/>
          <p:cNvSpPr txBox="1"/>
          <p:nvPr/>
        </p:nvSpPr>
        <p:spPr>
          <a:xfrm>
            <a:off x="1876562" y="799314"/>
            <a:ext cx="813302" cy="284663"/>
          </a:xfrm>
          <a:prstGeom prst="rect">
            <a:avLst/>
          </a:prstGeom>
          <a:noFill/>
        </p:spPr>
        <p:txBody>
          <a:bodyPr wrap="none" lIns="68549" tIns="34275" rIns="68549" bIns="34275" rtlCol="0">
            <a:spAutoFit/>
          </a:bodyPr>
          <a:lstStyle/>
          <a:p>
            <a:r>
              <a:rPr lang="en-US" sz="1400" b="1" dirty="0"/>
              <a:t>OR ~1.01</a:t>
            </a:r>
          </a:p>
        </p:txBody>
      </p:sp>
      <p:sp>
        <p:nvSpPr>
          <p:cNvPr id="8" name="TextBox 7"/>
          <p:cNvSpPr txBox="1"/>
          <p:nvPr/>
        </p:nvSpPr>
        <p:spPr>
          <a:xfrm>
            <a:off x="3150348" y="798792"/>
            <a:ext cx="813302" cy="284663"/>
          </a:xfrm>
          <a:prstGeom prst="rect">
            <a:avLst/>
          </a:prstGeom>
          <a:noFill/>
        </p:spPr>
        <p:txBody>
          <a:bodyPr wrap="none" lIns="68549" tIns="34275" rIns="68549" bIns="34275" rtlCol="0">
            <a:spAutoFit/>
          </a:bodyPr>
          <a:lstStyle/>
          <a:p>
            <a:r>
              <a:rPr lang="en-US" sz="1400" b="1" dirty="0"/>
              <a:t>OR ~1.49</a:t>
            </a:r>
          </a:p>
        </p:txBody>
      </p:sp>
      <p:sp>
        <p:nvSpPr>
          <p:cNvPr id="9" name="TextBox 8"/>
          <p:cNvSpPr txBox="1"/>
          <p:nvPr/>
        </p:nvSpPr>
        <p:spPr>
          <a:xfrm>
            <a:off x="2836723" y="314053"/>
            <a:ext cx="1393965" cy="500103"/>
          </a:xfrm>
          <a:prstGeom prst="rect">
            <a:avLst/>
          </a:prstGeom>
          <a:noFill/>
        </p:spPr>
        <p:txBody>
          <a:bodyPr wrap="none" lIns="68545" tIns="34273" rIns="68545" bIns="34273" rtlCol="0">
            <a:spAutoFit/>
          </a:bodyPr>
          <a:lstStyle/>
          <a:p>
            <a:pPr algn="ctr"/>
            <a:r>
              <a:rPr lang="en-US" sz="1400" dirty="0"/>
              <a:t>0.185 per case</a:t>
            </a:r>
          </a:p>
          <a:p>
            <a:pPr algn="ctr"/>
            <a:r>
              <a:rPr lang="en-US" sz="1400" dirty="0"/>
              <a:t>0.124 per control</a:t>
            </a:r>
          </a:p>
        </p:txBody>
      </p:sp>
      <p:sp>
        <p:nvSpPr>
          <p:cNvPr id="10" name="TextBox 9"/>
          <p:cNvSpPr txBox="1"/>
          <p:nvPr/>
        </p:nvSpPr>
        <p:spPr>
          <a:xfrm>
            <a:off x="4471952" y="314578"/>
            <a:ext cx="1393965" cy="500103"/>
          </a:xfrm>
          <a:prstGeom prst="rect">
            <a:avLst/>
          </a:prstGeom>
          <a:noFill/>
        </p:spPr>
        <p:txBody>
          <a:bodyPr wrap="none" lIns="68545" tIns="34273" rIns="68545" bIns="34273" rtlCol="0">
            <a:spAutoFit/>
          </a:bodyPr>
          <a:lstStyle/>
          <a:p>
            <a:pPr algn="ctr"/>
            <a:r>
              <a:rPr lang="en-US" sz="1400" dirty="0"/>
              <a:t>0.162 per case</a:t>
            </a:r>
          </a:p>
          <a:p>
            <a:pPr algn="ctr"/>
            <a:r>
              <a:rPr lang="en-US" sz="1400" dirty="0"/>
              <a:t>0.028 per control</a:t>
            </a:r>
          </a:p>
        </p:txBody>
      </p:sp>
      <p:sp>
        <p:nvSpPr>
          <p:cNvPr id="11" name="TextBox 10"/>
          <p:cNvSpPr txBox="1"/>
          <p:nvPr/>
        </p:nvSpPr>
        <p:spPr>
          <a:xfrm>
            <a:off x="4796525" y="798792"/>
            <a:ext cx="813302" cy="284663"/>
          </a:xfrm>
          <a:prstGeom prst="rect">
            <a:avLst/>
          </a:prstGeom>
          <a:noFill/>
        </p:spPr>
        <p:txBody>
          <a:bodyPr wrap="none" lIns="68549" tIns="34275" rIns="68549" bIns="34275" rtlCol="0">
            <a:spAutoFit/>
          </a:bodyPr>
          <a:lstStyle/>
          <a:p>
            <a:r>
              <a:rPr lang="en-US" sz="1400" b="1" dirty="0"/>
              <a:t>OR ~5.79</a:t>
            </a:r>
          </a:p>
        </p:txBody>
      </p:sp>
      <p:sp>
        <p:nvSpPr>
          <p:cNvPr id="37" name="TextBox 36"/>
          <p:cNvSpPr txBox="1"/>
          <p:nvPr/>
        </p:nvSpPr>
        <p:spPr>
          <a:xfrm>
            <a:off x="6085437" y="363440"/>
            <a:ext cx="1924486" cy="715560"/>
          </a:xfrm>
          <a:prstGeom prst="rect">
            <a:avLst/>
          </a:prstGeom>
          <a:noFill/>
          <a:ln>
            <a:solidFill>
              <a:schemeClr val="tx1"/>
            </a:solidFill>
            <a:prstDash val="dash"/>
          </a:ln>
        </p:spPr>
        <p:txBody>
          <a:bodyPr wrap="square" lIns="68559" tIns="34280" rIns="68559" bIns="34280" rtlCol="0">
            <a:spAutoFit/>
          </a:bodyPr>
          <a:lstStyle/>
          <a:p>
            <a:pPr algn="ctr"/>
            <a:r>
              <a:rPr lang="en-US" sz="1400" dirty="0"/>
              <a:t>Corrected for difference in rate of synonymous variants</a:t>
            </a:r>
          </a:p>
        </p:txBody>
      </p:sp>
      <p:sp>
        <p:nvSpPr>
          <p:cNvPr id="3" name="TextBox 2">
            <a:extLst>
              <a:ext uri="{FF2B5EF4-FFF2-40B4-BE49-F238E27FC236}">
                <a16:creationId xmlns:a16="http://schemas.microsoft.com/office/drawing/2014/main" id="{CB63981F-F110-B94F-A2CC-531D52892502}"/>
              </a:ext>
            </a:extLst>
          </p:cNvPr>
          <p:cNvSpPr txBox="1"/>
          <p:nvPr/>
        </p:nvSpPr>
        <p:spPr>
          <a:xfrm>
            <a:off x="5609828" y="2336714"/>
            <a:ext cx="3025424" cy="584775"/>
          </a:xfrm>
          <a:prstGeom prst="rect">
            <a:avLst/>
          </a:prstGeom>
          <a:noFill/>
        </p:spPr>
        <p:txBody>
          <a:bodyPr wrap="square" rtlCol="0">
            <a:spAutoFit/>
          </a:bodyPr>
          <a:lstStyle/>
          <a:p>
            <a:pPr algn="ctr"/>
            <a:r>
              <a:rPr lang="en-US" sz="1600" dirty="0"/>
              <a:t>As compared to de novo </a:t>
            </a:r>
            <a:r>
              <a:rPr lang="en-US" sz="1600" dirty="0" err="1"/>
              <a:t>pLoF</a:t>
            </a:r>
            <a:r>
              <a:rPr lang="en-US" sz="1600" dirty="0"/>
              <a:t> variants in this cohort: OR </a:t>
            </a:r>
            <a:r>
              <a:rPr lang="en-US" sz="1600" b="1" dirty="0"/>
              <a:t>6.7</a:t>
            </a:r>
          </a:p>
        </p:txBody>
      </p:sp>
      <p:cxnSp>
        <p:nvCxnSpPr>
          <p:cNvPr id="38" name="Straight Arrow Connector 37">
            <a:extLst>
              <a:ext uri="{FF2B5EF4-FFF2-40B4-BE49-F238E27FC236}">
                <a16:creationId xmlns:a16="http://schemas.microsoft.com/office/drawing/2014/main" id="{61F6592B-7608-1648-AAAD-AE8F28A315C5}"/>
              </a:ext>
            </a:extLst>
          </p:cNvPr>
          <p:cNvCxnSpPr>
            <a:cxnSpLocks/>
          </p:cNvCxnSpPr>
          <p:nvPr/>
        </p:nvCxnSpPr>
        <p:spPr>
          <a:xfrm>
            <a:off x="5410200" y="1270000"/>
            <a:ext cx="675237" cy="1066714"/>
          </a:xfrm>
          <a:prstGeom prst="straightConnector1">
            <a:avLst/>
          </a:prstGeom>
          <a:ln w="47625">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657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62C2E-7F4D-954B-96E4-223B2132F2F9}"/>
              </a:ext>
            </a:extLst>
          </p:cNvPr>
          <p:cNvSpPr>
            <a:spLocks noGrp="1"/>
          </p:cNvSpPr>
          <p:nvPr>
            <p:ph type="title"/>
          </p:nvPr>
        </p:nvSpPr>
        <p:spPr/>
        <p:txBody>
          <a:bodyPr/>
          <a:lstStyle/>
          <a:p>
            <a:r>
              <a:rPr lang="en-US" b="1" dirty="0"/>
              <a:t>MPC and regional constraint</a:t>
            </a:r>
          </a:p>
        </p:txBody>
      </p:sp>
      <p:sp>
        <p:nvSpPr>
          <p:cNvPr id="3" name="Content Placeholder 2">
            <a:extLst>
              <a:ext uri="{FF2B5EF4-FFF2-40B4-BE49-F238E27FC236}">
                <a16:creationId xmlns:a16="http://schemas.microsoft.com/office/drawing/2014/main" id="{65DAC820-0BA8-F04B-9C85-3B9ECC4AF289}"/>
              </a:ext>
            </a:extLst>
          </p:cNvPr>
          <p:cNvSpPr>
            <a:spLocks noGrp="1"/>
          </p:cNvSpPr>
          <p:nvPr>
            <p:ph idx="1"/>
          </p:nvPr>
        </p:nvSpPr>
        <p:spPr/>
        <p:txBody>
          <a:bodyPr/>
          <a:lstStyle/>
          <a:p>
            <a:r>
              <a:rPr lang="en-US" dirty="0"/>
              <a:t>Currently generated on the </a:t>
            </a:r>
            <a:r>
              <a:rPr lang="en-US" dirty="0" err="1"/>
              <a:t>ExAC</a:t>
            </a:r>
            <a:r>
              <a:rPr lang="en-US" dirty="0"/>
              <a:t> dataset</a:t>
            </a:r>
          </a:p>
          <a:p>
            <a:r>
              <a:rPr lang="en-US" dirty="0"/>
              <a:t>Reimplementing on the </a:t>
            </a:r>
            <a:r>
              <a:rPr lang="en-US" dirty="0" err="1"/>
              <a:t>gnomAD</a:t>
            </a:r>
            <a:r>
              <a:rPr lang="en-US" dirty="0"/>
              <a:t> dataset</a:t>
            </a:r>
          </a:p>
        </p:txBody>
      </p:sp>
      <p:grpSp>
        <p:nvGrpSpPr>
          <p:cNvPr id="4" name="Group 3">
            <a:extLst>
              <a:ext uri="{FF2B5EF4-FFF2-40B4-BE49-F238E27FC236}">
                <a16:creationId xmlns:a16="http://schemas.microsoft.com/office/drawing/2014/main" id="{AC2A8F8F-868F-FC4C-BA79-6AC61699C15E}"/>
              </a:ext>
            </a:extLst>
          </p:cNvPr>
          <p:cNvGrpSpPr/>
          <p:nvPr/>
        </p:nvGrpSpPr>
        <p:grpSpPr>
          <a:xfrm>
            <a:off x="1372589" y="3000971"/>
            <a:ext cx="800219" cy="1572656"/>
            <a:chOff x="129103" y="3315289"/>
            <a:chExt cx="800219" cy="1572656"/>
          </a:xfrm>
        </p:grpSpPr>
        <p:pic>
          <p:nvPicPr>
            <p:cNvPr id="5" name="Picture 4">
              <a:extLst>
                <a:ext uri="{FF2B5EF4-FFF2-40B4-BE49-F238E27FC236}">
                  <a16:creationId xmlns:a16="http://schemas.microsoft.com/office/drawing/2014/main" id="{D12BBAED-FB41-7440-8AA9-A8A7601E4006}"/>
                </a:ext>
              </a:extLst>
            </p:cNvPr>
            <p:cNvPicPr>
              <a:picLocks noChangeAspect="1"/>
            </p:cNvPicPr>
            <p:nvPr/>
          </p:nvPicPr>
          <p:blipFill rotWithShape="1">
            <a:blip r:embed="rId2"/>
            <a:srcRect l="7424" r="10393"/>
            <a:stretch/>
          </p:blipFill>
          <p:spPr>
            <a:xfrm>
              <a:off x="164237" y="3315289"/>
              <a:ext cx="704509" cy="1143000"/>
            </a:xfrm>
            <a:prstGeom prst="rect">
              <a:avLst/>
            </a:prstGeom>
          </p:spPr>
        </p:pic>
        <p:sp>
          <p:nvSpPr>
            <p:cNvPr id="6" name="TextBox 5">
              <a:extLst>
                <a:ext uri="{FF2B5EF4-FFF2-40B4-BE49-F238E27FC236}">
                  <a16:creationId xmlns:a16="http://schemas.microsoft.com/office/drawing/2014/main" id="{85D15A01-2AC3-C745-B7C6-406824FAF41E}"/>
                </a:ext>
              </a:extLst>
            </p:cNvPr>
            <p:cNvSpPr txBox="1"/>
            <p:nvPr/>
          </p:nvSpPr>
          <p:spPr>
            <a:xfrm>
              <a:off x="129103" y="4426280"/>
              <a:ext cx="800219" cy="461665"/>
            </a:xfrm>
            <a:prstGeom prst="rect">
              <a:avLst/>
            </a:prstGeom>
            <a:noFill/>
          </p:spPr>
          <p:txBody>
            <a:bodyPr wrap="none" rtlCol="0">
              <a:spAutoFit/>
            </a:bodyPr>
            <a:lstStyle/>
            <a:p>
              <a:pPr algn="ctr"/>
              <a:r>
                <a:rPr lang="en-US" sz="1200" dirty="0"/>
                <a:t>Katherine</a:t>
              </a:r>
            </a:p>
            <a:p>
              <a:pPr algn="ctr"/>
              <a:r>
                <a:rPr lang="en-US" sz="1200" dirty="0"/>
                <a:t>Chao</a:t>
              </a:r>
            </a:p>
          </p:txBody>
        </p:sp>
      </p:grpSp>
      <p:grpSp>
        <p:nvGrpSpPr>
          <p:cNvPr id="7" name="Group 6">
            <a:extLst>
              <a:ext uri="{FF2B5EF4-FFF2-40B4-BE49-F238E27FC236}">
                <a16:creationId xmlns:a16="http://schemas.microsoft.com/office/drawing/2014/main" id="{63E3EF14-89B3-D64F-8345-634FD2D2B768}"/>
              </a:ext>
            </a:extLst>
          </p:cNvPr>
          <p:cNvGrpSpPr/>
          <p:nvPr/>
        </p:nvGrpSpPr>
        <p:grpSpPr>
          <a:xfrm>
            <a:off x="2393688" y="2614273"/>
            <a:ext cx="857248" cy="1990604"/>
            <a:chOff x="4781422" y="794070"/>
            <a:chExt cx="929409" cy="2158167"/>
          </a:xfrm>
        </p:grpSpPr>
        <p:grpSp>
          <p:nvGrpSpPr>
            <p:cNvPr id="8" name="Group 7">
              <a:extLst>
                <a:ext uri="{FF2B5EF4-FFF2-40B4-BE49-F238E27FC236}">
                  <a16:creationId xmlns:a16="http://schemas.microsoft.com/office/drawing/2014/main" id="{CA029F65-5075-7C47-9F08-181ACE4ACEEC}"/>
                </a:ext>
              </a:extLst>
            </p:cNvPr>
            <p:cNvGrpSpPr/>
            <p:nvPr/>
          </p:nvGrpSpPr>
          <p:grpSpPr>
            <a:xfrm>
              <a:off x="4781422" y="1213320"/>
              <a:ext cx="929409" cy="1738917"/>
              <a:chOff x="5950426" y="2753325"/>
              <a:chExt cx="755030" cy="1412654"/>
            </a:xfrm>
          </p:grpSpPr>
          <p:pic>
            <p:nvPicPr>
              <p:cNvPr id="10" name="Picture 9">
                <a:extLst>
                  <a:ext uri="{FF2B5EF4-FFF2-40B4-BE49-F238E27FC236}">
                    <a16:creationId xmlns:a16="http://schemas.microsoft.com/office/drawing/2014/main" id="{8B124A09-149D-6E44-B0F0-B0EFBE922756}"/>
                  </a:ext>
                </a:extLst>
              </p:cNvPr>
              <p:cNvPicPr>
                <a:picLocks noChangeAspect="1"/>
              </p:cNvPicPr>
              <p:nvPr/>
            </p:nvPicPr>
            <p:blipFill>
              <a:blip r:embed="rId3"/>
              <a:stretch>
                <a:fillRect/>
              </a:stretch>
            </p:blipFill>
            <p:spPr>
              <a:xfrm>
                <a:off x="5950426" y="2753325"/>
                <a:ext cx="755030" cy="1006707"/>
              </a:xfrm>
              <a:prstGeom prst="rect">
                <a:avLst/>
              </a:prstGeom>
            </p:spPr>
          </p:pic>
          <p:sp>
            <p:nvSpPr>
              <p:cNvPr id="11" name="TextBox 10">
                <a:extLst>
                  <a:ext uri="{FF2B5EF4-FFF2-40B4-BE49-F238E27FC236}">
                    <a16:creationId xmlns:a16="http://schemas.microsoft.com/office/drawing/2014/main" id="{F9DE4259-0ADB-604C-8795-B6C0B33F371B}"/>
                  </a:ext>
                </a:extLst>
              </p:cNvPr>
              <p:cNvSpPr txBox="1"/>
              <p:nvPr/>
            </p:nvSpPr>
            <p:spPr>
              <a:xfrm>
                <a:off x="6048289" y="3704314"/>
                <a:ext cx="556563" cy="461665"/>
              </a:xfrm>
              <a:prstGeom prst="rect">
                <a:avLst/>
              </a:prstGeom>
              <a:noFill/>
            </p:spPr>
            <p:txBody>
              <a:bodyPr wrap="none" rtlCol="0">
                <a:spAutoFit/>
              </a:bodyPr>
              <a:lstStyle/>
              <a:p>
                <a:pPr algn="ctr"/>
                <a:r>
                  <a:rPr lang="en-US" sz="1200" dirty="0"/>
                  <a:t>Grace</a:t>
                </a:r>
              </a:p>
              <a:p>
                <a:pPr algn="ctr"/>
                <a:r>
                  <a:rPr lang="en-US" sz="1200" dirty="0" err="1"/>
                  <a:t>Tiao</a:t>
                </a:r>
                <a:endParaRPr lang="en-US" sz="1200" dirty="0"/>
              </a:p>
            </p:txBody>
          </p:sp>
        </p:grpSp>
        <p:sp>
          <p:nvSpPr>
            <p:cNvPr id="9" name="TextBox 8">
              <a:extLst>
                <a:ext uri="{FF2B5EF4-FFF2-40B4-BE49-F238E27FC236}">
                  <a16:creationId xmlns:a16="http://schemas.microsoft.com/office/drawing/2014/main" id="{7571143B-D1B6-AC48-BD65-01099D7362AC}"/>
                </a:ext>
              </a:extLst>
            </p:cNvPr>
            <p:cNvSpPr txBox="1"/>
            <p:nvPr/>
          </p:nvSpPr>
          <p:spPr>
            <a:xfrm>
              <a:off x="5146492" y="794070"/>
              <a:ext cx="200280" cy="367052"/>
            </a:xfrm>
            <a:prstGeom prst="rect">
              <a:avLst/>
            </a:prstGeom>
            <a:noFill/>
          </p:spPr>
          <p:txBody>
            <a:bodyPr wrap="none" rtlCol="0">
              <a:spAutoFit/>
            </a:bodyPr>
            <a:lstStyle/>
            <a:p>
              <a:pPr algn="ctr"/>
              <a:endParaRPr lang="en-US" sz="1600" dirty="0"/>
            </a:p>
          </p:txBody>
        </p:sp>
      </p:grpSp>
    </p:spTree>
    <p:extLst>
      <p:ext uri="{BB962C8B-B14F-4D97-AF65-F5344CB8AC3E}">
        <p14:creationId xmlns:p14="http://schemas.microsoft.com/office/powerpoint/2010/main" val="1631420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591D-3251-A041-9209-9D8868956491}"/>
              </a:ext>
            </a:extLst>
          </p:cNvPr>
          <p:cNvSpPr>
            <a:spLocks noGrp="1"/>
          </p:cNvSpPr>
          <p:nvPr>
            <p:ph type="title"/>
          </p:nvPr>
        </p:nvSpPr>
        <p:spPr>
          <a:xfrm>
            <a:off x="213012" y="98769"/>
            <a:ext cx="8670527" cy="994172"/>
          </a:xfrm>
        </p:spPr>
        <p:txBody>
          <a:bodyPr>
            <a:normAutofit fontScale="90000"/>
          </a:bodyPr>
          <a:lstStyle/>
          <a:p>
            <a:r>
              <a:rPr lang="en-US" b="1" dirty="0"/>
              <a:t>Deleterious looking variants of low biologic importance</a:t>
            </a:r>
          </a:p>
        </p:txBody>
      </p:sp>
      <p:sp>
        <p:nvSpPr>
          <p:cNvPr id="5" name="Content Placeholder 4">
            <a:extLst>
              <a:ext uri="{FF2B5EF4-FFF2-40B4-BE49-F238E27FC236}">
                <a16:creationId xmlns:a16="http://schemas.microsoft.com/office/drawing/2014/main" id="{472FC313-ABED-0B41-BEAE-00FC9DC60F42}"/>
              </a:ext>
            </a:extLst>
          </p:cNvPr>
          <p:cNvSpPr>
            <a:spLocks noGrp="1"/>
          </p:cNvSpPr>
          <p:nvPr>
            <p:ph idx="1"/>
          </p:nvPr>
        </p:nvSpPr>
        <p:spPr>
          <a:xfrm>
            <a:off x="628650" y="955964"/>
            <a:ext cx="7886700" cy="3676759"/>
          </a:xfrm>
        </p:spPr>
        <p:txBody>
          <a:bodyPr/>
          <a:lstStyle/>
          <a:p>
            <a:r>
              <a:rPr lang="en-US" dirty="0"/>
              <a:t>We report the worst possible consequence of a variant but these aren’t always clinically relevant</a:t>
            </a:r>
          </a:p>
        </p:txBody>
      </p:sp>
      <p:sp>
        <p:nvSpPr>
          <p:cNvPr id="6" name="TextBox 5">
            <a:extLst>
              <a:ext uri="{FF2B5EF4-FFF2-40B4-BE49-F238E27FC236}">
                <a16:creationId xmlns:a16="http://schemas.microsoft.com/office/drawing/2014/main" id="{80EEBD19-9E9B-664C-9C77-B4FC2C2F0AC9}"/>
              </a:ext>
            </a:extLst>
          </p:cNvPr>
          <p:cNvSpPr txBox="1"/>
          <p:nvPr/>
        </p:nvSpPr>
        <p:spPr>
          <a:xfrm>
            <a:off x="4465375" y="1866134"/>
            <a:ext cx="4324092" cy="2077492"/>
          </a:xfrm>
          <a:prstGeom prst="rect">
            <a:avLst/>
          </a:prstGeom>
          <a:noFill/>
        </p:spPr>
        <p:txBody>
          <a:bodyPr wrap="square" rtlCol="0">
            <a:spAutoFit/>
          </a:bodyPr>
          <a:lstStyle/>
          <a:p>
            <a:pPr algn="ctr"/>
            <a:r>
              <a:rPr lang="en-US" sz="2000" b="1" dirty="0">
                <a:solidFill>
                  <a:schemeClr val="accent1"/>
                </a:solidFill>
              </a:rPr>
              <a:t>Nonsense or missense variant in exon that is in a minority of transcripts</a:t>
            </a:r>
          </a:p>
          <a:p>
            <a:pPr algn="ctr"/>
            <a:endParaRPr lang="en-US" sz="900" b="1" dirty="0">
              <a:solidFill>
                <a:schemeClr val="accent1"/>
              </a:solidFill>
            </a:endParaRPr>
          </a:p>
          <a:p>
            <a:pPr algn="ctr"/>
            <a:r>
              <a:rPr lang="en-US" sz="2000" b="1" dirty="0">
                <a:solidFill>
                  <a:schemeClr val="accent1"/>
                </a:solidFill>
              </a:rPr>
              <a:t>Intronic variant in majority of transcripts</a:t>
            </a:r>
          </a:p>
          <a:p>
            <a:pPr algn="ctr"/>
            <a:endParaRPr lang="en-US" sz="2000" b="1" dirty="0">
              <a:solidFill>
                <a:schemeClr val="accent1"/>
              </a:solidFill>
            </a:endParaRPr>
          </a:p>
          <a:p>
            <a:pPr algn="ctr"/>
            <a:r>
              <a:rPr lang="en-US" sz="2000" b="1" dirty="0">
                <a:solidFill>
                  <a:schemeClr val="accent1"/>
                </a:solidFill>
              </a:rPr>
              <a:t>Is this exon even expressed?</a:t>
            </a:r>
          </a:p>
        </p:txBody>
      </p:sp>
      <p:grpSp>
        <p:nvGrpSpPr>
          <p:cNvPr id="12" name="Group 11">
            <a:extLst>
              <a:ext uri="{FF2B5EF4-FFF2-40B4-BE49-F238E27FC236}">
                <a16:creationId xmlns:a16="http://schemas.microsoft.com/office/drawing/2014/main" id="{73CD527F-DFCF-7245-A6BE-F84A56FA4A2B}"/>
              </a:ext>
            </a:extLst>
          </p:cNvPr>
          <p:cNvGrpSpPr/>
          <p:nvPr/>
        </p:nvGrpSpPr>
        <p:grpSpPr>
          <a:xfrm>
            <a:off x="260461" y="2387216"/>
            <a:ext cx="4139496" cy="1346583"/>
            <a:chOff x="382138" y="2168561"/>
            <a:chExt cx="3162300" cy="1028700"/>
          </a:xfrm>
        </p:grpSpPr>
        <p:pic>
          <p:nvPicPr>
            <p:cNvPr id="4" name="Picture 3">
              <a:extLst>
                <a:ext uri="{FF2B5EF4-FFF2-40B4-BE49-F238E27FC236}">
                  <a16:creationId xmlns:a16="http://schemas.microsoft.com/office/drawing/2014/main" id="{ADA3AB3D-DFD6-6641-B8C5-9EE907D8EC6F}"/>
                </a:ext>
              </a:extLst>
            </p:cNvPr>
            <p:cNvPicPr>
              <a:picLocks noChangeAspect="1"/>
            </p:cNvPicPr>
            <p:nvPr/>
          </p:nvPicPr>
          <p:blipFill>
            <a:blip r:embed="rId2"/>
            <a:stretch>
              <a:fillRect/>
            </a:stretch>
          </p:blipFill>
          <p:spPr>
            <a:xfrm>
              <a:off x="382138" y="2168561"/>
              <a:ext cx="3162300" cy="1028700"/>
            </a:xfrm>
            <a:prstGeom prst="rect">
              <a:avLst/>
            </a:prstGeom>
          </p:spPr>
        </p:pic>
        <p:sp>
          <p:nvSpPr>
            <p:cNvPr id="8" name="Rectangle 7">
              <a:extLst>
                <a:ext uri="{FF2B5EF4-FFF2-40B4-BE49-F238E27FC236}">
                  <a16:creationId xmlns:a16="http://schemas.microsoft.com/office/drawing/2014/main" id="{EFB023F3-9C04-EC4A-8736-F88EA2BAAA0E}"/>
                </a:ext>
              </a:extLst>
            </p:cNvPr>
            <p:cNvSpPr/>
            <p:nvPr/>
          </p:nvSpPr>
          <p:spPr>
            <a:xfrm>
              <a:off x="2466109" y="2354640"/>
              <a:ext cx="263236" cy="23616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292607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7545668" y="1485148"/>
            <a:ext cx="747064" cy="323165"/>
          </a:xfrm>
          <a:prstGeom prst="rect">
            <a:avLst/>
          </a:prstGeom>
          <a:noFill/>
        </p:spPr>
        <p:txBody>
          <a:bodyPr wrap="none" rtlCol="0">
            <a:spAutoFit/>
          </a:bodyPr>
          <a:lstStyle/>
          <a:p>
            <a:pPr algn="ctr"/>
            <a:r>
              <a:rPr lang="en-US" sz="1500" dirty="0">
                <a:solidFill>
                  <a:srgbClr val="011EAA"/>
                </a:solidFill>
                <a:latin typeface="Arial" charset="0"/>
                <a:ea typeface="Arial" charset="0"/>
                <a:cs typeface="Arial" charset="0"/>
              </a:rPr>
              <a:t>1 TPM</a:t>
            </a:r>
          </a:p>
        </p:txBody>
      </p:sp>
      <p:sp>
        <p:nvSpPr>
          <p:cNvPr id="54" name="TextBox 53"/>
          <p:cNvSpPr txBox="1"/>
          <p:nvPr/>
        </p:nvSpPr>
        <p:spPr>
          <a:xfrm>
            <a:off x="7491967" y="2301372"/>
            <a:ext cx="854466" cy="323165"/>
          </a:xfrm>
          <a:prstGeom prst="rect">
            <a:avLst/>
          </a:prstGeom>
          <a:noFill/>
        </p:spPr>
        <p:txBody>
          <a:bodyPr wrap="none" rtlCol="0">
            <a:spAutoFit/>
          </a:bodyPr>
          <a:lstStyle/>
          <a:p>
            <a:pPr algn="ctr"/>
            <a:r>
              <a:rPr lang="en-US" sz="1500" dirty="0">
                <a:solidFill>
                  <a:srgbClr val="FF4C00"/>
                </a:solidFill>
                <a:latin typeface="Arial" charset="0"/>
                <a:ea typeface="Arial" charset="0"/>
                <a:cs typeface="Arial" charset="0"/>
              </a:rPr>
              <a:t>20 TPM</a:t>
            </a:r>
          </a:p>
        </p:txBody>
      </p:sp>
      <p:sp>
        <p:nvSpPr>
          <p:cNvPr id="55" name="TextBox 54"/>
          <p:cNvSpPr txBox="1"/>
          <p:nvPr/>
        </p:nvSpPr>
        <p:spPr>
          <a:xfrm>
            <a:off x="7545668" y="3072941"/>
            <a:ext cx="747064" cy="323165"/>
          </a:xfrm>
          <a:prstGeom prst="rect">
            <a:avLst/>
          </a:prstGeom>
          <a:noFill/>
        </p:spPr>
        <p:txBody>
          <a:bodyPr wrap="none" rtlCol="0">
            <a:spAutoFit/>
          </a:bodyPr>
          <a:lstStyle/>
          <a:p>
            <a:pPr algn="ctr"/>
            <a:r>
              <a:rPr lang="en-US" sz="1500" dirty="0">
                <a:solidFill>
                  <a:srgbClr val="00A779"/>
                </a:solidFill>
                <a:latin typeface="Arial" charset="0"/>
                <a:ea typeface="Arial" charset="0"/>
                <a:cs typeface="Arial" charset="0"/>
              </a:rPr>
              <a:t>5 TPM</a:t>
            </a:r>
          </a:p>
        </p:txBody>
      </p:sp>
      <p:sp>
        <p:nvSpPr>
          <p:cNvPr id="43" name="TextBox 42"/>
          <p:cNvSpPr txBox="1"/>
          <p:nvPr/>
        </p:nvSpPr>
        <p:spPr>
          <a:xfrm>
            <a:off x="6668815" y="917262"/>
            <a:ext cx="2417841" cy="346249"/>
          </a:xfrm>
          <a:prstGeom prst="rect">
            <a:avLst/>
          </a:prstGeom>
          <a:noFill/>
        </p:spPr>
        <p:txBody>
          <a:bodyPr wrap="none" rtlCol="0">
            <a:spAutoFit/>
          </a:bodyPr>
          <a:lstStyle/>
          <a:p>
            <a:r>
              <a:rPr lang="en-US" sz="1650" u="sng">
                <a:latin typeface="Arial" charset="0"/>
                <a:ea typeface="Arial" charset="0"/>
                <a:cs typeface="Arial" charset="0"/>
              </a:rPr>
              <a:t>Transcript quantification</a:t>
            </a:r>
            <a:endParaRPr lang="en-US" sz="1650" u="sng" dirty="0">
              <a:latin typeface="Arial" charset="0"/>
              <a:ea typeface="Arial" charset="0"/>
              <a:cs typeface="Arial" charset="0"/>
            </a:endParaRPr>
          </a:p>
        </p:txBody>
      </p:sp>
      <p:grpSp>
        <p:nvGrpSpPr>
          <p:cNvPr id="2" name="Group 1"/>
          <p:cNvGrpSpPr/>
          <p:nvPr/>
        </p:nvGrpSpPr>
        <p:grpSpPr>
          <a:xfrm>
            <a:off x="7032174" y="395923"/>
            <a:ext cx="1636117" cy="562021"/>
            <a:chOff x="9431415" y="3259097"/>
            <a:chExt cx="3559026" cy="1389117"/>
          </a:xfrm>
        </p:grpSpPr>
        <p:pic>
          <p:nvPicPr>
            <p:cNvPr id="42" name="Picture 41" descr="Screen Shot 2015-07-17 at 5.30.17 PM.png"/>
            <p:cNvPicPr>
              <a:picLocks noChangeAspect="1"/>
            </p:cNvPicPr>
            <p:nvPr/>
          </p:nvPicPr>
          <p:blipFill rotWithShape="1">
            <a:blip r:embed="rId3">
              <a:extLst>
                <a:ext uri="{28A0092B-C50C-407E-A947-70E740481C1C}">
                  <a14:useLocalDpi xmlns:a14="http://schemas.microsoft.com/office/drawing/2010/main" val="0"/>
                </a:ext>
              </a:extLst>
            </a:blip>
            <a:srcRect t="12254"/>
            <a:stretch/>
          </p:blipFill>
          <p:spPr>
            <a:xfrm>
              <a:off x="11587579" y="4185718"/>
              <a:ext cx="1402862" cy="462496"/>
            </a:xfrm>
            <a:prstGeom prst="rect">
              <a:avLst/>
            </a:prstGeom>
          </p:spPr>
        </p:pic>
        <p:pic>
          <p:nvPicPr>
            <p:cNvPr id="44" name="Picture 43"/>
            <p:cNvPicPr>
              <a:picLocks noChangeAspect="1"/>
            </p:cNvPicPr>
            <p:nvPr/>
          </p:nvPicPr>
          <p:blipFill rotWithShape="1">
            <a:blip r:embed="rId4"/>
            <a:srcRect b="35500"/>
            <a:stretch/>
          </p:blipFill>
          <p:spPr>
            <a:xfrm>
              <a:off x="9431415" y="3259097"/>
              <a:ext cx="2148138" cy="1385547"/>
            </a:xfrm>
            <a:prstGeom prst="rect">
              <a:avLst/>
            </a:prstGeom>
          </p:spPr>
        </p:pic>
      </p:grpSp>
      <p:grpSp>
        <p:nvGrpSpPr>
          <p:cNvPr id="4" name="Group 3"/>
          <p:cNvGrpSpPr/>
          <p:nvPr/>
        </p:nvGrpSpPr>
        <p:grpSpPr>
          <a:xfrm>
            <a:off x="211402" y="1515512"/>
            <a:ext cx="6961050" cy="2573952"/>
            <a:chOff x="-207390" y="2094664"/>
            <a:chExt cx="10120795" cy="3485606"/>
          </a:xfrm>
        </p:grpSpPr>
        <p:grpSp>
          <p:nvGrpSpPr>
            <p:cNvPr id="39" name="Group 38"/>
            <p:cNvGrpSpPr/>
            <p:nvPr/>
          </p:nvGrpSpPr>
          <p:grpSpPr>
            <a:xfrm>
              <a:off x="-186608" y="2094664"/>
              <a:ext cx="10100013" cy="362605"/>
              <a:chOff x="894047" y="1907628"/>
              <a:chExt cx="10100013" cy="362605"/>
            </a:xfrm>
          </p:grpSpPr>
          <p:grpSp>
            <p:nvGrpSpPr>
              <p:cNvPr id="48" name="Group 47"/>
              <p:cNvGrpSpPr/>
              <p:nvPr/>
            </p:nvGrpSpPr>
            <p:grpSpPr>
              <a:xfrm>
                <a:off x="2464915" y="1933902"/>
                <a:ext cx="8529145" cy="336331"/>
                <a:chOff x="2475187" y="1492467"/>
                <a:chExt cx="8529145" cy="336331"/>
              </a:xfrm>
              <a:solidFill>
                <a:srgbClr val="011EAA"/>
              </a:solidFill>
            </p:grpSpPr>
            <p:cxnSp>
              <p:nvCxnSpPr>
                <p:cNvPr id="50" name="Straight Connector 49"/>
                <p:cNvCxnSpPr/>
                <p:nvPr/>
              </p:nvCxnSpPr>
              <p:spPr>
                <a:xfrm>
                  <a:off x="2806263" y="1655379"/>
                  <a:ext cx="7315199"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2475187" y="1497722"/>
                  <a:ext cx="1639614" cy="33107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2" name="Rectangle 51"/>
                <p:cNvSpPr/>
                <p:nvPr/>
              </p:nvSpPr>
              <p:spPr>
                <a:xfrm>
                  <a:off x="5029198" y="1497721"/>
                  <a:ext cx="1334815" cy="33107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7" name="Rectangle 56"/>
                <p:cNvSpPr/>
                <p:nvPr/>
              </p:nvSpPr>
              <p:spPr>
                <a:xfrm>
                  <a:off x="7052442" y="1497722"/>
                  <a:ext cx="1639614" cy="33107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8" name="Rectangle 57"/>
                <p:cNvSpPr/>
                <p:nvPr/>
              </p:nvSpPr>
              <p:spPr>
                <a:xfrm>
                  <a:off x="9364718" y="1492467"/>
                  <a:ext cx="1639614" cy="33107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49" name="TextBox 48"/>
              <p:cNvSpPr txBox="1"/>
              <p:nvPr/>
            </p:nvSpPr>
            <p:spPr>
              <a:xfrm>
                <a:off x="894047" y="1907628"/>
                <a:ext cx="1270662" cy="336121"/>
              </a:xfrm>
              <a:prstGeom prst="rect">
                <a:avLst/>
              </a:prstGeom>
              <a:noFill/>
            </p:spPr>
            <p:txBody>
              <a:bodyPr wrap="none" rtlCol="0">
                <a:spAutoFit/>
              </a:bodyPr>
              <a:lstStyle/>
              <a:p>
                <a:r>
                  <a:rPr lang="en-US" sz="1013" dirty="0">
                    <a:latin typeface="Arial" charset="0"/>
                    <a:ea typeface="Arial" charset="0"/>
                    <a:cs typeface="Arial" charset="0"/>
                  </a:rPr>
                  <a:t>Transcript 1</a:t>
                </a:r>
              </a:p>
            </p:txBody>
          </p:sp>
        </p:grpSp>
        <p:grpSp>
          <p:nvGrpSpPr>
            <p:cNvPr id="59" name="Group 58"/>
            <p:cNvGrpSpPr/>
            <p:nvPr/>
          </p:nvGrpSpPr>
          <p:grpSpPr>
            <a:xfrm>
              <a:off x="-207390" y="3173048"/>
              <a:ext cx="10120795" cy="348154"/>
              <a:chOff x="873265" y="2904199"/>
              <a:chExt cx="10120795" cy="348154"/>
            </a:xfrm>
          </p:grpSpPr>
          <p:grpSp>
            <p:nvGrpSpPr>
              <p:cNvPr id="60" name="Group 59"/>
              <p:cNvGrpSpPr/>
              <p:nvPr/>
            </p:nvGrpSpPr>
            <p:grpSpPr>
              <a:xfrm>
                <a:off x="2464915" y="2916022"/>
                <a:ext cx="8529145" cy="336331"/>
                <a:chOff x="2480442" y="2490950"/>
                <a:chExt cx="8529145" cy="336331"/>
              </a:xfrm>
              <a:solidFill>
                <a:srgbClr val="FF4C00"/>
              </a:solidFill>
            </p:grpSpPr>
            <p:cxnSp>
              <p:nvCxnSpPr>
                <p:cNvPr id="62" name="Straight Connector 61"/>
                <p:cNvCxnSpPr/>
                <p:nvPr/>
              </p:nvCxnSpPr>
              <p:spPr>
                <a:xfrm>
                  <a:off x="2811518" y="2653862"/>
                  <a:ext cx="7315199"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2480442" y="2496205"/>
                  <a:ext cx="1639614" cy="33107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4" name="Rectangle 63"/>
                <p:cNvSpPr/>
                <p:nvPr/>
              </p:nvSpPr>
              <p:spPr>
                <a:xfrm>
                  <a:off x="7057697" y="2496205"/>
                  <a:ext cx="1639614" cy="33107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5" name="Rectangle 64"/>
                <p:cNvSpPr/>
                <p:nvPr/>
              </p:nvSpPr>
              <p:spPr>
                <a:xfrm>
                  <a:off x="9369973" y="2490950"/>
                  <a:ext cx="1639614" cy="33107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61" name="TextBox 60"/>
              <p:cNvSpPr txBox="1"/>
              <p:nvPr/>
            </p:nvSpPr>
            <p:spPr>
              <a:xfrm>
                <a:off x="873265" y="2904199"/>
                <a:ext cx="1270662" cy="336121"/>
              </a:xfrm>
              <a:prstGeom prst="rect">
                <a:avLst/>
              </a:prstGeom>
              <a:noFill/>
            </p:spPr>
            <p:txBody>
              <a:bodyPr wrap="none" rtlCol="0">
                <a:spAutoFit/>
              </a:bodyPr>
              <a:lstStyle/>
              <a:p>
                <a:r>
                  <a:rPr lang="en-US" sz="1013" dirty="0">
                    <a:latin typeface="Arial" charset="0"/>
                    <a:ea typeface="Arial" charset="0"/>
                    <a:cs typeface="Arial" charset="0"/>
                  </a:rPr>
                  <a:t>Transcript 2</a:t>
                </a:r>
              </a:p>
            </p:txBody>
          </p:sp>
        </p:grpSp>
        <p:grpSp>
          <p:nvGrpSpPr>
            <p:cNvPr id="66" name="Group 65"/>
            <p:cNvGrpSpPr/>
            <p:nvPr/>
          </p:nvGrpSpPr>
          <p:grpSpPr>
            <a:xfrm>
              <a:off x="-207390" y="4251431"/>
              <a:ext cx="10120795" cy="338749"/>
              <a:chOff x="873265" y="4064395"/>
              <a:chExt cx="10120795" cy="338749"/>
            </a:xfrm>
          </p:grpSpPr>
          <p:grpSp>
            <p:nvGrpSpPr>
              <p:cNvPr id="67" name="Group 66"/>
              <p:cNvGrpSpPr/>
              <p:nvPr/>
            </p:nvGrpSpPr>
            <p:grpSpPr>
              <a:xfrm>
                <a:off x="2464915" y="4064395"/>
                <a:ext cx="8529145" cy="336331"/>
                <a:chOff x="2485697" y="4480033"/>
                <a:chExt cx="8529145" cy="336331"/>
              </a:xfrm>
              <a:solidFill>
                <a:srgbClr val="37D142"/>
              </a:solidFill>
            </p:grpSpPr>
            <p:cxnSp>
              <p:nvCxnSpPr>
                <p:cNvPr id="69" name="Straight Connector 68"/>
                <p:cNvCxnSpPr/>
                <p:nvPr/>
              </p:nvCxnSpPr>
              <p:spPr>
                <a:xfrm>
                  <a:off x="2816773" y="4642945"/>
                  <a:ext cx="7315199"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485697" y="4485288"/>
                  <a:ext cx="1639614" cy="331076"/>
                </a:xfrm>
                <a:prstGeom prst="rect">
                  <a:avLst/>
                </a:prstGeom>
                <a:solidFill>
                  <a:srgbClr val="00A7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1" name="Rectangle 70"/>
                <p:cNvSpPr/>
                <p:nvPr/>
              </p:nvSpPr>
              <p:spPr>
                <a:xfrm>
                  <a:off x="9375228" y="4480033"/>
                  <a:ext cx="1639614" cy="331076"/>
                </a:xfrm>
                <a:prstGeom prst="rect">
                  <a:avLst/>
                </a:prstGeom>
                <a:solidFill>
                  <a:srgbClr val="00A7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68" name="TextBox 67"/>
              <p:cNvSpPr txBox="1"/>
              <p:nvPr/>
            </p:nvSpPr>
            <p:spPr>
              <a:xfrm>
                <a:off x="873265" y="4067023"/>
                <a:ext cx="1270662" cy="336121"/>
              </a:xfrm>
              <a:prstGeom prst="rect">
                <a:avLst/>
              </a:prstGeom>
              <a:noFill/>
            </p:spPr>
            <p:txBody>
              <a:bodyPr wrap="none" rtlCol="0">
                <a:spAutoFit/>
              </a:bodyPr>
              <a:lstStyle/>
              <a:p>
                <a:r>
                  <a:rPr lang="en-US" sz="1013" dirty="0">
                    <a:latin typeface="Arial" charset="0"/>
                    <a:ea typeface="Arial" charset="0"/>
                    <a:cs typeface="Arial" charset="0"/>
                  </a:rPr>
                  <a:t>Transcript 3</a:t>
                </a:r>
              </a:p>
            </p:txBody>
          </p:sp>
        </p:grpSp>
        <p:grpSp>
          <p:nvGrpSpPr>
            <p:cNvPr id="72" name="Group 71"/>
            <p:cNvGrpSpPr/>
            <p:nvPr/>
          </p:nvGrpSpPr>
          <p:grpSpPr>
            <a:xfrm>
              <a:off x="-109516" y="5233429"/>
              <a:ext cx="10022921" cy="346841"/>
              <a:chOff x="997176" y="5628289"/>
              <a:chExt cx="10022921" cy="346841"/>
            </a:xfrm>
          </p:grpSpPr>
          <p:sp>
            <p:nvSpPr>
              <p:cNvPr id="73" name="Rectangle 72"/>
              <p:cNvSpPr/>
              <p:nvPr/>
            </p:nvSpPr>
            <p:spPr>
              <a:xfrm>
                <a:off x="2490952" y="5644054"/>
                <a:ext cx="1639614" cy="3310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4" name="Rectangle 73"/>
              <p:cNvSpPr/>
              <p:nvPr/>
            </p:nvSpPr>
            <p:spPr>
              <a:xfrm>
                <a:off x="5044963" y="5644053"/>
                <a:ext cx="1334815" cy="3310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5" name="Rectangle 74"/>
              <p:cNvSpPr/>
              <p:nvPr/>
            </p:nvSpPr>
            <p:spPr>
              <a:xfrm>
                <a:off x="7068207" y="5644054"/>
                <a:ext cx="1639614" cy="3310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76" name="Straight Connector 75"/>
              <p:cNvCxnSpPr/>
              <p:nvPr/>
            </p:nvCxnSpPr>
            <p:spPr>
              <a:xfrm>
                <a:off x="2822028" y="5801711"/>
                <a:ext cx="73151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997176" y="5628289"/>
                <a:ext cx="993317" cy="336121"/>
              </a:xfrm>
              <a:prstGeom prst="rect">
                <a:avLst/>
              </a:prstGeom>
              <a:noFill/>
            </p:spPr>
            <p:txBody>
              <a:bodyPr wrap="none" rtlCol="0">
                <a:spAutoFit/>
              </a:bodyPr>
              <a:lstStyle/>
              <a:p>
                <a:r>
                  <a:rPr lang="en-US" sz="1013">
                    <a:latin typeface="Arial" charset="0"/>
                    <a:ea typeface="Arial" charset="0"/>
                    <a:cs typeface="Arial" charset="0"/>
                  </a:rPr>
                  <a:t>Genome</a:t>
                </a:r>
              </a:p>
            </p:txBody>
          </p:sp>
          <p:sp>
            <p:nvSpPr>
              <p:cNvPr id="78" name="Rectangle 77"/>
              <p:cNvSpPr/>
              <p:nvPr/>
            </p:nvSpPr>
            <p:spPr>
              <a:xfrm>
                <a:off x="9380483" y="5638799"/>
                <a:ext cx="1639614" cy="3310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sp>
        <p:nvSpPr>
          <p:cNvPr id="82" name="Rectangle 81"/>
          <p:cNvSpPr/>
          <p:nvPr/>
        </p:nvSpPr>
        <p:spPr>
          <a:xfrm>
            <a:off x="3460174" y="2324457"/>
            <a:ext cx="520682" cy="246888"/>
          </a:xfrm>
          <a:prstGeom prst="rect">
            <a:avLst/>
          </a:prstGeom>
          <a:solidFill>
            <a:srgbClr val="FF4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 name="TextBox 2">
            <a:extLst>
              <a:ext uri="{FF2B5EF4-FFF2-40B4-BE49-F238E27FC236}">
                <a16:creationId xmlns:a16="http://schemas.microsoft.com/office/drawing/2014/main" id="{C2555807-664E-DF49-B0B8-A89443799F8E}"/>
              </a:ext>
            </a:extLst>
          </p:cNvPr>
          <p:cNvSpPr txBox="1"/>
          <p:nvPr/>
        </p:nvSpPr>
        <p:spPr>
          <a:xfrm>
            <a:off x="211402" y="4557798"/>
            <a:ext cx="3351751" cy="523220"/>
          </a:xfrm>
          <a:prstGeom prst="rect">
            <a:avLst/>
          </a:prstGeom>
          <a:noFill/>
        </p:spPr>
        <p:txBody>
          <a:bodyPr wrap="none" rtlCol="0">
            <a:spAutoFit/>
          </a:bodyPr>
          <a:lstStyle/>
          <a:p>
            <a:r>
              <a:rPr lang="en-US" sz="1400" dirty="0" err="1"/>
              <a:t>broad.io</a:t>
            </a:r>
            <a:r>
              <a:rPr lang="en-US" sz="1400" dirty="0"/>
              <a:t>/</a:t>
            </a:r>
            <a:r>
              <a:rPr lang="en-US" sz="1400" dirty="0" err="1"/>
              <a:t>tx_annotation</a:t>
            </a:r>
            <a:endParaRPr lang="en-US" sz="1400" dirty="0"/>
          </a:p>
          <a:p>
            <a:r>
              <a:rPr lang="en-US" sz="1400" dirty="0"/>
              <a:t>Cummings et al. (MacArthur), </a:t>
            </a:r>
            <a:r>
              <a:rPr lang="en-US" sz="1400" dirty="0" err="1"/>
              <a:t>bioRxiv</a:t>
            </a:r>
            <a:r>
              <a:rPr lang="en-US" sz="1400" dirty="0"/>
              <a:t>, 2019</a:t>
            </a:r>
          </a:p>
        </p:txBody>
      </p:sp>
      <p:sp>
        <p:nvSpPr>
          <p:cNvPr id="45" name="Title 1">
            <a:extLst>
              <a:ext uri="{FF2B5EF4-FFF2-40B4-BE49-F238E27FC236}">
                <a16:creationId xmlns:a16="http://schemas.microsoft.com/office/drawing/2014/main" id="{3028C964-29A2-654E-B47C-03970A4C07F2}"/>
              </a:ext>
            </a:extLst>
          </p:cNvPr>
          <p:cNvSpPr txBox="1">
            <a:spLocks/>
          </p:cNvSpPr>
          <p:nvPr/>
        </p:nvSpPr>
        <p:spPr>
          <a:xfrm>
            <a:off x="-655967" y="-104398"/>
            <a:ext cx="8232279" cy="110251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25" b="1" dirty="0">
                <a:cs typeface="Arial"/>
              </a:rPr>
              <a:t>Transcript-based variant interpretation</a:t>
            </a:r>
            <a:endParaRPr lang="en-US" sz="2625" b="1" i="1" dirty="0">
              <a:cs typeface="Arial"/>
            </a:endParaRPr>
          </a:p>
        </p:txBody>
      </p:sp>
      <p:sp>
        <p:nvSpPr>
          <p:cNvPr id="41" name="TextBox 40">
            <a:extLst>
              <a:ext uri="{FF2B5EF4-FFF2-40B4-BE49-F238E27FC236}">
                <a16:creationId xmlns:a16="http://schemas.microsoft.com/office/drawing/2014/main" id="{F7D15B1A-3D02-624C-98EF-EA0EF0252030}"/>
              </a:ext>
            </a:extLst>
          </p:cNvPr>
          <p:cNvSpPr txBox="1"/>
          <p:nvPr/>
        </p:nvSpPr>
        <p:spPr>
          <a:xfrm>
            <a:off x="7693898" y="4564807"/>
            <a:ext cx="1767039" cy="461665"/>
          </a:xfrm>
          <a:prstGeom prst="rect">
            <a:avLst/>
          </a:prstGeom>
          <a:noFill/>
        </p:spPr>
        <p:txBody>
          <a:bodyPr wrap="square" rtlCol="0">
            <a:spAutoFit/>
          </a:bodyPr>
          <a:lstStyle/>
          <a:p>
            <a:pPr algn="ctr"/>
            <a:r>
              <a:rPr lang="en-US" sz="1200" dirty="0"/>
              <a:t>Beryl </a:t>
            </a:r>
          </a:p>
          <a:p>
            <a:pPr algn="ctr"/>
            <a:r>
              <a:rPr lang="en-US" sz="1200" dirty="0"/>
              <a:t>Cummings</a:t>
            </a:r>
          </a:p>
        </p:txBody>
      </p:sp>
      <p:pic>
        <p:nvPicPr>
          <p:cNvPr id="46" name="Picture 45">
            <a:extLst>
              <a:ext uri="{FF2B5EF4-FFF2-40B4-BE49-F238E27FC236}">
                <a16:creationId xmlns:a16="http://schemas.microsoft.com/office/drawing/2014/main" id="{B47AB224-0F56-2B43-8906-CC40BF3FA217}"/>
              </a:ext>
            </a:extLst>
          </p:cNvPr>
          <p:cNvPicPr>
            <a:picLocks noChangeAspect="1"/>
          </p:cNvPicPr>
          <p:nvPr/>
        </p:nvPicPr>
        <p:blipFill>
          <a:blip r:embed="rId5"/>
          <a:stretch>
            <a:fillRect/>
          </a:stretch>
        </p:blipFill>
        <p:spPr>
          <a:xfrm>
            <a:off x="8151776" y="3429765"/>
            <a:ext cx="851282" cy="1135042"/>
          </a:xfrm>
          <a:prstGeom prst="rect">
            <a:avLst/>
          </a:prstGeom>
        </p:spPr>
      </p:pic>
      <p:sp>
        <p:nvSpPr>
          <p:cNvPr id="5" name="TextBox 4">
            <a:extLst>
              <a:ext uri="{FF2B5EF4-FFF2-40B4-BE49-F238E27FC236}">
                <a16:creationId xmlns:a16="http://schemas.microsoft.com/office/drawing/2014/main" id="{DA3B9C66-51D9-1A4C-9D39-77361604D766}"/>
              </a:ext>
            </a:extLst>
          </p:cNvPr>
          <p:cNvSpPr txBox="1"/>
          <p:nvPr/>
        </p:nvSpPr>
        <p:spPr>
          <a:xfrm>
            <a:off x="2949733" y="3470935"/>
            <a:ext cx="439544" cy="707886"/>
          </a:xfrm>
          <a:prstGeom prst="rect">
            <a:avLst/>
          </a:prstGeom>
          <a:noFill/>
        </p:spPr>
        <p:txBody>
          <a:bodyPr wrap="none" rtlCol="0">
            <a:spAutoFit/>
          </a:bodyPr>
          <a:lstStyle/>
          <a:p>
            <a:r>
              <a:rPr lang="en-US" sz="4000" dirty="0">
                <a:solidFill>
                  <a:srgbClr val="C00000"/>
                </a:solidFill>
              </a:rPr>
              <a:t>*</a:t>
            </a:r>
          </a:p>
        </p:txBody>
      </p:sp>
    </p:spTree>
    <p:extLst>
      <p:ext uri="{BB962C8B-B14F-4D97-AF65-F5344CB8AC3E}">
        <p14:creationId xmlns:p14="http://schemas.microsoft.com/office/powerpoint/2010/main" val="407946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7545668" y="1485148"/>
            <a:ext cx="747064" cy="323165"/>
          </a:xfrm>
          <a:prstGeom prst="rect">
            <a:avLst/>
          </a:prstGeom>
          <a:noFill/>
        </p:spPr>
        <p:txBody>
          <a:bodyPr wrap="none" rtlCol="0">
            <a:spAutoFit/>
          </a:bodyPr>
          <a:lstStyle/>
          <a:p>
            <a:pPr algn="ctr"/>
            <a:r>
              <a:rPr lang="en-US" sz="1500" dirty="0">
                <a:solidFill>
                  <a:srgbClr val="011EAA"/>
                </a:solidFill>
                <a:latin typeface="Arial" charset="0"/>
                <a:ea typeface="Arial" charset="0"/>
                <a:cs typeface="Arial" charset="0"/>
              </a:rPr>
              <a:t>1 TPM</a:t>
            </a:r>
          </a:p>
        </p:txBody>
      </p:sp>
      <p:sp>
        <p:nvSpPr>
          <p:cNvPr id="54" name="TextBox 53"/>
          <p:cNvSpPr txBox="1"/>
          <p:nvPr/>
        </p:nvSpPr>
        <p:spPr>
          <a:xfrm>
            <a:off x="7491967" y="2301372"/>
            <a:ext cx="854466" cy="323165"/>
          </a:xfrm>
          <a:prstGeom prst="rect">
            <a:avLst/>
          </a:prstGeom>
          <a:noFill/>
        </p:spPr>
        <p:txBody>
          <a:bodyPr wrap="none" rtlCol="0">
            <a:spAutoFit/>
          </a:bodyPr>
          <a:lstStyle/>
          <a:p>
            <a:pPr algn="ctr"/>
            <a:r>
              <a:rPr lang="en-US" sz="1500" dirty="0">
                <a:solidFill>
                  <a:srgbClr val="FF4C00"/>
                </a:solidFill>
                <a:latin typeface="Arial" charset="0"/>
                <a:ea typeface="Arial" charset="0"/>
                <a:cs typeface="Arial" charset="0"/>
              </a:rPr>
              <a:t>20 TPM</a:t>
            </a:r>
          </a:p>
        </p:txBody>
      </p:sp>
      <p:sp>
        <p:nvSpPr>
          <p:cNvPr id="55" name="TextBox 54"/>
          <p:cNvSpPr txBox="1"/>
          <p:nvPr/>
        </p:nvSpPr>
        <p:spPr>
          <a:xfrm>
            <a:off x="7545668" y="3072941"/>
            <a:ext cx="747064" cy="323165"/>
          </a:xfrm>
          <a:prstGeom prst="rect">
            <a:avLst/>
          </a:prstGeom>
          <a:noFill/>
        </p:spPr>
        <p:txBody>
          <a:bodyPr wrap="none" rtlCol="0">
            <a:spAutoFit/>
          </a:bodyPr>
          <a:lstStyle/>
          <a:p>
            <a:pPr algn="ctr"/>
            <a:r>
              <a:rPr lang="en-US" sz="1500" dirty="0">
                <a:solidFill>
                  <a:srgbClr val="00A779"/>
                </a:solidFill>
                <a:latin typeface="Arial" charset="0"/>
                <a:ea typeface="Arial" charset="0"/>
                <a:cs typeface="Arial" charset="0"/>
              </a:rPr>
              <a:t>5 TPM</a:t>
            </a:r>
          </a:p>
        </p:txBody>
      </p:sp>
      <p:sp>
        <p:nvSpPr>
          <p:cNvPr id="43" name="TextBox 42"/>
          <p:cNvSpPr txBox="1"/>
          <p:nvPr/>
        </p:nvSpPr>
        <p:spPr>
          <a:xfrm>
            <a:off x="6668815" y="917262"/>
            <a:ext cx="2417841" cy="346249"/>
          </a:xfrm>
          <a:prstGeom prst="rect">
            <a:avLst/>
          </a:prstGeom>
          <a:noFill/>
        </p:spPr>
        <p:txBody>
          <a:bodyPr wrap="none" rtlCol="0">
            <a:spAutoFit/>
          </a:bodyPr>
          <a:lstStyle/>
          <a:p>
            <a:r>
              <a:rPr lang="en-US" sz="1650" u="sng">
                <a:latin typeface="Arial" charset="0"/>
                <a:ea typeface="Arial" charset="0"/>
                <a:cs typeface="Arial" charset="0"/>
              </a:rPr>
              <a:t>Transcript quantification</a:t>
            </a:r>
            <a:endParaRPr lang="en-US" sz="1650" u="sng" dirty="0">
              <a:latin typeface="Arial" charset="0"/>
              <a:ea typeface="Arial" charset="0"/>
              <a:cs typeface="Arial" charset="0"/>
            </a:endParaRPr>
          </a:p>
        </p:txBody>
      </p:sp>
      <p:grpSp>
        <p:nvGrpSpPr>
          <p:cNvPr id="2" name="Group 1"/>
          <p:cNvGrpSpPr/>
          <p:nvPr/>
        </p:nvGrpSpPr>
        <p:grpSpPr>
          <a:xfrm>
            <a:off x="7032174" y="395923"/>
            <a:ext cx="1636117" cy="562021"/>
            <a:chOff x="9431415" y="3259097"/>
            <a:chExt cx="3559026" cy="1389117"/>
          </a:xfrm>
        </p:grpSpPr>
        <p:pic>
          <p:nvPicPr>
            <p:cNvPr id="42" name="Picture 41" descr="Screen Shot 2015-07-17 at 5.30.17 PM.png"/>
            <p:cNvPicPr>
              <a:picLocks noChangeAspect="1"/>
            </p:cNvPicPr>
            <p:nvPr/>
          </p:nvPicPr>
          <p:blipFill rotWithShape="1">
            <a:blip r:embed="rId3">
              <a:extLst>
                <a:ext uri="{28A0092B-C50C-407E-A947-70E740481C1C}">
                  <a14:useLocalDpi xmlns:a14="http://schemas.microsoft.com/office/drawing/2010/main" val="0"/>
                </a:ext>
              </a:extLst>
            </a:blip>
            <a:srcRect t="12254"/>
            <a:stretch/>
          </p:blipFill>
          <p:spPr>
            <a:xfrm>
              <a:off x="11587579" y="4185718"/>
              <a:ext cx="1402862" cy="462496"/>
            </a:xfrm>
            <a:prstGeom prst="rect">
              <a:avLst/>
            </a:prstGeom>
          </p:spPr>
        </p:pic>
        <p:pic>
          <p:nvPicPr>
            <p:cNvPr id="44" name="Picture 43"/>
            <p:cNvPicPr>
              <a:picLocks noChangeAspect="1"/>
            </p:cNvPicPr>
            <p:nvPr/>
          </p:nvPicPr>
          <p:blipFill rotWithShape="1">
            <a:blip r:embed="rId4"/>
            <a:srcRect b="35500"/>
            <a:stretch/>
          </p:blipFill>
          <p:spPr>
            <a:xfrm>
              <a:off x="9431415" y="3259097"/>
              <a:ext cx="2148138" cy="1385547"/>
            </a:xfrm>
            <a:prstGeom prst="rect">
              <a:avLst/>
            </a:prstGeom>
          </p:spPr>
        </p:pic>
      </p:grpSp>
      <p:cxnSp>
        <p:nvCxnSpPr>
          <p:cNvPr id="50" name="Straight Connector 49"/>
          <p:cNvCxnSpPr/>
          <p:nvPr/>
        </p:nvCxnSpPr>
        <p:spPr>
          <a:xfrm>
            <a:off x="1533846" y="1655216"/>
            <a:ext cx="5031371" cy="0"/>
          </a:xfrm>
          <a:prstGeom prst="line">
            <a:avLst/>
          </a:prstGeom>
          <a:solidFill>
            <a:srgbClr val="011EAA"/>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1306133" y="1538794"/>
            <a:ext cx="1127721" cy="244484"/>
          </a:xfrm>
          <a:prstGeom prst="rect">
            <a:avLst/>
          </a:prstGeom>
          <a:solidFill>
            <a:srgbClr val="011E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2" name="Rectangle 51"/>
          <p:cNvSpPr/>
          <p:nvPr/>
        </p:nvSpPr>
        <p:spPr>
          <a:xfrm>
            <a:off x="3062774" y="1538794"/>
            <a:ext cx="918082" cy="244484"/>
          </a:xfrm>
          <a:prstGeom prst="rect">
            <a:avLst/>
          </a:prstGeom>
          <a:solidFill>
            <a:srgbClr val="011E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7" name="Rectangle 56"/>
          <p:cNvSpPr/>
          <p:nvPr/>
        </p:nvSpPr>
        <p:spPr>
          <a:xfrm>
            <a:off x="4454354" y="1538794"/>
            <a:ext cx="1127721" cy="244484"/>
          </a:xfrm>
          <a:prstGeom prst="rect">
            <a:avLst/>
          </a:prstGeom>
          <a:solidFill>
            <a:srgbClr val="011E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8" name="Rectangle 57"/>
          <p:cNvSpPr/>
          <p:nvPr/>
        </p:nvSpPr>
        <p:spPr>
          <a:xfrm>
            <a:off x="6044731" y="1534913"/>
            <a:ext cx="1127721" cy="244484"/>
          </a:xfrm>
          <a:prstGeom prst="rect">
            <a:avLst/>
          </a:prstGeom>
          <a:solidFill>
            <a:srgbClr val="011E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9" name="TextBox 48"/>
          <p:cNvSpPr txBox="1"/>
          <p:nvPr/>
        </p:nvSpPr>
        <p:spPr>
          <a:xfrm>
            <a:off x="225696" y="1515512"/>
            <a:ext cx="873957" cy="248209"/>
          </a:xfrm>
          <a:prstGeom prst="rect">
            <a:avLst/>
          </a:prstGeom>
          <a:noFill/>
        </p:spPr>
        <p:txBody>
          <a:bodyPr wrap="none" rtlCol="0">
            <a:spAutoFit/>
          </a:bodyPr>
          <a:lstStyle/>
          <a:p>
            <a:r>
              <a:rPr lang="en-US" sz="1013" dirty="0">
                <a:latin typeface="Arial" charset="0"/>
                <a:ea typeface="Arial" charset="0"/>
                <a:cs typeface="Arial" charset="0"/>
              </a:rPr>
              <a:t>Transcript 1</a:t>
            </a:r>
          </a:p>
        </p:txBody>
      </p:sp>
      <p:cxnSp>
        <p:nvCxnSpPr>
          <p:cNvPr id="62" name="Straight Connector 61"/>
          <p:cNvCxnSpPr/>
          <p:nvPr/>
        </p:nvCxnSpPr>
        <p:spPr>
          <a:xfrm>
            <a:off x="1533846" y="2440880"/>
            <a:ext cx="5031371" cy="0"/>
          </a:xfrm>
          <a:prstGeom prst="line">
            <a:avLst/>
          </a:prstGeom>
          <a:solidFill>
            <a:srgbClr val="FF4C00"/>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1306133" y="2324458"/>
            <a:ext cx="1127721" cy="244484"/>
          </a:xfrm>
          <a:prstGeom prst="rect">
            <a:avLst/>
          </a:prstGeom>
          <a:solidFill>
            <a:srgbClr val="FF4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4" name="Rectangle 63"/>
          <p:cNvSpPr/>
          <p:nvPr/>
        </p:nvSpPr>
        <p:spPr>
          <a:xfrm>
            <a:off x="4454354" y="2326861"/>
            <a:ext cx="1127721" cy="244484"/>
          </a:xfrm>
          <a:prstGeom prst="rect">
            <a:avLst/>
          </a:prstGeom>
          <a:solidFill>
            <a:srgbClr val="FF4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5" name="Rectangle 64"/>
          <p:cNvSpPr/>
          <p:nvPr/>
        </p:nvSpPr>
        <p:spPr>
          <a:xfrm>
            <a:off x="6044731" y="2320577"/>
            <a:ext cx="1127721" cy="244484"/>
          </a:xfrm>
          <a:prstGeom prst="rect">
            <a:avLst/>
          </a:prstGeom>
          <a:solidFill>
            <a:srgbClr val="FF4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1" name="TextBox 60"/>
          <p:cNvSpPr txBox="1"/>
          <p:nvPr/>
        </p:nvSpPr>
        <p:spPr>
          <a:xfrm>
            <a:off x="211402" y="2311847"/>
            <a:ext cx="873957" cy="248209"/>
          </a:xfrm>
          <a:prstGeom prst="rect">
            <a:avLst/>
          </a:prstGeom>
          <a:noFill/>
        </p:spPr>
        <p:txBody>
          <a:bodyPr wrap="none" rtlCol="0">
            <a:spAutoFit/>
          </a:bodyPr>
          <a:lstStyle/>
          <a:p>
            <a:r>
              <a:rPr lang="en-US" sz="1013" dirty="0">
                <a:latin typeface="Arial" charset="0"/>
                <a:ea typeface="Arial" charset="0"/>
                <a:cs typeface="Arial" charset="0"/>
              </a:rPr>
              <a:t>Transcript 2</a:t>
            </a:r>
          </a:p>
        </p:txBody>
      </p:sp>
      <p:grpSp>
        <p:nvGrpSpPr>
          <p:cNvPr id="66" name="Group 65"/>
          <p:cNvGrpSpPr/>
          <p:nvPr/>
        </p:nvGrpSpPr>
        <p:grpSpPr>
          <a:xfrm>
            <a:off x="211402" y="3108186"/>
            <a:ext cx="6961050" cy="250150"/>
            <a:chOff x="873265" y="4064395"/>
            <a:chExt cx="10120795" cy="338748"/>
          </a:xfrm>
        </p:grpSpPr>
        <p:grpSp>
          <p:nvGrpSpPr>
            <p:cNvPr id="67" name="Group 66"/>
            <p:cNvGrpSpPr/>
            <p:nvPr/>
          </p:nvGrpSpPr>
          <p:grpSpPr>
            <a:xfrm>
              <a:off x="2464915" y="4064395"/>
              <a:ext cx="8529145" cy="336331"/>
              <a:chOff x="2485697" y="4480033"/>
              <a:chExt cx="8529145" cy="336331"/>
            </a:xfrm>
            <a:solidFill>
              <a:srgbClr val="37D142"/>
            </a:solidFill>
          </p:grpSpPr>
          <p:cxnSp>
            <p:nvCxnSpPr>
              <p:cNvPr id="69" name="Straight Connector 68"/>
              <p:cNvCxnSpPr/>
              <p:nvPr/>
            </p:nvCxnSpPr>
            <p:spPr>
              <a:xfrm>
                <a:off x="2816773" y="4642945"/>
                <a:ext cx="7315199"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2485697" y="4485288"/>
                <a:ext cx="1639614" cy="331076"/>
              </a:xfrm>
              <a:prstGeom prst="rect">
                <a:avLst/>
              </a:prstGeom>
              <a:solidFill>
                <a:srgbClr val="00A7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1" name="Rectangle 70"/>
              <p:cNvSpPr/>
              <p:nvPr/>
            </p:nvSpPr>
            <p:spPr>
              <a:xfrm>
                <a:off x="9375228" y="4480033"/>
                <a:ext cx="1639614" cy="331076"/>
              </a:xfrm>
              <a:prstGeom prst="rect">
                <a:avLst/>
              </a:prstGeom>
              <a:solidFill>
                <a:srgbClr val="00A7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68" name="TextBox 67"/>
            <p:cNvSpPr txBox="1"/>
            <p:nvPr/>
          </p:nvSpPr>
          <p:spPr>
            <a:xfrm>
              <a:off x="873265" y="4067023"/>
              <a:ext cx="1270662" cy="336120"/>
            </a:xfrm>
            <a:prstGeom prst="rect">
              <a:avLst/>
            </a:prstGeom>
            <a:noFill/>
          </p:spPr>
          <p:txBody>
            <a:bodyPr wrap="none" rtlCol="0">
              <a:spAutoFit/>
            </a:bodyPr>
            <a:lstStyle/>
            <a:p>
              <a:r>
                <a:rPr lang="en-US" sz="1013" dirty="0">
                  <a:latin typeface="Arial" charset="0"/>
                  <a:ea typeface="Arial" charset="0"/>
                  <a:cs typeface="Arial" charset="0"/>
                </a:rPr>
                <a:t>Transcript 3</a:t>
              </a:r>
            </a:p>
          </p:txBody>
        </p:sp>
      </p:grpSp>
      <p:grpSp>
        <p:nvGrpSpPr>
          <p:cNvPr id="72" name="Group 71"/>
          <p:cNvGrpSpPr/>
          <p:nvPr/>
        </p:nvGrpSpPr>
        <p:grpSpPr>
          <a:xfrm>
            <a:off x="278720" y="3833335"/>
            <a:ext cx="6893732" cy="256125"/>
            <a:chOff x="997176" y="5628289"/>
            <a:chExt cx="10022921" cy="346841"/>
          </a:xfrm>
        </p:grpSpPr>
        <p:sp>
          <p:nvSpPr>
            <p:cNvPr id="73" name="Rectangle 72"/>
            <p:cNvSpPr/>
            <p:nvPr/>
          </p:nvSpPr>
          <p:spPr>
            <a:xfrm>
              <a:off x="2490952" y="5644054"/>
              <a:ext cx="1639614" cy="3310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4" name="Rectangle 73"/>
            <p:cNvSpPr/>
            <p:nvPr/>
          </p:nvSpPr>
          <p:spPr>
            <a:xfrm>
              <a:off x="5044963" y="5644053"/>
              <a:ext cx="1334815" cy="3310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5" name="Rectangle 74"/>
            <p:cNvSpPr/>
            <p:nvPr/>
          </p:nvSpPr>
          <p:spPr>
            <a:xfrm>
              <a:off x="7068207" y="5644054"/>
              <a:ext cx="1639614" cy="3310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76" name="Straight Connector 75"/>
            <p:cNvCxnSpPr/>
            <p:nvPr/>
          </p:nvCxnSpPr>
          <p:spPr>
            <a:xfrm>
              <a:off x="2822028" y="5801711"/>
              <a:ext cx="73151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997176" y="5628289"/>
              <a:ext cx="993317" cy="336121"/>
            </a:xfrm>
            <a:prstGeom prst="rect">
              <a:avLst/>
            </a:prstGeom>
            <a:noFill/>
          </p:spPr>
          <p:txBody>
            <a:bodyPr wrap="none" rtlCol="0">
              <a:spAutoFit/>
            </a:bodyPr>
            <a:lstStyle/>
            <a:p>
              <a:r>
                <a:rPr lang="en-US" sz="1013">
                  <a:latin typeface="Arial" charset="0"/>
                  <a:ea typeface="Arial" charset="0"/>
                  <a:cs typeface="Arial" charset="0"/>
                </a:rPr>
                <a:t>Genome</a:t>
              </a:r>
            </a:p>
          </p:txBody>
        </p:sp>
        <p:sp>
          <p:nvSpPr>
            <p:cNvPr id="78" name="Rectangle 77"/>
            <p:cNvSpPr/>
            <p:nvPr/>
          </p:nvSpPr>
          <p:spPr>
            <a:xfrm>
              <a:off x="9380483" y="5638799"/>
              <a:ext cx="1639614" cy="3310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cxnSp>
        <p:nvCxnSpPr>
          <p:cNvPr id="79" name="Straight Connector 78"/>
          <p:cNvCxnSpPr/>
          <p:nvPr/>
        </p:nvCxnSpPr>
        <p:spPr>
          <a:xfrm flipH="1">
            <a:off x="1290612" y="892164"/>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2435328" y="892164"/>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498441" y="4474506"/>
            <a:ext cx="641522" cy="248209"/>
          </a:xfrm>
          <a:prstGeom prst="rect">
            <a:avLst/>
          </a:prstGeom>
          <a:noFill/>
        </p:spPr>
        <p:txBody>
          <a:bodyPr wrap="none" rtlCol="0">
            <a:spAutoFit/>
          </a:bodyPr>
          <a:lstStyle/>
          <a:p>
            <a:r>
              <a:rPr lang="en-US" sz="1013" dirty="0">
                <a:latin typeface="Arial" charset="0"/>
                <a:ea typeface="Arial" charset="0"/>
                <a:cs typeface="Arial" charset="0"/>
              </a:rPr>
              <a:t>26 TPM</a:t>
            </a:r>
          </a:p>
        </p:txBody>
      </p:sp>
      <p:sp>
        <p:nvSpPr>
          <p:cNvPr id="45" name="Rectangle 44"/>
          <p:cNvSpPr/>
          <p:nvPr/>
        </p:nvSpPr>
        <p:spPr>
          <a:xfrm>
            <a:off x="3460174" y="2324457"/>
            <a:ext cx="520682" cy="246888"/>
          </a:xfrm>
          <a:prstGeom prst="rect">
            <a:avLst/>
          </a:prstGeom>
          <a:solidFill>
            <a:srgbClr val="FF4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38" name="Straight Connector 37">
            <a:extLst>
              <a:ext uri="{FF2B5EF4-FFF2-40B4-BE49-F238E27FC236}">
                <a16:creationId xmlns:a16="http://schemas.microsoft.com/office/drawing/2014/main" id="{5719F43B-CA33-B04B-8D26-E9DD96F4B862}"/>
              </a:ext>
            </a:extLst>
          </p:cNvPr>
          <p:cNvCxnSpPr/>
          <p:nvPr/>
        </p:nvCxnSpPr>
        <p:spPr>
          <a:xfrm flipH="1">
            <a:off x="3064075" y="922868"/>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ED501DD-5A21-6A4F-AEE9-584477D80174}"/>
              </a:ext>
            </a:extLst>
          </p:cNvPr>
          <p:cNvCxnSpPr/>
          <p:nvPr/>
        </p:nvCxnSpPr>
        <p:spPr>
          <a:xfrm flipH="1">
            <a:off x="3970413" y="922868"/>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760F6C8-DF48-B247-B1A1-2DBBC9BADB0B}"/>
              </a:ext>
            </a:extLst>
          </p:cNvPr>
          <p:cNvCxnSpPr/>
          <p:nvPr/>
        </p:nvCxnSpPr>
        <p:spPr>
          <a:xfrm flipH="1">
            <a:off x="3437968" y="922868"/>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44505A1-476F-054B-AA99-03533DA54962}"/>
              </a:ext>
            </a:extLst>
          </p:cNvPr>
          <p:cNvSpPr txBox="1"/>
          <p:nvPr/>
        </p:nvSpPr>
        <p:spPr>
          <a:xfrm>
            <a:off x="2866633" y="4474506"/>
            <a:ext cx="770042" cy="404085"/>
          </a:xfrm>
          <a:prstGeom prst="rect">
            <a:avLst/>
          </a:prstGeom>
          <a:noFill/>
        </p:spPr>
        <p:txBody>
          <a:bodyPr wrap="square" rtlCol="0">
            <a:spAutoFit/>
          </a:bodyPr>
          <a:lstStyle/>
          <a:p>
            <a:pPr algn="ctr"/>
            <a:r>
              <a:rPr lang="en-US" sz="1013" dirty="0">
                <a:latin typeface="Arial" charset="0"/>
                <a:ea typeface="Arial" charset="0"/>
                <a:cs typeface="Arial" charset="0"/>
              </a:rPr>
              <a:t>1</a:t>
            </a:r>
          </a:p>
          <a:p>
            <a:pPr algn="ctr"/>
            <a:r>
              <a:rPr lang="en-US" sz="1013" dirty="0">
                <a:latin typeface="Arial" charset="0"/>
                <a:ea typeface="Arial" charset="0"/>
                <a:cs typeface="Arial" charset="0"/>
              </a:rPr>
              <a:t>TPM</a:t>
            </a:r>
          </a:p>
        </p:txBody>
      </p:sp>
      <p:sp>
        <p:nvSpPr>
          <p:cNvPr id="47" name="TextBox 46">
            <a:extLst>
              <a:ext uri="{FF2B5EF4-FFF2-40B4-BE49-F238E27FC236}">
                <a16:creationId xmlns:a16="http://schemas.microsoft.com/office/drawing/2014/main" id="{9F16FF30-8B96-8542-A96D-E76C2ACD43DE}"/>
              </a:ext>
            </a:extLst>
          </p:cNvPr>
          <p:cNvSpPr txBox="1"/>
          <p:nvPr/>
        </p:nvSpPr>
        <p:spPr>
          <a:xfrm>
            <a:off x="3326600" y="4474506"/>
            <a:ext cx="843520" cy="404085"/>
          </a:xfrm>
          <a:prstGeom prst="rect">
            <a:avLst/>
          </a:prstGeom>
          <a:noFill/>
        </p:spPr>
        <p:txBody>
          <a:bodyPr wrap="square" rtlCol="0">
            <a:spAutoFit/>
          </a:bodyPr>
          <a:lstStyle/>
          <a:p>
            <a:pPr algn="ctr"/>
            <a:r>
              <a:rPr lang="en-US" sz="1013" dirty="0">
                <a:latin typeface="Arial" charset="0"/>
                <a:ea typeface="Arial" charset="0"/>
                <a:cs typeface="Arial" charset="0"/>
              </a:rPr>
              <a:t>21 </a:t>
            </a:r>
          </a:p>
          <a:p>
            <a:pPr algn="ctr"/>
            <a:r>
              <a:rPr lang="en-US" sz="1013" dirty="0">
                <a:latin typeface="Arial" charset="0"/>
                <a:ea typeface="Arial" charset="0"/>
                <a:cs typeface="Arial" charset="0"/>
              </a:rPr>
              <a:t>TPM </a:t>
            </a:r>
          </a:p>
        </p:txBody>
      </p:sp>
      <p:cxnSp>
        <p:nvCxnSpPr>
          <p:cNvPr id="48" name="Straight Connector 47">
            <a:extLst>
              <a:ext uri="{FF2B5EF4-FFF2-40B4-BE49-F238E27FC236}">
                <a16:creationId xmlns:a16="http://schemas.microsoft.com/office/drawing/2014/main" id="{87EA0C6D-583F-F248-B06F-52D3D20756E8}"/>
              </a:ext>
            </a:extLst>
          </p:cNvPr>
          <p:cNvCxnSpPr/>
          <p:nvPr/>
        </p:nvCxnSpPr>
        <p:spPr>
          <a:xfrm flipH="1">
            <a:off x="5586869" y="938923"/>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D84DBF6-2105-9845-838F-577B1B842292}"/>
              </a:ext>
            </a:extLst>
          </p:cNvPr>
          <p:cNvCxnSpPr/>
          <p:nvPr/>
        </p:nvCxnSpPr>
        <p:spPr>
          <a:xfrm flipH="1">
            <a:off x="4447056" y="938923"/>
            <a:ext cx="1" cy="375131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088BF23-7620-C44A-B3E6-34E2566A77A3}"/>
              </a:ext>
            </a:extLst>
          </p:cNvPr>
          <p:cNvSpPr txBox="1"/>
          <p:nvPr/>
        </p:nvSpPr>
        <p:spPr>
          <a:xfrm>
            <a:off x="4658170" y="4575942"/>
            <a:ext cx="678391" cy="248209"/>
          </a:xfrm>
          <a:prstGeom prst="rect">
            <a:avLst/>
          </a:prstGeom>
          <a:noFill/>
        </p:spPr>
        <p:txBody>
          <a:bodyPr wrap="none" rtlCol="0">
            <a:spAutoFit/>
          </a:bodyPr>
          <a:lstStyle/>
          <a:p>
            <a:r>
              <a:rPr lang="en-US" sz="1013" dirty="0">
                <a:latin typeface="Arial" charset="0"/>
                <a:ea typeface="Arial" charset="0"/>
                <a:cs typeface="Arial" charset="0"/>
              </a:rPr>
              <a:t>21 TPM </a:t>
            </a:r>
          </a:p>
        </p:txBody>
      </p:sp>
      <p:sp>
        <p:nvSpPr>
          <p:cNvPr id="81" name="TextBox 80">
            <a:extLst>
              <a:ext uri="{FF2B5EF4-FFF2-40B4-BE49-F238E27FC236}">
                <a16:creationId xmlns:a16="http://schemas.microsoft.com/office/drawing/2014/main" id="{45C0FD6B-52DE-5840-935B-990B442A5BA1}"/>
              </a:ext>
            </a:extLst>
          </p:cNvPr>
          <p:cNvSpPr txBox="1"/>
          <p:nvPr/>
        </p:nvSpPr>
        <p:spPr>
          <a:xfrm>
            <a:off x="5643307" y="4422224"/>
            <a:ext cx="1899467" cy="680956"/>
          </a:xfrm>
          <a:prstGeom prst="rect">
            <a:avLst/>
          </a:prstGeom>
          <a:noFill/>
        </p:spPr>
        <p:txBody>
          <a:bodyPr wrap="square" rtlCol="0">
            <a:spAutoFit/>
          </a:bodyPr>
          <a:lstStyle/>
          <a:p>
            <a:pPr marL="214313" indent="-214313">
              <a:buFont typeface="Wingdings" charset="2"/>
              <a:buChar char="à"/>
            </a:pPr>
            <a:r>
              <a:rPr lang="en-US" sz="1275" dirty="0">
                <a:latin typeface="Arial" charset="0"/>
                <a:ea typeface="Arial" charset="0"/>
                <a:cs typeface="Arial" charset="0"/>
                <a:sym typeface="Wingdings"/>
              </a:rPr>
              <a:t>Median transcript expression in a </a:t>
            </a:r>
            <a:r>
              <a:rPr lang="en-US" sz="1275" dirty="0" err="1">
                <a:latin typeface="Arial" charset="0"/>
                <a:ea typeface="Arial" charset="0"/>
                <a:cs typeface="Arial" charset="0"/>
                <a:sym typeface="Wingdings"/>
              </a:rPr>
              <a:t>GTEx</a:t>
            </a:r>
            <a:r>
              <a:rPr lang="en-US" sz="1275" dirty="0">
                <a:latin typeface="Arial" charset="0"/>
                <a:ea typeface="Arial" charset="0"/>
                <a:cs typeface="Arial" charset="0"/>
                <a:sym typeface="Wingdings"/>
              </a:rPr>
              <a:t> tissue </a:t>
            </a:r>
            <a:endParaRPr lang="en-US" sz="1275" dirty="0">
              <a:latin typeface="Arial" charset="0"/>
              <a:ea typeface="Arial" charset="0"/>
              <a:cs typeface="Arial" charset="0"/>
            </a:endParaRPr>
          </a:p>
        </p:txBody>
      </p:sp>
      <p:sp>
        <p:nvSpPr>
          <p:cNvPr id="82" name="TextBox 81">
            <a:extLst>
              <a:ext uri="{FF2B5EF4-FFF2-40B4-BE49-F238E27FC236}">
                <a16:creationId xmlns:a16="http://schemas.microsoft.com/office/drawing/2014/main" id="{3C5723A0-A429-D742-9328-CEE2CEE00E1A}"/>
              </a:ext>
            </a:extLst>
          </p:cNvPr>
          <p:cNvSpPr txBox="1"/>
          <p:nvPr/>
        </p:nvSpPr>
        <p:spPr>
          <a:xfrm>
            <a:off x="6461141" y="4422224"/>
            <a:ext cx="3522497" cy="288541"/>
          </a:xfrm>
          <a:prstGeom prst="rect">
            <a:avLst/>
          </a:prstGeom>
          <a:noFill/>
        </p:spPr>
        <p:txBody>
          <a:bodyPr wrap="square" rtlCol="0">
            <a:spAutoFit/>
          </a:bodyPr>
          <a:lstStyle/>
          <a:p>
            <a:pPr marL="900113" lvl="2" indent="-214313">
              <a:buFont typeface="Wingdings" charset="2"/>
              <a:buChar char="à"/>
            </a:pPr>
            <a:r>
              <a:rPr lang="en-US" sz="1275" dirty="0">
                <a:latin typeface="Arial" charset="0"/>
                <a:ea typeface="Arial" charset="0"/>
                <a:cs typeface="Arial" charset="0"/>
              </a:rPr>
              <a:t>One value per tissue </a:t>
            </a:r>
          </a:p>
        </p:txBody>
      </p:sp>
      <p:sp>
        <p:nvSpPr>
          <p:cNvPr id="83" name="Title 1">
            <a:extLst>
              <a:ext uri="{FF2B5EF4-FFF2-40B4-BE49-F238E27FC236}">
                <a16:creationId xmlns:a16="http://schemas.microsoft.com/office/drawing/2014/main" id="{E4B6D268-112A-0246-AF06-889A7525FBAD}"/>
              </a:ext>
            </a:extLst>
          </p:cNvPr>
          <p:cNvSpPr txBox="1">
            <a:spLocks/>
          </p:cNvSpPr>
          <p:nvPr/>
        </p:nvSpPr>
        <p:spPr>
          <a:xfrm>
            <a:off x="-655967" y="-104398"/>
            <a:ext cx="8232279" cy="110251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25" b="1" dirty="0">
                <a:cs typeface="Arial"/>
              </a:rPr>
              <a:t>Transcript-based variant interpretation</a:t>
            </a:r>
            <a:endParaRPr lang="en-US" sz="2625" b="1" i="1" dirty="0">
              <a:cs typeface="Arial"/>
            </a:endParaRPr>
          </a:p>
        </p:txBody>
      </p:sp>
    </p:spTree>
    <p:extLst>
      <p:ext uri="{BB962C8B-B14F-4D97-AF65-F5344CB8AC3E}">
        <p14:creationId xmlns:p14="http://schemas.microsoft.com/office/powerpoint/2010/main" val="3624990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41F21D-0E25-6248-9774-B71498F29A8E}"/>
              </a:ext>
            </a:extLst>
          </p:cNvPr>
          <p:cNvSpPr>
            <a:spLocks noGrp="1"/>
          </p:cNvSpPr>
          <p:nvPr>
            <p:ph type="title"/>
          </p:nvPr>
        </p:nvSpPr>
        <p:spPr>
          <a:xfrm>
            <a:off x="274674" y="90651"/>
            <a:ext cx="7886700" cy="994172"/>
          </a:xfrm>
        </p:spPr>
        <p:txBody>
          <a:bodyPr/>
          <a:lstStyle/>
          <a:p>
            <a:r>
              <a:rPr lang="en-US" b="1" dirty="0" err="1"/>
              <a:t>pext</a:t>
            </a:r>
            <a:r>
              <a:rPr lang="en-US" b="1" dirty="0"/>
              <a:t> scores in </a:t>
            </a:r>
            <a:r>
              <a:rPr lang="en-US" b="1" dirty="0" err="1"/>
              <a:t>gnomAD</a:t>
            </a:r>
            <a:endParaRPr lang="en-US" b="1" i="1" dirty="0"/>
          </a:p>
        </p:txBody>
      </p:sp>
      <p:pic>
        <p:nvPicPr>
          <p:cNvPr id="5" name="Picture 4">
            <a:extLst>
              <a:ext uri="{FF2B5EF4-FFF2-40B4-BE49-F238E27FC236}">
                <a16:creationId xmlns:a16="http://schemas.microsoft.com/office/drawing/2014/main" id="{136B51EB-35BC-824E-BE6D-A0C7EDF5A6A9}"/>
              </a:ext>
            </a:extLst>
          </p:cNvPr>
          <p:cNvPicPr>
            <a:picLocks noChangeAspect="1"/>
          </p:cNvPicPr>
          <p:nvPr/>
        </p:nvPicPr>
        <p:blipFill rotWithShape="1">
          <a:blip r:embed="rId3"/>
          <a:srcRect b="50404"/>
          <a:stretch/>
        </p:blipFill>
        <p:spPr>
          <a:xfrm>
            <a:off x="-15945" y="876855"/>
            <a:ext cx="9144000" cy="2445666"/>
          </a:xfrm>
          <a:prstGeom prst="rect">
            <a:avLst/>
          </a:prstGeom>
        </p:spPr>
      </p:pic>
      <p:pic>
        <p:nvPicPr>
          <p:cNvPr id="6" name="Picture 5">
            <a:extLst>
              <a:ext uri="{FF2B5EF4-FFF2-40B4-BE49-F238E27FC236}">
                <a16:creationId xmlns:a16="http://schemas.microsoft.com/office/drawing/2014/main" id="{53AEEAC4-31C5-F04F-B3C3-F4CBF31E1060}"/>
              </a:ext>
            </a:extLst>
          </p:cNvPr>
          <p:cNvPicPr>
            <a:picLocks noChangeAspect="1"/>
          </p:cNvPicPr>
          <p:nvPr/>
        </p:nvPicPr>
        <p:blipFill rotWithShape="1">
          <a:blip r:embed="rId3"/>
          <a:srcRect t="65120" b="28411"/>
          <a:stretch/>
        </p:blipFill>
        <p:spPr>
          <a:xfrm>
            <a:off x="-8681" y="3322522"/>
            <a:ext cx="9144000" cy="318977"/>
          </a:xfrm>
          <a:prstGeom prst="rect">
            <a:avLst/>
          </a:prstGeom>
        </p:spPr>
      </p:pic>
      <p:pic>
        <p:nvPicPr>
          <p:cNvPr id="11" name="Picture 10">
            <a:extLst>
              <a:ext uri="{FF2B5EF4-FFF2-40B4-BE49-F238E27FC236}">
                <a16:creationId xmlns:a16="http://schemas.microsoft.com/office/drawing/2014/main" id="{118858F2-FA95-BC41-8A45-F440790A400E}"/>
              </a:ext>
            </a:extLst>
          </p:cNvPr>
          <p:cNvPicPr>
            <a:picLocks noChangeAspect="1"/>
          </p:cNvPicPr>
          <p:nvPr/>
        </p:nvPicPr>
        <p:blipFill rotWithShape="1">
          <a:blip r:embed="rId3"/>
          <a:srcRect l="-233" t="84436" r="233" b="10644"/>
          <a:stretch/>
        </p:blipFill>
        <p:spPr>
          <a:xfrm>
            <a:off x="-8681" y="3656873"/>
            <a:ext cx="9144000" cy="242626"/>
          </a:xfrm>
          <a:prstGeom prst="rect">
            <a:avLst/>
          </a:prstGeom>
        </p:spPr>
      </p:pic>
      <p:pic>
        <p:nvPicPr>
          <p:cNvPr id="13" name="Picture 12">
            <a:extLst>
              <a:ext uri="{FF2B5EF4-FFF2-40B4-BE49-F238E27FC236}">
                <a16:creationId xmlns:a16="http://schemas.microsoft.com/office/drawing/2014/main" id="{20591B49-43EC-7046-A091-3D9569B60EDB}"/>
              </a:ext>
            </a:extLst>
          </p:cNvPr>
          <p:cNvPicPr>
            <a:picLocks noChangeAspect="1"/>
          </p:cNvPicPr>
          <p:nvPr/>
        </p:nvPicPr>
        <p:blipFill>
          <a:blip r:embed="rId4"/>
          <a:stretch>
            <a:fillRect/>
          </a:stretch>
        </p:blipFill>
        <p:spPr>
          <a:xfrm>
            <a:off x="7264" y="3821534"/>
            <a:ext cx="9144000" cy="767817"/>
          </a:xfrm>
          <a:prstGeom prst="rect">
            <a:avLst/>
          </a:prstGeom>
        </p:spPr>
      </p:pic>
      <p:cxnSp>
        <p:nvCxnSpPr>
          <p:cNvPr id="3" name="Straight Arrow Connector 2">
            <a:extLst>
              <a:ext uri="{FF2B5EF4-FFF2-40B4-BE49-F238E27FC236}">
                <a16:creationId xmlns:a16="http://schemas.microsoft.com/office/drawing/2014/main" id="{AD01B971-2013-C541-A58D-A6AC29D3870D}"/>
              </a:ext>
            </a:extLst>
          </p:cNvPr>
          <p:cNvCxnSpPr/>
          <p:nvPr/>
        </p:nvCxnSpPr>
        <p:spPr>
          <a:xfrm flipH="1">
            <a:off x="8377178" y="3481085"/>
            <a:ext cx="42537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6D7C9E5-8E5F-E844-B24A-95288AD9018C}"/>
              </a:ext>
            </a:extLst>
          </p:cNvPr>
          <p:cNvSpPr txBox="1"/>
          <p:nvPr/>
        </p:nvSpPr>
        <p:spPr>
          <a:xfrm>
            <a:off x="110549" y="4640321"/>
            <a:ext cx="2783134" cy="404085"/>
          </a:xfrm>
          <a:prstGeom prst="rect">
            <a:avLst/>
          </a:prstGeom>
          <a:noFill/>
        </p:spPr>
        <p:txBody>
          <a:bodyPr wrap="none" rtlCol="0">
            <a:spAutoFit/>
          </a:bodyPr>
          <a:lstStyle/>
          <a:p>
            <a:r>
              <a:rPr lang="en-US" sz="1013" dirty="0" err="1"/>
              <a:t>broad.io</a:t>
            </a:r>
            <a:r>
              <a:rPr lang="en-US" sz="1013" dirty="0"/>
              <a:t>/</a:t>
            </a:r>
            <a:r>
              <a:rPr lang="en-US" sz="1013" dirty="0" err="1"/>
              <a:t>tx_annotation</a:t>
            </a:r>
            <a:endParaRPr lang="en-US" sz="1013" dirty="0"/>
          </a:p>
          <a:p>
            <a:r>
              <a:rPr lang="en-US" sz="1013" dirty="0"/>
              <a:t>Beryl Cummings et al. (MacArthur), </a:t>
            </a:r>
            <a:r>
              <a:rPr lang="en-US" sz="1013" dirty="0" err="1"/>
              <a:t>bioRxiv</a:t>
            </a:r>
            <a:r>
              <a:rPr lang="en-US" sz="1013" dirty="0"/>
              <a:t>, 2019</a:t>
            </a:r>
          </a:p>
        </p:txBody>
      </p:sp>
      <p:sp>
        <p:nvSpPr>
          <p:cNvPr id="2" name="TextBox 1">
            <a:extLst>
              <a:ext uri="{FF2B5EF4-FFF2-40B4-BE49-F238E27FC236}">
                <a16:creationId xmlns:a16="http://schemas.microsoft.com/office/drawing/2014/main" id="{BCC77847-97F7-1446-A332-043D30B92B6F}"/>
              </a:ext>
            </a:extLst>
          </p:cNvPr>
          <p:cNvSpPr txBox="1"/>
          <p:nvPr/>
        </p:nvSpPr>
        <p:spPr>
          <a:xfrm>
            <a:off x="8144524" y="4866501"/>
            <a:ext cx="756938" cy="248209"/>
          </a:xfrm>
          <a:prstGeom prst="rect">
            <a:avLst/>
          </a:prstGeom>
          <a:noFill/>
        </p:spPr>
        <p:txBody>
          <a:bodyPr wrap="none" rtlCol="0">
            <a:spAutoFit/>
          </a:bodyPr>
          <a:lstStyle/>
          <a:p>
            <a:r>
              <a:rPr lang="en-US" sz="1013" dirty="0"/>
              <a:t>Nick Watts</a:t>
            </a:r>
          </a:p>
        </p:txBody>
      </p:sp>
      <p:pic>
        <p:nvPicPr>
          <p:cNvPr id="10" name="Picture 9">
            <a:extLst>
              <a:ext uri="{FF2B5EF4-FFF2-40B4-BE49-F238E27FC236}">
                <a16:creationId xmlns:a16="http://schemas.microsoft.com/office/drawing/2014/main" id="{01FC5FEE-9D1D-0442-AE57-42664A45ED02}"/>
              </a:ext>
            </a:extLst>
          </p:cNvPr>
          <p:cNvPicPr>
            <a:picLocks noChangeAspect="1"/>
          </p:cNvPicPr>
          <p:nvPr/>
        </p:nvPicPr>
        <p:blipFill>
          <a:blip r:embed="rId5"/>
          <a:stretch>
            <a:fillRect/>
          </a:stretch>
        </p:blipFill>
        <p:spPr>
          <a:xfrm>
            <a:off x="4948714" y="90650"/>
            <a:ext cx="3952748" cy="1288940"/>
          </a:xfrm>
          <a:prstGeom prst="rect">
            <a:avLst/>
          </a:prstGeom>
        </p:spPr>
      </p:pic>
    </p:spTree>
    <p:extLst>
      <p:ext uri="{BB962C8B-B14F-4D97-AF65-F5344CB8AC3E}">
        <p14:creationId xmlns:p14="http://schemas.microsoft.com/office/powerpoint/2010/main" val="4089703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41F21D-0E25-6248-9774-B71498F29A8E}"/>
              </a:ext>
            </a:extLst>
          </p:cNvPr>
          <p:cNvSpPr>
            <a:spLocks noGrp="1"/>
          </p:cNvSpPr>
          <p:nvPr>
            <p:ph type="title"/>
          </p:nvPr>
        </p:nvSpPr>
        <p:spPr>
          <a:xfrm>
            <a:off x="274674" y="90651"/>
            <a:ext cx="7886700" cy="994172"/>
          </a:xfrm>
        </p:spPr>
        <p:txBody>
          <a:bodyPr/>
          <a:lstStyle/>
          <a:p>
            <a:r>
              <a:rPr lang="en-US" b="1" dirty="0"/>
              <a:t>Tissue </a:t>
            </a:r>
            <a:r>
              <a:rPr lang="en-US" b="1" dirty="0" err="1"/>
              <a:t>pext</a:t>
            </a:r>
            <a:r>
              <a:rPr lang="en-US" b="1" dirty="0"/>
              <a:t> scores</a:t>
            </a:r>
          </a:p>
        </p:txBody>
      </p:sp>
      <p:pic>
        <p:nvPicPr>
          <p:cNvPr id="5" name="Picture 4">
            <a:extLst>
              <a:ext uri="{FF2B5EF4-FFF2-40B4-BE49-F238E27FC236}">
                <a16:creationId xmlns:a16="http://schemas.microsoft.com/office/drawing/2014/main" id="{136B51EB-35BC-824E-BE6D-A0C7EDF5A6A9}"/>
              </a:ext>
            </a:extLst>
          </p:cNvPr>
          <p:cNvPicPr>
            <a:picLocks noChangeAspect="1"/>
          </p:cNvPicPr>
          <p:nvPr/>
        </p:nvPicPr>
        <p:blipFill rotWithShape="1">
          <a:blip r:embed="rId3"/>
          <a:srcRect b="50404"/>
          <a:stretch/>
        </p:blipFill>
        <p:spPr>
          <a:xfrm>
            <a:off x="73891" y="876855"/>
            <a:ext cx="9054164" cy="2445666"/>
          </a:xfrm>
          <a:prstGeom prst="rect">
            <a:avLst/>
          </a:prstGeom>
        </p:spPr>
      </p:pic>
      <p:pic>
        <p:nvPicPr>
          <p:cNvPr id="6" name="Picture 5">
            <a:extLst>
              <a:ext uri="{FF2B5EF4-FFF2-40B4-BE49-F238E27FC236}">
                <a16:creationId xmlns:a16="http://schemas.microsoft.com/office/drawing/2014/main" id="{53AEEAC4-31C5-F04F-B3C3-F4CBF31E1060}"/>
              </a:ext>
            </a:extLst>
          </p:cNvPr>
          <p:cNvPicPr>
            <a:picLocks noChangeAspect="1"/>
          </p:cNvPicPr>
          <p:nvPr/>
        </p:nvPicPr>
        <p:blipFill rotWithShape="1">
          <a:blip r:embed="rId3"/>
          <a:srcRect t="65120" b="28411"/>
          <a:stretch/>
        </p:blipFill>
        <p:spPr>
          <a:xfrm>
            <a:off x="-8681" y="3322522"/>
            <a:ext cx="9144000" cy="318977"/>
          </a:xfrm>
          <a:prstGeom prst="rect">
            <a:avLst/>
          </a:prstGeom>
        </p:spPr>
      </p:pic>
      <p:pic>
        <p:nvPicPr>
          <p:cNvPr id="11" name="Picture 10">
            <a:extLst>
              <a:ext uri="{FF2B5EF4-FFF2-40B4-BE49-F238E27FC236}">
                <a16:creationId xmlns:a16="http://schemas.microsoft.com/office/drawing/2014/main" id="{118858F2-FA95-BC41-8A45-F440790A400E}"/>
              </a:ext>
            </a:extLst>
          </p:cNvPr>
          <p:cNvPicPr>
            <a:picLocks noChangeAspect="1"/>
          </p:cNvPicPr>
          <p:nvPr/>
        </p:nvPicPr>
        <p:blipFill rotWithShape="1">
          <a:blip r:embed="rId3"/>
          <a:srcRect l="-233" t="84436" r="233" b="10644"/>
          <a:stretch/>
        </p:blipFill>
        <p:spPr>
          <a:xfrm>
            <a:off x="-8681" y="3656873"/>
            <a:ext cx="9144000" cy="242626"/>
          </a:xfrm>
          <a:prstGeom prst="rect">
            <a:avLst/>
          </a:prstGeom>
        </p:spPr>
      </p:pic>
      <p:pic>
        <p:nvPicPr>
          <p:cNvPr id="13" name="Picture 12">
            <a:extLst>
              <a:ext uri="{FF2B5EF4-FFF2-40B4-BE49-F238E27FC236}">
                <a16:creationId xmlns:a16="http://schemas.microsoft.com/office/drawing/2014/main" id="{20591B49-43EC-7046-A091-3D9569B60EDB}"/>
              </a:ext>
            </a:extLst>
          </p:cNvPr>
          <p:cNvPicPr>
            <a:picLocks noChangeAspect="1"/>
          </p:cNvPicPr>
          <p:nvPr/>
        </p:nvPicPr>
        <p:blipFill>
          <a:blip r:embed="rId4"/>
          <a:stretch>
            <a:fillRect/>
          </a:stretch>
        </p:blipFill>
        <p:spPr>
          <a:xfrm>
            <a:off x="7264" y="3821534"/>
            <a:ext cx="9144000" cy="767817"/>
          </a:xfrm>
          <a:prstGeom prst="rect">
            <a:avLst/>
          </a:prstGeom>
        </p:spPr>
      </p:pic>
      <p:cxnSp>
        <p:nvCxnSpPr>
          <p:cNvPr id="3" name="Straight Arrow Connector 2">
            <a:extLst>
              <a:ext uri="{FF2B5EF4-FFF2-40B4-BE49-F238E27FC236}">
                <a16:creationId xmlns:a16="http://schemas.microsoft.com/office/drawing/2014/main" id="{AD01B971-2013-C541-A58D-A6AC29D3870D}"/>
              </a:ext>
            </a:extLst>
          </p:cNvPr>
          <p:cNvCxnSpPr/>
          <p:nvPr/>
        </p:nvCxnSpPr>
        <p:spPr>
          <a:xfrm flipH="1">
            <a:off x="8377178" y="3481085"/>
            <a:ext cx="42537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24A9F32-864A-B14A-8C3E-AF9FDEF85DE8}"/>
              </a:ext>
            </a:extLst>
          </p:cNvPr>
          <p:cNvPicPr>
            <a:picLocks noChangeAspect="1"/>
          </p:cNvPicPr>
          <p:nvPr/>
        </p:nvPicPr>
        <p:blipFill>
          <a:blip r:embed="rId5"/>
          <a:stretch>
            <a:fillRect/>
          </a:stretch>
        </p:blipFill>
        <p:spPr>
          <a:xfrm>
            <a:off x="26314" y="3322521"/>
            <a:ext cx="8397622" cy="4264142"/>
          </a:xfrm>
          <a:prstGeom prst="rect">
            <a:avLst/>
          </a:prstGeom>
        </p:spPr>
      </p:pic>
      <p:pic>
        <p:nvPicPr>
          <p:cNvPr id="9" name="Picture 8">
            <a:extLst>
              <a:ext uri="{FF2B5EF4-FFF2-40B4-BE49-F238E27FC236}">
                <a16:creationId xmlns:a16="http://schemas.microsoft.com/office/drawing/2014/main" id="{808C7FB9-D8C8-6C49-9E30-F6862B14D25E}"/>
              </a:ext>
            </a:extLst>
          </p:cNvPr>
          <p:cNvPicPr>
            <a:picLocks noChangeAspect="1"/>
          </p:cNvPicPr>
          <p:nvPr/>
        </p:nvPicPr>
        <p:blipFill>
          <a:blip r:embed="rId6"/>
          <a:stretch>
            <a:fillRect/>
          </a:stretch>
        </p:blipFill>
        <p:spPr>
          <a:xfrm>
            <a:off x="4948714" y="90650"/>
            <a:ext cx="3952748" cy="1288940"/>
          </a:xfrm>
          <a:prstGeom prst="rect">
            <a:avLst/>
          </a:prstGeom>
        </p:spPr>
      </p:pic>
    </p:spTree>
    <p:extLst>
      <p:ext uri="{BB962C8B-B14F-4D97-AF65-F5344CB8AC3E}">
        <p14:creationId xmlns:p14="http://schemas.microsoft.com/office/powerpoint/2010/main" val="2780599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le 1"/>
          <p:cNvSpPr txBox="1">
            <a:spLocks/>
          </p:cNvSpPr>
          <p:nvPr/>
        </p:nvSpPr>
        <p:spPr>
          <a:xfrm>
            <a:off x="435798" y="1"/>
            <a:ext cx="8464016"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25" b="1" dirty="0">
                <a:ea typeface="Arial" charset="0"/>
                <a:cs typeface="Arial" charset="0"/>
              </a:rPr>
              <a:t>Application to de novo variant analysis in DD/ID &amp; ASD</a:t>
            </a:r>
          </a:p>
        </p:txBody>
      </p:sp>
      <p:sp>
        <p:nvSpPr>
          <p:cNvPr id="18" name="TextBox 17"/>
          <p:cNvSpPr txBox="1"/>
          <p:nvPr/>
        </p:nvSpPr>
        <p:spPr>
          <a:xfrm>
            <a:off x="5974054" y="4791264"/>
            <a:ext cx="2941831" cy="261610"/>
          </a:xfrm>
          <a:prstGeom prst="rect">
            <a:avLst/>
          </a:prstGeom>
          <a:noFill/>
        </p:spPr>
        <p:txBody>
          <a:bodyPr wrap="none" rtlCol="0">
            <a:spAutoFit/>
          </a:bodyPr>
          <a:lstStyle/>
          <a:p>
            <a:r>
              <a:rPr lang="en-US" sz="1100" dirty="0">
                <a:latin typeface="Arial" charset="0"/>
                <a:ea typeface="Arial" charset="0"/>
                <a:cs typeface="Arial" charset="0"/>
              </a:rPr>
              <a:t>Variants in </a:t>
            </a:r>
            <a:r>
              <a:rPr lang="en-US" sz="1100" dirty="0" err="1">
                <a:latin typeface="Arial" charset="0"/>
                <a:ea typeface="Arial" charset="0"/>
                <a:cs typeface="Arial" charset="0"/>
              </a:rPr>
              <a:t>Kosmicki</a:t>
            </a:r>
            <a:r>
              <a:rPr lang="en-US" sz="1100" dirty="0">
                <a:latin typeface="Arial" charset="0"/>
                <a:ea typeface="Arial" charset="0"/>
                <a:cs typeface="Arial" charset="0"/>
              </a:rPr>
              <a:t>, Nature Genetics, 2017</a:t>
            </a:r>
          </a:p>
        </p:txBody>
      </p:sp>
      <p:sp>
        <p:nvSpPr>
          <p:cNvPr id="19" name="TextBox 18"/>
          <p:cNvSpPr txBox="1"/>
          <p:nvPr/>
        </p:nvSpPr>
        <p:spPr>
          <a:xfrm>
            <a:off x="504166" y="844131"/>
            <a:ext cx="5654690" cy="400110"/>
          </a:xfrm>
          <a:prstGeom prst="rect">
            <a:avLst/>
          </a:prstGeom>
          <a:noFill/>
        </p:spPr>
        <p:txBody>
          <a:bodyPr wrap="none" rtlCol="0">
            <a:spAutoFit/>
          </a:bodyPr>
          <a:lstStyle/>
          <a:p>
            <a:pPr marL="214313" indent="-214313">
              <a:buFont typeface="Arial" charset="0"/>
              <a:buChar char="•"/>
            </a:pPr>
            <a:r>
              <a:rPr lang="en-US" sz="2000" dirty="0"/>
              <a:t>Collated ~14,000 </a:t>
            </a:r>
            <a:r>
              <a:rPr lang="en-US" sz="2000" i="1" dirty="0"/>
              <a:t>de novo </a:t>
            </a:r>
            <a:r>
              <a:rPr lang="en-US" sz="2000" dirty="0"/>
              <a:t>variants from 10 studies </a:t>
            </a:r>
          </a:p>
        </p:txBody>
      </p:sp>
      <p:sp>
        <p:nvSpPr>
          <p:cNvPr id="9" name="TextBox 8"/>
          <p:cNvSpPr txBox="1"/>
          <p:nvPr/>
        </p:nvSpPr>
        <p:spPr>
          <a:xfrm>
            <a:off x="7277100" y="2076891"/>
            <a:ext cx="1123950" cy="1339341"/>
          </a:xfrm>
          <a:prstGeom prst="rect">
            <a:avLst/>
          </a:prstGeom>
          <a:solidFill>
            <a:schemeClr val="bg1"/>
          </a:solidFill>
        </p:spPr>
        <p:txBody>
          <a:bodyPr wrap="square" rtlCol="0">
            <a:spAutoFit/>
          </a:bodyPr>
          <a:lstStyle/>
          <a:p>
            <a:endParaRPr lang="en-US" sz="1013" dirty="0"/>
          </a:p>
          <a:p>
            <a:endParaRPr lang="en-US" sz="1013" dirty="0"/>
          </a:p>
          <a:p>
            <a:endParaRPr lang="en-US" sz="1013" dirty="0"/>
          </a:p>
          <a:p>
            <a:endParaRPr lang="en-US" sz="1013" dirty="0"/>
          </a:p>
          <a:p>
            <a:endParaRPr lang="en-US" sz="1013" dirty="0"/>
          </a:p>
          <a:p>
            <a:endParaRPr lang="en-US" sz="1013" dirty="0"/>
          </a:p>
          <a:p>
            <a:endParaRPr lang="en-US" sz="1013" dirty="0"/>
          </a:p>
          <a:p>
            <a:endParaRPr lang="en-US" sz="1013" dirty="0"/>
          </a:p>
        </p:txBody>
      </p:sp>
      <p:sp>
        <p:nvSpPr>
          <p:cNvPr id="16" name="TextBox 15"/>
          <p:cNvSpPr txBox="1"/>
          <p:nvPr/>
        </p:nvSpPr>
        <p:spPr>
          <a:xfrm>
            <a:off x="7465924" y="2076891"/>
            <a:ext cx="1078001" cy="248209"/>
          </a:xfrm>
          <a:prstGeom prst="rect">
            <a:avLst/>
          </a:prstGeom>
          <a:solidFill>
            <a:schemeClr val="bg1"/>
          </a:solidFill>
        </p:spPr>
        <p:txBody>
          <a:bodyPr wrap="square" rtlCol="0">
            <a:spAutoFit/>
          </a:bodyPr>
          <a:lstStyle/>
          <a:p>
            <a:endParaRPr lang="en-US" sz="1013"/>
          </a:p>
        </p:txBody>
      </p:sp>
      <p:sp>
        <p:nvSpPr>
          <p:cNvPr id="6" name="TextBox 5">
            <a:extLst>
              <a:ext uri="{FF2B5EF4-FFF2-40B4-BE49-F238E27FC236}">
                <a16:creationId xmlns:a16="http://schemas.microsoft.com/office/drawing/2014/main" id="{34F7DD40-429B-BF4D-9125-9162161ED356}"/>
              </a:ext>
            </a:extLst>
          </p:cNvPr>
          <p:cNvSpPr txBox="1"/>
          <p:nvPr/>
        </p:nvSpPr>
        <p:spPr>
          <a:xfrm>
            <a:off x="1733203" y="1413460"/>
            <a:ext cx="498764" cy="248209"/>
          </a:xfrm>
          <a:prstGeom prst="rect">
            <a:avLst/>
          </a:prstGeom>
          <a:solidFill>
            <a:schemeClr val="bg1"/>
          </a:solidFill>
        </p:spPr>
        <p:txBody>
          <a:bodyPr wrap="square" rtlCol="0">
            <a:spAutoFit/>
          </a:bodyPr>
          <a:lstStyle/>
          <a:p>
            <a:endParaRPr lang="en-US" sz="1013" dirty="0"/>
          </a:p>
        </p:txBody>
      </p:sp>
      <p:sp>
        <p:nvSpPr>
          <p:cNvPr id="20" name="TextBox 19">
            <a:extLst>
              <a:ext uri="{FF2B5EF4-FFF2-40B4-BE49-F238E27FC236}">
                <a16:creationId xmlns:a16="http://schemas.microsoft.com/office/drawing/2014/main" id="{D5C4D831-9BA7-F340-83F3-45783277F85C}"/>
              </a:ext>
            </a:extLst>
          </p:cNvPr>
          <p:cNvSpPr txBox="1"/>
          <p:nvPr/>
        </p:nvSpPr>
        <p:spPr>
          <a:xfrm>
            <a:off x="1797626" y="1403069"/>
            <a:ext cx="498764" cy="248209"/>
          </a:xfrm>
          <a:prstGeom prst="rect">
            <a:avLst/>
          </a:prstGeom>
          <a:solidFill>
            <a:schemeClr val="bg1"/>
          </a:solidFill>
        </p:spPr>
        <p:txBody>
          <a:bodyPr wrap="square" rtlCol="0">
            <a:spAutoFit/>
          </a:bodyPr>
          <a:lstStyle/>
          <a:p>
            <a:endParaRPr lang="en-US" sz="1013" dirty="0"/>
          </a:p>
        </p:txBody>
      </p:sp>
      <p:sp>
        <p:nvSpPr>
          <p:cNvPr id="23" name="TextBox 22">
            <a:extLst>
              <a:ext uri="{FF2B5EF4-FFF2-40B4-BE49-F238E27FC236}">
                <a16:creationId xmlns:a16="http://schemas.microsoft.com/office/drawing/2014/main" id="{7DBB7ABF-F2FE-D940-B0A7-52048BB9DEB7}"/>
              </a:ext>
            </a:extLst>
          </p:cNvPr>
          <p:cNvSpPr txBox="1"/>
          <p:nvPr/>
        </p:nvSpPr>
        <p:spPr>
          <a:xfrm>
            <a:off x="1724890" y="1405146"/>
            <a:ext cx="498764" cy="248209"/>
          </a:xfrm>
          <a:prstGeom prst="rect">
            <a:avLst/>
          </a:prstGeom>
          <a:solidFill>
            <a:schemeClr val="bg1"/>
          </a:solidFill>
        </p:spPr>
        <p:txBody>
          <a:bodyPr wrap="square" rtlCol="0">
            <a:spAutoFit/>
          </a:bodyPr>
          <a:lstStyle/>
          <a:p>
            <a:endParaRPr lang="en-US" sz="1013" dirty="0"/>
          </a:p>
        </p:txBody>
      </p:sp>
      <p:sp>
        <p:nvSpPr>
          <p:cNvPr id="12" name="TextBox 11">
            <a:extLst>
              <a:ext uri="{FF2B5EF4-FFF2-40B4-BE49-F238E27FC236}">
                <a16:creationId xmlns:a16="http://schemas.microsoft.com/office/drawing/2014/main" id="{764BCC17-AB85-9340-B759-14CFE50B3A9A}"/>
              </a:ext>
            </a:extLst>
          </p:cNvPr>
          <p:cNvSpPr txBox="1"/>
          <p:nvPr/>
        </p:nvSpPr>
        <p:spPr>
          <a:xfrm>
            <a:off x="1764374" y="1407223"/>
            <a:ext cx="498764" cy="248209"/>
          </a:xfrm>
          <a:prstGeom prst="rect">
            <a:avLst/>
          </a:prstGeom>
          <a:solidFill>
            <a:schemeClr val="bg1"/>
          </a:solidFill>
        </p:spPr>
        <p:txBody>
          <a:bodyPr wrap="square" rtlCol="0">
            <a:spAutoFit/>
          </a:bodyPr>
          <a:lstStyle/>
          <a:p>
            <a:endParaRPr lang="en-US" sz="1013" dirty="0"/>
          </a:p>
        </p:txBody>
      </p:sp>
      <p:pic>
        <p:nvPicPr>
          <p:cNvPr id="14" name="Picture 13">
            <a:extLst>
              <a:ext uri="{FF2B5EF4-FFF2-40B4-BE49-F238E27FC236}">
                <a16:creationId xmlns:a16="http://schemas.microsoft.com/office/drawing/2014/main" id="{BE94F327-B7D3-AC48-9FAD-A9615E479BB6}"/>
              </a:ext>
            </a:extLst>
          </p:cNvPr>
          <p:cNvPicPr>
            <a:picLocks noChangeAspect="1"/>
          </p:cNvPicPr>
          <p:nvPr/>
        </p:nvPicPr>
        <p:blipFill>
          <a:blip r:embed="rId3"/>
          <a:stretch>
            <a:fillRect/>
          </a:stretch>
        </p:blipFill>
        <p:spPr>
          <a:xfrm>
            <a:off x="557664" y="1400009"/>
            <a:ext cx="7024523" cy="3470148"/>
          </a:xfrm>
          <a:prstGeom prst="rect">
            <a:avLst/>
          </a:prstGeom>
        </p:spPr>
      </p:pic>
      <p:sp>
        <p:nvSpPr>
          <p:cNvPr id="17" name="TextBox 16">
            <a:extLst>
              <a:ext uri="{FF2B5EF4-FFF2-40B4-BE49-F238E27FC236}">
                <a16:creationId xmlns:a16="http://schemas.microsoft.com/office/drawing/2014/main" id="{C250EFA0-1CFF-BB4F-BB18-F1474942818F}"/>
              </a:ext>
            </a:extLst>
          </p:cNvPr>
          <p:cNvSpPr txBox="1"/>
          <p:nvPr/>
        </p:nvSpPr>
        <p:spPr>
          <a:xfrm>
            <a:off x="1776843" y="1407224"/>
            <a:ext cx="498764" cy="248209"/>
          </a:xfrm>
          <a:prstGeom prst="rect">
            <a:avLst/>
          </a:prstGeom>
          <a:solidFill>
            <a:schemeClr val="bg1"/>
          </a:solidFill>
        </p:spPr>
        <p:txBody>
          <a:bodyPr wrap="square" rtlCol="0">
            <a:spAutoFit/>
          </a:bodyPr>
          <a:lstStyle/>
          <a:p>
            <a:endParaRPr lang="en-US" sz="1013" dirty="0"/>
          </a:p>
        </p:txBody>
      </p:sp>
      <p:pic>
        <p:nvPicPr>
          <p:cNvPr id="22" name="Picture 21">
            <a:extLst>
              <a:ext uri="{FF2B5EF4-FFF2-40B4-BE49-F238E27FC236}">
                <a16:creationId xmlns:a16="http://schemas.microsoft.com/office/drawing/2014/main" id="{29D649E3-1F06-A84A-A354-5F96517DFDEA}"/>
              </a:ext>
            </a:extLst>
          </p:cNvPr>
          <p:cNvPicPr>
            <a:picLocks noChangeAspect="1"/>
          </p:cNvPicPr>
          <p:nvPr/>
        </p:nvPicPr>
        <p:blipFill rotWithShape="1">
          <a:blip r:embed="rId4"/>
          <a:srcRect l="11950" r="16361"/>
          <a:stretch/>
        </p:blipFill>
        <p:spPr>
          <a:xfrm>
            <a:off x="7997833" y="2404008"/>
            <a:ext cx="732113" cy="646789"/>
          </a:xfrm>
          <a:prstGeom prst="rect">
            <a:avLst/>
          </a:prstGeom>
        </p:spPr>
      </p:pic>
      <p:sp>
        <p:nvSpPr>
          <p:cNvPr id="24" name="TextBox 23">
            <a:extLst>
              <a:ext uri="{FF2B5EF4-FFF2-40B4-BE49-F238E27FC236}">
                <a16:creationId xmlns:a16="http://schemas.microsoft.com/office/drawing/2014/main" id="{7370CBA9-38AF-CE41-B162-92C09B013099}"/>
              </a:ext>
            </a:extLst>
          </p:cNvPr>
          <p:cNvSpPr txBox="1"/>
          <p:nvPr/>
        </p:nvSpPr>
        <p:spPr>
          <a:xfrm>
            <a:off x="1071945" y="1418899"/>
            <a:ext cx="498764" cy="248209"/>
          </a:xfrm>
          <a:prstGeom prst="rect">
            <a:avLst/>
          </a:prstGeom>
          <a:solidFill>
            <a:schemeClr val="bg1"/>
          </a:solidFill>
        </p:spPr>
        <p:txBody>
          <a:bodyPr wrap="square" rtlCol="0">
            <a:spAutoFit/>
          </a:bodyPr>
          <a:lstStyle/>
          <a:p>
            <a:endParaRPr lang="en-US" sz="1013" dirty="0"/>
          </a:p>
        </p:txBody>
      </p:sp>
      <p:sp>
        <p:nvSpPr>
          <p:cNvPr id="25" name="TextBox 24">
            <a:extLst>
              <a:ext uri="{FF2B5EF4-FFF2-40B4-BE49-F238E27FC236}">
                <a16:creationId xmlns:a16="http://schemas.microsoft.com/office/drawing/2014/main" id="{0F8E8849-4B92-BC4E-B15F-DF61E633E49F}"/>
              </a:ext>
            </a:extLst>
          </p:cNvPr>
          <p:cNvSpPr txBox="1"/>
          <p:nvPr/>
        </p:nvSpPr>
        <p:spPr>
          <a:xfrm>
            <a:off x="2348343" y="1368287"/>
            <a:ext cx="4341638" cy="369332"/>
          </a:xfrm>
          <a:prstGeom prst="rect">
            <a:avLst/>
          </a:prstGeom>
          <a:noFill/>
        </p:spPr>
        <p:txBody>
          <a:bodyPr wrap="none" rtlCol="0">
            <a:spAutoFit/>
          </a:bodyPr>
          <a:lstStyle/>
          <a:p>
            <a:r>
              <a:rPr lang="en-US" sz="1800" dirty="0"/>
              <a:t>Developmental Delay / Intellectual Disability</a:t>
            </a:r>
          </a:p>
        </p:txBody>
      </p:sp>
      <p:sp>
        <p:nvSpPr>
          <p:cNvPr id="21" name="TextBox 20">
            <a:extLst>
              <a:ext uri="{FF2B5EF4-FFF2-40B4-BE49-F238E27FC236}">
                <a16:creationId xmlns:a16="http://schemas.microsoft.com/office/drawing/2014/main" id="{3FF4A48B-2A4C-B34D-B944-06448492D5CF}"/>
              </a:ext>
            </a:extLst>
          </p:cNvPr>
          <p:cNvSpPr txBox="1"/>
          <p:nvPr/>
        </p:nvSpPr>
        <p:spPr>
          <a:xfrm>
            <a:off x="7771012" y="2255162"/>
            <a:ext cx="1039067" cy="248209"/>
          </a:xfrm>
          <a:prstGeom prst="rect">
            <a:avLst/>
          </a:prstGeom>
          <a:noFill/>
        </p:spPr>
        <p:txBody>
          <a:bodyPr wrap="none" rtlCol="0">
            <a:spAutoFit/>
          </a:bodyPr>
          <a:lstStyle/>
          <a:p>
            <a:r>
              <a:rPr lang="en-US" sz="1013" dirty="0">
                <a:latin typeface="Arial" panose="020B0604020202020204" pitchFamily="34" charset="0"/>
                <a:cs typeface="Arial" panose="020B0604020202020204" pitchFamily="34" charset="0"/>
              </a:rPr>
              <a:t>Expression bin</a:t>
            </a:r>
          </a:p>
        </p:txBody>
      </p:sp>
    </p:spTree>
    <p:extLst>
      <p:ext uri="{BB962C8B-B14F-4D97-AF65-F5344CB8AC3E}">
        <p14:creationId xmlns:p14="http://schemas.microsoft.com/office/powerpoint/2010/main" val="2617508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311700" y="292625"/>
            <a:ext cx="8520600" cy="572700"/>
          </a:xfrm>
          <a:prstGeom prst="rect">
            <a:avLst/>
          </a:prstGeom>
        </p:spPr>
        <p:txBody>
          <a:bodyPr spcFirstLastPara="1" vert="horz" wrap="square" lIns="91423" tIns="91423" rIns="91423" bIns="91423" rtlCol="0" anchor="t" anchorCtr="0">
            <a:noAutofit/>
          </a:bodyPr>
          <a:lstStyle/>
          <a:p>
            <a:pPr algn="ctr">
              <a:spcBef>
                <a:spcPts val="0"/>
              </a:spcBef>
            </a:pPr>
            <a:r>
              <a:rPr lang="en" dirty="0">
                <a:latin typeface="Arial" panose="020B0604020202020204" pitchFamily="34" charset="0"/>
                <a:cs typeface="Arial" panose="020B0604020202020204" pitchFamily="34" charset="0"/>
              </a:rPr>
              <a:t>Thank you</a:t>
            </a:r>
            <a:endParaRPr dirty="0">
              <a:latin typeface="Arial" panose="020B0604020202020204" pitchFamily="34" charset="0"/>
              <a:cs typeface="Arial" panose="020B0604020202020204" pitchFamily="34" charset="0"/>
            </a:endParaRPr>
          </a:p>
        </p:txBody>
      </p:sp>
      <p:sp>
        <p:nvSpPr>
          <p:cNvPr id="87" name="Google Shape;87;p16"/>
          <p:cNvSpPr txBox="1"/>
          <p:nvPr/>
        </p:nvSpPr>
        <p:spPr>
          <a:xfrm>
            <a:off x="342500" y="902916"/>
            <a:ext cx="1657184" cy="32535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Production team</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Eric Banks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Charlotte Tolonen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Christopher Llanwarne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David Roazen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Diane Kaplan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Gordon Wade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Jeff Gentry</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Jose Soto</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Kathleen Tibbetts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Kristian Cibulskis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Laura Gauthier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Louis Bergelson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Miguel Covarrubias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Nikelle Petrillo</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Ruchi Munshi</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Sam Novod</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Thibault Jeandet</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Valentin Ruano-Rubio</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Yossi Farjoun</a:t>
            </a:r>
            <a:endParaRPr sz="1125"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88" name="Google Shape;88;p16"/>
          <p:cNvSpPr txBox="1"/>
          <p:nvPr/>
        </p:nvSpPr>
        <p:spPr>
          <a:xfrm>
            <a:off x="1897700" y="902916"/>
            <a:ext cx="1548000" cy="31317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Analysis team</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u="sng" dirty="0">
                <a:latin typeface="Arial" panose="020B0604020202020204" pitchFamily="34" charset="0"/>
                <a:ea typeface="Calibri"/>
                <a:cs typeface="Arial" panose="020B0604020202020204" pitchFamily="34" charset="0"/>
                <a:sym typeface="Calibri"/>
              </a:rPr>
              <a:t>Konrad Karczewski</a:t>
            </a:r>
            <a:endParaRPr sz="1125" u="sng"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Laurent Francioli</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Grace Tiao</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Kristen Laricchia</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u="sng" dirty="0">
                <a:latin typeface="Arial" panose="020B0604020202020204" pitchFamily="34" charset="0"/>
                <a:ea typeface="Calibri"/>
                <a:cs typeface="Arial" panose="020B0604020202020204" pitchFamily="34" charset="0"/>
                <a:sym typeface="Calibri"/>
              </a:rPr>
              <a:t>Beryl Cummings</a:t>
            </a:r>
            <a:endParaRPr sz="1125" u="sng"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Eric </a:t>
            </a:r>
            <a:r>
              <a:rPr lang="en" sz="1125" dirty="0" err="1">
                <a:latin typeface="Arial" panose="020B0604020202020204" pitchFamily="34" charset="0"/>
                <a:ea typeface="Calibri"/>
                <a:cs typeface="Arial" panose="020B0604020202020204" pitchFamily="34" charset="0"/>
                <a:sym typeface="Calibri"/>
              </a:rPr>
              <a:t>Minikel</a:t>
            </a:r>
            <a:endParaRPr lang="en"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u="sng" dirty="0">
                <a:latin typeface="Arial" panose="020B0604020202020204" pitchFamily="34" charset="0"/>
                <a:ea typeface="Calibri"/>
                <a:cs typeface="Arial" panose="020B0604020202020204" pitchFamily="34" charset="0"/>
                <a:sym typeface="Calibri"/>
              </a:rPr>
              <a:t>Kaitlin </a:t>
            </a:r>
            <a:r>
              <a:rPr lang="en" sz="1125" u="sng" dirty="0" err="1">
                <a:latin typeface="Arial" panose="020B0604020202020204" pitchFamily="34" charset="0"/>
                <a:ea typeface="Calibri"/>
                <a:cs typeface="Arial" panose="020B0604020202020204" pitchFamily="34" charset="0"/>
                <a:sym typeface="Calibri"/>
              </a:rPr>
              <a:t>Samocha</a:t>
            </a:r>
            <a:endParaRPr sz="1125" u="sng"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Irina Armean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James Ware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Nicola Whiffin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Qingbo Wang</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Ryan Collins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lang="en-US"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lang="en-US"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lang="en-US"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lang="en-US"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US" sz="1125" dirty="0">
                <a:latin typeface="Arial" panose="020B0604020202020204" pitchFamily="34" charset="0"/>
                <a:ea typeface="Calibri"/>
                <a:cs typeface="Arial" panose="020B0604020202020204" pitchFamily="34" charset="0"/>
                <a:sym typeface="Calibri"/>
              </a:rPr>
              <a:t>Cotton Seed</a:t>
            </a: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Tim Poterba</a:t>
            </a:r>
          </a:p>
          <a:p>
            <a:pPr>
              <a:buClr>
                <a:schemeClr val="dk1"/>
              </a:buClr>
              <a:buSzPts val="1100"/>
            </a:pPr>
            <a:r>
              <a:rPr lang="en-US" sz="1125" dirty="0">
                <a:latin typeface="Arial" panose="020B0604020202020204" pitchFamily="34" charset="0"/>
                <a:ea typeface="Calibri"/>
                <a:cs typeface="Arial" panose="020B0604020202020204" pitchFamily="34" charset="0"/>
                <a:sym typeface="Calibri"/>
              </a:rPr>
              <a:t>Arcturus Wang</a:t>
            </a:r>
            <a:endParaRPr sz="1125" dirty="0">
              <a:latin typeface="Arial" panose="020B0604020202020204" pitchFamily="34" charset="0"/>
              <a:ea typeface="Calibri"/>
              <a:cs typeface="Arial" panose="020B0604020202020204" pitchFamily="34" charset="0"/>
              <a:sym typeface="Calibri"/>
            </a:endParaRPr>
          </a:p>
          <a:p>
            <a:r>
              <a:rPr lang="en-US" sz="1125" dirty="0">
                <a:latin typeface="Arial" panose="020B0604020202020204" pitchFamily="34" charset="0"/>
                <a:ea typeface="Calibri"/>
                <a:cs typeface="Arial" panose="020B0604020202020204" pitchFamily="34" charset="0"/>
                <a:sym typeface="Calibri"/>
              </a:rPr>
              <a:t>Chris </a:t>
            </a:r>
            <a:r>
              <a:rPr lang="en-US" sz="1125" dirty="0" err="1">
                <a:latin typeface="Arial" panose="020B0604020202020204" pitchFamily="34" charset="0"/>
                <a:ea typeface="Calibri"/>
                <a:cs typeface="Arial" panose="020B0604020202020204" pitchFamily="34" charset="0"/>
                <a:sym typeface="Calibri"/>
              </a:rPr>
              <a:t>Vittal</a:t>
            </a:r>
            <a:endParaRPr lang="en-US" sz="1125" dirty="0">
              <a:latin typeface="Arial" panose="020B0604020202020204" pitchFamily="34" charset="0"/>
              <a:ea typeface="Calibri"/>
              <a:cs typeface="Arial" panose="020B0604020202020204" pitchFamily="34" charset="0"/>
              <a:sym typeface="Calibri"/>
            </a:endParaRPr>
          </a:p>
        </p:txBody>
      </p:sp>
      <p:sp>
        <p:nvSpPr>
          <p:cNvPr id="89" name="Google Shape;89;p16"/>
          <p:cNvSpPr txBox="1"/>
          <p:nvPr/>
        </p:nvSpPr>
        <p:spPr>
          <a:xfrm>
            <a:off x="3349662" y="914948"/>
            <a:ext cx="1980328" cy="3241468"/>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Structural Variation team</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Ryan Collins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Harrison Brand</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Konrad Karczewski</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Laurent </a:t>
            </a:r>
            <a:r>
              <a:rPr lang="en" sz="1125" dirty="0" err="1">
                <a:latin typeface="Arial" panose="020B0604020202020204" pitchFamily="34" charset="0"/>
                <a:ea typeface="Calibri"/>
                <a:cs typeface="Arial" panose="020B0604020202020204" pitchFamily="34" charset="0"/>
                <a:sym typeface="Calibri"/>
              </a:rPr>
              <a:t>Francioli</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Nick Watts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Matthew </a:t>
            </a:r>
            <a:r>
              <a:rPr lang="en" sz="1125" dirty="0" err="1">
                <a:latin typeface="Arial" panose="020B0604020202020204" pitchFamily="34" charset="0"/>
                <a:ea typeface="Calibri"/>
                <a:cs typeface="Arial" panose="020B0604020202020204" pitchFamily="34" charset="0"/>
                <a:sym typeface="Calibri"/>
              </a:rPr>
              <a:t>Solomonson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err="1">
                <a:latin typeface="Arial" panose="020B0604020202020204" pitchFamily="34" charset="0"/>
                <a:ea typeface="Calibri"/>
                <a:cs typeface="Arial" panose="020B0604020202020204" pitchFamily="34" charset="0"/>
                <a:sym typeface="Calibri"/>
              </a:rPr>
              <a:t>Xuefang</a:t>
            </a:r>
            <a:r>
              <a:rPr lang="en" sz="1125" dirty="0">
                <a:latin typeface="Arial" panose="020B0604020202020204" pitchFamily="34" charset="0"/>
                <a:ea typeface="Calibri"/>
                <a:cs typeface="Arial" panose="020B0604020202020204" pitchFamily="34" charset="0"/>
                <a:sym typeface="Calibri"/>
              </a:rPr>
              <a:t> Zhao</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Laura Gauthier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Harold Wang</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Chelsea Lowther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Mark Walker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Christopher Whelan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Ted Brookings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Ted Sharpe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Jack Fu</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Eric Banks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Michael </a:t>
            </a:r>
            <a:r>
              <a:rPr lang="en" sz="1125" b="1" dirty="0" err="1">
                <a:latin typeface="Arial" panose="020B0604020202020204" pitchFamily="34" charset="0"/>
                <a:ea typeface="Calibri"/>
                <a:cs typeface="Arial" panose="020B0604020202020204" pitchFamily="34" charset="0"/>
                <a:sym typeface="Calibri"/>
              </a:rPr>
              <a:t>Talkowski</a:t>
            </a:r>
            <a:endParaRPr sz="1125" b="1"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90" name="Google Shape;90;p16"/>
          <p:cNvSpPr txBox="1"/>
          <p:nvPr/>
        </p:nvSpPr>
        <p:spPr>
          <a:xfrm>
            <a:off x="5264875" y="1351146"/>
            <a:ext cx="1434000" cy="10200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Website team</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Matt Solomonson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Nick Watts</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Ben Weisburd</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Konrad Karczewski</a:t>
            </a:r>
            <a:endParaRPr sz="1125"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91" name="Google Shape;91;p16"/>
          <p:cNvSpPr txBox="1"/>
          <p:nvPr/>
        </p:nvSpPr>
        <p:spPr>
          <a:xfrm>
            <a:off x="5264874" y="2353648"/>
            <a:ext cx="1903325" cy="12984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Ethics team</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Andrea Saltzman</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Molly Schleicher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Namrata Gupta</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Stacey Donnelly</a:t>
            </a:r>
          </a:p>
          <a:p>
            <a:pPr>
              <a:buClr>
                <a:schemeClr val="dk1"/>
              </a:buClr>
              <a:buSzPts val="1100"/>
            </a:pPr>
            <a:endParaRPr lang="en"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US" sz="1400" dirty="0">
                <a:latin typeface="Arial" panose="020B0604020202020204" pitchFamily="34" charset="0"/>
                <a:ea typeface="Calibri"/>
                <a:cs typeface="Arial" panose="020B0604020202020204" pitchFamily="34" charset="0"/>
                <a:sym typeface="Calibri"/>
              </a:rPr>
              <a:t>The vast majority of the data storage, computing resources, and human effort used to generate this call set were donated by the Broad Institute</a:t>
            </a:r>
          </a:p>
          <a:p>
            <a:pPr>
              <a:buClr>
                <a:schemeClr val="dk1"/>
              </a:buClr>
              <a:buSzPts val="1100"/>
            </a:pPr>
            <a:endParaRPr sz="1400"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92" name="Google Shape;92;p16"/>
          <p:cNvSpPr txBox="1"/>
          <p:nvPr/>
        </p:nvSpPr>
        <p:spPr>
          <a:xfrm>
            <a:off x="3373725" y="4199100"/>
            <a:ext cx="2076581" cy="9444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Broad Genomics Platform</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Stacey Gabriel</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Kristen Connolly</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Steven Ferriera</a:t>
            </a:r>
            <a:endParaRPr sz="1125"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93" name="Google Shape;93;p16"/>
          <p:cNvSpPr txBox="1"/>
          <p:nvPr/>
        </p:nvSpPr>
        <p:spPr>
          <a:xfrm>
            <a:off x="7168200" y="2511869"/>
            <a:ext cx="1911900" cy="3181800"/>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 sz="1125" b="1" dirty="0">
                <a:latin typeface="Arial" panose="020B0604020202020204" pitchFamily="34" charset="0"/>
                <a:ea typeface="Calibri"/>
                <a:cs typeface="Arial" panose="020B0604020202020204" pitchFamily="34" charset="0"/>
                <a:sym typeface="Calibri"/>
              </a:rPr>
              <a:t>Funding</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NIGMS R01 GM104371</a:t>
            </a:r>
            <a:endParaRPr sz="1125" dirty="0">
              <a:latin typeface="Arial" panose="020B0604020202020204" pitchFamily="34" charset="0"/>
              <a:ea typeface="Calibri"/>
              <a:cs typeface="Arial" panose="020B0604020202020204" pitchFamily="34" charset="0"/>
              <a:sym typeface="Calibri"/>
            </a:endParaRPr>
          </a:p>
          <a:p>
            <a:r>
              <a:rPr lang="en" sz="1125" dirty="0">
                <a:latin typeface="Arial" panose="020B0604020202020204" pitchFamily="34" charset="0"/>
                <a:ea typeface="Calibri"/>
                <a:cs typeface="Arial" panose="020B0604020202020204" pitchFamily="34" charset="0"/>
                <a:sym typeface="Calibri"/>
              </a:rPr>
              <a:t>(PI: MacArthur)</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NIDDK U54 DK105566</a:t>
            </a:r>
            <a:endParaRPr sz="1125" dirty="0">
              <a:latin typeface="Arial" panose="020B0604020202020204" pitchFamily="34" charset="0"/>
              <a:ea typeface="Calibri"/>
              <a:cs typeface="Arial" panose="020B0604020202020204" pitchFamily="34" charset="0"/>
              <a:sym typeface="Calibri"/>
            </a:endParaRPr>
          </a:p>
          <a:p>
            <a:r>
              <a:rPr lang="en" sz="1125" dirty="0">
                <a:latin typeface="Arial" panose="020B0604020202020204" pitchFamily="34" charset="0"/>
                <a:ea typeface="Calibri"/>
                <a:cs typeface="Arial" panose="020B0604020202020204" pitchFamily="34" charset="0"/>
                <a:sym typeface="Calibri"/>
              </a:rPr>
              <a:t>(PIs: MacArthur and Neale)</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NHGRI U24 HG010262</a:t>
            </a:r>
            <a:endParaRPr sz="1125" dirty="0">
              <a:latin typeface="Arial" panose="020B0604020202020204" pitchFamily="34" charset="0"/>
              <a:ea typeface="Calibri"/>
              <a:cs typeface="Arial" panose="020B0604020202020204" pitchFamily="34" charset="0"/>
              <a:sym typeface="Calibri"/>
            </a:endParaRPr>
          </a:p>
          <a:p>
            <a:r>
              <a:rPr lang="en" sz="1125" dirty="0">
                <a:latin typeface="Arial" panose="020B0604020202020204" pitchFamily="34" charset="0"/>
                <a:ea typeface="Calibri"/>
                <a:cs typeface="Arial" panose="020B0604020202020204" pitchFamily="34" charset="0"/>
                <a:sym typeface="Calibri"/>
              </a:rPr>
              <a:t>(PI: </a:t>
            </a:r>
            <a:r>
              <a:rPr lang="en" sz="1125" dirty="0" err="1">
                <a:latin typeface="Arial" panose="020B0604020202020204" pitchFamily="34" charset="0"/>
                <a:ea typeface="Calibri"/>
                <a:cs typeface="Arial" panose="020B0604020202020204" pitchFamily="34" charset="0"/>
                <a:sym typeface="Calibri"/>
              </a:rPr>
              <a:t>Phillipakis</a:t>
            </a:r>
            <a:r>
              <a:rPr lang="en" sz="1125" dirty="0">
                <a:latin typeface="Arial" panose="020B0604020202020204" pitchFamily="34" charset="0"/>
                <a:ea typeface="Calibri"/>
                <a:cs typeface="Arial" panose="020B0604020202020204" pitchFamily="34" charset="0"/>
                <a:sym typeface="Calibri"/>
              </a:rPr>
              <a:t>)</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r>
              <a:rPr lang="en" sz="1125" dirty="0">
                <a:latin typeface="Arial" panose="020B0604020202020204" pitchFamily="34" charset="0"/>
                <a:ea typeface="Calibri"/>
                <a:cs typeface="Arial" panose="020B0604020202020204" pitchFamily="34" charset="0"/>
                <a:sym typeface="Calibri"/>
              </a:rPr>
              <a:t>NIMH R56 MH115957</a:t>
            </a:r>
            <a:endParaRPr sz="1125" dirty="0">
              <a:latin typeface="Arial" panose="020B0604020202020204" pitchFamily="34" charset="0"/>
              <a:ea typeface="Calibri"/>
              <a:cs typeface="Arial" panose="020B0604020202020204" pitchFamily="34" charset="0"/>
              <a:sym typeface="Calibri"/>
            </a:endParaRPr>
          </a:p>
          <a:p>
            <a:r>
              <a:rPr lang="en" sz="1125" dirty="0">
                <a:latin typeface="Arial" panose="020B0604020202020204" pitchFamily="34" charset="0"/>
                <a:ea typeface="Calibri"/>
                <a:cs typeface="Arial" panose="020B0604020202020204" pitchFamily="34" charset="0"/>
                <a:sym typeface="Calibri"/>
              </a:rPr>
              <a:t>(PI: </a:t>
            </a:r>
            <a:r>
              <a:rPr lang="en" sz="1125" dirty="0" err="1">
                <a:latin typeface="Arial" panose="020B0604020202020204" pitchFamily="34" charset="0"/>
                <a:ea typeface="Calibri"/>
                <a:cs typeface="Arial" panose="020B0604020202020204" pitchFamily="34" charset="0"/>
                <a:sym typeface="Calibri"/>
              </a:rPr>
              <a:t>Talkowski</a:t>
            </a:r>
            <a:r>
              <a:rPr lang="en" sz="1125" dirty="0">
                <a:latin typeface="Arial" panose="020B0604020202020204" pitchFamily="34" charset="0"/>
                <a:ea typeface="Calibri"/>
                <a:cs typeface="Arial" panose="020B0604020202020204" pitchFamily="34" charset="0"/>
                <a:sym typeface="Calibri"/>
              </a:rPr>
              <a:t>)</a:t>
            </a:r>
            <a:endParaRPr sz="1125" dirty="0">
              <a:latin typeface="Arial" panose="020B0604020202020204" pitchFamily="34" charset="0"/>
              <a:ea typeface="Calibri"/>
              <a:cs typeface="Arial" panose="020B0604020202020204" pitchFamily="34" charset="0"/>
              <a:sym typeface="Calibri"/>
            </a:endParaRPr>
          </a:p>
          <a:p>
            <a:pPr>
              <a:buClr>
                <a:schemeClr val="dk1"/>
              </a:buClr>
              <a:buSzPts val="1100"/>
            </a:pPr>
            <a:endParaRPr sz="1125" dirty="0">
              <a:latin typeface="Arial" panose="020B0604020202020204" pitchFamily="34" charset="0"/>
              <a:ea typeface="Calibri"/>
              <a:cs typeface="Arial" panose="020B0604020202020204" pitchFamily="34" charset="0"/>
              <a:sym typeface="Calibri"/>
            </a:endParaRPr>
          </a:p>
          <a:p>
            <a:endParaRPr sz="1125" dirty="0">
              <a:latin typeface="Arial" panose="020B0604020202020204" pitchFamily="34" charset="0"/>
              <a:ea typeface="Calibri"/>
              <a:cs typeface="Arial" panose="020B0604020202020204" pitchFamily="34" charset="0"/>
              <a:sym typeface="Calibri"/>
            </a:endParaRPr>
          </a:p>
        </p:txBody>
      </p:sp>
      <p:sp>
        <p:nvSpPr>
          <p:cNvPr id="10" name="Google Shape;90;p16"/>
          <p:cNvSpPr txBox="1"/>
          <p:nvPr/>
        </p:nvSpPr>
        <p:spPr>
          <a:xfrm>
            <a:off x="5259682" y="900393"/>
            <a:ext cx="1434000" cy="545166"/>
          </a:xfrm>
          <a:prstGeom prst="rect">
            <a:avLst/>
          </a:prstGeom>
          <a:noFill/>
          <a:ln>
            <a:noFill/>
          </a:ln>
        </p:spPr>
        <p:txBody>
          <a:bodyPr spcFirstLastPara="1" wrap="square" lIns="91423" tIns="91423" rIns="91423" bIns="91423" anchor="t" anchorCtr="0">
            <a:noAutofit/>
          </a:bodyPr>
          <a:lstStyle/>
          <a:p>
            <a:pPr>
              <a:buClr>
                <a:schemeClr val="dk1"/>
              </a:buClr>
              <a:buSzPts val="1100"/>
            </a:pPr>
            <a:r>
              <a:rPr lang="en-US" sz="1125" b="1" dirty="0">
                <a:latin typeface="Arial" panose="020B0604020202020204" pitchFamily="34" charset="0"/>
                <a:ea typeface="Calibri"/>
                <a:cs typeface="Arial" panose="020B0604020202020204" pitchFamily="34" charset="0"/>
                <a:sym typeface="Calibri"/>
              </a:rPr>
              <a:t>Coordination</a:t>
            </a:r>
            <a:endParaRPr sz="1125" b="1" dirty="0">
              <a:latin typeface="Arial" panose="020B0604020202020204" pitchFamily="34" charset="0"/>
              <a:ea typeface="Calibri"/>
              <a:cs typeface="Arial" panose="020B0604020202020204" pitchFamily="34" charset="0"/>
              <a:sym typeface="Calibri"/>
            </a:endParaRPr>
          </a:p>
          <a:p>
            <a:pPr>
              <a:buClr>
                <a:schemeClr val="dk1"/>
              </a:buClr>
              <a:buSzPts val="1100"/>
            </a:pPr>
            <a:r>
              <a:rPr lang="en-US" sz="1125" dirty="0">
                <a:latin typeface="Arial" panose="020B0604020202020204" pitchFamily="34" charset="0"/>
                <a:ea typeface="Calibri"/>
                <a:cs typeface="Arial" panose="020B0604020202020204" pitchFamily="34" charset="0"/>
                <a:sym typeface="Calibri"/>
              </a:rPr>
              <a:t>Jessica Alföldi</a:t>
            </a:r>
            <a:endParaRPr sz="1125" dirty="0">
              <a:latin typeface="Arial" panose="020B0604020202020204" pitchFamily="34" charset="0"/>
              <a:ea typeface="Calibri"/>
              <a:cs typeface="Arial" panose="020B0604020202020204" pitchFamily="34" charset="0"/>
              <a:sym typeface="Calibri"/>
            </a:endParaRPr>
          </a:p>
        </p:txBody>
      </p:sp>
      <p:pic>
        <p:nvPicPr>
          <p:cNvPr id="11" name="Picture 10">
            <a:extLst>
              <a:ext uri="{FF2B5EF4-FFF2-40B4-BE49-F238E27FC236}">
                <a16:creationId xmlns:a16="http://schemas.microsoft.com/office/drawing/2014/main" id="{54C0A4B3-202B-C44A-8973-278B33E2233A}"/>
              </a:ext>
            </a:extLst>
          </p:cNvPr>
          <p:cNvPicPr>
            <a:picLocks noChangeAspect="1"/>
          </p:cNvPicPr>
          <p:nvPr/>
        </p:nvPicPr>
        <p:blipFill>
          <a:blip r:embed="rId3"/>
          <a:stretch>
            <a:fillRect/>
          </a:stretch>
        </p:blipFill>
        <p:spPr>
          <a:xfrm>
            <a:off x="2004877" y="3552788"/>
            <a:ext cx="470027" cy="279140"/>
          </a:xfrm>
          <a:prstGeom prst="rect">
            <a:avLst/>
          </a:prstGeom>
        </p:spPr>
      </p:pic>
      <p:sp>
        <p:nvSpPr>
          <p:cNvPr id="2" name="TextBox 1">
            <a:extLst>
              <a:ext uri="{FF2B5EF4-FFF2-40B4-BE49-F238E27FC236}">
                <a16:creationId xmlns:a16="http://schemas.microsoft.com/office/drawing/2014/main" id="{9400622D-2688-3540-8B82-B5F8DE9E2671}"/>
              </a:ext>
            </a:extLst>
          </p:cNvPr>
          <p:cNvSpPr txBox="1"/>
          <p:nvPr/>
        </p:nvSpPr>
        <p:spPr>
          <a:xfrm>
            <a:off x="6995391" y="221997"/>
            <a:ext cx="1740606" cy="2246769"/>
          </a:xfrm>
          <a:prstGeom prst="rect">
            <a:avLst/>
          </a:prstGeom>
          <a:noFill/>
        </p:spPr>
        <p:txBody>
          <a:bodyPr wrap="none" rtlCol="0">
            <a:spAutoFit/>
          </a:bodyPr>
          <a:lstStyle/>
          <a:p>
            <a:pPr algn="ctr"/>
            <a:r>
              <a:rPr lang="en-US" sz="1400" b="1" dirty="0" err="1"/>
              <a:t>gnomAD</a:t>
            </a:r>
            <a:r>
              <a:rPr lang="en-US" sz="1400" b="1" dirty="0"/>
              <a:t> Leadership</a:t>
            </a:r>
          </a:p>
          <a:p>
            <a:pPr algn="ctr"/>
            <a:r>
              <a:rPr lang="en-US" sz="1400" dirty="0"/>
              <a:t>Mark Daly (PI)</a:t>
            </a:r>
          </a:p>
          <a:p>
            <a:pPr algn="ctr"/>
            <a:r>
              <a:rPr lang="en-US" sz="1400" dirty="0"/>
              <a:t>Heidi Rehm (PI)</a:t>
            </a:r>
          </a:p>
          <a:p>
            <a:pPr algn="ctr"/>
            <a:r>
              <a:rPr lang="en-US" sz="1400" dirty="0"/>
              <a:t>Daniel MacArthur</a:t>
            </a:r>
          </a:p>
          <a:p>
            <a:pPr algn="ctr"/>
            <a:r>
              <a:rPr lang="en-US" sz="1400" dirty="0"/>
              <a:t>Anne O’Donnell Luria</a:t>
            </a:r>
          </a:p>
          <a:p>
            <a:pPr algn="ctr"/>
            <a:r>
              <a:rPr lang="en-US" sz="1400" dirty="0"/>
              <a:t>Michael </a:t>
            </a:r>
            <a:r>
              <a:rPr lang="en-US" sz="1400" dirty="0" err="1"/>
              <a:t>Talkowski</a:t>
            </a:r>
            <a:endParaRPr lang="en-US" sz="1400" dirty="0"/>
          </a:p>
          <a:p>
            <a:pPr algn="ctr"/>
            <a:r>
              <a:rPr lang="en-US" sz="1400" dirty="0"/>
              <a:t>Ben Neale</a:t>
            </a:r>
          </a:p>
          <a:p>
            <a:pPr algn="ctr"/>
            <a:r>
              <a:rPr lang="en-US" sz="1400" dirty="0"/>
              <a:t>Grace </a:t>
            </a:r>
            <a:r>
              <a:rPr lang="en-US" sz="1400" dirty="0" err="1"/>
              <a:t>Tiao</a:t>
            </a:r>
            <a:endParaRPr lang="en-US" sz="1400" dirty="0"/>
          </a:p>
          <a:p>
            <a:pPr algn="ctr"/>
            <a:r>
              <a:rPr lang="en-US" sz="1400" dirty="0"/>
              <a:t>Matt </a:t>
            </a:r>
            <a:r>
              <a:rPr lang="en-US" sz="1400" dirty="0" err="1"/>
              <a:t>Solomonson</a:t>
            </a:r>
            <a:endParaRPr lang="en-US" sz="1400" dirty="0"/>
          </a:p>
          <a:p>
            <a:pPr algn="ctr"/>
            <a:r>
              <a:rPr lang="en-US" sz="1400" dirty="0"/>
              <a:t>Jessica </a:t>
            </a:r>
            <a:r>
              <a:rPr lang="en-US" sz="1400" dirty="0" err="1"/>
              <a:t>Alfoldi</a:t>
            </a:r>
            <a:endParaRPr lang="en-US" sz="1400" dirty="0"/>
          </a:p>
        </p:txBody>
      </p:sp>
    </p:spTree>
    <p:extLst>
      <p:ext uri="{BB962C8B-B14F-4D97-AF65-F5344CB8AC3E}">
        <p14:creationId xmlns:p14="http://schemas.microsoft.com/office/powerpoint/2010/main" val="1967222729"/>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C40C-8879-6649-A7B7-26FF1148C13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B75C652-0F92-D144-B6E8-51F1FB961505}"/>
              </a:ext>
            </a:extLst>
          </p:cNvPr>
          <p:cNvSpPr>
            <a:spLocks noGrp="1"/>
          </p:cNvSpPr>
          <p:nvPr>
            <p:ph type="body" idx="1"/>
          </p:nvPr>
        </p:nvSpPr>
        <p:spPr>
          <a:xfrm>
            <a:off x="450850" y="4046183"/>
            <a:ext cx="7886700" cy="918822"/>
          </a:xfrm>
        </p:spPr>
        <p:txBody>
          <a:bodyPr>
            <a:normAutofit fontScale="92500" lnSpcReduction="10000"/>
          </a:bodyPr>
          <a:lstStyle/>
          <a:p>
            <a:r>
              <a:rPr lang="en-US" dirty="0"/>
              <a:t>I’ll be hiring 1-2 computational postdocs in 2020 to work on </a:t>
            </a:r>
            <a:r>
              <a:rPr lang="en-US" dirty="0" err="1"/>
              <a:t>gnomAD</a:t>
            </a:r>
            <a:r>
              <a:rPr lang="en-US" dirty="0"/>
              <a:t> and rare disease related projects</a:t>
            </a:r>
          </a:p>
          <a:p>
            <a:r>
              <a:rPr lang="en-US" dirty="0" err="1"/>
              <a:t>odonnell@broadinstitute.org</a:t>
            </a:r>
            <a:endParaRPr lang="en-US" dirty="0"/>
          </a:p>
        </p:txBody>
      </p:sp>
      <p:pic>
        <p:nvPicPr>
          <p:cNvPr id="4" name="Picture 3">
            <a:extLst>
              <a:ext uri="{FF2B5EF4-FFF2-40B4-BE49-F238E27FC236}">
                <a16:creationId xmlns:a16="http://schemas.microsoft.com/office/drawing/2014/main" id="{9A428693-A94E-4E4F-A74B-32E6F477DBFB}"/>
              </a:ext>
            </a:extLst>
          </p:cNvPr>
          <p:cNvPicPr>
            <a:picLocks noChangeAspect="1"/>
          </p:cNvPicPr>
          <p:nvPr/>
        </p:nvPicPr>
        <p:blipFill>
          <a:blip r:embed="rId2"/>
          <a:stretch>
            <a:fillRect/>
          </a:stretch>
        </p:blipFill>
        <p:spPr>
          <a:xfrm>
            <a:off x="361950" y="0"/>
            <a:ext cx="7975600" cy="3592457"/>
          </a:xfrm>
          <a:prstGeom prst="rect">
            <a:avLst/>
          </a:prstGeom>
        </p:spPr>
      </p:pic>
      <p:pic>
        <p:nvPicPr>
          <p:cNvPr id="5" name="Picture 4">
            <a:extLst>
              <a:ext uri="{FF2B5EF4-FFF2-40B4-BE49-F238E27FC236}">
                <a16:creationId xmlns:a16="http://schemas.microsoft.com/office/drawing/2014/main" id="{6ACAFFF4-6D6B-344B-A1A8-231A33485B32}"/>
              </a:ext>
            </a:extLst>
          </p:cNvPr>
          <p:cNvPicPr>
            <a:picLocks noChangeAspect="1"/>
          </p:cNvPicPr>
          <p:nvPr/>
        </p:nvPicPr>
        <p:blipFill>
          <a:blip r:embed="rId3"/>
          <a:stretch>
            <a:fillRect/>
          </a:stretch>
        </p:blipFill>
        <p:spPr>
          <a:xfrm>
            <a:off x="3135086" y="2384149"/>
            <a:ext cx="5556738" cy="1342114"/>
          </a:xfrm>
          <a:prstGeom prst="rect">
            <a:avLst/>
          </a:prstGeom>
        </p:spPr>
      </p:pic>
    </p:spTree>
    <p:extLst>
      <p:ext uri="{BB962C8B-B14F-4D97-AF65-F5344CB8AC3E}">
        <p14:creationId xmlns:p14="http://schemas.microsoft.com/office/powerpoint/2010/main" val="4197461"/>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147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1893075" y="4514123"/>
            <a:ext cx="6419850" cy="371475"/>
          </a:xfrm>
          <a:prstGeom prst="rect">
            <a:avLst/>
          </a:prstGeom>
          <a:noFill/>
          <a:ln>
            <a:noFill/>
          </a:ln>
        </p:spPr>
      </p:pic>
      <p:pic>
        <p:nvPicPr>
          <p:cNvPr id="67" name="Google Shape;67;p15"/>
          <p:cNvPicPr preferRelativeResize="0"/>
          <p:nvPr/>
        </p:nvPicPr>
        <p:blipFill>
          <a:blip r:embed="rId4">
            <a:alphaModFix/>
          </a:blip>
          <a:stretch>
            <a:fillRect/>
          </a:stretch>
        </p:blipFill>
        <p:spPr>
          <a:xfrm>
            <a:off x="1893075" y="1201668"/>
            <a:ext cx="5143500" cy="514350"/>
          </a:xfrm>
          <a:prstGeom prst="rect">
            <a:avLst/>
          </a:prstGeom>
          <a:noFill/>
          <a:ln>
            <a:noFill/>
          </a:ln>
        </p:spPr>
      </p:pic>
      <p:pic>
        <p:nvPicPr>
          <p:cNvPr id="68" name="Google Shape;68;p15"/>
          <p:cNvPicPr preferRelativeResize="0"/>
          <p:nvPr/>
        </p:nvPicPr>
        <p:blipFill>
          <a:blip r:embed="rId5">
            <a:alphaModFix/>
          </a:blip>
          <a:stretch>
            <a:fillRect/>
          </a:stretch>
        </p:blipFill>
        <p:spPr>
          <a:xfrm>
            <a:off x="1937898" y="3126275"/>
            <a:ext cx="6353175" cy="561975"/>
          </a:xfrm>
          <a:prstGeom prst="rect">
            <a:avLst/>
          </a:prstGeom>
          <a:noFill/>
          <a:ln>
            <a:noFill/>
          </a:ln>
        </p:spPr>
      </p:pic>
      <p:pic>
        <p:nvPicPr>
          <p:cNvPr id="69" name="Google Shape;69;p15"/>
          <p:cNvPicPr preferRelativeResize="0"/>
          <p:nvPr/>
        </p:nvPicPr>
        <p:blipFill>
          <a:blip r:embed="rId6">
            <a:alphaModFix/>
          </a:blip>
          <a:stretch>
            <a:fillRect/>
          </a:stretch>
        </p:blipFill>
        <p:spPr>
          <a:xfrm>
            <a:off x="1870664" y="2475215"/>
            <a:ext cx="6448425" cy="542925"/>
          </a:xfrm>
          <a:prstGeom prst="rect">
            <a:avLst/>
          </a:prstGeom>
          <a:noFill/>
          <a:ln>
            <a:noFill/>
          </a:ln>
        </p:spPr>
      </p:pic>
      <p:pic>
        <p:nvPicPr>
          <p:cNvPr id="70" name="Google Shape;70;p15"/>
          <p:cNvPicPr preferRelativeResize="0"/>
          <p:nvPr/>
        </p:nvPicPr>
        <p:blipFill>
          <a:blip r:embed="rId7">
            <a:alphaModFix/>
          </a:blip>
          <a:stretch>
            <a:fillRect/>
          </a:stretch>
        </p:blipFill>
        <p:spPr>
          <a:xfrm>
            <a:off x="1926692" y="1824154"/>
            <a:ext cx="6496050" cy="542925"/>
          </a:xfrm>
          <a:prstGeom prst="rect">
            <a:avLst/>
          </a:prstGeom>
          <a:noFill/>
          <a:ln>
            <a:noFill/>
          </a:ln>
        </p:spPr>
      </p:pic>
      <p:pic>
        <p:nvPicPr>
          <p:cNvPr id="71" name="Google Shape;71;p15"/>
          <p:cNvPicPr preferRelativeResize="0"/>
          <p:nvPr/>
        </p:nvPicPr>
        <p:blipFill>
          <a:blip r:embed="rId8">
            <a:alphaModFix/>
          </a:blip>
          <a:stretch>
            <a:fillRect/>
          </a:stretch>
        </p:blipFill>
        <p:spPr>
          <a:xfrm>
            <a:off x="1803429" y="474407"/>
            <a:ext cx="6686550" cy="619125"/>
          </a:xfrm>
          <a:prstGeom prst="rect">
            <a:avLst/>
          </a:prstGeom>
          <a:noFill/>
          <a:ln>
            <a:noFill/>
          </a:ln>
        </p:spPr>
      </p:pic>
      <p:pic>
        <p:nvPicPr>
          <p:cNvPr id="72" name="Google Shape;72;p15"/>
          <p:cNvPicPr preferRelativeResize="0"/>
          <p:nvPr/>
        </p:nvPicPr>
        <p:blipFill>
          <a:blip r:embed="rId9">
            <a:alphaModFix/>
          </a:blip>
          <a:stretch>
            <a:fillRect/>
          </a:stretch>
        </p:blipFill>
        <p:spPr>
          <a:xfrm>
            <a:off x="1893075" y="3796386"/>
            <a:ext cx="6419850" cy="609600"/>
          </a:xfrm>
          <a:prstGeom prst="rect">
            <a:avLst/>
          </a:prstGeom>
          <a:noFill/>
          <a:ln>
            <a:noFill/>
          </a:ln>
        </p:spPr>
      </p:pic>
      <p:pic>
        <p:nvPicPr>
          <p:cNvPr id="73" name="Google Shape;73;p15"/>
          <p:cNvPicPr preferRelativeResize="0"/>
          <p:nvPr/>
        </p:nvPicPr>
        <p:blipFill>
          <a:blip r:embed="rId10">
            <a:alphaModFix/>
          </a:blip>
          <a:stretch>
            <a:fillRect/>
          </a:stretch>
        </p:blipFill>
        <p:spPr>
          <a:xfrm>
            <a:off x="523202" y="2915170"/>
            <a:ext cx="497793" cy="663731"/>
          </a:xfrm>
          <a:prstGeom prst="rect">
            <a:avLst/>
          </a:prstGeom>
          <a:noFill/>
          <a:ln>
            <a:noFill/>
          </a:ln>
        </p:spPr>
      </p:pic>
      <p:pic>
        <p:nvPicPr>
          <p:cNvPr id="74" name="Google Shape;74;p15"/>
          <p:cNvPicPr preferRelativeResize="0"/>
          <p:nvPr/>
        </p:nvPicPr>
        <p:blipFill>
          <a:blip r:embed="rId11">
            <a:alphaModFix/>
          </a:blip>
          <a:stretch>
            <a:fillRect/>
          </a:stretch>
        </p:blipFill>
        <p:spPr>
          <a:xfrm>
            <a:off x="508125" y="4406643"/>
            <a:ext cx="521734" cy="665661"/>
          </a:xfrm>
          <a:prstGeom prst="rect">
            <a:avLst/>
          </a:prstGeom>
          <a:noFill/>
          <a:ln>
            <a:noFill/>
          </a:ln>
        </p:spPr>
      </p:pic>
      <p:pic>
        <p:nvPicPr>
          <p:cNvPr id="75" name="Google Shape;75;p15"/>
          <p:cNvPicPr preferRelativeResize="0"/>
          <p:nvPr/>
        </p:nvPicPr>
        <p:blipFill>
          <a:blip r:embed="rId12">
            <a:alphaModFix/>
          </a:blip>
          <a:stretch>
            <a:fillRect/>
          </a:stretch>
        </p:blipFill>
        <p:spPr>
          <a:xfrm>
            <a:off x="1263901" y="4407356"/>
            <a:ext cx="497794" cy="663725"/>
          </a:xfrm>
          <a:prstGeom prst="rect">
            <a:avLst/>
          </a:prstGeom>
          <a:noFill/>
          <a:ln>
            <a:noFill/>
          </a:ln>
        </p:spPr>
      </p:pic>
      <p:pic>
        <p:nvPicPr>
          <p:cNvPr id="76" name="Google Shape;76;p15"/>
          <p:cNvPicPr preferRelativeResize="0"/>
          <p:nvPr/>
        </p:nvPicPr>
        <p:blipFill>
          <a:blip r:embed="rId13">
            <a:alphaModFix/>
          </a:blip>
          <a:stretch>
            <a:fillRect/>
          </a:stretch>
        </p:blipFill>
        <p:spPr>
          <a:xfrm>
            <a:off x="1263890" y="2324152"/>
            <a:ext cx="497793" cy="667628"/>
          </a:xfrm>
          <a:prstGeom prst="rect">
            <a:avLst/>
          </a:prstGeom>
          <a:noFill/>
          <a:ln>
            <a:noFill/>
          </a:ln>
        </p:spPr>
      </p:pic>
      <p:pic>
        <p:nvPicPr>
          <p:cNvPr id="77" name="Google Shape;77;p15"/>
          <p:cNvPicPr preferRelativeResize="0"/>
          <p:nvPr/>
        </p:nvPicPr>
        <p:blipFill>
          <a:blip r:embed="rId14">
            <a:alphaModFix/>
          </a:blip>
          <a:stretch>
            <a:fillRect/>
          </a:stretch>
        </p:blipFill>
        <p:spPr>
          <a:xfrm>
            <a:off x="1285840" y="1528810"/>
            <a:ext cx="462905" cy="618650"/>
          </a:xfrm>
          <a:prstGeom prst="rect">
            <a:avLst/>
          </a:prstGeom>
          <a:noFill/>
          <a:ln>
            <a:noFill/>
          </a:ln>
        </p:spPr>
      </p:pic>
      <p:pic>
        <p:nvPicPr>
          <p:cNvPr id="78" name="Google Shape;78;p15"/>
          <p:cNvPicPr preferRelativeResize="0"/>
          <p:nvPr/>
        </p:nvPicPr>
        <p:blipFill>
          <a:blip r:embed="rId14">
            <a:alphaModFix/>
          </a:blip>
          <a:stretch>
            <a:fillRect/>
          </a:stretch>
        </p:blipFill>
        <p:spPr>
          <a:xfrm>
            <a:off x="1285840" y="3540125"/>
            <a:ext cx="462905" cy="618650"/>
          </a:xfrm>
          <a:prstGeom prst="rect">
            <a:avLst/>
          </a:prstGeom>
          <a:noFill/>
          <a:ln>
            <a:noFill/>
          </a:ln>
        </p:spPr>
      </p:pic>
      <p:pic>
        <p:nvPicPr>
          <p:cNvPr id="79" name="Google Shape;79;p15"/>
          <p:cNvPicPr preferRelativeResize="0"/>
          <p:nvPr/>
        </p:nvPicPr>
        <p:blipFill>
          <a:blip r:embed="rId15">
            <a:alphaModFix/>
          </a:blip>
          <a:stretch>
            <a:fillRect/>
          </a:stretch>
        </p:blipFill>
        <p:spPr>
          <a:xfrm>
            <a:off x="545156" y="1539395"/>
            <a:ext cx="462905" cy="615763"/>
          </a:xfrm>
          <a:prstGeom prst="rect">
            <a:avLst/>
          </a:prstGeom>
          <a:noFill/>
          <a:ln>
            <a:noFill/>
          </a:ln>
        </p:spPr>
      </p:pic>
      <p:pic>
        <p:nvPicPr>
          <p:cNvPr id="80" name="Google Shape;80;p15"/>
          <p:cNvPicPr preferRelativeResize="0"/>
          <p:nvPr/>
        </p:nvPicPr>
        <p:blipFill>
          <a:blip r:embed="rId16">
            <a:alphaModFix/>
          </a:blip>
          <a:stretch>
            <a:fillRect/>
          </a:stretch>
        </p:blipFill>
        <p:spPr>
          <a:xfrm>
            <a:off x="1285852" y="463202"/>
            <a:ext cx="462905" cy="619136"/>
          </a:xfrm>
          <a:prstGeom prst="rect">
            <a:avLst/>
          </a:prstGeom>
          <a:noFill/>
          <a:ln>
            <a:noFill/>
          </a:ln>
        </p:spPr>
      </p:pic>
      <p:pic>
        <p:nvPicPr>
          <p:cNvPr id="81" name="Google Shape;81;p15"/>
          <p:cNvPicPr preferRelativeResize="0"/>
          <p:nvPr/>
        </p:nvPicPr>
        <p:blipFill>
          <a:blip r:embed="rId17">
            <a:alphaModFix/>
          </a:blip>
          <a:stretch>
            <a:fillRect/>
          </a:stretch>
        </p:blipFill>
        <p:spPr>
          <a:xfrm>
            <a:off x="545152" y="747812"/>
            <a:ext cx="462905" cy="616120"/>
          </a:xfrm>
          <a:prstGeom prst="rect">
            <a:avLst/>
          </a:prstGeom>
          <a:noFill/>
          <a:ln>
            <a:noFill/>
          </a:ln>
        </p:spPr>
      </p:pic>
      <p:sp>
        <p:nvSpPr>
          <p:cNvPr id="3" name="TextBox 2"/>
          <p:cNvSpPr txBox="1"/>
          <p:nvPr/>
        </p:nvSpPr>
        <p:spPr>
          <a:xfrm>
            <a:off x="1535206" y="67236"/>
            <a:ext cx="6633883" cy="461665"/>
          </a:xfrm>
          <a:prstGeom prst="rect">
            <a:avLst/>
          </a:prstGeom>
          <a:noFill/>
        </p:spPr>
        <p:txBody>
          <a:bodyPr wrap="square" rtlCol="0">
            <a:spAutoFit/>
          </a:bodyPr>
          <a:lstStyle/>
          <a:p>
            <a:pPr algn="ctr"/>
            <a:r>
              <a:rPr lang="en-US" sz="2400" b="1" dirty="0">
                <a:solidFill>
                  <a:srgbClr val="0070C0"/>
                </a:solidFill>
                <a:latin typeface="+mj-lt"/>
              </a:rPr>
              <a:t>The gnomAD preprints on </a:t>
            </a:r>
            <a:r>
              <a:rPr lang="en-US" sz="2400" b="1" dirty="0" err="1">
                <a:solidFill>
                  <a:srgbClr val="0070C0"/>
                </a:solidFill>
                <a:latin typeface="+mj-lt"/>
              </a:rPr>
              <a:t>bioRxiv</a:t>
            </a:r>
            <a:r>
              <a:rPr lang="en-US" sz="2400" b="1" dirty="0">
                <a:solidFill>
                  <a:srgbClr val="0070C0"/>
                </a:solidFill>
                <a:latin typeface="+mj-lt"/>
              </a:rPr>
              <a:t> (MacArthur lab)</a:t>
            </a:r>
          </a:p>
        </p:txBody>
      </p:sp>
      <p:sp>
        <p:nvSpPr>
          <p:cNvPr id="2" name="TextBox 1"/>
          <p:cNvSpPr txBox="1"/>
          <p:nvPr/>
        </p:nvSpPr>
        <p:spPr>
          <a:xfrm>
            <a:off x="6515100" y="966921"/>
            <a:ext cx="2628900" cy="338554"/>
          </a:xfrm>
          <a:prstGeom prst="rect">
            <a:avLst/>
          </a:prstGeom>
          <a:noFill/>
        </p:spPr>
        <p:txBody>
          <a:bodyPr wrap="square" rtlCol="0">
            <a:spAutoFit/>
          </a:bodyPr>
          <a:lstStyle/>
          <a:p>
            <a:r>
              <a:rPr lang="en-US" sz="1600" u="sng" dirty="0">
                <a:solidFill>
                  <a:schemeClr val="accent5"/>
                </a:solidFill>
              </a:rPr>
              <a:t>http://broad.io/gnomad_lof</a:t>
            </a:r>
          </a:p>
        </p:txBody>
      </p:sp>
      <p:sp>
        <p:nvSpPr>
          <p:cNvPr id="20" name="TextBox 19"/>
          <p:cNvSpPr txBox="1"/>
          <p:nvPr/>
        </p:nvSpPr>
        <p:spPr>
          <a:xfrm>
            <a:off x="6299200" y="1355213"/>
            <a:ext cx="2844800" cy="338554"/>
          </a:xfrm>
          <a:prstGeom prst="rect">
            <a:avLst/>
          </a:prstGeom>
          <a:noFill/>
        </p:spPr>
        <p:txBody>
          <a:bodyPr wrap="square" rtlCol="0">
            <a:spAutoFit/>
          </a:bodyPr>
          <a:lstStyle/>
          <a:p>
            <a:r>
              <a:rPr lang="en-US" sz="1600" u="sng" dirty="0">
                <a:solidFill>
                  <a:schemeClr val="accent5"/>
                </a:solidFill>
              </a:rPr>
              <a:t>http://broad.io/gnomad_drugs</a:t>
            </a:r>
          </a:p>
        </p:txBody>
      </p:sp>
      <p:sp>
        <p:nvSpPr>
          <p:cNvPr id="21" name="TextBox 20"/>
          <p:cNvSpPr txBox="1"/>
          <p:nvPr/>
        </p:nvSpPr>
        <p:spPr>
          <a:xfrm>
            <a:off x="6388100" y="2082375"/>
            <a:ext cx="2755900" cy="338554"/>
          </a:xfrm>
          <a:prstGeom prst="rect">
            <a:avLst/>
          </a:prstGeom>
          <a:noFill/>
        </p:spPr>
        <p:txBody>
          <a:bodyPr wrap="square" rtlCol="0">
            <a:spAutoFit/>
          </a:bodyPr>
          <a:lstStyle/>
          <a:p>
            <a:r>
              <a:rPr lang="en-US" sz="1600" u="sng" dirty="0">
                <a:solidFill>
                  <a:schemeClr val="accent5"/>
                </a:solidFill>
              </a:rPr>
              <a:t>http://broad.io/gnomad_lrrk2</a:t>
            </a:r>
          </a:p>
        </p:txBody>
      </p:sp>
      <p:sp>
        <p:nvSpPr>
          <p:cNvPr id="22" name="TextBox 21"/>
          <p:cNvSpPr txBox="1"/>
          <p:nvPr/>
        </p:nvSpPr>
        <p:spPr>
          <a:xfrm>
            <a:off x="6388100" y="2768822"/>
            <a:ext cx="2755900" cy="338554"/>
          </a:xfrm>
          <a:prstGeom prst="rect">
            <a:avLst/>
          </a:prstGeom>
          <a:noFill/>
        </p:spPr>
        <p:txBody>
          <a:bodyPr wrap="square" rtlCol="0">
            <a:spAutoFit/>
          </a:bodyPr>
          <a:lstStyle/>
          <a:p>
            <a:r>
              <a:rPr lang="en-US" sz="1600" u="sng" dirty="0">
                <a:solidFill>
                  <a:schemeClr val="accent5"/>
                </a:solidFill>
              </a:rPr>
              <a:t>http://broad.io/tx_annotation</a:t>
            </a:r>
          </a:p>
        </p:txBody>
      </p:sp>
      <p:sp>
        <p:nvSpPr>
          <p:cNvPr id="23" name="TextBox 22"/>
          <p:cNvSpPr txBox="1"/>
          <p:nvPr/>
        </p:nvSpPr>
        <p:spPr>
          <a:xfrm>
            <a:off x="6388100" y="3464057"/>
            <a:ext cx="2755900" cy="338554"/>
          </a:xfrm>
          <a:prstGeom prst="rect">
            <a:avLst/>
          </a:prstGeom>
          <a:noFill/>
        </p:spPr>
        <p:txBody>
          <a:bodyPr wrap="square" rtlCol="0">
            <a:spAutoFit/>
          </a:bodyPr>
          <a:lstStyle/>
          <a:p>
            <a:r>
              <a:rPr lang="en-US" sz="1600" u="sng" dirty="0">
                <a:solidFill>
                  <a:schemeClr val="accent5"/>
                </a:solidFill>
              </a:rPr>
              <a:t>http://broad.io/gnomad_mnv</a:t>
            </a:r>
          </a:p>
        </p:txBody>
      </p:sp>
      <p:sp>
        <p:nvSpPr>
          <p:cNvPr id="24" name="TextBox 23"/>
          <p:cNvSpPr txBox="1"/>
          <p:nvPr/>
        </p:nvSpPr>
        <p:spPr>
          <a:xfrm>
            <a:off x="6388100" y="4158775"/>
            <a:ext cx="2755900" cy="338554"/>
          </a:xfrm>
          <a:prstGeom prst="rect">
            <a:avLst/>
          </a:prstGeom>
          <a:noFill/>
        </p:spPr>
        <p:txBody>
          <a:bodyPr wrap="square" rtlCol="0">
            <a:spAutoFit/>
          </a:bodyPr>
          <a:lstStyle/>
          <a:p>
            <a:r>
              <a:rPr lang="en-US" sz="1600" u="sng" dirty="0">
                <a:solidFill>
                  <a:schemeClr val="accent5"/>
                </a:solidFill>
              </a:rPr>
              <a:t>http://broad.io/gnomad_uorfs</a:t>
            </a:r>
          </a:p>
        </p:txBody>
      </p:sp>
      <p:sp>
        <p:nvSpPr>
          <p:cNvPr id="25" name="TextBox 24"/>
          <p:cNvSpPr txBox="1"/>
          <p:nvPr/>
        </p:nvSpPr>
        <p:spPr>
          <a:xfrm>
            <a:off x="6604000" y="4810298"/>
            <a:ext cx="2540000" cy="338554"/>
          </a:xfrm>
          <a:prstGeom prst="rect">
            <a:avLst/>
          </a:prstGeom>
          <a:noFill/>
        </p:spPr>
        <p:txBody>
          <a:bodyPr wrap="square" rtlCol="0">
            <a:spAutoFit/>
          </a:bodyPr>
          <a:lstStyle/>
          <a:p>
            <a:r>
              <a:rPr lang="en-US" sz="1600" u="sng" dirty="0">
                <a:solidFill>
                  <a:schemeClr val="accent5"/>
                </a:solidFill>
              </a:rPr>
              <a:t>http://broad.io/gnomad_sv</a:t>
            </a:r>
          </a:p>
        </p:txBody>
      </p:sp>
    </p:spTree>
    <p:extLst>
      <p:ext uri="{BB962C8B-B14F-4D97-AF65-F5344CB8AC3E}">
        <p14:creationId xmlns:p14="http://schemas.microsoft.com/office/powerpoint/2010/main" val="1729027367"/>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Comparing MPC to other metrics</a:t>
            </a:r>
          </a:p>
        </p:txBody>
      </p:sp>
      <p:graphicFrame>
        <p:nvGraphicFramePr>
          <p:cNvPr id="4" name="Table 3"/>
          <p:cNvGraphicFramePr>
            <a:graphicFrameLocks noGrp="1"/>
          </p:cNvGraphicFramePr>
          <p:nvPr>
            <p:extLst/>
          </p:nvPr>
        </p:nvGraphicFramePr>
        <p:xfrm>
          <a:off x="1251620" y="2736218"/>
          <a:ext cx="6628828" cy="1291590"/>
        </p:xfrm>
        <a:graphic>
          <a:graphicData uri="http://schemas.openxmlformats.org/drawingml/2006/table">
            <a:tbl>
              <a:tblPr firstRow="1" bandRow="1">
                <a:tableStyleId>{2D5ABB26-0587-4C30-8999-92F81FD0307C}</a:tableStyleId>
              </a:tblPr>
              <a:tblGrid>
                <a:gridCol w="2472492">
                  <a:extLst>
                    <a:ext uri="{9D8B030D-6E8A-4147-A177-3AD203B41FA5}">
                      <a16:colId xmlns:a16="http://schemas.microsoft.com/office/drawing/2014/main" val="20000"/>
                    </a:ext>
                  </a:extLst>
                </a:gridCol>
                <a:gridCol w="1039084">
                  <a:extLst>
                    <a:ext uri="{9D8B030D-6E8A-4147-A177-3AD203B41FA5}">
                      <a16:colId xmlns:a16="http://schemas.microsoft.com/office/drawing/2014/main" val="20001"/>
                    </a:ext>
                  </a:extLst>
                </a:gridCol>
                <a:gridCol w="1039084">
                  <a:extLst>
                    <a:ext uri="{9D8B030D-6E8A-4147-A177-3AD203B41FA5}">
                      <a16:colId xmlns:a16="http://schemas.microsoft.com/office/drawing/2014/main" val="20002"/>
                    </a:ext>
                  </a:extLst>
                </a:gridCol>
                <a:gridCol w="1039084">
                  <a:extLst>
                    <a:ext uri="{9D8B030D-6E8A-4147-A177-3AD203B41FA5}">
                      <a16:colId xmlns:a16="http://schemas.microsoft.com/office/drawing/2014/main" val="20003"/>
                    </a:ext>
                  </a:extLst>
                </a:gridCol>
                <a:gridCol w="1039084">
                  <a:extLst>
                    <a:ext uri="{9D8B030D-6E8A-4147-A177-3AD203B41FA5}">
                      <a16:colId xmlns:a16="http://schemas.microsoft.com/office/drawing/2014/main" val="20004"/>
                    </a:ext>
                  </a:extLst>
                </a:gridCol>
              </a:tblGrid>
              <a:tr h="278130">
                <a:tc>
                  <a:txBody>
                    <a:bodyPr/>
                    <a:lstStyle/>
                    <a:p>
                      <a:pPr marL="0" marR="0" algn="ctr">
                        <a:spcBef>
                          <a:spcPts val="0"/>
                        </a:spcBef>
                        <a:spcAft>
                          <a:spcPts val="0"/>
                        </a:spcAft>
                      </a:pPr>
                      <a:r>
                        <a:rPr lang="en-US" sz="1500" dirty="0">
                          <a:effectLst/>
                          <a:latin typeface="+mn-lt"/>
                          <a:ea typeface="ＭＳ 明朝"/>
                          <a:cs typeface="Arial"/>
                        </a:rPr>
                        <a:t> </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b="1" dirty="0">
                          <a:effectLst/>
                          <a:latin typeface="+mn-lt"/>
                          <a:ea typeface="ＭＳ 明朝"/>
                          <a:cs typeface="Arial"/>
                        </a:rPr>
                        <a:t>MPC</a:t>
                      </a:r>
                      <a:endParaRPr lang="en-US" sz="1500" dirty="0">
                        <a:effectLst/>
                        <a:latin typeface="+mn-lt"/>
                        <a:ea typeface="ＭＳ 明朝"/>
                        <a:cs typeface="Times New Roman"/>
                      </a:endParaRPr>
                    </a:p>
                  </a:txBody>
                  <a:tcPr marL="51435" marR="51435" marT="0" marB="0" anchor="ctr">
                    <a:lnB w="12700" cap="flat" cmpd="sng" algn="ctr">
                      <a:solidFill>
                        <a:scrgbClr r="0" g="0" b="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mn-lt"/>
                          <a:ea typeface="ＭＳ 明朝"/>
                          <a:cs typeface="Arial"/>
                        </a:rPr>
                        <a:t>M-CAP</a:t>
                      </a:r>
                      <a:endParaRPr lang="en-US" sz="1500" dirty="0">
                        <a:effectLst/>
                        <a:latin typeface="+mn-lt"/>
                        <a:ea typeface="ＭＳ 明朝"/>
                        <a:cs typeface="Times New Roman"/>
                      </a:endParaRPr>
                    </a:p>
                  </a:txBody>
                  <a:tcPr marL="51435" marR="51435" marT="0" marB="0" anchor="ctr">
                    <a:lnB w="12700" cap="flat" cmpd="sng" algn="ctr">
                      <a:solidFill>
                        <a:scrgbClr r="0" g="0" b="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mn-lt"/>
                          <a:ea typeface="ＭＳ 明朝"/>
                          <a:cs typeface="Arial"/>
                        </a:rPr>
                        <a:t>CADD</a:t>
                      </a:r>
                      <a:endParaRPr lang="en-US" sz="1500" dirty="0">
                        <a:effectLst/>
                        <a:latin typeface="+mn-lt"/>
                        <a:ea typeface="ＭＳ 明朝"/>
                        <a:cs typeface="Times New Roman"/>
                      </a:endParaRPr>
                    </a:p>
                  </a:txBody>
                  <a:tcPr marL="51435" marR="51435" marT="0" marB="0" anchor="ctr">
                    <a:lnB w="12700" cap="flat" cmpd="sng" algn="ctr">
                      <a:solidFill>
                        <a:scrgbClr r="0" g="0" b="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mn-lt"/>
                          <a:ea typeface="ＭＳ 明朝"/>
                          <a:cs typeface="Arial"/>
                        </a:rPr>
                        <a:t>PolyPhen-2</a:t>
                      </a:r>
                      <a:endParaRPr lang="en-US" sz="1500" dirty="0">
                        <a:effectLst/>
                        <a:latin typeface="+mn-lt"/>
                        <a:ea typeface="ＭＳ 明朝"/>
                        <a:cs typeface="Times New Roman"/>
                      </a:endParaRPr>
                    </a:p>
                  </a:txBody>
                  <a:tcPr marL="51435" marR="51435" marT="0" marB="0" anchor="ct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L="0" marR="0" algn="ctr">
                        <a:spcBef>
                          <a:spcPts val="0"/>
                        </a:spcBef>
                        <a:spcAft>
                          <a:spcPts val="0"/>
                        </a:spcAft>
                      </a:pPr>
                      <a:r>
                        <a:rPr lang="en-US" sz="1500" dirty="0">
                          <a:effectLst/>
                          <a:latin typeface="+mn-lt"/>
                          <a:ea typeface="ＭＳ 明朝"/>
                          <a:cs typeface="Arial"/>
                        </a:rPr>
                        <a:t>Fraction of top 10% from cases</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0.95</a:t>
                      </a:r>
                      <a:endParaRPr lang="en-US" sz="1500" dirty="0">
                        <a:effectLst/>
                        <a:latin typeface="+mn-lt"/>
                        <a:ea typeface="ＭＳ 明朝"/>
                        <a:cs typeface="Times New Roman"/>
                      </a:endParaRPr>
                    </a:p>
                  </a:txBody>
                  <a:tcPr marL="51435" marR="51435" marT="0" marB="0" anchor="ctr">
                    <a:lnT w="12700" cap="flat" cmpd="sng" algn="ctr">
                      <a:solidFill>
                        <a:scrgbClr r="0" g="0" b="0"/>
                      </a:solidFill>
                      <a:prstDash val="solid"/>
                      <a:round/>
                      <a:headEnd type="none" w="med" len="med"/>
                      <a:tailEnd type="none" w="med" len="med"/>
                    </a:lnT>
                  </a:tcPr>
                </a:tc>
                <a:tc>
                  <a:txBody>
                    <a:bodyPr/>
                    <a:lstStyle/>
                    <a:p>
                      <a:pPr marL="0" marR="0" algn="ctr">
                        <a:spcBef>
                          <a:spcPts val="0"/>
                        </a:spcBef>
                        <a:spcAft>
                          <a:spcPts val="0"/>
                        </a:spcAft>
                      </a:pPr>
                      <a:r>
                        <a:rPr lang="en-US" sz="1500" dirty="0">
                          <a:effectLst/>
                          <a:latin typeface="+mn-lt"/>
                          <a:ea typeface="ＭＳ 明朝"/>
                          <a:cs typeface="Arial"/>
                        </a:rPr>
                        <a:t>0.93</a:t>
                      </a:r>
                      <a:endParaRPr lang="en-US" sz="1500" dirty="0">
                        <a:effectLst/>
                        <a:latin typeface="+mn-lt"/>
                        <a:ea typeface="ＭＳ 明朝"/>
                        <a:cs typeface="Times New Roman"/>
                      </a:endParaRPr>
                    </a:p>
                  </a:txBody>
                  <a:tcPr marL="51435" marR="51435" marT="0" marB="0" anchor="ctr">
                    <a:lnT w="12700" cap="flat" cmpd="sng" algn="ctr">
                      <a:solidFill>
                        <a:scrgbClr r="0" g="0" b="0"/>
                      </a:solidFill>
                      <a:prstDash val="solid"/>
                      <a:round/>
                      <a:headEnd type="none" w="med" len="med"/>
                      <a:tailEnd type="none" w="med" len="med"/>
                    </a:lnT>
                  </a:tcPr>
                </a:tc>
                <a:tc>
                  <a:txBody>
                    <a:bodyPr/>
                    <a:lstStyle/>
                    <a:p>
                      <a:pPr marL="0" marR="0" algn="ctr">
                        <a:spcBef>
                          <a:spcPts val="0"/>
                        </a:spcBef>
                        <a:spcAft>
                          <a:spcPts val="0"/>
                        </a:spcAft>
                      </a:pPr>
                      <a:r>
                        <a:rPr lang="en-US" sz="1500" dirty="0">
                          <a:effectLst/>
                          <a:latin typeface="+mn-lt"/>
                          <a:ea typeface="ＭＳ 明朝"/>
                          <a:cs typeface="Arial"/>
                        </a:rPr>
                        <a:t>0.86</a:t>
                      </a:r>
                      <a:endParaRPr lang="en-US" sz="1500" dirty="0">
                        <a:effectLst/>
                        <a:latin typeface="+mn-lt"/>
                        <a:ea typeface="ＭＳ 明朝"/>
                        <a:cs typeface="Times New Roman"/>
                      </a:endParaRPr>
                    </a:p>
                  </a:txBody>
                  <a:tcPr marL="51435" marR="51435" marT="0" marB="0" anchor="ctr">
                    <a:lnT w="12700" cap="flat" cmpd="sng" algn="ctr">
                      <a:solidFill>
                        <a:scrgbClr r="0" g="0" b="0"/>
                      </a:solidFill>
                      <a:prstDash val="solid"/>
                      <a:round/>
                      <a:headEnd type="none" w="med" len="med"/>
                      <a:tailEnd type="none" w="med" len="med"/>
                    </a:lnT>
                  </a:tcPr>
                </a:tc>
                <a:tc>
                  <a:txBody>
                    <a:bodyPr/>
                    <a:lstStyle/>
                    <a:p>
                      <a:pPr marL="0" marR="0" algn="ctr">
                        <a:spcBef>
                          <a:spcPts val="0"/>
                        </a:spcBef>
                        <a:spcAft>
                          <a:spcPts val="0"/>
                        </a:spcAft>
                      </a:pPr>
                      <a:r>
                        <a:rPr lang="en-US" sz="1500">
                          <a:effectLst/>
                          <a:latin typeface="+mn-lt"/>
                          <a:ea typeface="ＭＳ 明朝"/>
                          <a:cs typeface="Arial"/>
                        </a:rPr>
                        <a:t>0.85</a:t>
                      </a:r>
                      <a:endParaRPr lang="en-US" sz="1500">
                        <a:effectLst/>
                        <a:latin typeface="+mn-lt"/>
                        <a:ea typeface="ＭＳ 明朝"/>
                        <a:cs typeface="Times New Roman"/>
                      </a:endParaRPr>
                    </a:p>
                  </a:txBody>
                  <a:tcPr marL="51435" marR="51435" marT="0" marB="0" anchor="ct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1"/>
                  </a:ext>
                </a:extLst>
              </a:tr>
              <a:tr h="278130">
                <a:tc>
                  <a:txBody>
                    <a:bodyPr/>
                    <a:lstStyle/>
                    <a:p>
                      <a:pPr marL="0" marR="0" algn="ctr">
                        <a:spcBef>
                          <a:spcPts val="0"/>
                        </a:spcBef>
                        <a:spcAft>
                          <a:spcPts val="0"/>
                        </a:spcAft>
                      </a:pPr>
                      <a:r>
                        <a:rPr lang="en-US" sz="1500" dirty="0">
                          <a:effectLst/>
                          <a:latin typeface="+mn-lt"/>
                          <a:ea typeface="ＭＳ 明朝"/>
                          <a:cs typeface="Arial"/>
                        </a:rPr>
                        <a:t>Odds ratio</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5.43</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3.52</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1.58</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1.44</a:t>
                      </a:r>
                      <a:endParaRPr lang="en-US" sz="1500" dirty="0">
                        <a:effectLst/>
                        <a:latin typeface="+mn-lt"/>
                        <a:ea typeface="ＭＳ 明朝"/>
                        <a:cs typeface="Times New Roman"/>
                      </a:endParaRPr>
                    </a:p>
                  </a:txBody>
                  <a:tcPr marL="51435" marR="51435" marT="0" marB="0" anchor="ctr"/>
                </a:tc>
                <a:extLst>
                  <a:ext uri="{0D108BD9-81ED-4DB2-BD59-A6C34878D82A}">
                    <a16:rowId xmlns:a16="http://schemas.microsoft.com/office/drawing/2014/main" val="10002"/>
                  </a:ext>
                </a:extLst>
              </a:tr>
              <a:tr h="278130">
                <a:tc>
                  <a:txBody>
                    <a:bodyPr/>
                    <a:lstStyle/>
                    <a:p>
                      <a:pPr marL="0" marR="0" algn="ctr">
                        <a:spcBef>
                          <a:spcPts val="0"/>
                        </a:spcBef>
                        <a:spcAft>
                          <a:spcPts val="0"/>
                        </a:spcAft>
                      </a:pPr>
                      <a:r>
                        <a:rPr lang="en-US" sz="1500" dirty="0">
                          <a:effectLst/>
                          <a:latin typeface="+mn-lt"/>
                          <a:ea typeface="ＭＳ 明朝"/>
                          <a:cs typeface="Arial"/>
                        </a:rPr>
                        <a:t>p-value</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1.48x10</a:t>
                      </a:r>
                      <a:r>
                        <a:rPr lang="en-US" sz="1500" baseline="30000" dirty="0">
                          <a:effectLst/>
                          <a:latin typeface="+mn-lt"/>
                          <a:ea typeface="ＭＳ 明朝"/>
                          <a:cs typeface="Arial"/>
                        </a:rPr>
                        <a:t>-28</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4.35x10</a:t>
                      </a:r>
                      <a:r>
                        <a:rPr lang="en-US" sz="1500" baseline="30000" dirty="0">
                          <a:effectLst/>
                          <a:latin typeface="+mn-lt"/>
                          <a:ea typeface="ＭＳ 明朝"/>
                          <a:cs typeface="Arial"/>
                        </a:rPr>
                        <a:t>-20</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1.46x10</a:t>
                      </a:r>
                      <a:r>
                        <a:rPr lang="en-US" sz="1500" baseline="30000" dirty="0">
                          <a:effectLst/>
                          <a:latin typeface="+mn-lt"/>
                          <a:ea typeface="ＭＳ 明朝"/>
                          <a:cs typeface="Arial"/>
                        </a:rPr>
                        <a:t>-4</a:t>
                      </a:r>
                      <a:endParaRPr lang="en-US" sz="1500" dirty="0">
                        <a:effectLst/>
                        <a:latin typeface="+mn-lt"/>
                        <a:ea typeface="ＭＳ 明朝"/>
                        <a:cs typeface="Times New Roman"/>
                      </a:endParaRPr>
                    </a:p>
                  </a:txBody>
                  <a:tcPr marL="51435" marR="51435" marT="0" marB="0" anchor="ctr"/>
                </a:tc>
                <a:tc>
                  <a:txBody>
                    <a:bodyPr/>
                    <a:lstStyle/>
                    <a:p>
                      <a:pPr marL="0" marR="0" algn="ctr">
                        <a:spcBef>
                          <a:spcPts val="0"/>
                        </a:spcBef>
                        <a:spcAft>
                          <a:spcPts val="0"/>
                        </a:spcAft>
                      </a:pPr>
                      <a:r>
                        <a:rPr lang="en-US" sz="1500" dirty="0">
                          <a:effectLst/>
                          <a:latin typeface="+mn-lt"/>
                          <a:ea typeface="ＭＳ 明朝"/>
                          <a:cs typeface="Arial"/>
                        </a:rPr>
                        <a:t>2.66x10</a:t>
                      </a:r>
                      <a:r>
                        <a:rPr lang="en-US" sz="1500" baseline="30000" dirty="0">
                          <a:effectLst/>
                          <a:latin typeface="+mn-lt"/>
                          <a:ea typeface="ＭＳ 明朝"/>
                          <a:cs typeface="Arial"/>
                        </a:rPr>
                        <a:t>-3</a:t>
                      </a:r>
                      <a:endParaRPr lang="en-US" sz="1500" dirty="0">
                        <a:effectLst/>
                        <a:latin typeface="+mn-lt"/>
                        <a:ea typeface="ＭＳ 明朝"/>
                        <a:cs typeface="Times New Roman"/>
                      </a:endParaRPr>
                    </a:p>
                  </a:txBody>
                  <a:tcPr marL="51435" marR="51435" marT="0" marB="0" anchor="ctr"/>
                </a:tc>
                <a:extLst>
                  <a:ext uri="{0D108BD9-81ED-4DB2-BD59-A6C34878D82A}">
                    <a16:rowId xmlns:a16="http://schemas.microsoft.com/office/drawing/2014/main" val="10003"/>
                  </a:ext>
                </a:extLst>
              </a:tr>
            </a:tbl>
          </a:graphicData>
        </a:graphic>
      </p:graphicFrame>
      <p:sp>
        <p:nvSpPr>
          <p:cNvPr id="5" name="TextBox 4"/>
          <p:cNvSpPr txBox="1"/>
          <p:nvPr/>
        </p:nvSpPr>
        <p:spPr>
          <a:xfrm>
            <a:off x="1485900" y="1255112"/>
            <a:ext cx="6172200" cy="1454224"/>
          </a:xfrm>
          <a:prstGeom prst="rect">
            <a:avLst/>
          </a:prstGeom>
          <a:noFill/>
        </p:spPr>
        <p:txBody>
          <a:bodyPr wrap="square" lIns="68559" tIns="34280" rIns="68559" bIns="34280" rtlCol="0">
            <a:spAutoFit/>
          </a:bodyPr>
          <a:lstStyle/>
          <a:p>
            <a:r>
              <a:rPr lang="en-US" sz="1800" dirty="0"/>
              <a:t>Jointly ranked </a:t>
            </a:r>
            <a:r>
              <a:rPr lang="en-US" sz="1800" i="1" dirty="0"/>
              <a:t>de novo </a:t>
            </a:r>
            <a:r>
              <a:rPr lang="en-US" sz="1800" dirty="0"/>
              <a:t>missense variants from cases and controls by each metric and evaluated the fraction of case variants in the top 10%. The total proportion of case variants is 0.8 (5113/6382), so a metric with no predictive value would match this overall rate.</a:t>
            </a:r>
          </a:p>
        </p:txBody>
      </p:sp>
      <p:sp>
        <p:nvSpPr>
          <p:cNvPr id="6" name="TextBox 5"/>
          <p:cNvSpPr txBox="1"/>
          <p:nvPr/>
        </p:nvSpPr>
        <p:spPr>
          <a:xfrm>
            <a:off x="4774843" y="4916178"/>
            <a:ext cx="3456673" cy="230812"/>
          </a:xfrm>
          <a:prstGeom prst="rect">
            <a:avLst/>
          </a:prstGeom>
          <a:noFill/>
        </p:spPr>
        <p:txBody>
          <a:bodyPr wrap="none" lIns="68559" tIns="34280" rIns="68559" bIns="34280" rtlCol="0">
            <a:spAutoFit/>
          </a:bodyPr>
          <a:lstStyle/>
          <a:p>
            <a:r>
              <a:rPr lang="en-US" sz="1050" dirty="0" err="1"/>
              <a:t>Jagadeesh</a:t>
            </a:r>
            <a:r>
              <a:rPr lang="en-US" sz="1050" dirty="0"/>
              <a:t> et al 2016; </a:t>
            </a:r>
            <a:r>
              <a:rPr lang="en-US" sz="1050" dirty="0" err="1"/>
              <a:t>Kircher</a:t>
            </a:r>
            <a:r>
              <a:rPr lang="en-US" sz="1050" dirty="0"/>
              <a:t> et al 2014; </a:t>
            </a:r>
            <a:r>
              <a:rPr lang="en-US" sz="1050" dirty="0" err="1"/>
              <a:t>Adzhubei</a:t>
            </a:r>
            <a:r>
              <a:rPr lang="en-US" sz="1050" dirty="0"/>
              <a:t> et al 2010</a:t>
            </a:r>
          </a:p>
        </p:txBody>
      </p:sp>
    </p:spTree>
    <p:extLst>
      <p:ext uri="{BB962C8B-B14F-4D97-AF65-F5344CB8AC3E}">
        <p14:creationId xmlns:p14="http://schemas.microsoft.com/office/powerpoint/2010/main" val="3625662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60459" y="4503326"/>
            <a:ext cx="3575129" cy="253914"/>
          </a:xfrm>
          <a:prstGeom prst="rect">
            <a:avLst/>
          </a:prstGeom>
          <a:solidFill>
            <a:srgbClr val="FFFFFF"/>
          </a:solidFill>
        </p:spPr>
        <p:txBody>
          <a:bodyPr wrap="square" lIns="68576" tIns="34289" rIns="68576" bIns="34289" rtlCol="0">
            <a:spAutoFit/>
          </a:bodyPr>
          <a:lstStyle/>
          <a:p>
            <a:pPr algn="ctr"/>
            <a:r>
              <a:rPr lang="en-US" sz="1200" dirty="0">
                <a:latin typeface="Arial"/>
                <a:cs typeface="Arial"/>
              </a:rPr>
              <a:t>Observed / expected missense variants</a:t>
            </a:r>
          </a:p>
        </p:txBody>
      </p:sp>
      <p:sp>
        <p:nvSpPr>
          <p:cNvPr id="5" name="TextBox 4"/>
          <p:cNvSpPr txBox="1"/>
          <p:nvPr/>
        </p:nvSpPr>
        <p:spPr>
          <a:xfrm rot="16200000">
            <a:off x="31941" y="2428737"/>
            <a:ext cx="2734127" cy="561690"/>
          </a:xfrm>
          <a:prstGeom prst="rect">
            <a:avLst/>
          </a:prstGeom>
          <a:solidFill>
            <a:srgbClr val="FFFFFF"/>
          </a:solidFill>
        </p:spPr>
        <p:txBody>
          <a:bodyPr wrap="square" lIns="68576" tIns="34289" rIns="68576" bIns="34289" rtlCol="0">
            <a:spAutoFit/>
          </a:bodyPr>
          <a:lstStyle/>
          <a:p>
            <a:pPr algn="ctr"/>
            <a:r>
              <a:rPr lang="en-US" sz="1600" dirty="0">
                <a:latin typeface="Arial"/>
                <a:cs typeface="Arial"/>
              </a:rPr>
              <a:t>Rate </a:t>
            </a:r>
            <a:r>
              <a:rPr lang="en-US" sz="1600" dirty="0" err="1">
                <a:latin typeface="Arial"/>
                <a:cs typeface="Arial"/>
              </a:rPr>
              <a:t>case:control</a:t>
            </a:r>
            <a:r>
              <a:rPr lang="en-US" sz="1600" dirty="0">
                <a:latin typeface="Arial"/>
                <a:cs typeface="Arial"/>
              </a:rPr>
              <a:t> </a:t>
            </a:r>
            <a:r>
              <a:rPr lang="en-US" sz="1600" i="1" dirty="0">
                <a:latin typeface="Arial"/>
                <a:cs typeface="Arial"/>
              </a:rPr>
              <a:t>de novo</a:t>
            </a:r>
            <a:r>
              <a:rPr lang="en-US" sz="1600" dirty="0">
                <a:latin typeface="Arial"/>
                <a:cs typeface="Arial"/>
              </a:rPr>
              <a:t> missense</a:t>
            </a:r>
          </a:p>
        </p:txBody>
      </p:sp>
      <p:sp>
        <p:nvSpPr>
          <p:cNvPr id="6" name="TextBox 5"/>
          <p:cNvSpPr txBox="1"/>
          <p:nvPr/>
        </p:nvSpPr>
        <p:spPr>
          <a:xfrm>
            <a:off x="6623291" y="1322514"/>
            <a:ext cx="957626" cy="381000"/>
          </a:xfrm>
          <a:prstGeom prst="rect">
            <a:avLst/>
          </a:prstGeom>
          <a:noFill/>
        </p:spPr>
        <p:txBody>
          <a:bodyPr wrap="none" lIns="68576" tIns="34289" rIns="68576" bIns="34289" rtlCol="0">
            <a:spAutoFit/>
          </a:bodyPr>
          <a:lstStyle/>
          <a:p>
            <a:r>
              <a:rPr lang="en-US" sz="1013" dirty="0">
                <a:latin typeface="Arial"/>
                <a:cs typeface="Arial"/>
              </a:rPr>
              <a:t>5,620 cases</a:t>
            </a:r>
          </a:p>
          <a:p>
            <a:r>
              <a:rPr lang="en-US" sz="1013" dirty="0">
                <a:latin typeface="Arial"/>
                <a:cs typeface="Arial"/>
              </a:rPr>
              <a:t>2,078 controls</a:t>
            </a:r>
          </a:p>
        </p:txBody>
      </p:sp>
      <p:pic>
        <p:nvPicPr>
          <p:cNvPr id="8" name="Picture 7" descr="ci_neurodev_case_only0.8_quartiles_w_obs_exp_correctedsynrate_2017_07_21.pdf"/>
          <p:cNvPicPr>
            <a:picLocks noChangeAspect="1"/>
          </p:cNvPicPr>
          <p:nvPr/>
        </p:nvPicPr>
        <p:blipFill rotWithShape="1">
          <a:blip r:embed="rId2">
            <a:extLst>
              <a:ext uri="{28A0092B-C50C-407E-A947-70E740481C1C}">
                <a14:useLocalDpi xmlns:a14="http://schemas.microsoft.com/office/drawing/2010/main" val="0"/>
              </a:ext>
            </a:extLst>
          </a:blip>
          <a:srcRect l="4827" t="15932" r="4410" b="9858"/>
          <a:stretch/>
        </p:blipFill>
        <p:spPr>
          <a:xfrm>
            <a:off x="1624743" y="1322513"/>
            <a:ext cx="6224568" cy="3180812"/>
          </a:xfrm>
          <a:prstGeom prst="rect">
            <a:avLst/>
          </a:prstGeom>
        </p:spPr>
      </p:pic>
      <p:sp>
        <p:nvSpPr>
          <p:cNvPr id="7" name="TextBox 6">
            <a:extLst>
              <a:ext uri="{FF2B5EF4-FFF2-40B4-BE49-F238E27FC236}">
                <a16:creationId xmlns:a16="http://schemas.microsoft.com/office/drawing/2014/main" id="{4AA68848-F58D-134D-B496-632E4325FBC2}"/>
              </a:ext>
            </a:extLst>
          </p:cNvPr>
          <p:cNvSpPr txBox="1"/>
          <p:nvPr/>
        </p:nvSpPr>
        <p:spPr>
          <a:xfrm>
            <a:off x="202678" y="4749800"/>
            <a:ext cx="1655518" cy="276999"/>
          </a:xfrm>
          <a:prstGeom prst="rect">
            <a:avLst/>
          </a:prstGeom>
          <a:noFill/>
        </p:spPr>
        <p:txBody>
          <a:bodyPr wrap="none" rtlCol="0">
            <a:spAutoFit/>
          </a:bodyPr>
          <a:lstStyle/>
          <a:p>
            <a:r>
              <a:rPr lang="en-US" sz="1200" dirty="0" err="1"/>
              <a:t>Samocha</a:t>
            </a:r>
            <a:r>
              <a:rPr lang="en-US" sz="1200" dirty="0"/>
              <a:t>, </a:t>
            </a:r>
            <a:r>
              <a:rPr lang="en-US" sz="1200" dirty="0" err="1"/>
              <a:t>bioRxiv</a:t>
            </a:r>
            <a:r>
              <a:rPr lang="en-US" sz="1200" dirty="0"/>
              <a:t>, 2017</a:t>
            </a:r>
          </a:p>
        </p:txBody>
      </p:sp>
      <p:sp>
        <p:nvSpPr>
          <p:cNvPr id="13" name="Title 1">
            <a:extLst>
              <a:ext uri="{FF2B5EF4-FFF2-40B4-BE49-F238E27FC236}">
                <a16:creationId xmlns:a16="http://schemas.microsoft.com/office/drawing/2014/main" id="{8E206653-A061-7C47-894D-D81BE79F55C0}"/>
              </a:ext>
            </a:extLst>
          </p:cNvPr>
          <p:cNvSpPr txBox="1">
            <a:spLocks/>
          </p:cNvSpPr>
          <p:nvPr/>
        </p:nvSpPr>
        <p:spPr>
          <a:xfrm>
            <a:off x="419100" y="225109"/>
            <a:ext cx="8496300" cy="99417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b="1" dirty="0"/>
              <a:t>Highly missense constrained regions are enriched for </a:t>
            </a:r>
            <a:r>
              <a:rPr lang="en-US" sz="2400" b="1" i="1" dirty="0"/>
              <a:t>de novo</a:t>
            </a:r>
            <a:r>
              <a:rPr lang="en-US" sz="2400" b="1" dirty="0"/>
              <a:t> missense variants in cases with a neurodevelopmental disorder</a:t>
            </a:r>
          </a:p>
        </p:txBody>
      </p:sp>
    </p:spTree>
    <p:extLst>
      <p:ext uri="{BB962C8B-B14F-4D97-AF65-F5344CB8AC3E}">
        <p14:creationId xmlns:p14="http://schemas.microsoft.com/office/powerpoint/2010/main" val="2970791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60459" y="4503326"/>
            <a:ext cx="3575129" cy="253914"/>
          </a:xfrm>
          <a:prstGeom prst="rect">
            <a:avLst/>
          </a:prstGeom>
          <a:solidFill>
            <a:srgbClr val="FFFFFF"/>
          </a:solidFill>
        </p:spPr>
        <p:txBody>
          <a:bodyPr wrap="square" lIns="68576" tIns="34289" rIns="68576" bIns="34289" rtlCol="0">
            <a:spAutoFit/>
          </a:bodyPr>
          <a:lstStyle/>
          <a:p>
            <a:pPr algn="ctr"/>
            <a:r>
              <a:rPr lang="en-US" sz="1200" dirty="0">
                <a:latin typeface="Arial"/>
                <a:cs typeface="Arial"/>
              </a:rPr>
              <a:t>Observed / expected missense variants</a:t>
            </a:r>
          </a:p>
        </p:txBody>
      </p:sp>
      <p:sp>
        <p:nvSpPr>
          <p:cNvPr id="5" name="TextBox 4"/>
          <p:cNvSpPr txBox="1"/>
          <p:nvPr/>
        </p:nvSpPr>
        <p:spPr>
          <a:xfrm rot="16200000">
            <a:off x="31941" y="2428737"/>
            <a:ext cx="2734127" cy="561690"/>
          </a:xfrm>
          <a:prstGeom prst="rect">
            <a:avLst/>
          </a:prstGeom>
          <a:solidFill>
            <a:srgbClr val="FFFFFF"/>
          </a:solidFill>
        </p:spPr>
        <p:txBody>
          <a:bodyPr wrap="square" lIns="68576" tIns="34289" rIns="68576" bIns="34289" rtlCol="0">
            <a:spAutoFit/>
          </a:bodyPr>
          <a:lstStyle/>
          <a:p>
            <a:pPr algn="ctr"/>
            <a:r>
              <a:rPr lang="en-US" sz="1600" dirty="0">
                <a:latin typeface="Arial"/>
                <a:cs typeface="Arial"/>
              </a:rPr>
              <a:t>Rate </a:t>
            </a:r>
            <a:r>
              <a:rPr lang="en-US" sz="1600" dirty="0" err="1">
                <a:latin typeface="Arial"/>
                <a:cs typeface="Arial"/>
              </a:rPr>
              <a:t>case:control</a:t>
            </a:r>
            <a:r>
              <a:rPr lang="en-US" sz="1600" dirty="0">
                <a:latin typeface="Arial"/>
                <a:cs typeface="Arial"/>
              </a:rPr>
              <a:t> </a:t>
            </a:r>
            <a:r>
              <a:rPr lang="en-US" sz="1600" i="1" dirty="0">
                <a:latin typeface="Arial"/>
                <a:cs typeface="Arial"/>
              </a:rPr>
              <a:t>de novo</a:t>
            </a:r>
            <a:r>
              <a:rPr lang="en-US" sz="1600" dirty="0">
                <a:latin typeface="Arial"/>
                <a:cs typeface="Arial"/>
              </a:rPr>
              <a:t> missense</a:t>
            </a:r>
          </a:p>
        </p:txBody>
      </p:sp>
      <p:pic>
        <p:nvPicPr>
          <p:cNvPr id="7" name="Picture 6" descr="ci_neurodev_case_0.8_quartiles_w_obs_exp_correctedsynrate_2017_04_24.pdf"/>
          <p:cNvPicPr>
            <a:picLocks noChangeAspect="1"/>
          </p:cNvPicPr>
          <p:nvPr/>
        </p:nvPicPr>
        <p:blipFill rotWithShape="1">
          <a:blip r:embed="rId3">
            <a:extLst>
              <a:ext uri="{28A0092B-C50C-407E-A947-70E740481C1C}">
                <a14:useLocalDpi xmlns:a14="http://schemas.microsoft.com/office/drawing/2010/main" val="0"/>
              </a:ext>
            </a:extLst>
          </a:blip>
          <a:srcRect l="3437" t="15889" r="4359" b="9901"/>
          <a:stretch/>
        </p:blipFill>
        <p:spPr>
          <a:xfrm>
            <a:off x="1525963" y="1322513"/>
            <a:ext cx="6323349" cy="3180812"/>
          </a:xfrm>
          <a:prstGeom prst="rect">
            <a:avLst/>
          </a:prstGeom>
        </p:spPr>
      </p:pic>
      <p:sp>
        <p:nvSpPr>
          <p:cNvPr id="6" name="TextBox 5"/>
          <p:cNvSpPr txBox="1"/>
          <p:nvPr/>
        </p:nvSpPr>
        <p:spPr>
          <a:xfrm>
            <a:off x="6623291" y="1322514"/>
            <a:ext cx="957626" cy="381000"/>
          </a:xfrm>
          <a:prstGeom prst="rect">
            <a:avLst/>
          </a:prstGeom>
          <a:noFill/>
        </p:spPr>
        <p:txBody>
          <a:bodyPr wrap="none" lIns="68576" tIns="34289" rIns="68576" bIns="34289" rtlCol="0">
            <a:spAutoFit/>
          </a:bodyPr>
          <a:lstStyle/>
          <a:p>
            <a:r>
              <a:rPr lang="en-US" sz="1013" dirty="0">
                <a:latin typeface="Arial"/>
                <a:cs typeface="Arial"/>
              </a:rPr>
              <a:t>5,620 cases</a:t>
            </a:r>
          </a:p>
          <a:p>
            <a:r>
              <a:rPr lang="en-US" sz="1013" dirty="0">
                <a:latin typeface="Arial"/>
                <a:cs typeface="Arial"/>
              </a:rPr>
              <a:t>2,078 controls</a:t>
            </a:r>
          </a:p>
        </p:txBody>
      </p:sp>
      <p:sp>
        <p:nvSpPr>
          <p:cNvPr id="13" name="Title 1">
            <a:extLst>
              <a:ext uri="{FF2B5EF4-FFF2-40B4-BE49-F238E27FC236}">
                <a16:creationId xmlns:a16="http://schemas.microsoft.com/office/drawing/2014/main" id="{08C5B413-C05E-4448-8678-5D3410CBA7F9}"/>
              </a:ext>
            </a:extLst>
          </p:cNvPr>
          <p:cNvSpPr txBox="1">
            <a:spLocks/>
          </p:cNvSpPr>
          <p:nvPr/>
        </p:nvSpPr>
        <p:spPr>
          <a:xfrm>
            <a:off x="419100" y="225109"/>
            <a:ext cx="8496300" cy="99417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b="1" dirty="0"/>
              <a:t>Highly missense constrained regions are enriched for </a:t>
            </a:r>
            <a:r>
              <a:rPr lang="en-US" sz="2400" b="1" i="1" dirty="0"/>
              <a:t>de novo</a:t>
            </a:r>
            <a:r>
              <a:rPr lang="en-US" sz="2400" b="1" dirty="0"/>
              <a:t> missense variants in cases with a neurodevelopmental disorder</a:t>
            </a:r>
          </a:p>
        </p:txBody>
      </p:sp>
    </p:spTree>
    <p:extLst>
      <p:ext uri="{BB962C8B-B14F-4D97-AF65-F5344CB8AC3E}">
        <p14:creationId xmlns:p14="http://schemas.microsoft.com/office/powerpoint/2010/main" val="2213757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a:spLocks noGrp="1"/>
          </p:cNvSpPr>
          <p:nvPr>
            <p:ph type="title"/>
          </p:nvPr>
        </p:nvSpPr>
        <p:spPr>
          <a:xfrm>
            <a:off x="435798" y="1"/>
            <a:ext cx="8464016" cy="994172"/>
          </a:xfrm>
        </p:spPr>
        <p:txBody>
          <a:bodyPr>
            <a:normAutofit/>
          </a:bodyPr>
          <a:lstStyle/>
          <a:p>
            <a:pPr algn="ctr"/>
            <a:r>
              <a:rPr lang="en-US" sz="2625" b="1" dirty="0">
                <a:ea typeface="Arial" charset="0"/>
                <a:cs typeface="Arial" charset="0"/>
              </a:rPr>
              <a:t>3’ bias prevents us from simply </a:t>
            </a:r>
            <a:br>
              <a:rPr lang="en-US" sz="2625" b="1" dirty="0">
                <a:ea typeface="Arial" charset="0"/>
                <a:cs typeface="Arial" charset="0"/>
              </a:rPr>
            </a:br>
            <a:r>
              <a:rPr lang="en-US" sz="2625" b="1" dirty="0">
                <a:ea typeface="Arial" charset="0"/>
                <a:cs typeface="Arial" charset="0"/>
              </a:rPr>
              <a:t>looking at read-pileup at exons</a:t>
            </a:r>
          </a:p>
        </p:txBody>
      </p:sp>
      <p:pic>
        <p:nvPicPr>
          <p:cNvPr id="36" name="Picture 35"/>
          <p:cNvPicPr>
            <a:picLocks noChangeAspect="1"/>
          </p:cNvPicPr>
          <p:nvPr/>
        </p:nvPicPr>
        <p:blipFill>
          <a:blip r:embed="rId3"/>
          <a:stretch>
            <a:fillRect/>
          </a:stretch>
        </p:blipFill>
        <p:spPr>
          <a:xfrm>
            <a:off x="51157" y="1090978"/>
            <a:ext cx="8809892" cy="3193670"/>
          </a:xfrm>
          <a:prstGeom prst="rect">
            <a:avLst/>
          </a:prstGeom>
        </p:spPr>
      </p:pic>
      <p:grpSp>
        <p:nvGrpSpPr>
          <p:cNvPr id="163" name="Group 162"/>
          <p:cNvGrpSpPr/>
          <p:nvPr/>
        </p:nvGrpSpPr>
        <p:grpSpPr>
          <a:xfrm>
            <a:off x="822869" y="4344281"/>
            <a:ext cx="7246475" cy="256729"/>
            <a:chOff x="1067972" y="5708160"/>
            <a:chExt cx="10028389" cy="353235"/>
          </a:xfrm>
        </p:grpSpPr>
        <p:sp>
          <p:nvSpPr>
            <p:cNvPr id="98" name="TextBox 97"/>
            <p:cNvSpPr txBox="1">
              <a:spLocks noChangeAspect="1"/>
            </p:cNvSpPr>
            <p:nvPr/>
          </p:nvSpPr>
          <p:spPr>
            <a:xfrm>
              <a:off x="1067972" y="5719883"/>
              <a:ext cx="73152" cy="341512"/>
            </a:xfrm>
            <a:prstGeom prst="rect">
              <a:avLst/>
            </a:prstGeom>
            <a:solidFill>
              <a:schemeClr val="tx2"/>
            </a:solidFill>
          </p:spPr>
          <p:txBody>
            <a:bodyPr wrap="square" rtlCol="0">
              <a:spAutoFit/>
            </a:bodyPr>
            <a:lstStyle/>
            <a:p>
              <a:endParaRPr lang="en-US" sz="1013"/>
            </a:p>
          </p:txBody>
        </p:sp>
        <p:sp>
          <p:nvSpPr>
            <p:cNvPr id="99" name="TextBox 98"/>
            <p:cNvSpPr txBox="1">
              <a:spLocks noChangeAspect="1"/>
            </p:cNvSpPr>
            <p:nvPr/>
          </p:nvSpPr>
          <p:spPr>
            <a:xfrm>
              <a:off x="1223524" y="5719883"/>
              <a:ext cx="73152" cy="341512"/>
            </a:xfrm>
            <a:prstGeom prst="rect">
              <a:avLst/>
            </a:prstGeom>
            <a:solidFill>
              <a:schemeClr val="tx2"/>
            </a:solidFill>
          </p:spPr>
          <p:txBody>
            <a:bodyPr wrap="square" rtlCol="0">
              <a:spAutoFit/>
            </a:bodyPr>
            <a:lstStyle/>
            <a:p>
              <a:endParaRPr lang="en-US" sz="1013"/>
            </a:p>
          </p:txBody>
        </p:sp>
        <p:sp>
          <p:nvSpPr>
            <p:cNvPr id="100" name="TextBox 99"/>
            <p:cNvSpPr txBox="1">
              <a:spLocks noChangeAspect="1"/>
            </p:cNvSpPr>
            <p:nvPr/>
          </p:nvSpPr>
          <p:spPr>
            <a:xfrm>
              <a:off x="1379074" y="5719883"/>
              <a:ext cx="73152" cy="341512"/>
            </a:xfrm>
            <a:prstGeom prst="rect">
              <a:avLst/>
            </a:prstGeom>
            <a:solidFill>
              <a:schemeClr val="tx2"/>
            </a:solidFill>
          </p:spPr>
          <p:txBody>
            <a:bodyPr wrap="square" rtlCol="0">
              <a:spAutoFit/>
            </a:bodyPr>
            <a:lstStyle/>
            <a:p>
              <a:endParaRPr lang="en-US" sz="1013"/>
            </a:p>
          </p:txBody>
        </p:sp>
        <p:sp>
          <p:nvSpPr>
            <p:cNvPr id="101" name="TextBox 100"/>
            <p:cNvSpPr txBox="1">
              <a:spLocks noChangeAspect="1"/>
            </p:cNvSpPr>
            <p:nvPr/>
          </p:nvSpPr>
          <p:spPr>
            <a:xfrm>
              <a:off x="1534625" y="5719883"/>
              <a:ext cx="73152" cy="341512"/>
            </a:xfrm>
            <a:prstGeom prst="rect">
              <a:avLst/>
            </a:prstGeom>
            <a:solidFill>
              <a:schemeClr val="tx2"/>
            </a:solidFill>
          </p:spPr>
          <p:txBody>
            <a:bodyPr wrap="square" rtlCol="0">
              <a:spAutoFit/>
            </a:bodyPr>
            <a:lstStyle/>
            <a:p>
              <a:endParaRPr lang="en-US" sz="1013"/>
            </a:p>
          </p:txBody>
        </p:sp>
        <p:sp>
          <p:nvSpPr>
            <p:cNvPr id="102" name="TextBox 101"/>
            <p:cNvSpPr txBox="1">
              <a:spLocks noChangeAspect="1"/>
            </p:cNvSpPr>
            <p:nvPr/>
          </p:nvSpPr>
          <p:spPr>
            <a:xfrm>
              <a:off x="1690176" y="5719883"/>
              <a:ext cx="73152" cy="341512"/>
            </a:xfrm>
            <a:prstGeom prst="rect">
              <a:avLst/>
            </a:prstGeom>
            <a:solidFill>
              <a:schemeClr val="tx2"/>
            </a:solidFill>
          </p:spPr>
          <p:txBody>
            <a:bodyPr wrap="square" rtlCol="0">
              <a:spAutoFit/>
            </a:bodyPr>
            <a:lstStyle/>
            <a:p>
              <a:endParaRPr lang="en-US" sz="1013"/>
            </a:p>
          </p:txBody>
        </p:sp>
        <p:sp>
          <p:nvSpPr>
            <p:cNvPr id="103" name="TextBox 102"/>
            <p:cNvSpPr txBox="1">
              <a:spLocks noChangeAspect="1"/>
            </p:cNvSpPr>
            <p:nvPr/>
          </p:nvSpPr>
          <p:spPr>
            <a:xfrm>
              <a:off x="1845727" y="5719883"/>
              <a:ext cx="73152" cy="341512"/>
            </a:xfrm>
            <a:prstGeom prst="rect">
              <a:avLst/>
            </a:prstGeom>
            <a:solidFill>
              <a:schemeClr val="tx2"/>
            </a:solidFill>
          </p:spPr>
          <p:txBody>
            <a:bodyPr wrap="square" rtlCol="0">
              <a:spAutoFit/>
            </a:bodyPr>
            <a:lstStyle/>
            <a:p>
              <a:endParaRPr lang="en-US" sz="1013"/>
            </a:p>
          </p:txBody>
        </p:sp>
        <p:sp>
          <p:nvSpPr>
            <p:cNvPr id="104" name="TextBox 103"/>
            <p:cNvSpPr txBox="1">
              <a:spLocks noChangeAspect="1"/>
            </p:cNvSpPr>
            <p:nvPr/>
          </p:nvSpPr>
          <p:spPr>
            <a:xfrm>
              <a:off x="2001278" y="5719883"/>
              <a:ext cx="73152" cy="341512"/>
            </a:xfrm>
            <a:prstGeom prst="rect">
              <a:avLst/>
            </a:prstGeom>
            <a:solidFill>
              <a:schemeClr val="tx2"/>
            </a:solidFill>
          </p:spPr>
          <p:txBody>
            <a:bodyPr wrap="square" rtlCol="0">
              <a:spAutoFit/>
            </a:bodyPr>
            <a:lstStyle/>
            <a:p>
              <a:endParaRPr lang="en-US" sz="1013"/>
            </a:p>
          </p:txBody>
        </p:sp>
        <p:sp>
          <p:nvSpPr>
            <p:cNvPr id="105" name="TextBox 104"/>
            <p:cNvSpPr txBox="1">
              <a:spLocks noChangeAspect="1"/>
            </p:cNvSpPr>
            <p:nvPr/>
          </p:nvSpPr>
          <p:spPr>
            <a:xfrm>
              <a:off x="2156829" y="5719883"/>
              <a:ext cx="73152" cy="341512"/>
            </a:xfrm>
            <a:prstGeom prst="rect">
              <a:avLst/>
            </a:prstGeom>
            <a:solidFill>
              <a:schemeClr val="tx2"/>
            </a:solidFill>
          </p:spPr>
          <p:txBody>
            <a:bodyPr wrap="square" rtlCol="0">
              <a:spAutoFit/>
            </a:bodyPr>
            <a:lstStyle/>
            <a:p>
              <a:endParaRPr lang="en-US" sz="1013"/>
            </a:p>
          </p:txBody>
        </p:sp>
        <p:sp>
          <p:nvSpPr>
            <p:cNvPr id="106" name="TextBox 105"/>
            <p:cNvSpPr txBox="1">
              <a:spLocks noChangeAspect="1"/>
            </p:cNvSpPr>
            <p:nvPr/>
          </p:nvSpPr>
          <p:spPr>
            <a:xfrm>
              <a:off x="2312379" y="5719883"/>
              <a:ext cx="73152" cy="341512"/>
            </a:xfrm>
            <a:prstGeom prst="rect">
              <a:avLst/>
            </a:prstGeom>
            <a:solidFill>
              <a:schemeClr val="tx2"/>
            </a:solidFill>
          </p:spPr>
          <p:txBody>
            <a:bodyPr wrap="square" rtlCol="0">
              <a:spAutoFit/>
            </a:bodyPr>
            <a:lstStyle/>
            <a:p>
              <a:endParaRPr lang="en-US" sz="1013"/>
            </a:p>
          </p:txBody>
        </p:sp>
        <p:sp>
          <p:nvSpPr>
            <p:cNvPr id="107" name="TextBox 106"/>
            <p:cNvSpPr txBox="1">
              <a:spLocks noChangeAspect="1"/>
            </p:cNvSpPr>
            <p:nvPr/>
          </p:nvSpPr>
          <p:spPr>
            <a:xfrm>
              <a:off x="2467931" y="5719883"/>
              <a:ext cx="73152" cy="341512"/>
            </a:xfrm>
            <a:prstGeom prst="rect">
              <a:avLst/>
            </a:prstGeom>
            <a:solidFill>
              <a:schemeClr val="tx2"/>
            </a:solidFill>
          </p:spPr>
          <p:txBody>
            <a:bodyPr wrap="square" rtlCol="0">
              <a:spAutoFit/>
            </a:bodyPr>
            <a:lstStyle/>
            <a:p>
              <a:endParaRPr lang="en-US" sz="1013"/>
            </a:p>
          </p:txBody>
        </p:sp>
        <p:sp>
          <p:nvSpPr>
            <p:cNvPr id="108" name="TextBox 107"/>
            <p:cNvSpPr txBox="1">
              <a:spLocks noChangeAspect="1"/>
            </p:cNvSpPr>
            <p:nvPr/>
          </p:nvSpPr>
          <p:spPr>
            <a:xfrm>
              <a:off x="2623481" y="5719883"/>
              <a:ext cx="73152" cy="341512"/>
            </a:xfrm>
            <a:prstGeom prst="rect">
              <a:avLst/>
            </a:prstGeom>
            <a:solidFill>
              <a:schemeClr val="tx2"/>
            </a:solidFill>
          </p:spPr>
          <p:txBody>
            <a:bodyPr wrap="square" rtlCol="0">
              <a:spAutoFit/>
            </a:bodyPr>
            <a:lstStyle/>
            <a:p>
              <a:endParaRPr lang="en-US" sz="1013"/>
            </a:p>
          </p:txBody>
        </p:sp>
        <p:sp>
          <p:nvSpPr>
            <p:cNvPr id="109" name="TextBox 108"/>
            <p:cNvSpPr txBox="1">
              <a:spLocks noChangeAspect="1"/>
            </p:cNvSpPr>
            <p:nvPr/>
          </p:nvSpPr>
          <p:spPr>
            <a:xfrm>
              <a:off x="2779033" y="5719883"/>
              <a:ext cx="73152" cy="341512"/>
            </a:xfrm>
            <a:prstGeom prst="rect">
              <a:avLst/>
            </a:prstGeom>
            <a:solidFill>
              <a:schemeClr val="tx2"/>
            </a:solidFill>
          </p:spPr>
          <p:txBody>
            <a:bodyPr wrap="square" rtlCol="0">
              <a:spAutoFit/>
            </a:bodyPr>
            <a:lstStyle/>
            <a:p>
              <a:endParaRPr lang="en-US" sz="1013"/>
            </a:p>
          </p:txBody>
        </p:sp>
        <p:sp>
          <p:nvSpPr>
            <p:cNvPr id="110" name="TextBox 109"/>
            <p:cNvSpPr txBox="1">
              <a:spLocks noChangeAspect="1"/>
            </p:cNvSpPr>
            <p:nvPr/>
          </p:nvSpPr>
          <p:spPr>
            <a:xfrm>
              <a:off x="2934585" y="5719883"/>
              <a:ext cx="73152" cy="341512"/>
            </a:xfrm>
            <a:prstGeom prst="rect">
              <a:avLst/>
            </a:prstGeom>
            <a:solidFill>
              <a:schemeClr val="tx2"/>
            </a:solidFill>
          </p:spPr>
          <p:txBody>
            <a:bodyPr wrap="square" rtlCol="0">
              <a:spAutoFit/>
            </a:bodyPr>
            <a:lstStyle/>
            <a:p>
              <a:endParaRPr lang="en-US" sz="1013"/>
            </a:p>
          </p:txBody>
        </p:sp>
        <p:sp>
          <p:nvSpPr>
            <p:cNvPr id="111" name="TextBox 110"/>
            <p:cNvSpPr txBox="1">
              <a:spLocks noChangeAspect="1"/>
            </p:cNvSpPr>
            <p:nvPr/>
          </p:nvSpPr>
          <p:spPr>
            <a:xfrm>
              <a:off x="3090135" y="5719883"/>
              <a:ext cx="73152" cy="341512"/>
            </a:xfrm>
            <a:prstGeom prst="rect">
              <a:avLst/>
            </a:prstGeom>
            <a:solidFill>
              <a:schemeClr val="tx2"/>
            </a:solidFill>
          </p:spPr>
          <p:txBody>
            <a:bodyPr wrap="square" rtlCol="0">
              <a:spAutoFit/>
            </a:bodyPr>
            <a:lstStyle/>
            <a:p>
              <a:endParaRPr lang="en-US" sz="1013"/>
            </a:p>
          </p:txBody>
        </p:sp>
        <p:sp>
          <p:nvSpPr>
            <p:cNvPr id="112" name="TextBox 111"/>
            <p:cNvSpPr txBox="1">
              <a:spLocks noChangeAspect="1"/>
            </p:cNvSpPr>
            <p:nvPr/>
          </p:nvSpPr>
          <p:spPr>
            <a:xfrm>
              <a:off x="3245686" y="5719883"/>
              <a:ext cx="73152" cy="341512"/>
            </a:xfrm>
            <a:prstGeom prst="rect">
              <a:avLst/>
            </a:prstGeom>
            <a:solidFill>
              <a:schemeClr val="tx2"/>
            </a:solidFill>
          </p:spPr>
          <p:txBody>
            <a:bodyPr wrap="square" rtlCol="0">
              <a:spAutoFit/>
            </a:bodyPr>
            <a:lstStyle/>
            <a:p>
              <a:endParaRPr lang="en-US" sz="1013"/>
            </a:p>
          </p:txBody>
        </p:sp>
        <p:sp>
          <p:nvSpPr>
            <p:cNvPr id="113" name="TextBox 112"/>
            <p:cNvSpPr txBox="1">
              <a:spLocks noChangeAspect="1"/>
            </p:cNvSpPr>
            <p:nvPr/>
          </p:nvSpPr>
          <p:spPr>
            <a:xfrm>
              <a:off x="3401237" y="5719883"/>
              <a:ext cx="73152" cy="341512"/>
            </a:xfrm>
            <a:prstGeom prst="rect">
              <a:avLst/>
            </a:prstGeom>
            <a:solidFill>
              <a:schemeClr val="tx2"/>
            </a:solidFill>
          </p:spPr>
          <p:txBody>
            <a:bodyPr wrap="square" rtlCol="0">
              <a:spAutoFit/>
            </a:bodyPr>
            <a:lstStyle/>
            <a:p>
              <a:endParaRPr lang="en-US" sz="1013"/>
            </a:p>
          </p:txBody>
        </p:sp>
        <p:sp>
          <p:nvSpPr>
            <p:cNvPr id="114" name="TextBox 113"/>
            <p:cNvSpPr txBox="1">
              <a:spLocks noChangeAspect="1"/>
            </p:cNvSpPr>
            <p:nvPr/>
          </p:nvSpPr>
          <p:spPr>
            <a:xfrm>
              <a:off x="3556788" y="5719883"/>
              <a:ext cx="73152" cy="341512"/>
            </a:xfrm>
            <a:prstGeom prst="rect">
              <a:avLst/>
            </a:prstGeom>
            <a:solidFill>
              <a:schemeClr val="tx2"/>
            </a:solidFill>
          </p:spPr>
          <p:txBody>
            <a:bodyPr wrap="square" rtlCol="0">
              <a:spAutoFit/>
            </a:bodyPr>
            <a:lstStyle/>
            <a:p>
              <a:endParaRPr lang="en-US" sz="1013"/>
            </a:p>
          </p:txBody>
        </p:sp>
        <p:sp>
          <p:nvSpPr>
            <p:cNvPr id="115" name="TextBox 114"/>
            <p:cNvSpPr txBox="1">
              <a:spLocks noChangeAspect="1"/>
            </p:cNvSpPr>
            <p:nvPr/>
          </p:nvSpPr>
          <p:spPr>
            <a:xfrm>
              <a:off x="3712339" y="5719883"/>
              <a:ext cx="73152" cy="341512"/>
            </a:xfrm>
            <a:prstGeom prst="rect">
              <a:avLst/>
            </a:prstGeom>
            <a:solidFill>
              <a:schemeClr val="tx2"/>
            </a:solidFill>
          </p:spPr>
          <p:txBody>
            <a:bodyPr wrap="square" rtlCol="0">
              <a:spAutoFit/>
            </a:bodyPr>
            <a:lstStyle/>
            <a:p>
              <a:endParaRPr lang="en-US" sz="1013"/>
            </a:p>
          </p:txBody>
        </p:sp>
        <p:sp>
          <p:nvSpPr>
            <p:cNvPr id="116" name="TextBox 115"/>
            <p:cNvSpPr txBox="1">
              <a:spLocks noChangeAspect="1"/>
            </p:cNvSpPr>
            <p:nvPr/>
          </p:nvSpPr>
          <p:spPr>
            <a:xfrm>
              <a:off x="3867890" y="5719883"/>
              <a:ext cx="73152" cy="341512"/>
            </a:xfrm>
            <a:prstGeom prst="rect">
              <a:avLst/>
            </a:prstGeom>
            <a:solidFill>
              <a:schemeClr val="tx2"/>
            </a:solidFill>
          </p:spPr>
          <p:txBody>
            <a:bodyPr wrap="square" rtlCol="0">
              <a:spAutoFit/>
            </a:bodyPr>
            <a:lstStyle/>
            <a:p>
              <a:endParaRPr lang="en-US" sz="1013"/>
            </a:p>
          </p:txBody>
        </p:sp>
        <p:sp>
          <p:nvSpPr>
            <p:cNvPr id="117" name="TextBox 116"/>
            <p:cNvSpPr txBox="1">
              <a:spLocks noChangeAspect="1"/>
            </p:cNvSpPr>
            <p:nvPr/>
          </p:nvSpPr>
          <p:spPr>
            <a:xfrm>
              <a:off x="4023440" y="5719883"/>
              <a:ext cx="73152" cy="341512"/>
            </a:xfrm>
            <a:prstGeom prst="rect">
              <a:avLst/>
            </a:prstGeom>
            <a:solidFill>
              <a:schemeClr val="tx2"/>
            </a:solidFill>
          </p:spPr>
          <p:txBody>
            <a:bodyPr wrap="square" rtlCol="0">
              <a:spAutoFit/>
            </a:bodyPr>
            <a:lstStyle/>
            <a:p>
              <a:endParaRPr lang="en-US" sz="1013"/>
            </a:p>
          </p:txBody>
        </p:sp>
        <p:sp>
          <p:nvSpPr>
            <p:cNvPr id="118" name="TextBox 117"/>
            <p:cNvSpPr txBox="1">
              <a:spLocks noChangeAspect="1"/>
            </p:cNvSpPr>
            <p:nvPr/>
          </p:nvSpPr>
          <p:spPr>
            <a:xfrm>
              <a:off x="4178992" y="5708160"/>
              <a:ext cx="73152" cy="341512"/>
            </a:xfrm>
            <a:prstGeom prst="rect">
              <a:avLst/>
            </a:prstGeom>
            <a:solidFill>
              <a:schemeClr val="tx2"/>
            </a:solidFill>
          </p:spPr>
          <p:txBody>
            <a:bodyPr wrap="square" rtlCol="0">
              <a:spAutoFit/>
            </a:bodyPr>
            <a:lstStyle/>
            <a:p>
              <a:endParaRPr lang="en-US" sz="1013"/>
            </a:p>
          </p:txBody>
        </p:sp>
        <p:sp>
          <p:nvSpPr>
            <p:cNvPr id="119" name="TextBox 118"/>
            <p:cNvSpPr txBox="1">
              <a:spLocks noChangeAspect="1"/>
            </p:cNvSpPr>
            <p:nvPr/>
          </p:nvSpPr>
          <p:spPr>
            <a:xfrm>
              <a:off x="4334544" y="5708160"/>
              <a:ext cx="73152" cy="341512"/>
            </a:xfrm>
            <a:prstGeom prst="rect">
              <a:avLst/>
            </a:prstGeom>
            <a:solidFill>
              <a:schemeClr val="tx2"/>
            </a:solidFill>
          </p:spPr>
          <p:txBody>
            <a:bodyPr wrap="square" rtlCol="0">
              <a:spAutoFit/>
            </a:bodyPr>
            <a:lstStyle/>
            <a:p>
              <a:endParaRPr lang="en-US" sz="1013"/>
            </a:p>
          </p:txBody>
        </p:sp>
        <p:sp>
          <p:nvSpPr>
            <p:cNvPr id="120" name="TextBox 119"/>
            <p:cNvSpPr txBox="1">
              <a:spLocks noChangeAspect="1"/>
            </p:cNvSpPr>
            <p:nvPr/>
          </p:nvSpPr>
          <p:spPr>
            <a:xfrm>
              <a:off x="4490094" y="5708160"/>
              <a:ext cx="73152" cy="341512"/>
            </a:xfrm>
            <a:prstGeom prst="rect">
              <a:avLst/>
            </a:prstGeom>
            <a:solidFill>
              <a:schemeClr val="tx2"/>
            </a:solidFill>
          </p:spPr>
          <p:txBody>
            <a:bodyPr wrap="square" rtlCol="0">
              <a:spAutoFit/>
            </a:bodyPr>
            <a:lstStyle/>
            <a:p>
              <a:endParaRPr lang="en-US" sz="1013"/>
            </a:p>
          </p:txBody>
        </p:sp>
        <p:sp>
          <p:nvSpPr>
            <p:cNvPr id="121" name="TextBox 120"/>
            <p:cNvSpPr txBox="1">
              <a:spLocks noChangeAspect="1"/>
            </p:cNvSpPr>
            <p:nvPr/>
          </p:nvSpPr>
          <p:spPr>
            <a:xfrm>
              <a:off x="4645646" y="5708160"/>
              <a:ext cx="73152" cy="341512"/>
            </a:xfrm>
            <a:prstGeom prst="rect">
              <a:avLst/>
            </a:prstGeom>
            <a:solidFill>
              <a:schemeClr val="tx2"/>
            </a:solidFill>
          </p:spPr>
          <p:txBody>
            <a:bodyPr wrap="square" rtlCol="0">
              <a:spAutoFit/>
            </a:bodyPr>
            <a:lstStyle/>
            <a:p>
              <a:endParaRPr lang="en-US" sz="1013"/>
            </a:p>
          </p:txBody>
        </p:sp>
        <p:sp>
          <p:nvSpPr>
            <p:cNvPr id="122" name="TextBox 121"/>
            <p:cNvSpPr txBox="1">
              <a:spLocks noChangeAspect="1"/>
            </p:cNvSpPr>
            <p:nvPr/>
          </p:nvSpPr>
          <p:spPr>
            <a:xfrm>
              <a:off x="4801196" y="5708160"/>
              <a:ext cx="73152" cy="341512"/>
            </a:xfrm>
            <a:prstGeom prst="rect">
              <a:avLst/>
            </a:prstGeom>
            <a:solidFill>
              <a:schemeClr val="tx2"/>
            </a:solidFill>
          </p:spPr>
          <p:txBody>
            <a:bodyPr wrap="square" rtlCol="0">
              <a:spAutoFit/>
            </a:bodyPr>
            <a:lstStyle/>
            <a:p>
              <a:endParaRPr lang="en-US" sz="1013"/>
            </a:p>
          </p:txBody>
        </p:sp>
        <p:sp>
          <p:nvSpPr>
            <p:cNvPr id="123" name="TextBox 122"/>
            <p:cNvSpPr txBox="1">
              <a:spLocks noChangeAspect="1"/>
            </p:cNvSpPr>
            <p:nvPr/>
          </p:nvSpPr>
          <p:spPr>
            <a:xfrm>
              <a:off x="4956747" y="5708160"/>
              <a:ext cx="73152" cy="341512"/>
            </a:xfrm>
            <a:prstGeom prst="rect">
              <a:avLst/>
            </a:prstGeom>
            <a:solidFill>
              <a:schemeClr val="tx2"/>
            </a:solidFill>
          </p:spPr>
          <p:txBody>
            <a:bodyPr wrap="square" rtlCol="0">
              <a:spAutoFit/>
            </a:bodyPr>
            <a:lstStyle/>
            <a:p>
              <a:endParaRPr lang="en-US" sz="1013"/>
            </a:p>
          </p:txBody>
        </p:sp>
        <p:sp>
          <p:nvSpPr>
            <p:cNvPr id="124" name="TextBox 123"/>
            <p:cNvSpPr txBox="1">
              <a:spLocks noChangeAspect="1"/>
            </p:cNvSpPr>
            <p:nvPr/>
          </p:nvSpPr>
          <p:spPr>
            <a:xfrm>
              <a:off x="5112298" y="5708160"/>
              <a:ext cx="73152" cy="341512"/>
            </a:xfrm>
            <a:prstGeom prst="rect">
              <a:avLst/>
            </a:prstGeom>
            <a:solidFill>
              <a:schemeClr val="tx2"/>
            </a:solidFill>
          </p:spPr>
          <p:txBody>
            <a:bodyPr wrap="square" rtlCol="0">
              <a:spAutoFit/>
            </a:bodyPr>
            <a:lstStyle/>
            <a:p>
              <a:endParaRPr lang="en-US" sz="1013"/>
            </a:p>
          </p:txBody>
        </p:sp>
        <p:sp>
          <p:nvSpPr>
            <p:cNvPr id="125" name="TextBox 124"/>
            <p:cNvSpPr txBox="1">
              <a:spLocks noChangeAspect="1"/>
            </p:cNvSpPr>
            <p:nvPr/>
          </p:nvSpPr>
          <p:spPr>
            <a:xfrm>
              <a:off x="5267849" y="5708160"/>
              <a:ext cx="73152" cy="341512"/>
            </a:xfrm>
            <a:prstGeom prst="rect">
              <a:avLst/>
            </a:prstGeom>
            <a:solidFill>
              <a:schemeClr val="tx2"/>
            </a:solidFill>
          </p:spPr>
          <p:txBody>
            <a:bodyPr wrap="square" rtlCol="0">
              <a:spAutoFit/>
            </a:bodyPr>
            <a:lstStyle/>
            <a:p>
              <a:endParaRPr lang="en-US" sz="1013"/>
            </a:p>
          </p:txBody>
        </p:sp>
        <p:sp>
          <p:nvSpPr>
            <p:cNvPr id="126" name="TextBox 125"/>
            <p:cNvSpPr txBox="1">
              <a:spLocks noChangeAspect="1"/>
            </p:cNvSpPr>
            <p:nvPr/>
          </p:nvSpPr>
          <p:spPr>
            <a:xfrm>
              <a:off x="5423399" y="5708160"/>
              <a:ext cx="73152" cy="341512"/>
            </a:xfrm>
            <a:prstGeom prst="rect">
              <a:avLst/>
            </a:prstGeom>
            <a:solidFill>
              <a:schemeClr val="tx2"/>
            </a:solidFill>
          </p:spPr>
          <p:txBody>
            <a:bodyPr wrap="square" rtlCol="0">
              <a:spAutoFit/>
            </a:bodyPr>
            <a:lstStyle/>
            <a:p>
              <a:endParaRPr lang="en-US" sz="1013"/>
            </a:p>
          </p:txBody>
        </p:sp>
        <p:sp>
          <p:nvSpPr>
            <p:cNvPr id="127" name="TextBox 126"/>
            <p:cNvSpPr txBox="1">
              <a:spLocks noChangeAspect="1"/>
            </p:cNvSpPr>
            <p:nvPr/>
          </p:nvSpPr>
          <p:spPr>
            <a:xfrm>
              <a:off x="5578951" y="5708160"/>
              <a:ext cx="73152" cy="341512"/>
            </a:xfrm>
            <a:prstGeom prst="rect">
              <a:avLst/>
            </a:prstGeom>
            <a:solidFill>
              <a:schemeClr val="tx2"/>
            </a:solidFill>
          </p:spPr>
          <p:txBody>
            <a:bodyPr wrap="square" rtlCol="0">
              <a:spAutoFit/>
            </a:bodyPr>
            <a:lstStyle/>
            <a:p>
              <a:endParaRPr lang="en-US" sz="1013"/>
            </a:p>
          </p:txBody>
        </p:sp>
        <p:sp>
          <p:nvSpPr>
            <p:cNvPr id="128" name="TextBox 127"/>
            <p:cNvSpPr txBox="1">
              <a:spLocks noChangeAspect="1"/>
            </p:cNvSpPr>
            <p:nvPr/>
          </p:nvSpPr>
          <p:spPr>
            <a:xfrm>
              <a:off x="5734501" y="5708160"/>
              <a:ext cx="73152" cy="341512"/>
            </a:xfrm>
            <a:prstGeom prst="rect">
              <a:avLst/>
            </a:prstGeom>
            <a:solidFill>
              <a:schemeClr val="tx2"/>
            </a:solidFill>
          </p:spPr>
          <p:txBody>
            <a:bodyPr wrap="square" rtlCol="0">
              <a:spAutoFit/>
            </a:bodyPr>
            <a:lstStyle/>
            <a:p>
              <a:endParaRPr lang="en-US" sz="1013"/>
            </a:p>
          </p:txBody>
        </p:sp>
        <p:sp>
          <p:nvSpPr>
            <p:cNvPr id="129" name="TextBox 128"/>
            <p:cNvSpPr txBox="1">
              <a:spLocks noChangeAspect="1"/>
            </p:cNvSpPr>
            <p:nvPr/>
          </p:nvSpPr>
          <p:spPr>
            <a:xfrm>
              <a:off x="5890053" y="5708160"/>
              <a:ext cx="73152" cy="341512"/>
            </a:xfrm>
            <a:prstGeom prst="rect">
              <a:avLst/>
            </a:prstGeom>
            <a:solidFill>
              <a:schemeClr val="tx2"/>
            </a:solidFill>
          </p:spPr>
          <p:txBody>
            <a:bodyPr wrap="square" rtlCol="0">
              <a:spAutoFit/>
            </a:bodyPr>
            <a:lstStyle/>
            <a:p>
              <a:endParaRPr lang="en-US" sz="1013"/>
            </a:p>
          </p:txBody>
        </p:sp>
        <p:sp>
          <p:nvSpPr>
            <p:cNvPr id="130" name="TextBox 129"/>
            <p:cNvSpPr txBox="1">
              <a:spLocks noChangeAspect="1"/>
            </p:cNvSpPr>
            <p:nvPr/>
          </p:nvSpPr>
          <p:spPr>
            <a:xfrm>
              <a:off x="6045605" y="5708160"/>
              <a:ext cx="73152" cy="341512"/>
            </a:xfrm>
            <a:prstGeom prst="rect">
              <a:avLst/>
            </a:prstGeom>
            <a:solidFill>
              <a:schemeClr val="tx2"/>
            </a:solidFill>
          </p:spPr>
          <p:txBody>
            <a:bodyPr wrap="square" rtlCol="0">
              <a:spAutoFit/>
            </a:bodyPr>
            <a:lstStyle/>
            <a:p>
              <a:endParaRPr lang="en-US" sz="1013"/>
            </a:p>
          </p:txBody>
        </p:sp>
        <p:sp>
          <p:nvSpPr>
            <p:cNvPr id="131" name="TextBox 130"/>
            <p:cNvSpPr txBox="1">
              <a:spLocks noChangeAspect="1"/>
            </p:cNvSpPr>
            <p:nvPr/>
          </p:nvSpPr>
          <p:spPr>
            <a:xfrm>
              <a:off x="6201155" y="5708160"/>
              <a:ext cx="73152" cy="341512"/>
            </a:xfrm>
            <a:prstGeom prst="rect">
              <a:avLst/>
            </a:prstGeom>
            <a:solidFill>
              <a:schemeClr val="tx2"/>
            </a:solidFill>
          </p:spPr>
          <p:txBody>
            <a:bodyPr wrap="square" rtlCol="0">
              <a:spAutoFit/>
            </a:bodyPr>
            <a:lstStyle/>
            <a:p>
              <a:endParaRPr lang="en-US" sz="1013"/>
            </a:p>
          </p:txBody>
        </p:sp>
        <p:sp>
          <p:nvSpPr>
            <p:cNvPr id="132" name="TextBox 131"/>
            <p:cNvSpPr txBox="1">
              <a:spLocks noChangeAspect="1"/>
            </p:cNvSpPr>
            <p:nvPr/>
          </p:nvSpPr>
          <p:spPr>
            <a:xfrm>
              <a:off x="6356706" y="5708160"/>
              <a:ext cx="73152" cy="341512"/>
            </a:xfrm>
            <a:prstGeom prst="rect">
              <a:avLst/>
            </a:prstGeom>
            <a:solidFill>
              <a:schemeClr val="tx2"/>
            </a:solidFill>
          </p:spPr>
          <p:txBody>
            <a:bodyPr wrap="square" rtlCol="0">
              <a:spAutoFit/>
            </a:bodyPr>
            <a:lstStyle/>
            <a:p>
              <a:endParaRPr lang="en-US" sz="1013"/>
            </a:p>
          </p:txBody>
        </p:sp>
        <p:sp>
          <p:nvSpPr>
            <p:cNvPr id="133" name="TextBox 132"/>
            <p:cNvSpPr txBox="1">
              <a:spLocks noChangeAspect="1"/>
            </p:cNvSpPr>
            <p:nvPr/>
          </p:nvSpPr>
          <p:spPr>
            <a:xfrm>
              <a:off x="6512257" y="5708160"/>
              <a:ext cx="73152" cy="341512"/>
            </a:xfrm>
            <a:prstGeom prst="rect">
              <a:avLst/>
            </a:prstGeom>
            <a:solidFill>
              <a:schemeClr val="tx2"/>
            </a:solidFill>
          </p:spPr>
          <p:txBody>
            <a:bodyPr wrap="square" rtlCol="0">
              <a:spAutoFit/>
            </a:bodyPr>
            <a:lstStyle/>
            <a:p>
              <a:endParaRPr lang="en-US" sz="1013"/>
            </a:p>
          </p:txBody>
        </p:sp>
        <p:sp>
          <p:nvSpPr>
            <p:cNvPr id="134" name="TextBox 133"/>
            <p:cNvSpPr txBox="1">
              <a:spLocks noChangeAspect="1"/>
            </p:cNvSpPr>
            <p:nvPr/>
          </p:nvSpPr>
          <p:spPr>
            <a:xfrm>
              <a:off x="6667808" y="5708160"/>
              <a:ext cx="73152" cy="341512"/>
            </a:xfrm>
            <a:prstGeom prst="rect">
              <a:avLst/>
            </a:prstGeom>
            <a:solidFill>
              <a:schemeClr val="tx2"/>
            </a:solidFill>
          </p:spPr>
          <p:txBody>
            <a:bodyPr wrap="square" rtlCol="0">
              <a:spAutoFit/>
            </a:bodyPr>
            <a:lstStyle/>
            <a:p>
              <a:endParaRPr lang="en-US" sz="1013"/>
            </a:p>
          </p:txBody>
        </p:sp>
        <p:sp>
          <p:nvSpPr>
            <p:cNvPr id="135" name="TextBox 134"/>
            <p:cNvSpPr txBox="1">
              <a:spLocks noChangeAspect="1"/>
            </p:cNvSpPr>
            <p:nvPr/>
          </p:nvSpPr>
          <p:spPr>
            <a:xfrm>
              <a:off x="6823359" y="5708160"/>
              <a:ext cx="73152" cy="341512"/>
            </a:xfrm>
            <a:prstGeom prst="rect">
              <a:avLst/>
            </a:prstGeom>
            <a:solidFill>
              <a:schemeClr val="tx2"/>
            </a:solidFill>
          </p:spPr>
          <p:txBody>
            <a:bodyPr wrap="square" rtlCol="0">
              <a:spAutoFit/>
            </a:bodyPr>
            <a:lstStyle/>
            <a:p>
              <a:endParaRPr lang="en-US" sz="1013"/>
            </a:p>
          </p:txBody>
        </p:sp>
        <p:sp>
          <p:nvSpPr>
            <p:cNvPr id="136" name="TextBox 135"/>
            <p:cNvSpPr txBox="1">
              <a:spLocks noChangeAspect="1"/>
            </p:cNvSpPr>
            <p:nvPr/>
          </p:nvSpPr>
          <p:spPr>
            <a:xfrm>
              <a:off x="6978910" y="5708160"/>
              <a:ext cx="73152" cy="341512"/>
            </a:xfrm>
            <a:prstGeom prst="rect">
              <a:avLst/>
            </a:prstGeom>
            <a:solidFill>
              <a:schemeClr val="tx2"/>
            </a:solidFill>
          </p:spPr>
          <p:txBody>
            <a:bodyPr wrap="square" rtlCol="0">
              <a:spAutoFit/>
            </a:bodyPr>
            <a:lstStyle/>
            <a:p>
              <a:endParaRPr lang="en-US" sz="1013"/>
            </a:p>
          </p:txBody>
        </p:sp>
        <p:sp>
          <p:nvSpPr>
            <p:cNvPr id="137" name="TextBox 136"/>
            <p:cNvSpPr txBox="1">
              <a:spLocks noChangeAspect="1"/>
            </p:cNvSpPr>
            <p:nvPr/>
          </p:nvSpPr>
          <p:spPr>
            <a:xfrm>
              <a:off x="7134460" y="5708160"/>
              <a:ext cx="73152" cy="341512"/>
            </a:xfrm>
            <a:prstGeom prst="rect">
              <a:avLst/>
            </a:prstGeom>
            <a:solidFill>
              <a:schemeClr val="tx2"/>
            </a:solidFill>
          </p:spPr>
          <p:txBody>
            <a:bodyPr wrap="square" rtlCol="0">
              <a:spAutoFit/>
            </a:bodyPr>
            <a:lstStyle/>
            <a:p>
              <a:endParaRPr lang="en-US" sz="1013"/>
            </a:p>
          </p:txBody>
        </p:sp>
        <p:sp>
          <p:nvSpPr>
            <p:cNvPr id="138" name="TextBox 137"/>
            <p:cNvSpPr txBox="1">
              <a:spLocks noChangeAspect="1"/>
            </p:cNvSpPr>
            <p:nvPr/>
          </p:nvSpPr>
          <p:spPr>
            <a:xfrm>
              <a:off x="7290012" y="5708160"/>
              <a:ext cx="73152" cy="341512"/>
            </a:xfrm>
            <a:prstGeom prst="rect">
              <a:avLst/>
            </a:prstGeom>
            <a:solidFill>
              <a:schemeClr val="tx2"/>
            </a:solidFill>
          </p:spPr>
          <p:txBody>
            <a:bodyPr wrap="square" rtlCol="0">
              <a:spAutoFit/>
            </a:bodyPr>
            <a:lstStyle/>
            <a:p>
              <a:endParaRPr lang="en-US" sz="1013"/>
            </a:p>
          </p:txBody>
        </p:sp>
        <p:sp>
          <p:nvSpPr>
            <p:cNvPr id="139" name="TextBox 138"/>
            <p:cNvSpPr txBox="1">
              <a:spLocks noChangeAspect="1"/>
            </p:cNvSpPr>
            <p:nvPr/>
          </p:nvSpPr>
          <p:spPr>
            <a:xfrm>
              <a:off x="7445564" y="5708160"/>
              <a:ext cx="73152" cy="341512"/>
            </a:xfrm>
            <a:prstGeom prst="rect">
              <a:avLst/>
            </a:prstGeom>
            <a:solidFill>
              <a:schemeClr val="tx2"/>
            </a:solidFill>
          </p:spPr>
          <p:txBody>
            <a:bodyPr wrap="square" rtlCol="0">
              <a:spAutoFit/>
            </a:bodyPr>
            <a:lstStyle/>
            <a:p>
              <a:endParaRPr lang="en-US" sz="1013"/>
            </a:p>
          </p:txBody>
        </p:sp>
        <p:sp>
          <p:nvSpPr>
            <p:cNvPr id="140" name="TextBox 139"/>
            <p:cNvSpPr txBox="1">
              <a:spLocks noChangeAspect="1"/>
            </p:cNvSpPr>
            <p:nvPr/>
          </p:nvSpPr>
          <p:spPr>
            <a:xfrm>
              <a:off x="7601114" y="5708160"/>
              <a:ext cx="73152" cy="341512"/>
            </a:xfrm>
            <a:prstGeom prst="rect">
              <a:avLst/>
            </a:prstGeom>
            <a:solidFill>
              <a:schemeClr val="tx2"/>
            </a:solidFill>
          </p:spPr>
          <p:txBody>
            <a:bodyPr wrap="square" rtlCol="0">
              <a:spAutoFit/>
            </a:bodyPr>
            <a:lstStyle/>
            <a:p>
              <a:endParaRPr lang="en-US" sz="1013"/>
            </a:p>
          </p:txBody>
        </p:sp>
        <p:sp>
          <p:nvSpPr>
            <p:cNvPr id="141" name="TextBox 140"/>
            <p:cNvSpPr txBox="1">
              <a:spLocks noChangeAspect="1"/>
            </p:cNvSpPr>
            <p:nvPr/>
          </p:nvSpPr>
          <p:spPr>
            <a:xfrm>
              <a:off x="7756666" y="5708160"/>
              <a:ext cx="73152" cy="341512"/>
            </a:xfrm>
            <a:prstGeom prst="rect">
              <a:avLst/>
            </a:prstGeom>
            <a:solidFill>
              <a:schemeClr val="tx2"/>
            </a:solidFill>
          </p:spPr>
          <p:txBody>
            <a:bodyPr wrap="square" rtlCol="0">
              <a:spAutoFit/>
            </a:bodyPr>
            <a:lstStyle/>
            <a:p>
              <a:endParaRPr lang="en-US" sz="1013"/>
            </a:p>
          </p:txBody>
        </p:sp>
        <p:sp>
          <p:nvSpPr>
            <p:cNvPr id="142" name="TextBox 141"/>
            <p:cNvSpPr txBox="1">
              <a:spLocks noChangeAspect="1"/>
            </p:cNvSpPr>
            <p:nvPr/>
          </p:nvSpPr>
          <p:spPr>
            <a:xfrm>
              <a:off x="7912216" y="5708160"/>
              <a:ext cx="73152" cy="341512"/>
            </a:xfrm>
            <a:prstGeom prst="rect">
              <a:avLst/>
            </a:prstGeom>
            <a:solidFill>
              <a:schemeClr val="tx2"/>
            </a:solidFill>
          </p:spPr>
          <p:txBody>
            <a:bodyPr wrap="square" rtlCol="0">
              <a:spAutoFit/>
            </a:bodyPr>
            <a:lstStyle/>
            <a:p>
              <a:endParaRPr lang="en-US" sz="1013"/>
            </a:p>
          </p:txBody>
        </p:sp>
        <p:sp>
          <p:nvSpPr>
            <p:cNvPr id="143" name="TextBox 142"/>
            <p:cNvSpPr txBox="1">
              <a:spLocks noChangeAspect="1"/>
            </p:cNvSpPr>
            <p:nvPr/>
          </p:nvSpPr>
          <p:spPr>
            <a:xfrm>
              <a:off x="8067767" y="5708160"/>
              <a:ext cx="73152" cy="341512"/>
            </a:xfrm>
            <a:prstGeom prst="rect">
              <a:avLst/>
            </a:prstGeom>
            <a:solidFill>
              <a:schemeClr val="tx2"/>
            </a:solidFill>
          </p:spPr>
          <p:txBody>
            <a:bodyPr wrap="square" rtlCol="0">
              <a:spAutoFit/>
            </a:bodyPr>
            <a:lstStyle/>
            <a:p>
              <a:endParaRPr lang="en-US" sz="1013"/>
            </a:p>
          </p:txBody>
        </p:sp>
        <p:sp>
          <p:nvSpPr>
            <p:cNvPr id="144" name="TextBox 143"/>
            <p:cNvSpPr txBox="1">
              <a:spLocks noChangeAspect="1"/>
            </p:cNvSpPr>
            <p:nvPr/>
          </p:nvSpPr>
          <p:spPr>
            <a:xfrm>
              <a:off x="8223318" y="5708160"/>
              <a:ext cx="73152" cy="341512"/>
            </a:xfrm>
            <a:prstGeom prst="rect">
              <a:avLst/>
            </a:prstGeom>
            <a:solidFill>
              <a:schemeClr val="tx2"/>
            </a:solidFill>
          </p:spPr>
          <p:txBody>
            <a:bodyPr wrap="square" rtlCol="0">
              <a:spAutoFit/>
            </a:bodyPr>
            <a:lstStyle/>
            <a:p>
              <a:endParaRPr lang="en-US" sz="1013"/>
            </a:p>
          </p:txBody>
        </p:sp>
        <p:sp>
          <p:nvSpPr>
            <p:cNvPr id="145" name="TextBox 144"/>
            <p:cNvSpPr txBox="1">
              <a:spLocks noChangeAspect="1"/>
            </p:cNvSpPr>
            <p:nvPr/>
          </p:nvSpPr>
          <p:spPr>
            <a:xfrm>
              <a:off x="8378869" y="5708160"/>
              <a:ext cx="73152" cy="341512"/>
            </a:xfrm>
            <a:prstGeom prst="rect">
              <a:avLst/>
            </a:prstGeom>
            <a:solidFill>
              <a:schemeClr val="tx2"/>
            </a:solidFill>
          </p:spPr>
          <p:txBody>
            <a:bodyPr wrap="square" rtlCol="0">
              <a:spAutoFit/>
            </a:bodyPr>
            <a:lstStyle/>
            <a:p>
              <a:endParaRPr lang="en-US" sz="1013"/>
            </a:p>
          </p:txBody>
        </p:sp>
        <p:sp>
          <p:nvSpPr>
            <p:cNvPr id="146" name="TextBox 145"/>
            <p:cNvSpPr txBox="1">
              <a:spLocks noChangeAspect="1"/>
            </p:cNvSpPr>
            <p:nvPr/>
          </p:nvSpPr>
          <p:spPr>
            <a:xfrm>
              <a:off x="8534419" y="5708160"/>
              <a:ext cx="73152" cy="341512"/>
            </a:xfrm>
            <a:prstGeom prst="rect">
              <a:avLst/>
            </a:prstGeom>
            <a:solidFill>
              <a:schemeClr val="tx2"/>
            </a:solidFill>
          </p:spPr>
          <p:txBody>
            <a:bodyPr wrap="square" rtlCol="0">
              <a:spAutoFit/>
            </a:bodyPr>
            <a:lstStyle/>
            <a:p>
              <a:endParaRPr lang="en-US" sz="1013"/>
            </a:p>
          </p:txBody>
        </p:sp>
        <p:sp>
          <p:nvSpPr>
            <p:cNvPr id="147" name="TextBox 146"/>
            <p:cNvSpPr txBox="1">
              <a:spLocks noChangeAspect="1"/>
            </p:cNvSpPr>
            <p:nvPr/>
          </p:nvSpPr>
          <p:spPr>
            <a:xfrm>
              <a:off x="8689971" y="5708160"/>
              <a:ext cx="73152" cy="341512"/>
            </a:xfrm>
            <a:prstGeom prst="rect">
              <a:avLst/>
            </a:prstGeom>
            <a:solidFill>
              <a:schemeClr val="tx2"/>
            </a:solidFill>
          </p:spPr>
          <p:txBody>
            <a:bodyPr wrap="square" rtlCol="0">
              <a:spAutoFit/>
            </a:bodyPr>
            <a:lstStyle/>
            <a:p>
              <a:endParaRPr lang="en-US" sz="1013"/>
            </a:p>
          </p:txBody>
        </p:sp>
        <p:sp>
          <p:nvSpPr>
            <p:cNvPr id="148" name="TextBox 147"/>
            <p:cNvSpPr txBox="1">
              <a:spLocks noChangeAspect="1"/>
            </p:cNvSpPr>
            <p:nvPr/>
          </p:nvSpPr>
          <p:spPr>
            <a:xfrm>
              <a:off x="8845521" y="5719883"/>
              <a:ext cx="73152" cy="341512"/>
            </a:xfrm>
            <a:prstGeom prst="rect">
              <a:avLst/>
            </a:prstGeom>
            <a:solidFill>
              <a:schemeClr val="tx2"/>
            </a:solidFill>
          </p:spPr>
          <p:txBody>
            <a:bodyPr wrap="square" rtlCol="0">
              <a:spAutoFit/>
            </a:bodyPr>
            <a:lstStyle/>
            <a:p>
              <a:endParaRPr lang="en-US" sz="1013"/>
            </a:p>
          </p:txBody>
        </p:sp>
        <p:sp>
          <p:nvSpPr>
            <p:cNvPr id="149" name="TextBox 148"/>
            <p:cNvSpPr txBox="1">
              <a:spLocks noChangeAspect="1"/>
            </p:cNvSpPr>
            <p:nvPr/>
          </p:nvSpPr>
          <p:spPr>
            <a:xfrm>
              <a:off x="9001073" y="5719883"/>
              <a:ext cx="73152" cy="341512"/>
            </a:xfrm>
            <a:prstGeom prst="rect">
              <a:avLst/>
            </a:prstGeom>
            <a:solidFill>
              <a:schemeClr val="tx2"/>
            </a:solidFill>
          </p:spPr>
          <p:txBody>
            <a:bodyPr wrap="square" rtlCol="0">
              <a:spAutoFit/>
            </a:bodyPr>
            <a:lstStyle/>
            <a:p>
              <a:endParaRPr lang="en-US" sz="1013"/>
            </a:p>
          </p:txBody>
        </p:sp>
        <p:sp>
          <p:nvSpPr>
            <p:cNvPr id="150" name="TextBox 149"/>
            <p:cNvSpPr txBox="1">
              <a:spLocks noChangeAspect="1"/>
            </p:cNvSpPr>
            <p:nvPr/>
          </p:nvSpPr>
          <p:spPr>
            <a:xfrm>
              <a:off x="9156625" y="5719883"/>
              <a:ext cx="73152" cy="341512"/>
            </a:xfrm>
            <a:prstGeom prst="rect">
              <a:avLst/>
            </a:prstGeom>
            <a:solidFill>
              <a:schemeClr val="tx2"/>
            </a:solidFill>
          </p:spPr>
          <p:txBody>
            <a:bodyPr wrap="square" rtlCol="0">
              <a:spAutoFit/>
            </a:bodyPr>
            <a:lstStyle/>
            <a:p>
              <a:endParaRPr lang="en-US" sz="1013"/>
            </a:p>
          </p:txBody>
        </p:sp>
        <p:sp>
          <p:nvSpPr>
            <p:cNvPr id="151" name="TextBox 150"/>
            <p:cNvSpPr txBox="1">
              <a:spLocks noChangeAspect="1"/>
            </p:cNvSpPr>
            <p:nvPr/>
          </p:nvSpPr>
          <p:spPr>
            <a:xfrm>
              <a:off x="9312175" y="5719883"/>
              <a:ext cx="73152" cy="341512"/>
            </a:xfrm>
            <a:prstGeom prst="rect">
              <a:avLst/>
            </a:prstGeom>
            <a:solidFill>
              <a:schemeClr val="tx2"/>
            </a:solidFill>
          </p:spPr>
          <p:txBody>
            <a:bodyPr wrap="square" rtlCol="0">
              <a:spAutoFit/>
            </a:bodyPr>
            <a:lstStyle/>
            <a:p>
              <a:endParaRPr lang="en-US" sz="1013"/>
            </a:p>
          </p:txBody>
        </p:sp>
        <p:sp>
          <p:nvSpPr>
            <p:cNvPr id="152" name="TextBox 151"/>
            <p:cNvSpPr txBox="1">
              <a:spLocks noChangeAspect="1"/>
            </p:cNvSpPr>
            <p:nvPr/>
          </p:nvSpPr>
          <p:spPr>
            <a:xfrm>
              <a:off x="9467726" y="5719883"/>
              <a:ext cx="73152" cy="341512"/>
            </a:xfrm>
            <a:prstGeom prst="rect">
              <a:avLst/>
            </a:prstGeom>
            <a:solidFill>
              <a:schemeClr val="tx2"/>
            </a:solidFill>
          </p:spPr>
          <p:txBody>
            <a:bodyPr wrap="square" rtlCol="0">
              <a:spAutoFit/>
            </a:bodyPr>
            <a:lstStyle/>
            <a:p>
              <a:endParaRPr lang="en-US" sz="1013"/>
            </a:p>
          </p:txBody>
        </p:sp>
        <p:sp>
          <p:nvSpPr>
            <p:cNvPr id="153" name="TextBox 152"/>
            <p:cNvSpPr txBox="1">
              <a:spLocks noChangeAspect="1"/>
            </p:cNvSpPr>
            <p:nvPr/>
          </p:nvSpPr>
          <p:spPr>
            <a:xfrm>
              <a:off x="9623277" y="5719883"/>
              <a:ext cx="73152" cy="341512"/>
            </a:xfrm>
            <a:prstGeom prst="rect">
              <a:avLst/>
            </a:prstGeom>
            <a:solidFill>
              <a:schemeClr val="tx2"/>
            </a:solidFill>
          </p:spPr>
          <p:txBody>
            <a:bodyPr wrap="square" rtlCol="0">
              <a:spAutoFit/>
            </a:bodyPr>
            <a:lstStyle/>
            <a:p>
              <a:endParaRPr lang="en-US" sz="1013"/>
            </a:p>
          </p:txBody>
        </p:sp>
        <p:sp>
          <p:nvSpPr>
            <p:cNvPr id="154" name="TextBox 153"/>
            <p:cNvSpPr txBox="1">
              <a:spLocks noChangeAspect="1"/>
            </p:cNvSpPr>
            <p:nvPr/>
          </p:nvSpPr>
          <p:spPr>
            <a:xfrm>
              <a:off x="9778828" y="5719883"/>
              <a:ext cx="73152" cy="341512"/>
            </a:xfrm>
            <a:prstGeom prst="rect">
              <a:avLst/>
            </a:prstGeom>
            <a:solidFill>
              <a:schemeClr val="tx2"/>
            </a:solidFill>
          </p:spPr>
          <p:txBody>
            <a:bodyPr wrap="square" rtlCol="0">
              <a:spAutoFit/>
            </a:bodyPr>
            <a:lstStyle/>
            <a:p>
              <a:endParaRPr lang="en-US" sz="1013"/>
            </a:p>
          </p:txBody>
        </p:sp>
        <p:sp>
          <p:nvSpPr>
            <p:cNvPr id="155" name="TextBox 154"/>
            <p:cNvSpPr txBox="1">
              <a:spLocks noChangeAspect="1"/>
            </p:cNvSpPr>
            <p:nvPr/>
          </p:nvSpPr>
          <p:spPr>
            <a:xfrm>
              <a:off x="9934379" y="5719883"/>
              <a:ext cx="73152" cy="341512"/>
            </a:xfrm>
            <a:prstGeom prst="rect">
              <a:avLst/>
            </a:prstGeom>
            <a:solidFill>
              <a:schemeClr val="tx2"/>
            </a:solidFill>
          </p:spPr>
          <p:txBody>
            <a:bodyPr wrap="square" rtlCol="0">
              <a:spAutoFit/>
            </a:bodyPr>
            <a:lstStyle/>
            <a:p>
              <a:endParaRPr lang="en-US" sz="1013"/>
            </a:p>
          </p:txBody>
        </p:sp>
        <p:sp>
          <p:nvSpPr>
            <p:cNvPr id="156" name="TextBox 155"/>
            <p:cNvSpPr txBox="1">
              <a:spLocks noChangeAspect="1"/>
            </p:cNvSpPr>
            <p:nvPr/>
          </p:nvSpPr>
          <p:spPr>
            <a:xfrm>
              <a:off x="10089930" y="5719883"/>
              <a:ext cx="73152" cy="341512"/>
            </a:xfrm>
            <a:prstGeom prst="rect">
              <a:avLst/>
            </a:prstGeom>
            <a:solidFill>
              <a:schemeClr val="tx2"/>
            </a:solidFill>
          </p:spPr>
          <p:txBody>
            <a:bodyPr wrap="square" rtlCol="0">
              <a:spAutoFit/>
            </a:bodyPr>
            <a:lstStyle/>
            <a:p>
              <a:endParaRPr lang="en-US" sz="1013"/>
            </a:p>
          </p:txBody>
        </p:sp>
        <p:sp>
          <p:nvSpPr>
            <p:cNvPr id="157" name="TextBox 156"/>
            <p:cNvSpPr txBox="1">
              <a:spLocks noChangeAspect="1"/>
            </p:cNvSpPr>
            <p:nvPr/>
          </p:nvSpPr>
          <p:spPr>
            <a:xfrm>
              <a:off x="10245480" y="5719883"/>
              <a:ext cx="73152" cy="341512"/>
            </a:xfrm>
            <a:prstGeom prst="rect">
              <a:avLst/>
            </a:prstGeom>
            <a:solidFill>
              <a:schemeClr val="tx2"/>
            </a:solidFill>
          </p:spPr>
          <p:txBody>
            <a:bodyPr wrap="square" rtlCol="0">
              <a:spAutoFit/>
            </a:bodyPr>
            <a:lstStyle/>
            <a:p>
              <a:endParaRPr lang="en-US" sz="1013"/>
            </a:p>
          </p:txBody>
        </p:sp>
        <p:sp>
          <p:nvSpPr>
            <p:cNvPr id="158" name="TextBox 157"/>
            <p:cNvSpPr txBox="1">
              <a:spLocks noChangeAspect="1"/>
            </p:cNvSpPr>
            <p:nvPr/>
          </p:nvSpPr>
          <p:spPr>
            <a:xfrm>
              <a:off x="10401032" y="5708160"/>
              <a:ext cx="73152" cy="341512"/>
            </a:xfrm>
            <a:prstGeom prst="rect">
              <a:avLst/>
            </a:prstGeom>
            <a:solidFill>
              <a:schemeClr val="tx2"/>
            </a:solidFill>
          </p:spPr>
          <p:txBody>
            <a:bodyPr wrap="square" rtlCol="0">
              <a:spAutoFit/>
            </a:bodyPr>
            <a:lstStyle/>
            <a:p>
              <a:endParaRPr lang="en-US" sz="1013"/>
            </a:p>
          </p:txBody>
        </p:sp>
        <p:sp>
          <p:nvSpPr>
            <p:cNvPr id="159" name="TextBox 158"/>
            <p:cNvSpPr txBox="1">
              <a:spLocks noChangeAspect="1"/>
            </p:cNvSpPr>
            <p:nvPr/>
          </p:nvSpPr>
          <p:spPr>
            <a:xfrm>
              <a:off x="10556584" y="5708160"/>
              <a:ext cx="73152" cy="341512"/>
            </a:xfrm>
            <a:prstGeom prst="rect">
              <a:avLst/>
            </a:prstGeom>
            <a:solidFill>
              <a:schemeClr val="tx2"/>
            </a:solidFill>
          </p:spPr>
          <p:txBody>
            <a:bodyPr wrap="square" rtlCol="0">
              <a:spAutoFit/>
            </a:bodyPr>
            <a:lstStyle/>
            <a:p>
              <a:endParaRPr lang="en-US" sz="1013"/>
            </a:p>
          </p:txBody>
        </p:sp>
        <p:sp>
          <p:nvSpPr>
            <p:cNvPr id="160" name="TextBox 159"/>
            <p:cNvSpPr txBox="1">
              <a:spLocks noChangeAspect="1"/>
            </p:cNvSpPr>
            <p:nvPr/>
          </p:nvSpPr>
          <p:spPr>
            <a:xfrm>
              <a:off x="10712134" y="5708160"/>
              <a:ext cx="73152" cy="341512"/>
            </a:xfrm>
            <a:prstGeom prst="rect">
              <a:avLst/>
            </a:prstGeom>
            <a:solidFill>
              <a:schemeClr val="tx2"/>
            </a:solidFill>
          </p:spPr>
          <p:txBody>
            <a:bodyPr wrap="square" rtlCol="0">
              <a:spAutoFit/>
            </a:bodyPr>
            <a:lstStyle/>
            <a:p>
              <a:endParaRPr lang="en-US" sz="1013"/>
            </a:p>
          </p:txBody>
        </p:sp>
        <p:sp>
          <p:nvSpPr>
            <p:cNvPr id="161" name="TextBox 160"/>
            <p:cNvSpPr txBox="1">
              <a:spLocks noChangeAspect="1"/>
            </p:cNvSpPr>
            <p:nvPr/>
          </p:nvSpPr>
          <p:spPr>
            <a:xfrm>
              <a:off x="10867686" y="5708160"/>
              <a:ext cx="73152" cy="341512"/>
            </a:xfrm>
            <a:prstGeom prst="rect">
              <a:avLst/>
            </a:prstGeom>
            <a:solidFill>
              <a:schemeClr val="tx2"/>
            </a:solidFill>
          </p:spPr>
          <p:txBody>
            <a:bodyPr wrap="square" rtlCol="0">
              <a:spAutoFit/>
            </a:bodyPr>
            <a:lstStyle/>
            <a:p>
              <a:endParaRPr lang="en-US" sz="1013"/>
            </a:p>
          </p:txBody>
        </p:sp>
        <p:sp>
          <p:nvSpPr>
            <p:cNvPr id="162" name="TextBox 161"/>
            <p:cNvSpPr txBox="1">
              <a:spLocks noChangeAspect="1"/>
            </p:cNvSpPr>
            <p:nvPr/>
          </p:nvSpPr>
          <p:spPr>
            <a:xfrm>
              <a:off x="11023209" y="5708160"/>
              <a:ext cx="73152" cy="341512"/>
            </a:xfrm>
            <a:prstGeom prst="rect">
              <a:avLst/>
            </a:prstGeom>
            <a:solidFill>
              <a:schemeClr val="tx2"/>
            </a:solidFill>
          </p:spPr>
          <p:txBody>
            <a:bodyPr wrap="square" rtlCol="0">
              <a:spAutoFit/>
            </a:bodyPr>
            <a:lstStyle/>
            <a:p>
              <a:endParaRPr lang="en-US" sz="1013"/>
            </a:p>
          </p:txBody>
        </p:sp>
      </p:grpSp>
      <p:cxnSp>
        <p:nvCxnSpPr>
          <p:cNvPr id="165" name="Straight Connector 164"/>
          <p:cNvCxnSpPr/>
          <p:nvPr/>
        </p:nvCxnSpPr>
        <p:spPr>
          <a:xfrm>
            <a:off x="471031" y="4438722"/>
            <a:ext cx="8305307"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6" name="TextBox 165"/>
          <p:cNvSpPr txBox="1"/>
          <p:nvPr/>
        </p:nvSpPr>
        <p:spPr>
          <a:xfrm>
            <a:off x="8364502" y="4208676"/>
            <a:ext cx="561372" cy="248209"/>
          </a:xfrm>
          <a:prstGeom prst="rect">
            <a:avLst/>
          </a:prstGeom>
          <a:noFill/>
        </p:spPr>
        <p:txBody>
          <a:bodyPr wrap="none" rtlCol="0">
            <a:spAutoFit/>
          </a:bodyPr>
          <a:lstStyle/>
          <a:p>
            <a:r>
              <a:rPr lang="en-US" sz="1013" dirty="0"/>
              <a:t>AAAAA</a:t>
            </a:r>
          </a:p>
        </p:txBody>
      </p:sp>
      <p:sp>
        <p:nvSpPr>
          <p:cNvPr id="167" name="TextBox 166"/>
          <p:cNvSpPr txBox="1"/>
          <p:nvPr/>
        </p:nvSpPr>
        <p:spPr>
          <a:xfrm>
            <a:off x="593303" y="4540965"/>
            <a:ext cx="923345" cy="248209"/>
          </a:xfrm>
          <a:prstGeom prst="rect">
            <a:avLst/>
          </a:prstGeom>
          <a:noFill/>
        </p:spPr>
        <p:txBody>
          <a:bodyPr wrap="square" rtlCol="0">
            <a:spAutoFit/>
          </a:bodyPr>
          <a:lstStyle/>
          <a:p>
            <a:r>
              <a:rPr lang="en-US" sz="1013" dirty="0">
                <a:latin typeface="Arial" charset="0"/>
                <a:ea typeface="Arial" charset="0"/>
                <a:cs typeface="Arial" charset="0"/>
              </a:rPr>
              <a:t>5’ </a:t>
            </a:r>
            <a:r>
              <a:rPr lang="en-US" sz="1013" dirty="0">
                <a:latin typeface="Arial" charset="0"/>
                <a:ea typeface="Arial" charset="0"/>
                <a:cs typeface="Arial" charset="0"/>
                <a:sym typeface="Wingdings"/>
              </a:rPr>
              <a:t></a:t>
            </a:r>
            <a:endParaRPr lang="en-US" sz="1013" dirty="0">
              <a:latin typeface="Arial" charset="0"/>
              <a:ea typeface="Arial" charset="0"/>
              <a:cs typeface="Arial" charset="0"/>
            </a:endParaRPr>
          </a:p>
        </p:txBody>
      </p:sp>
      <p:sp>
        <p:nvSpPr>
          <p:cNvPr id="172" name="TextBox 171"/>
          <p:cNvSpPr txBox="1"/>
          <p:nvPr/>
        </p:nvSpPr>
        <p:spPr>
          <a:xfrm>
            <a:off x="7930342" y="4540965"/>
            <a:ext cx="1118178" cy="248209"/>
          </a:xfrm>
          <a:prstGeom prst="rect">
            <a:avLst/>
          </a:prstGeom>
          <a:noFill/>
        </p:spPr>
        <p:txBody>
          <a:bodyPr wrap="square" rtlCol="0">
            <a:spAutoFit/>
          </a:bodyPr>
          <a:lstStyle/>
          <a:p>
            <a:r>
              <a:rPr lang="en-US" sz="1013" dirty="0">
                <a:latin typeface="Arial" charset="0"/>
                <a:ea typeface="Arial" charset="0"/>
                <a:cs typeface="Arial" charset="0"/>
              </a:rPr>
              <a:t> </a:t>
            </a:r>
            <a:r>
              <a:rPr lang="en-US" sz="1013" dirty="0">
                <a:latin typeface="Arial" charset="0"/>
                <a:ea typeface="Arial" charset="0"/>
                <a:cs typeface="Arial" charset="0"/>
                <a:sym typeface="Wingdings"/>
              </a:rPr>
              <a:t> </a:t>
            </a:r>
            <a:r>
              <a:rPr lang="en-US" sz="1013" dirty="0">
                <a:latin typeface="Arial" charset="0"/>
                <a:ea typeface="Arial" charset="0"/>
                <a:cs typeface="Arial" charset="0"/>
              </a:rPr>
              <a:t>3’</a:t>
            </a:r>
          </a:p>
        </p:txBody>
      </p:sp>
      <p:sp>
        <p:nvSpPr>
          <p:cNvPr id="76" name="TextBox 75"/>
          <p:cNvSpPr txBox="1">
            <a:spLocks noChangeAspect="1"/>
          </p:cNvSpPr>
          <p:nvPr/>
        </p:nvSpPr>
        <p:spPr>
          <a:xfrm>
            <a:off x="8122126" y="4344385"/>
            <a:ext cx="52859" cy="248209"/>
          </a:xfrm>
          <a:prstGeom prst="rect">
            <a:avLst/>
          </a:prstGeom>
          <a:solidFill>
            <a:schemeClr val="tx2"/>
          </a:solidFill>
        </p:spPr>
        <p:txBody>
          <a:bodyPr wrap="square" rtlCol="0">
            <a:spAutoFit/>
          </a:bodyPr>
          <a:lstStyle/>
          <a:p>
            <a:endParaRPr lang="en-US" sz="1013"/>
          </a:p>
        </p:txBody>
      </p:sp>
      <p:sp>
        <p:nvSpPr>
          <p:cNvPr id="77" name="TextBox 76"/>
          <p:cNvSpPr txBox="1">
            <a:spLocks noChangeAspect="1"/>
          </p:cNvSpPr>
          <p:nvPr/>
        </p:nvSpPr>
        <p:spPr>
          <a:xfrm>
            <a:off x="8218379" y="4343182"/>
            <a:ext cx="52859" cy="248209"/>
          </a:xfrm>
          <a:prstGeom prst="rect">
            <a:avLst/>
          </a:prstGeom>
          <a:solidFill>
            <a:schemeClr val="tx2"/>
          </a:solidFill>
        </p:spPr>
        <p:txBody>
          <a:bodyPr wrap="square" rtlCol="0">
            <a:spAutoFit/>
          </a:bodyPr>
          <a:lstStyle/>
          <a:p>
            <a:endParaRPr lang="en-US" sz="1013"/>
          </a:p>
        </p:txBody>
      </p:sp>
      <p:sp>
        <p:nvSpPr>
          <p:cNvPr id="78" name="TextBox 77"/>
          <p:cNvSpPr txBox="1">
            <a:spLocks noChangeAspect="1"/>
          </p:cNvSpPr>
          <p:nvPr/>
        </p:nvSpPr>
        <p:spPr>
          <a:xfrm>
            <a:off x="8318241" y="4341979"/>
            <a:ext cx="52859" cy="248209"/>
          </a:xfrm>
          <a:prstGeom prst="rect">
            <a:avLst/>
          </a:prstGeom>
          <a:solidFill>
            <a:schemeClr val="tx2"/>
          </a:solidFill>
        </p:spPr>
        <p:txBody>
          <a:bodyPr wrap="square" rtlCol="0">
            <a:spAutoFit/>
          </a:bodyPr>
          <a:lstStyle/>
          <a:p>
            <a:endParaRPr lang="en-US" sz="1013"/>
          </a:p>
        </p:txBody>
      </p:sp>
      <p:sp>
        <p:nvSpPr>
          <p:cNvPr id="2" name="TextBox 1"/>
          <p:cNvSpPr txBox="1"/>
          <p:nvPr/>
        </p:nvSpPr>
        <p:spPr>
          <a:xfrm>
            <a:off x="4275727" y="4545945"/>
            <a:ext cx="611065" cy="248209"/>
          </a:xfrm>
          <a:prstGeom prst="rect">
            <a:avLst/>
          </a:prstGeom>
          <a:noFill/>
        </p:spPr>
        <p:txBody>
          <a:bodyPr wrap="none" rtlCol="0">
            <a:spAutoFit/>
          </a:bodyPr>
          <a:lstStyle/>
          <a:p>
            <a:r>
              <a:rPr lang="en-US" sz="1013">
                <a:latin typeface="Arial" charset="0"/>
                <a:ea typeface="Arial" charset="0"/>
                <a:cs typeface="Arial" charset="0"/>
              </a:rPr>
              <a:t>LAMA2</a:t>
            </a:r>
          </a:p>
        </p:txBody>
      </p:sp>
    </p:spTree>
    <p:extLst>
      <p:ext uri="{BB962C8B-B14F-4D97-AF65-F5344CB8AC3E}">
        <p14:creationId xmlns:p14="http://schemas.microsoft.com/office/powerpoint/2010/main" val="3962287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a:spLocks noGrp="1"/>
          </p:cNvSpPr>
          <p:nvPr>
            <p:ph type="title"/>
          </p:nvPr>
        </p:nvSpPr>
        <p:spPr>
          <a:xfrm>
            <a:off x="435798" y="1"/>
            <a:ext cx="8464016" cy="994172"/>
          </a:xfrm>
        </p:spPr>
        <p:txBody>
          <a:bodyPr>
            <a:normAutofit/>
          </a:bodyPr>
          <a:lstStyle/>
          <a:p>
            <a:pPr algn="ctr"/>
            <a:r>
              <a:rPr lang="en-US" sz="3200" b="1" dirty="0">
                <a:ea typeface="Arial" charset="0"/>
                <a:cs typeface="Arial" charset="0"/>
              </a:rPr>
              <a:t>Our approach</a:t>
            </a:r>
          </a:p>
        </p:txBody>
      </p:sp>
      <p:sp>
        <p:nvSpPr>
          <p:cNvPr id="75" name="Rectangle 74"/>
          <p:cNvSpPr/>
          <p:nvPr/>
        </p:nvSpPr>
        <p:spPr>
          <a:xfrm>
            <a:off x="253927" y="961951"/>
            <a:ext cx="6811891" cy="4431983"/>
          </a:xfrm>
          <a:prstGeom prst="rect">
            <a:avLst/>
          </a:prstGeom>
        </p:spPr>
        <p:txBody>
          <a:bodyPr wrap="square">
            <a:spAutoFit/>
          </a:bodyPr>
          <a:lstStyle/>
          <a:p>
            <a:endParaRPr lang="en-US" sz="1800" dirty="0">
              <a:latin typeface="Arial"/>
              <a:cs typeface="Arial"/>
            </a:endParaRPr>
          </a:p>
          <a:p>
            <a:pPr marL="214313" indent="-214313">
              <a:buFont typeface="Arial"/>
              <a:buChar char="•"/>
            </a:pPr>
            <a:r>
              <a:rPr lang="en-US" sz="1800" dirty="0">
                <a:latin typeface="Arial"/>
                <a:cs typeface="Arial"/>
              </a:rPr>
              <a:t>Use transcript-level quantifications that use discriminatory reads between transcripts to estimate isoform level expression values </a:t>
            </a:r>
          </a:p>
          <a:p>
            <a:pPr marL="214313" indent="-214313">
              <a:buFont typeface="Arial"/>
              <a:buChar char="•"/>
            </a:pPr>
            <a:endParaRPr lang="en-US" sz="1800" dirty="0">
              <a:latin typeface="Arial"/>
              <a:cs typeface="Arial"/>
            </a:endParaRPr>
          </a:p>
          <a:p>
            <a:pPr marL="214313" indent="-214313">
              <a:buFont typeface="Arial"/>
              <a:buChar char="•"/>
            </a:pPr>
            <a:r>
              <a:rPr lang="en-US" sz="1800" dirty="0">
                <a:latin typeface="Arial"/>
                <a:cs typeface="Arial"/>
              </a:rPr>
              <a:t>Accounts for:</a:t>
            </a:r>
          </a:p>
          <a:p>
            <a:pPr marL="600075" lvl="1" indent="-257175">
              <a:buFont typeface="Courier New" charset="0"/>
              <a:buChar char="o"/>
            </a:pPr>
            <a:r>
              <a:rPr lang="en-US" sz="1650" dirty="0">
                <a:latin typeface="Arial"/>
                <a:cs typeface="Arial"/>
              </a:rPr>
              <a:t>3’ bias</a:t>
            </a:r>
          </a:p>
          <a:p>
            <a:pPr marL="600075" lvl="1" indent="-257175">
              <a:buFont typeface="Courier New" charset="0"/>
              <a:buChar char="o"/>
            </a:pPr>
            <a:r>
              <a:rPr lang="en-US" sz="1650" dirty="0">
                <a:latin typeface="Arial"/>
                <a:cs typeface="Arial"/>
              </a:rPr>
              <a:t>Mapping bias</a:t>
            </a:r>
          </a:p>
          <a:p>
            <a:pPr marL="600075" lvl="1" indent="-257175">
              <a:buFont typeface="Courier New" charset="0"/>
              <a:buChar char="o"/>
            </a:pPr>
            <a:r>
              <a:rPr lang="en-US" sz="1650" dirty="0">
                <a:latin typeface="Arial"/>
                <a:cs typeface="Arial"/>
              </a:rPr>
              <a:t>Exon length</a:t>
            </a:r>
          </a:p>
          <a:p>
            <a:pPr marL="600075" lvl="1" indent="-257175">
              <a:buFont typeface="Courier New" charset="0"/>
              <a:buChar char="o"/>
            </a:pPr>
            <a:r>
              <a:rPr lang="en-US" sz="1650" dirty="0">
                <a:latin typeface="Arial"/>
                <a:cs typeface="Arial"/>
              </a:rPr>
              <a:t>Isoform length</a:t>
            </a:r>
          </a:p>
          <a:p>
            <a:pPr marL="214313" indent="-214313">
              <a:buFont typeface="Arial"/>
              <a:buChar char="•"/>
            </a:pPr>
            <a:endParaRPr lang="en-US" sz="1800" dirty="0">
              <a:latin typeface="Arial"/>
              <a:cs typeface="Arial"/>
            </a:endParaRPr>
          </a:p>
          <a:p>
            <a:pPr marL="214313" indent="-214313">
              <a:buFont typeface="Arial"/>
              <a:buChar char="•"/>
            </a:pPr>
            <a:r>
              <a:rPr lang="en-US" sz="1800" dirty="0">
                <a:latin typeface="Arial"/>
                <a:cs typeface="Arial"/>
              </a:rPr>
              <a:t>Isoform level quantifications (RSEM) from the GTEX v7 dataset to derive per-tissue expression metrics for all exons</a:t>
            </a:r>
          </a:p>
          <a:p>
            <a:pPr marL="557213" lvl="1" indent="-214313">
              <a:buFont typeface="Arial"/>
              <a:buChar char="•"/>
            </a:pPr>
            <a:endParaRPr lang="en-US" sz="1800" dirty="0">
              <a:latin typeface="Arial"/>
              <a:cs typeface="Arial"/>
            </a:endParaRPr>
          </a:p>
          <a:p>
            <a:pPr marL="214313" indent="-214313">
              <a:buFont typeface="Arial"/>
              <a:buChar char="•"/>
            </a:pPr>
            <a:endParaRPr lang="en-US" sz="1800" dirty="0">
              <a:latin typeface="Arial"/>
              <a:cs typeface="Arial"/>
            </a:endParaRPr>
          </a:p>
          <a:p>
            <a:pPr marL="214313" indent="-214313">
              <a:buFont typeface="Arial"/>
              <a:buChar char="•"/>
            </a:pPr>
            <a:endParaRPr lang="en-US" sz="1800" dirty="0">
              <a:latin typeface="Arial"/>
              <a:cs typeface="Arial"/>
            </a:endParaRPr>
          </a:p>
        </p:txBody>
      </p:sp>
      <p:grpSp>
        <p:nvGrpSpPr>
          <p:cNvPr id="2" name="Group 1"/>
          <p:cNvGrpSpPr/>
          <p:nvPr/>
        </p:nvGrpSpPr>
        <p:grpSpPr>
          <a:xfrm>
            <a:off x="7013110" y="1992050"/>
            <a:ext cx="1886704" cy="1553079"/>
            <a:chOff x="9367388" y="2640152"/>
            <a:chExt cx="2515605" cy="2070772"/>
          </a:xfrm>
        </p:grpSpPr>
        <p:pic>
          <p:nvPicPr>
            <p:cNvPr id="76" name="Picture 75" descr="Screen Shot 2015-07-17 at 5.30.17 PM.png"/>
            <p:cNvPicPr>
              <a:picLocks noChangeAspect="1"/>
            </p:cNvPicPr>
            <p:nvPr/>
          </p:nvPicPr>
          <p:blipFill rotWithShape="1">
            <a:blip r:embed="rId3">
              <a:extLst>
                <a:ext uri="{28A0092B-C50C-407E-A947-70E740481C1C}">
                  <a14:useLocalDpi xmlns:a14="http://schemas.microsoft.com/office/drawing/2010/main" val="0"/>
                </a:ext>
              </a:extLst>
            </a:blip>
            <a:srcRect t="12254"/>
            <a:stretch/>
          </p:blipFill>
          <p:spPr>
            <a:xfrm>
              <a:off x="9989394" y="4248429"/>
              <a:ext cx="1402862" cy="462495"/>
            </a:xfrm>
            <a:prstGeom prst="rect">
              <a:avLst/>
            </a:prstGeom>
          </p:spPr>
        </p:pic>
        <p:pic>
          <p:nvPicPr>
            <p:cNvPr id="77" name="Picture 76"/>
            <p:cNvPicPr>
              <a:picLocks noChangeAspect="1"/>
            </p:cNvPicPr>
            <p:nvPr/>
          </p:nvPicPr>
          <p:blipFill rotWithShape="1">
            <a:blip r:embed="rId4"/>
            <a:srcRect b="35500"/>
            <a:stretch/>
          </p:blipFill>
          <p:spPr>
            <a:xfrm>
              <a:off x="9367388" y="2640152"/>
              <a:ext cx="2515605" cy="1622565"/>
            </a:xfrm>
            <a:prstGeom prst="rect">
              <a:avLst/>
            </a:prstGeom>
          </p:spPr>
        </p:pic>
      </p:grpSp>
    </p:spTree>
    <p:extLst>
      <p:ext uri="{BB962C8B-B14F-4D97-AF65-F5344CB8AC3E}">
        <p14:creationId xmlns:p14="http://schemas.microsoft.com/office/powerpoint/2010/main" val="2047486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880</TotalTime>
  <Words>3756</Words>
  <Application>Microsoft Macintosh PowerPoint</Application>
  <PresentationFormat>On-screen Show (16:9)</PresentationFormat>
  <Paragraphs>834</Paragraphs>
  <Slides>59</Slides>
  <Notes>35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59</vt:i4>
      </vt:variant>
    </vt:vector>
  </HeadingPairs>
  <TitlesOfParts>
    <vt:vector size="72" baseType="lpstr">
      <vt:lpstr>ＭＳ 明朝</vt:lpstr>
      <vt:lpstr>MS PGothic</vt:lpstr>
      <vt:lpstr>Arial</vt:lpstr>
      <vt:lpstr>Avenir Book</vt:lpstr>
      <vt:lpstr>Calibri</vt:lpstr>
      <vt:lpstr>Calibri Light</vt:lpstr>
      <vt:lpstr>Courier New</vt:lpstr>
      <vt:lpstr>Helvetica</vt:lpstr>
      <vt:lpstr>Mangal</vt:lpstr>
      <vt:lpstr>Roboto</vt:lpstr>
      <vt:lpstr>Times New Roman</vt:lpstr>
      <vt:lpstr>Wingdings</vt:lpstr>
      <vt:lpstr>Office Theme</vt:lpstr>
      <vt:lpstr>CAGI slide pack guidelines I agree to my slides being used according to the following terms:  _______Anne O’Donnell Luria_______</vt:lpstr>
      <vt:lpstr>PowerPoint Presentation</vt:lpstr>
      <vt:lpstr>Harnessing the power of allele frequency</vt:lpstr>
      <vt:lpstr>PowerPoint Presentation</vt:lpstr>
      <vt:lpstr>Increasing the scale of reference databases</vt:lpstr>
      <vt:lpstr>Data sharing</vt:lpstr>
      <vt:lpstr>PowerPoint Presentation</vt:lpstr>
      <vt:lpstr>PowerPoint Presentation</vt:lpstr>
      <vt:lpstr>PowerPoint Presentation</vt:lpstr>
      <vt:lpstr>gnomAD’s impact</vt:lpstr>
      <vt:lpstr>PowerPoint Presentation</vt:lpstr>
      <vt:lpstr>Tools for interpreting genetic variation</vt:lpstr>
      <vt:lpstr>Developed a mutational model to calculate expected number of variants per gene</vt:lpstr>
      <vt:lpstr>Constraint metrics</vt:lpstr>
      <vt:lpstr>Constraint metric: pLI</vt:lpstr>
      <vt:lpstr>PowerPoint Presentation</vt:lpstr>
      <vt:lpstr>Constraint metric: LOEUF</vt:lpstr>
      <vt:lpstr>Important notes on constraint</vt:lpstr>
      <vt:lpstr>PowerPoint Presentation</vt:lpstr>
      <vt:lpstr>PowerPoint Presentation</vt:lpstr>
      <vt:lpstr>PowerPoint Presentation</vt:lpstr>
      <vt:lpstr>PowerPoint Presentation</vt:lpstr>
      <vt:lpstr>Constraint spectrum reflects patterns of structural variation</vt:lpstr>
      <vt:lpstr>Constraint metrics are correlated with biological relevance</vt:lpstr>
      <vt:lpstr>Constraint improves rare disease diagnosis</vt:lpstr>
      <vt:lpstr>Regional missense constraint and MPC scores</vt:lpstr>
      <vt:lpstr>Amino acid refinement around any significant breakpoint between the two regions</vt:lpstr>
      <vt:lpstr>Amino acid refinement around any significant breakpoint between the two regions</vt:lpstr>
      <vt:lpstr>Amino acid refinement around any significant breakpoint between the two regions</vt:lpstr>
      <vt:lpstr>Only 15% of genes have evidence of regional missense constraint </vt:lpstr>
      <vt:lpstr>Excess of coding sequence depleted of missense variation</vt:lpstr>
      <vt:lpstr>Excess of coding sequence depleted of missense variation</vt:lpstr>
      <vt:lpstr>Excess of coding sequence depleted of missense variation</vt:lpstr>
      <vt:lpstr>Most missense depleted regions contain disproportionate amount of pathogenic variants</vt:lpstr>
      <vt:lpstr>Most missense depleted regions contain disproportionate amount of pathogenic variants</vt:lpstr>
      <vt:lpstr>Most missense depleted regions contain disproportionate amount of pathogenic variants</vt:lpstr>
      <vt:lpstr>Most missense depleted regions contain disproportionate amount of pathogenic variants</vt:lpstr>
      <vt:lpstr>Combine variant and gene level information</vt:lpstr>
      <vt:lpstr>Missense badness: a human-specific amino acid deleteriousness metric</vt:lpstr>
      <vt:lpstr>PowerPoint Presentation</vt:lpstr>
      <vt:lpstr>PowerPoint Presentation</vt:lpstr>
      <vt:lpstr>PowerPoint Presentation</vt:lpstr>
      <vt:lpstr>PowerPoint Presentation</vt:lpstr>
      <vt:lpstr>MPC and regional constraint</vt:lpstr>
      <vt:lpstr>Deleterious looking variants of low biologic importance</vt:lpstr>
      <vt:lpstr>PowerPoint Presentation</vt:lpstr>
      <vt:lpstr>PowerPoint Presentation</vt:lpstr>
      <vt:lpstr>pext scores in gnomAD</vt:lpstr>
      <vt:lpstr>Tissue pext scores</vt:lpstr>
      <vt:lpstr>PowerPoint Presentation</vt:lpstr>
      <vt:lpstr>Thank you</vt:lpstr>
      <vt:lpstr>PowerPoint Presentation</vt:lpstr>
      <vt:lpstr>PowerPoint Presentation</vt:lpstr>
      <vt:lpstr>PowerPoint Presentation</vt:lpstr>
      <vt:lpstr>Comparing MPC to other metrics</vt:lpstr>
      <vt:lpstr>PowerPoint Presentation</vt:lpstr>
      <vt:lpstr>PowerPoint Presentation</vt:lpstr>
      <vt:lpstr>3’ bias prevents us from simply  looking at read-pileup at exons</vt:lpstr>
      <vt:lpstr>Our approach</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O'Donnell</dc:creator>
  <cp:lastModifiedBy>Anne O'Donnell</cp:lastModifiedBy>
  <cp:revision>64</cp:revision>
  <dcterms:created xsi:type="dcterms:W3CDTF">2019-12-06T01:01:05Z</dcterms:created>
  <dcterms:modified xsi:type="dcterms:W3CDTF">2019-12-07T06:38:09Z</dcterms:modified>
</cp:coreProperties>
</file>