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handoutMasterIdLst>
    <p:handoutMasterId r:id="rId27"/>
  </p:handoutMasterIdLst>
  <p:sldIdLst>
    <p:sldId id="259" r:id="rId2"/>
    <p:sldId id="257" r:id="rId3"/>
    <p:sldId id="598" r:id="rId4"/>
    <p:sldId id="607" r:id="rId5"/>
    <p:sldId id="608" r:id="rId6"/>
    <p:sldId id="619" r:id="rId7"/>
    <p:sldId id="354" r:id="rId8"/>
    <p:sldId id="621" r:id="rId9"/>
    <p:sldId id="634" r:id="rId10"/>
    <p:sldId id="626" r:id="rId11"/>
    <p:sldId id="624" r:id="rId12"/>
    <p:sldId id="625" r:id="rId13"/>
    <p:sldId id="627" r:id="rId14"/>
    <p:sldId id="628" r:id="rId15"/>
    <p:sldId id="629" r:id="rId16"/>
    <p:sldId id="630" r:id="rId17"/>
    <p:sldId id="631" r:id="rId18"/>
    <p:sldId id="615" r:id="rId19"/>
    <p:sldId id="632" r:id="rId20"/>
    <p:sldId id="636" r:id="rId21"/>
    <p:sldId id="635" r:id="rId22"/>
    <p:sldId id="618" r:id="rId23"/>
    <p:sldId id="389" r:id="rId24"/>
    <p:sldId id="261"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3EBF33"/>
    <a:srgbClr val="5FB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33"/>
    <p:restoredTop sz="90763" autoAdjust="0"/>
  </p:normalViewPr>
  <p:slideViewPr>
    <p:cSldViewPr snapToGrid="0" snapToObjects="1">
      <p:cViewPr varScale="1">
        <p:scale>
          <a:sx n="102" d="100"/>
          <a:sy n="102" d="100"/>
        </p:scale>
        <p:origin x="808"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99C9736-2884-1344-BB15-8051DD6D73CB}" type="datetimeFigureOut">
              <a:rPr lang="en-US" smtClean="0"/>
              <a:t>12/6/19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3419ED1-23F0-5840-9F09-72BFA2A4814D}" type="slidenum">
              <a:rPr lang="en-US" smtClean="0"/>
              <a:t>‹#›</a:t>
            </a:fld>
            <a:endParaRPr lang="en-US"/>
          </a:p>
        </p:txBody>
      </p:sp>
    </p:spTree>
    <p:extLst>
      <p:ext uri="{BB962C8B-B14F-4D97-AF65-F5344CB8AC3E}">
        <p14:creationId xmlns:p14="http://schemas.microsoft.com/office/powerpoint/2010/main" val="17119033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58AE45-988F-8B42-A42F-AC348F4045E0}" type="datetimeFigureOut">
              <a:rPr lang="en-US" smtClean="0"/>
              <a:t>12/6/19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0A2208-79C6-134B-B0CD-CDC4A53549C1}" type="slidenum">
              <a:rPr lang="en-US" smtClean="0"/>
              <a:t>‹#›</a:t>
            </a:fld>
            <a:endParaRPr lang="en-US"/>
          </a:p>
        </p:txBody>
      </p:sp>
    </p:spTree>
    <p:extLst>
      <p:ext uri="{BB962C8B-B14F-4D97-AF65-F5344CB8AC3E}">
        <p14:creationId xmlns:p14="http://schemas.microsoft.com/office/powerpoint/2010/main" val="345223471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3</a:t>
            </a:fld>
            <a:endParaRPr lang="en-US"/>
          </a:p>
        </p:txBody>
      </p:sp>
    </p:spTree>
    <p:extLst>
      <p:ext uri="{BB962C8B-B14F-4D97-AF65-F5344CB8AC3E}">
        <p14:creationId xmlns:p14="http://schemas.microsoft.com/office/powerpoint/2010/main" val="1029730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150-200 protein truncating variants</a:t>
            </a:r>
          </a:p>
          <a:p>
            <a:r>
              <a:rPr lang="en-US" dirty="0"/>
              <a:t>10,000 protein sequence altering variants</a:t>
            </a:r>
          </a:p>
          <a:p>
            <a:r>
              <a:rPr lang="en-US" dirty="0"/>
              <a:t>500,000 variants overlapping known regulatory regions</a:t>
            </a:r>
          </a:p>
          <a:p>
            <a:r>
              <a:rPr lang="en-US" dirty="0"/>
              <a:t>2,000 variants associated with traits in GWAS</a:t>
            </a:r>
          </a:p>
          <a:p>
            <a:r>
              <a:rPr lang="en-US" dirty="0"/>
              <a:t>25-30 known pathogenic in </a:t>
            </a:r>
            <a:r>
              <a:rPr lang="en-US" dirty="0" err="1"/>
              <a:t>ClinVar</a:t>
            </a:r>
            <a:endParaRPr lang="en-US" dirty="0"/>
          </a:p>
          <a:p>
            <a:r>
              <a:rPr lang="en-US" dirty="0"/>
              <a:t>Stats from 1KG, https://</a:t>
            </a:r>
            <a:r>
              <a:rPr lang="en-US" dirty="0" err="1"/>
              <a:t>www.nature.com</a:t>
            </a:r>
            <a:r>
              <a:rPr lang="en-US" dirty="0"/>
              <a:t>/articles/nature15393</a:t>
            </a:r>
          </a:p>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4</a:t>
            </a:fld>
            <a:endParaRPr lang="en-US"/>
          </a:p>
        </p:txBody>
      </p:sp>
    </p:spTree>
    <p:extLst>
      <p:ext uri="{BB962C8B-B14F-4D97-AF65-F5344CB8AC3E}">
        <p14:creationId xmlns:p14="http://schemas.microsoft.com/office/powerpoint/2010/main" val="2593983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5</a:t>
            </a:fld>
            <a:endParaRPr lang="en-US"/>
          </a:p>
        </p:txBody>
      </p:sp>
    </p:spTree>
    <p:extLst>
      <p:ext uri="{BB962C8B-B14F-4D97-AF65-F5344CB8AC3E}">
        <p14:creationId xmlns:p14="http://schemas.microsoft.com/office/powerpoint/2010/main" val="3265470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6</a:t>
            </a:fld>
            <a:endParaRPr lang="en-US"/>
          </a:p>
        </p:txBody>
      </p:sp>
    </p:spTree>
    <p:extLst>
      <p:ext uri="{BB962C8B-B14F-4D97-AF65-F5344CB8AC3E}">
        <p14:creationId xmlns:p14="http://schemas.microsoft.com/office/powerpoint/2010/main" val="2809666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7</a:t>
            </a:fld>
            <a:endParaRPr lang="en-US"/>
          </a:p>
        </p:txBody>
      </p:sp>
    </p:spTree>
    <p:extLst>
      <p:ext uri="{BB962C8B-B14F-4D97-AF65-F5344CB8AC3E}">
        <p14:creationId xmlns:p14="http://schemas.microsoft.com/office/powerpoint/2010/main" val="4239762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8</a:t>
            </a:fld>
            <a:endParaRPr lang="en-US"/>
          </a:p>
        </p:txBody>
      </p:sp>
    </p:spTree>
    <p:extLst>
      <p:ext uri="{BB962C8B-B14F-4D97-AF65-F5344CB8AC3E}">
        <p14:creationId xmlns:p14="http://schemas.microsoft.com/office/powerpoint/2010/main" val="2059881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9</a:t>
            </a:fld>
            <a:endParaRPr lang="en-US"/>
          </a:p>
        </p:txBody>
      </p:sp>
    </p:spTree>
    <p:extLst>
      <p:ext uri="{BB962C8B-B14F-4D97-AF65-F5344CB8AC3E}">
        <p14:creationId xmlns:p14="http://schemas.microsoft.com/office/powerpoint/2010/main" val="2039714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10</a:t>
            </a:fld>
            <a:endParaRPr lang="en-US"/>
          </a:p>
        </p:txBody>
      </p:sp>
    </p:spTree>
    <p:extLst>
      <p:ext uri="{BB962C8B-B14F-4D97-AF65-F5344CB8AC3E}">
        <p14:creationId xmlns:p14="http://schemas.microsoft.com/office/powerpoint/2010/main" val="872757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11</a:t>
            </a:fld>
            <a:endParaRPr lang="en-US"/>
          </a:p>
        </p:txBody>
      </p:sp>
    </p:spTree>
    <p:extLst>
      <p:ext uri="{BB962C8B-B14F-4D97-AF65-F5344CB8AC3E}">
        <p14:creationId xmlns:p14="http://schemas.microsoft.com/office/powerpoint/2010/main" val="1763961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12</a:t>
            </a:fld>
            <a:endParaRPr lang="en-US"/>
          </a:p>
        </p:txBody>
      </p:sp>
    </p:spTree>
    <p:extLst>
      <p:ext uri="{BB962C8B-B14F-4D97-AF65-F5344CB8AC3E}">
        <p14:creationId xmlns:p14="http://schemas.microsoft.com/office/powerpoint/2010/main" val="71578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13</a:t>
            </a:fld>
            <a:endParaRPr lang="en-US"/>
          </a:p>
        </p:txBody>
      </p:sp>
    </p:spTree>
    <p:extLst>
      <p:ext uri="{BB962C8B-B14F-4D97-AF65-F5344CB8AC3E}">
        <p14:creationId xmlns:p14="http://schemas.microsoft.com/office/powerpoint/2010/main" val="1480343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these predict effects on protein stability only, so maybe picking up just a subset of pathogenic variants (others could affect e.g. ligand binding but not stability).</a:t>
            </a:r>
          </a:p>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14</a:t>
            </a:fld>
            <a:endParaRPr lang="en-US"/>
          </a:p>
        </p:txBody>
      </p:sp>
    </p:spTree>
    <p:extLst>
      <p:ext uri="{BB962C8B-B14F-4D97-AF65-F5344CB8AC3E}">
        <p14:creationId xmlns:p14="http://schemas.microsoft.com/office/powerpoint/2010/main" val="2806288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15</a:t>
            </a:fld>
            <a:endParaRPr lang="en-US"/>
          </a:p>
        </p:txBody>
      </p:sp>
    </p:spTree>
    <p:extLst>
      <p:ext uri="{BB962C8B-B14F-4D97-AF65-F5344CB8AC3E}">
        <p14:creationId xmlns:p14="http://schemas.microsoft.com/office/powerpoint/2010/main" val="3933216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16</a:t>
            </a:fld>
            <a:endParaRPr lang="en-US"/>
          </a:p>
        </p:txBody>
      </p:sp>
    </p:spTree>
    <p:extLst>
      <p:ext uri="{BB962C8B-B14F-4D97-AF65-F5344CB8AC3E}">
        <p14:creationId xmlns:p14="http://schemas.microsoft.com/office/powerpoint/2010/main" val="2133662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17</a:t>
            </a:fld>
            <a:endParaRPr lang="en-US"/>
          </a:p>
        </p:txBody>
      </p:sp>
    </p:spTree>
    <p:extLst>
      <p:ext uri="{BB962C8B-B14F-4D97-AF65-F5344CB8AC3E}">
        <p14:creationId xmlns:p14="http://schemas.microsoft.com/office/powerpoint/2010/main" val="1168065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18</a:t>
            </a:fld>
            <a:endParaRPr lang="en-US"/>
          </a:p>
        </p:txBody>
      </p:sp>
    </p:spTree>
    <p:extLst>
      <p:ext uri="{BB962C8B-B14F-4D97-AF65-F5344CB8AC3E}">
        <p14:creationId xmlns:p14="http://schemas.microsoft.com/office/powerpoint/2010/main" val="700528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19</a:t>
            </a:fld>
            <a:endParaRPr lang="en-US"/>
          </a:p>
        </p:txBody>
      </p:sp>
    </p:spTree>
    <p:extLst>
      <p:ext uri="{BB962C8B-B14F-4D97-AF65-F5344CB8AC3E}">
        <p14:creationId xmlns:p14="http://schemas.microsoft.com/office/powerpoint/2010/main" val="547828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for test set #2 because of low numbers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neg=24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pos=176</a:t>
            </a:r>
          </a:p>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20</a:t>
            </a:fld>
            <a:endParaRPr lang="en-US"/>
          </a:p>
        </p:txBody>
      </p:sp>
    </p:spTree>
    <p:extLst>
      <p:ext uri="{BB962C8B-B14F-4D97-AF65-F5344CB8AC3E}">
        <p14:creationId xmlns:p14="http://schemas.microsoft.com/office/powerpoint/2010/main" val="2661699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222 genes in common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21</a:t>
            </a:fld>
            <a:endParaRPr lang="en-US"/>
          </a:p>
        </p:txBody>
      </p:sp>
    </p:spTree>
    <p:extLst>
      <p:ext uri="{BB962C8B-B14F-4D97-AF65-F5344CB8AC3E}">
        <p14:creationId xmlns:p14="http://schemas.microsoft.com/office/powerpoint/2010/main" val="2835689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A2208-79C6-134B-B0CD-CDC4A53549C1}" type="slidenum">
              <a:rPr lang="en-US" smtClean="0"/>
              <a:t>22</a:t>
            </a:fld>
            <a:endParaRPr lang="en-US"/>
          </a:p>
        </p:txBody>
      </p:sp>
    </p:spTree>
    <p:extLst>
      <p:ext uri="{BB962C8B-B14F-4D97-AF65-F5344CB8AC3E}">
        <p14:creationId xmlns:p14="http://schemas.microsoft.com/office/powerpoint/2010/main" val="2580877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63877E1-1E8D-864E-8A64-DD265B967307}" type="datetimeFigureOut">
              <a:rPr lang="en-US" smtClean="0"/>
              <a:t>12/6/19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FE305-BB83-C745-9AD7-BF748099234E}" type="slidenum">
              <a:rPr lang="en-US" smtClean="0"/>
              <a:t>‹#›</a:t>
            </a:fld>
            <a:endParaRPr lang="en-US"/>
          </a:p>
        </p:txBody>
      </p:sp>
    </p:spTree>
    <p:extLst>
      <p:ext uri="{BB962C8B-B14F-4D97-AF65-F5344CB8AC3E}">
        <p14:creationId xmlns:p14="http://schemas.microsoft.com/office/powerpoint/2010/main" val="3890611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3877E1-1E8D-864E-8A64-DD265B967307}" type="datetimeFigureOut">
              <a:rPr lang="en-US" smtClean="0"/>
              <a:t>12/6/19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FE305-BB83-C745-9AD7-BF748099234E}" type="slidenum">
              <a:rPr lang="en-US" smtClean="0"/>
              <a:t>‹#›</a:t>
            </a:fld>
            <a:endParaRPr lang="en-US"/>
          </a:p>
        </p:txBody>
      </p:sp>
    </p:spTree>
    <p:extLst>
      <p:ext uri="{BB962C8B-B14F-4D97-AF65-F5344CB8AC3E}">
        <p14:creationId xmlns:p14="http://schemas.microsoft.com/office/powerpoint/2010/main" val="670897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3877E1-1E8D-864E-8A64-DD265B967307}" type="datetimeFigureOut">
              <a:rPr lang="en-US" smtClean="0"/>
              <a:t>12/6/19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FE305-BB83-C745-9AD7-BF748099234E}" type="slidenum">
              <a:rPr lang="en-US" smtClean="0"/>
              <a:t>‹#›</a:t>
            </a:fld>
            <a:endParaRPr lang="en-US"/>
          </a:p>
        </p:txBody>
      </p:sp>
    </p:spTree>
    <p:extLst>
      <p:ext uri="{BB962C8B-B14F-4D97-AF65-F5344CB8AC3E}">
        <p14:creationId xmlns:p14="http://schemas.microsoft.com/office/powerpoint/2010/main" val="2136929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63877E1-1E8D-864E-8A64-DD265B967307}" type="datetimeFigureOut">
              <a:rPr lang="en-US" smtClean="0"/>
              <a:t>12/6/19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6FE305-BB83-C745-9AD7-BF748099234E}" type="slidenum">
              <a:rPr lang="en-US" smtClean="0"/>
              <a:t>‹#›</a:t>
            </a:fld>
            <a:endParaRPr lang="en-US"/>
          </a:p>
        </p:txBody>
      </p:sp>
    </p:spTree>
    <p:extLst>
      <p:ext uri="{BB962C8B-B14F-4D97-AF65-F5344CB8AC3E}">
        <p14:creationId xmlns:p14="http://schemas.microsoft.com/office/powerpoint/2010/main" val="3660169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63877E1-1E8D-864E-8A64-DD265B967307}" type="datetimeFigureOut">
              <a:rPr lang="en-US" smtClean="0"/>
              <a:t>12/6/19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6FE305-BB83-C745-9AD7-BF748099234E}" type="slidenum">
              <a:rPr lang="en-US" smtClean="0"/>
              <a:t>‹#›</a:t>
            </a:fld>
            <a:endParaRPr lang="en-US"/>
          </a:p>
        </p:txBody>
      </p:sp>
    </p:spTree>
    <p:extLst>
      <p:ext uri="{BB962C8B-B14F-4D97-AF65-F5344CB8AC3E}">
        <p14:creationId xmlns:p14="http://schemas.microsoft.com/office/powerpoint/2010/main" val="53386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63877E1-1E8D-864E-8A64-DD265B967307}" type="datetimeFigureOut">
              <a:rPr lang="en-US" smtClean="0"/>
              <a:t>12/6/19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6FE305-BB83-C745-9AD7-BF748099234E}" type="slidenum">
              <a:rPr lang="en-US" smtClean="0"/>
              <a:t>‹#›</a:t>
            </a:fld>
            <a:endParaRPr lang="en-US"/>
          </a:p>
        </p:txBody>
      </p:sp>
    </p:spTree>
    <p:extLst>
      <p:ext uri="{BB962C8B-B14F-4D97-AF65-F5344CB8AC3E}">
        <p14:creationId xmlns:p14="http://schemas.microsoft.com/office/powerpoint/2010/main" val="1265166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3877E1-1E8D-864E-8A64-DD265B967307}" type="datetimeFigureOut">
              <a:rPr lang="en-US" smtClean="0"/>
              <a:t>12/6/19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6FE305-BB83-C745-9AD7-BF748099234E}" type="slidenum">
              <a:rPr lang="en-US" smtClean="0"/>
              <a:t>‹#›</a:t>
            </a:fld>
            <a:endParaRPr lang="en-US"/>
          </a:p>
        </p:txBody>
      </p:sp>
    </p:spTree>
    <p:extLst>
      <p:ext uri="{BB962C8B-B14F-4D97-AF65-F5344CB8AC3E}">
        <p14:creationId xmlns:p14="http://schemas.microsoft.com/office/powerpoint/2010/main" val="3345340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3877E1-1E8D-864E-8A64-DD265B967307}" type="datetimeFigureOut">
              <a:rPr lang="en-US" smtClean="0"/>
              <a:t>12/6/19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6FE305-BB83-C745-9AD7-BF748099234E}" type="slidenum">
              <a:rPr lang="en-US" smtClean="0"/>
              <a:t>‹#›</a:t>
            </a:fld>
            <a:endParaRPr lang="en-US"/>
          </a:p>
        </p:txBody>
      </p:sp>
    </p:spTree>
    <p:extLst>
      <p:ext uri="{BB962C8B-B14F-4D97-AF65-F5344CB8AC3E}">
        <p14:creationId xmlns:p14="http://schemas.microsoft.com/office/powerpoint/2010/main" val="3603462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3877E1-1E8D-864E-8A64-DD265B967307}" type="datetimeFigureOut">
              <a:rPr lang="en-US" smtClean="0"/>
              <a:t>12/6/19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6FE305-BB83-C745-9AD7-BF748099234E}" type="slidenum">
              <a:rPr lang="en-US" smtClean="0"/>
              <a:t>‹#›</a:t>
            </a:fld>
            <a:endParaRPr lang="en-US"/>
          </a:p>
        </p:txBody>
      </p:sp>
    </p:spTree>
    <p:extLst>
      <p:ext uri="{BB962C8B-B14F-4D97-AF65-F5344CB8AC3E}">
        <p14:creationId xmlns:p14="http://schemas.microsoft.com/office/powerpoint/2010/main" val="2671664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3877E1-1E8D-864E-8A64-DD265B967307}" type="datetimeFigureOut">
              <a:rPr lang="en-US" smtClean="0"/>
              <a:t>12/6/19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FE305-BB83-C745-9AD7-BF748099234E}" type="slidenum">
              <a:rPr lang="en-US" smtClean="0"/>
              <a:t>‹#›</a:t>
            </a:fld>
            <a:endParaRPr lang="en-US"/>
          </a:p>
        </p:txBody>
      </p:sp>
    </p:spTree>
    <p:extLst>
      <p:ext uri="{BB962C8B-B14F-4D97-AF65-F5344CB8AC3E}">
        <p14:creationId xmlns:p14="http://schemas.microsoft.com/office/powerpoint/2010/main" val="1545269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3877E1-1E8D-864E-8A64-DD265B967307}" type="datetimeFigureOut">
              <a:rPr lang="en-US" smtClean="0"/>
              <a:t>12/6/19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6FE305-BB83-C745-9AD7-BF748099234E}" type="slidenum">
              <a:rPr lang="en-US" smtClean="0"/>
              <a:t>‹#›</a:t>
            </a:fld>
            <a:endParaRPr lang="en-US"/>
          </a:p>
        </p:txBody>
      </p:sp>
    </p:spTree>
    <p:extLst>
      <p:ext uri="{BB962C8B-B14F-4D97-AF65-F5344CB8AC3E}">
        <p14:creationId xmlns:p14="http://schemas.microsoft.com/office/powerpoint/2010/main" val="471217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3877E1-1E8D-864E-8A64-DD265B967307}" type="datetimeFigureOut">
              <a:rPr lang="en-US" smtClean="0"/>
              <a:t>12/6/19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6FE305-BB83-C745-9AD7-BF748099234E}" type="slidenum">
              <a:rPr lang="en-US" smtClean="0"/>
              <a:t>‹#›</a:t>
            </a:fld>
            <a:endParaRPr lang="en-US"/>
          </a:p>
        </p:txBody>
      </p:sp>
    </p:spTree>
    <p:extLst>
      <p:ext uri="{BB962C8B-B14F-4D97-AF65-F5344CB8AC3E}">
        <p14:creationId xmlns:p14="http://schemas.microsoft.com/office/powerpoint/2010/main" val="3322031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0.emf"/></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2.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 </a:t>
            </a:r>
            <a:br>
              <a:rPr lang="en-US" altLang="en-US" sz="1800" dirty="0"/>
            </a:br>
            <a:r>
              <a:rPr lang="en-US" altLang="en-US" sz="1800" i="1" dirty="0"/>
              <a:t>_______</a:t>
            </a:r>
            <a:r>
              <a:rPr lang="en-US" altLang="en-US" sz="1800" i="1" dirty="0">
                <a:solidFill>
                  <a:srgbClr val="FF3300"/>
                </a:solidFill>
              </a:rPr>
              <a:t>Nilah Ioannidis</a:t>
            </a:r>
            <a:r>
              <a:rPr lang="en-US" altLang="en-US" sz="1800" i="1" dirty="0"/>
              <a:t>_______</a:t>
            </a:r>
          </a:p>
        </p:txBody>
      </p:sp>
      <p:sp>
        <p:nvSpPr>
          <p:cNvPr id="8197" name="Rectangle 5"/>
          <p:cNvSpPr>
            <a:spLocks noGrp="1" noChangeArrowheads="1"/>
          </p:cNvSpPr>
          <p:nvPr>
            <p:ph type="body" idx="1"/>
          </p:nvPr>
        </p:nvSpPr>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51612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bwMode="auto">
          <a:xfrm>
            <a:off x="0" y="1286143"/>
            <a:ext cx="9144000" cy="1602619"/>
          </a:xfrm>
          <a:prstGeom prst="rect">
            <a:avLst/>
          </a:prstGeom>
          <a:noFill/>
          <a:ln w="9525">
            <a:noFill/>
            <a:miter lim="800000"/>
            <a:headEnd/>
            <a:tailEnd/>
          </a:ln>
        </p:spPr>
        <p:txBody>
          <a:bodyPr/>
          <a:lstStyle/>
          <a:p>
            <a:pPr algn="ctr">
              <a:lnSpc>
                <a:spcPct val="120000"/>
              </a:lnSpc>
            </a:pPr>
            <a:r>
              <a:rPr lang="en-US" sz="2800" b="1" dirty="0">
                <a:latin typeface="Helvetica"/>
                <a:cs typeface="Helvetica"/>
              </a:rPr>
              <a:t>Assessment of the </a:t>
            </a:r>
          </a:p>
          <a:p>
            <a:pPr algn="ctr">
              <a:lnSpc>
                <a:spcPct val="120000"/>
              </a:lnSpc>
            </a:pPr>
            <a:r>
              <a:rPr lang="en-US" sz="2800" b="1" dirty="0">
                <a:latin typeface="Helvetica"/>
                <a:cs typeface="Helvetica"/>
              </a:rPr>
              <a:t>“annotate all missense” CAGI challenge</a:t>
            </a:r>
          </a:p>
        </p:txBody>
      </p:sp>
      <p:sp>
        <p:nvSpPr>
          <p:cNvPr id="5" name="Subtitle 2">
            <a:extLst>
              <a:ext uri="{FF2B5EF4-FFF2-40B4-BE49-F238E27FC236}">
                <a16:creationId xmlns:a16="http://schemas.microsoft.com/office/drawing/2014/main" id="{5AD35B0B-B723-304C-A39B-9B8F36F719FD}"/>
              </a:ext>
            </a:extLst>
          </p:cNvPr>
          <p:cNvSpPr txBox="1">
            <a:spLocks/>
          </p:cNvSpPr>
          <p:nvPr/>
        </p:nvSpPr>
        <p:spPr bwMode="auto">
          <a:xfrm>
            <a:off x="0" y="3490381"/>
            <a:ext cx="9144000" cy="2742842"/>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000" dirty="0">
                <a:latin typeface="Helvetica"/>
                <a:cs typeface="Helvetica"/>
              </a:rPr>
              <a:t>Nilah Ioannidis, PhD</a:t>
            </a:r>
          </a:p>
          <a:p>
            <a:pPr algn="ctr" defTabSz="457200">
              <a:spcBef>
                <a:spcPct val="20000"/>
              </a:spcBef>
              <a:buFont typeface="Arial" pitchFamily="34" charset="0"/>
              <a:buNone/>
            </a:pPr>
            <a:endParaRPr lang="en-US" dirty="0">
              <a:latin typeface="Helvetica"/>
              <a:cs typeface="Helvetica"/>
            </a:endParaRPr>
          </a:p>
          <a:p>
            <a:pPr algn="ctr">
              <a:spcBef>
                <a:spcPct val="20000"/>
              </a:spcBef>
            </a:pPr>
            <a:r>
              <a:rPr lang="en-US" sz="1600" dirty="0">
                <a:latin typeface="Helvetica"/>
                <a:cs typeface="Helvetica"/>
              </a:rPr>
              <a:t>Assistant Professor, UC Berkeley</a:t>
            </a:r>
          </a:p>
          <a:p>
            <a:pPr algn="ctr">
              <a:spcBef>
                <a:spcPct val="20000"/>
              </a:spcBef>
            </a:pPr>
            <a:r>
              <a:rPr lang="en-US" sz="1600" dirty="0">
                <a:latin typeface="Helvetica"/>
                <a:cs typeface="Helvetica"/>
              </a:rPr>
              <a:t>Center for Computational Biology</a:t>
            </a:r>
          </a:p>
          <a:p>
            <a:pPr algn="ctr" defTabSz="457200">
              <a:spcBef>
                <a:spcPct val="20000"/>
              </a:spcBef>
              <a:buFont typeface="Arial" pitchFamily="34" charset="0"/>
              <a:buNone/>
            </a:pPr>
            <a:r>
              <a:rPr lang="en-US" sz="1600" dirty="0">
                <a:latin typeface="Helvetica"/>
                <a:cs typeface="Helvetica"/>
              </a:rPr>
              <a:t>Department of Electrical Engineering and Computer Sciences</a:t>
            </a:r>
          </a:p>
          <a:p>
            <a:pPr algn="ctr" defTabSz="457200">
              <a:spcBef>
                <a:spcPct val="20000"/>
              </a:spcBef>
              <a:buFont typeface="Arial" pitchFamily="34" charset="0"/>
              <a:buNone/>
            </a:pPr>
            <a:endParaRPr lang="en-US" sz="1600" dirty="0">
              <a:latin typeface="Helvetica"/>
              <a:cs typeface="Helvetica"/>
            </a:endParaRPr>
          </a:p>
          <a:p>
            <a:pPr algn="ctr" defTabSz="457200">
              <a:spcBef>
                <a:spcPct val="20000"/>
              </a:spcBef>
              <a:buFont typeface="Arial" pitchFamily="34" charset="0"/>
              <a:buNone/>
            </a:pPr>
            <a:endParaRPr lang="en-US" sz="1600" dirty="0">
              <a:latin typeface="Helvetica"/>
              <a:cs typeface="Helvetica"/>
            </a:endParaRPr>
          </a:p>
          <a:p>
            <a:pPr algn="ctr">
              <a:spcBef>
                <a:spcPct val="20000"/>
              </a:spcBef>
            </a:pPr>
            <a:r>
              <a:rPr lang="en-US" sz="1600" dirty="0">
                <a:latin typeface="Helvetica"/>
                <a:cs typeface="Helvetica"/>
              </a:rPr>
              <a:t>CAGI Workshop</a:t>
            </a:r>
          </a:p>
          <a:p>
            <a:pPr algn="ctr" defTabSz="457200">
              <a:spcBef>
                <a:spcPct val="20000"/>
              </a:spcBef>
              <a:buFont typeface="Arial" pitchFamily="34" charset="0"/>
              <a:buNone/>
            </a:pPr>
            <a:r>
              <a:rPr lang="en-US" sz="1600" dirty="0">
                <a:latin typeface="Helvetica"/>
                <a:cs typeface="Helvetica"/>
              </a:rPr>
              <a:t>December 7, 2019</a:t>
            </a:r>
          </a:p>
        </p:txBody>
      </p:sp>
    </p:spTree>
    <p:extLst>
      <p:ext uri="{BB962C8B-B14F-4D97-AF65-F5344CB8AC3E}">
        <p14:creationId xmlns:p14="http://schemas.microsoft.com/office/powerpoint/2010/main" val="3308528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“Annotate all missense” CAGI challenge</a:t>
            </a:r>
          </a:p>
        </p:txBody>
      </p:sp>
      <p:pic>
        <p:nvPicPr>
          <p:cNvPr id="3" name="Picture 2">
            <a:extLst>
              <a:ext uri="{FF2B5EF4-FFF2-40B4-BE49-F238E27FC236}">
                <a16:creationId xmlns:a16="http://schemas.microsoft.com/office/drawing/2014/main" id="{33E8974A-5252-294A-ACA1-51326E6985B2}"/>
              </a:ext>
            </a:extLst>
          </p:cNvPr>
          <p:cNvPicPr>
            <a:picLocks noChangeAspect="1"/>
          </p:cNvPicPr>
          <p:nvPr/>
        </p:nvPicPr>
        <p:blipFill>
          <a:blip r:embed="rId3"/>
          <a:stretch>
            <a:fillRect/>
          </a:stretch>
        </p:blipFill>
        <p:spPr>
          <a:xfrm>
            <a:off x="590109" y="1341820"/>
            <a:ext cx="7963782" cy="2747928"/>
          </a:xfrm>
          <a:prstGeom prst="rect">
            <a:avLst/>
          </a:prstGeom>
        </p:spPr>
      </p:pic>
      <p:sp>
        <p:nvSpPr>
          <p:cNvPr id="15" name="TextBox 36">
            <a:extLst>
              <a:ext uri="{FF2B5EF4-FFF2-40B4-BE49-F238E27FC236}">
                <a16:creationId xmlns:a16="http://schemas.microsoft.com/office/drawing/2014/main" id="{DB3C24DB-EAFB-3C40-8DB0-E213CCDBB4CC}"/>
              </a:ext>
            </a:extLst>
          </p:cNvPr>
          <p:cNvSpPr txBox="1">
            <a:spLocks noChangeArrowheads="1"/>
          </p:cNvSpPr>
          <p:nvPr/>
        </p:nvSpPr>
        <p:spPr bwMode="auto">
          <a:xfrm>
            <a:off x="660399" y="4948555"/>
            <a:ext cx="8102601" cy="1200329"/>
          </a:xfrm>
          <a:prstGeom prst="rect">
            <a:avLst/>
          </a:prstGeom>
          <a:noFill/>
          <a:ln w="9525">
            <a:noFill/>
            <a:miter lim="800000"/>
            <a:headEnd/>
            <a:tailEnd/>
          </a:ln>
        </p:spPr>
        <p:txBody>
          <a:bodyPr wrap="square">
            <a:prstTxWarp prst="textNoShape">
              <a:avLst/>
            </a:prstTxWarp>
            <a:spAutoFit/>
          </a:bodyPr>
          <a:lstStyle/>
          <a:p>
            <a:r>
              <a:rPr lang="en-US" b="1" dirty="0">
                <a:latin typeface="Helvetica"/>
                <a:cs typeface="Helvetica"/>
              </a:rPr>
              <a:t>Challenge:</a:t>
            </a:r>
          </a:p>
          <a:p>
            <a:r>
              <a:rPr lang="en-US" dirty="0">
                <a:latin typeface="Helvetica"/>
                <a:cs typeface="Helvetica"/>
              </a:rPr>
              <a:t>Predict the significance of every possible missense variant in the human genome, using a list provided by dbNSFP</a:t>
            </a:r>
            <a:r>
              <a:rPr lang="en-US" baseline="30000" dirty="0">
                <a:latin typeface="Helvetica"/>
                <a:cs typeface="Helvetica"/>
              </a:rPr>
              <a:t>1</a:t>
            </a:r>
            <a:r>
              <a:rPr lang="en-US" dirty="0">
                <a:latin typeface="Helvetica"/>
                <a:cs typeface="Helvetica"/>
              </a:rPr>
              <a:t>.</a:t>
            </a:r>
          </a:p>
          <a:p>
            <a:r>
              <a:rPr lang="en-US" dirty="0">
                <a:latin typeface="Helvetica"/>
                <a:cs typeface="Helvetica"/>
              </a:rPr>
              <a:t>Scores from 0 (benign) to 1 (deleterious). </a:t>
            </a:r>
          </a:p>
        </p:txBody>
      </p:sp>
      <p:sp>
        <p:nvSpPr>
          <p:cNvPr id="19" name="TextBox 36">
            <a:extLst>
              <a:ext uri="{FF2B5EF4-FFF2-40B4-BE49-F238E27FC236}">
                <a16:creationId xmlns:a16="http://schemas.microsoft.com/office/drawing/2014/main" id="{3039A362-2090-1D48-96B5-1A294D0BC547}"/>
              </a:ext>
            </a:extLst>
          </p:cNvPr>
          <p:cNvSpPr txBox="1">
            <a:spLocks noChangeArrowheads="1"/>
          </p:cNvSpPr>
          <p:nvPr/>
        </p:nvSpPr>
        <p:spPr bwMode="auto">
          <a:xfrm>
            <a:off x="908796" y="6451253"/>
            <a:ext cx="8139727" cy="307777"/>
          </a:xfrm>
          <a:prstGeom prst="rect">
            <a:avLst/>
          </a:prstGeom>
          <a:noFill/>
          <a:ln w="9525">
            <a:noFill/>
            <a:miter lim="800000"/>
            <a:headEnd/>
            <a:tailEnd/>
          </a:ln>
        </p:spPr>
        <p:txBody>
          <a:bodyPr wrap="square">
            <a:prstTxWarp prst="textNoShape">
              <a:avLst/>
            </a:prstTxWarp>
            <a:spAutoFit/>
          </a:bodyPr>
          <a:lstStyle/>
          <a:p>
            <a:pPr algn="r"/>
            <a:r>
              <a:rPr lang="en-US" sz="1400" baseline="30000" dirty="0">
                <a:latin typeface="Helvetica"/>
                <a:cs typeface="Helvetica"/>
              </a:rPr>
              <a:t>1</a:t>
            </a:r>
            <a:r>
              <a:rPr lang="en-US" sz="1400" dirty="0">
                <a:latin typeface="Helvetica"/>
                <a:cs typeface="Helvetica"/>
              </a:rPr>
              <a:t> Liu et al, </a:t>
            </a:r>
            <a:r>
              <a:rPr lang="en-US" sz="1400" i="1" dirty="0">
                <a:latin typeface="Helvetica"/>
                <a:cs typeface="Helvetica"/>
              </a:rPr>
              <a:t>Human Mutation</a:t>
            </a:r>
            <a:r>
              <a:rPr lang="en-US" sz="1400" dirty="0">
                <a:latin typeface="Helvetica"/>
                <a:cs typeface="Helvetica"/>
              </a:rPr>
              <a:t> (2016).</a:t>
            </a:r>
          </a:p>
        </p:txBody>
      </p:sp>
    </p:spTree>
    <p:extLst>
      <p:ext uri="{BB962C8B-B14F-4D97-AF65-F5344CB8AC3E}">
        <p14:creationId xmlns:p14="http://schemas.microsoft.com/office/powerpoint/2010/main" val="2086008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Missense variant statistics</a:t>
            </a:r>
          </a:p>
        </p:txBody>
      </p:sp>
      <p:grpSp>
        <p:nvGrpSpPr>
          <p:cNvPr id="2" name="Group 1">
            <a:extLst>
              <a:ext uri="{FF2B5EF4-FFF2-40B4-BE49-F238E27FC236}">
                <a16:creationId xmlns:a16="http://schemas.microsoft.com/office/drawing/2014/main" id="{29C2AE52-3BFE-8447-BBEE-A4EC31560145}"/>
              </a:ext>
            </a:extLst>
          </p:cNvPr>
          <p:cNvGrpSpPr/>
          <p:nvPr/>
        </p:nvGrpSpPr>
        <p:grpSpPr>
          <a:xfrm>
            <a:off x="2380027" y="1185135"/>
            <a:ext cx="4434131" cy="3328158"/>
            <a:chOff x="1183281" y="2211329"/>
            <a:chExt cx="5715822" cy="4151078"/>
          </a:xfrm>
        </p:grpSpPr>
        <p:grpSp>
          <p:nvGrpSpPr>
            <p:cNvPr id="5" name="Group 4">
              <a:extLst>
                <a:ext uri="{FF2B5EF4-FFF2-40B4-BE49-F238E27FC236}">
                  <a16:creationId xmlns:a16="http://schemas.microsoft.com/office/drawing/2014/main" id="{12C66E05-F9EE-3F47-A35C-EE413B613708}"/>
                </a:ext>
              </a:extLst>
            </p:cNvPr>
            <p:cNvGrpSpPr/>
            <p:nvPr/>
          </p:nvGrpSpPr>
          <p:grpSpPr>
            <a:xfrm rot="6365803">
              <a:off x="1995874" y="2854999"/>
              <a:ext cx="3542281" cy="3472535"/>
              <a:chOff x="3572894" y="3100386"/>
              <a:chExt cx="3542281" cy="3472535"/>
            </a:xfrm>
          </p:grpSpPr>
          <p:pic>
            <p:nvPicPr>
              <p:cNvPr id="6" name="Picture 5">
                <a:extLst>
                  <a:ext uri="{FF2B5EF4-FFF2-40B4-BE49-F238E27FC236}">
                    <a16:creationId xmlns:a16="http://schemas.microsoft.com/office/drawing/2014/main" id="{00906836-6E7E-CC43-B73B-03BAEA9EFBCD}"/>
                  </a:ext>
                </a:extLst>
              </p:cNvPr>
              <p:cNvPicPr>
                <a:picLocks noChangeAspect="1"/>
              </p:cNvPicPr>
              <p:nvPr/>
            </p:nvPicPr>
            <p:blipFill rotWithShape="1">
              <a:blip r:embed="rId3"/>
              <a:srcRect r="71156" b="73978"/>
              <a:stretch/>
            </p:blipFill>
            <p:spPr>
              <a:xfrm>
                <a:off x="3572894" y="3100386"/>
                <a:ext cx="3542280" cy="3461422"/>
              </a:xfrm>
              <a:prstGeom prst="rect">
                <a:avLst/>
              </a:prstGeom>
            </p:spPr>
          </p:pic>
          <p:sp>
            <p:nvSpPr>
              <p:cNvPr id="7" name="Rectangle 6">
                <a:extLst>
                  <a:ext uri="{FF2B5EF4-FFF2-40B4-BE49-F238E27FC236}">
                    <a16:creationId xmlns:a16="http://schemas.microsoft.com/office/drawing/2014/main" id="{98A7F92E-42A1-7B4D-90D4-55A2E702CDF5}"/>
                  </a:ext>
                </a:extLst>
              </p:cNvPr>
              <p:cNvSpPr/>
              <p:nvPr/>
            </p:nvSpPr>
            <p:spPr>
              <a:xfrm>
                <a:off x="5072572" y="6209930"/>
                <a:ext cx="542925" cy="35187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3D0F76A-34D7-0B44-A8DD-CE16608E6591}"/>
                  </a:ext>
                </a:extLst>
              </p:cNvPr>
              <p:cNvSpPr/>
              <p:nvPr/>
            </p:nvSpPr>
            <p:spPr>
              <a:xfrm>
                <a:off x="6572250" y="4465500"/>
                <a:ext cx="542925" cy="46923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C86EA36-5F3E-114A-8EEF-427F41E7E7BA}"/>
                  </a:ext>
                </a:extLst>
              </p:cNvPr>
              <p:cNvSpPr/>
              <p:nvPr/>
            </p:nvSpPr>
            <p:spPr>
              <a:xfrm>
                <a:off x="6757988" y="6329363"/>
                <a:ext cx="357186" cy="2435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a16="http://schemas.microsoft.com/office/drawing/2014/main" id="{545BFC6E-8932-1245-B060-E0BF871BBF61}"/>
                </a:ext>
              </a:extLst>
            </p:cNvPr>
            <p:cNvPicPr>
              <a:picLocks noChangeAspect="1"/>
            </p:cNvPicPr>
            <p:nvPr/>
          </p:nvPicPr>
          <p:blipFill rotWithShape="1">
            <a:blip r:embed="rId4"/>
            <a:srcRect l="39398" t="73278" b="7424"/>
            <a:stretch/>
          </p:blipFill>
          <p:spPr>
            <a:xfrm>
              <a:off x="1183281" y="2211329"/>
              <a:ext cx="5715822" cy="994962"/>
            </a:xfrm>
            <a:prstGeom prst="rect">
              <a:avLst/>
            </a:prstGeom>
          </p:spPr>
        </p:pic>
      </p:grpSp>
      <p:sp>
        <p:nvSpPr>
          <p:cNvPr id="12" name="TextBox 36">
            <a:extLst>
              <a:ext uri="{FF2B5EF4-FFF2-40B4-BE49-F238E27FC236}">
                <a16:creationId xmlns:a16="http://schemas.microsoft.com/office/drawing/2014/main" id="{9FAAD1B3-1D3D-F74A-BA32-DFCB7FAF94F7}"/>
              </a:ext>
            </a:extLst>
          </p:cNvPr>
          <p:cNvSpPr txBox="1">
            <a:spLocks noChangeArrowheads="1"/>
          </p:cNvSpPr>
          <p:nvPr/>
        </p:nvSpPr>
        <p:spPr bwMode="auto">
          <a:xfrm>
            <a:off x="660399" y="4835821"/>
            <a:ext cx="8102601" cy="400110"/>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en-US" sz="2000" dirty="0">
                <a:latin typeface="Helvetica"/>
                <a:cs typeface="Helvetica"/>
              </a:rPr>
              <a:t>81M possible missense variants in human genome</a:t>
            </a:r>
          </a:p>
        </p:txBody>
      </p:sp>
      <p:sp>
        <p:nvSpPr>
          <p:cNvPr id="16" name="TextBox 36">
            <a:extLst>
              <a:ext uri="{FF2B5EF4-FFF2-40B4-BE49-F238E27FC236}">
                <a16:creationId xmlns:a16="http://schemas.microsoft.com/office/drawing/2014/main" id="{9DE76ACB-2BA4-6942-9091-10E9FECB4A47}"/>
              </a:ext>
            </a:extLst>
          </p:cNvPr>
          <p:cNvSpPr txBox="1">
            <a:spLocks noChangeArrowheads="1"/>
          </p:cNvSpPr>
          <p:nvPr/>
        </p:nvSpPr>
        <p:spPr bwMode="auto">
          <a:xfrm>
            <a:off x="660399" y="5304014"/>
            <a:ext cx="8102601" cy="400110"/>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en-US" sz="2000" dirty="0">
                <a:latin typeface="Helvetica"/>
                <a:cs typeface="Helvetica"/>
              </a:rPr>
              <a:t>~10,000 missense variants per individual</a:t>
            </a:r>
          </a:p>
        </p:txBody>
      </p:sp>
      <p:sp>
        <p:nvSpPr>
          <p:cNvPr id="17" name="TextBox 36">
            <a:extLst>
              <a:ext uri="{FF2B5EF4-FFF2-40B4-BE49-F238E27FC236}">
                <a16:creationId xmlns:a16="http://schemas.microsoft.com/office/drawing/2014/main" id="{19965A91-CA50-524F-B28B-30908A38844A}"/>
              </a:ext>
            </a:extLst>
          </p:cNvPr>
          <p:cNvSpPr txBox="1">
            <a:spLocks noChangeArrowheads="1"/>
          </p:cNvSpPr>
          <p:nvPr/>
        </p:nvSpPr>
        <p:spPr bwMode="auto">
          <a:xfrm>
            <a:off x="660399" y="5772207"/>
            <a:ext cx="8102601" cy="400110"/>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en-US" sz="2000" dirty="0">
                <a:latin typeface="Helvetica"/>
                <a:cs typeface="Helvetica"/>
              </a:rPr>
              <a:t>~100-400 rare missense variants (&lt; 0.5% frequency) per individual</a:t>
            </a:r>
          </a:p>
        </p:txBody>
      </p:sp>
    </p:spTree>
    <p:extLst>
      <p:ext uri="{BB962C8B-B14F-4D97-AF65-F5344CB8AC3E}">
        <p14:creationId xmlns:p14="http://schemas.microsoft.com/office/powerpoint/2010/main" val="3749032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Submissions to the CAGI challenge</a:t>
            </a:r>
          </a:p>
        </p:txBody>
      </p:sp>
      <p:graphicFrame>
        <p:nvGraphicFramePr>
          <p:cNvPr id="2" name="Table 1">
            <a:extLst>
              <a:ext uri="{FF2B5EF4-FFF2-40B4-BE49-F238E27FC236}">
                <a16:creationId xmlns:a16="http://schemas.microsoft.com/office/drawing/2014/main" id="{F3A8EFB7-D11A-4D46-821C-77C41CAFC881}"/>
              </a:ext>
            </a:extLst>
          </p:cNvPr>
          <p:cNvGraphicFramePr>
            <a:graphicFrameLocks noGrp="1"/>
          </p:cNvGraphicFramePr>
          <p:nvPr>
            <p:extLst>
              <p:ext uri="{D42A27DB-BD31-4B8C-83A1-F6EECF244321}">
                <p14:modId xmlns:p14="http://schemas.microsoft.com/office/powerpoint/2010/main" val="2166676837"/>
              </p:ext>
            </p:extLst>
          </p:nvPr>
        </p:nvGraphicFramePr>
        <p:xfrm>
          <a:off x="673274" y="1822885"/>
          <a:ext cx="7797452" cy="2648905"/>
        </p:xfrm>
        <a:graphic>
          <a:graphicData uri="http://schemas.openxmlformats.org/drawingml/2006/table">
            <a:tbl>
              <a:tblPr firstRow="1" bandRow="1">
                <a:tableStyleId>{073A0DAA-6AF3-43AB-8588-CEC1D06C72B9}</a:tableStyleId>
              </a:tblPr>
              <a:tblGrid>
                <a:gridCol w="3222321">
                  <a:extLst>
                    <a:ext uri="{9D8B030D-6E8A-4147-A177-3AD203B41FA5}">
                      <a16:colId xmlns:a16="http://schemas.microsoft.com/office/drawing/2014/main" val="4185048097"/>
                    </a:ext>
                  </a:extLst>
                </a:gridCol>
                <a:gridCol w="2730673">
                  <a:extLst>
                    <a:ext uri="{9D8B030D-6E8A-4147-A177-3AD203B41FA5}">
                      <a16:colId xmlns:a16="http://schemas.microsoft.com/office/drawing/2014/main" val="206968999"/>
                    </a:ext>
                  </a:extLst>
                </a:gridCol>
                <a:gridCol w="1844458">
                  <a:extLst>
                    <a:ext uri="{9D8B030D-6E8A-4147-A177-3AD203B41FA5}">
                      <a16:colId xmlns:a16="http://schemas.microsoft.com/office/drawing/2014/main" val="1081569747"/>
                    </a:ext>
                  </a:extLst>
                </a:gridCol>
              </a:tblGrid>
              <a:tr h="529781">
                <a:tc>
                  <a:txBody>
                    <a:bodyPr/>
                    <a:lstStyle/>
                    <a:p>
                      <a:r>
                        <a:rPr lang="en-US" dirty="0"/>
                        <a:t>Submission</a:t>
                      </a:r>
                    </a:p>
                  </a:txBody>
                  <a:tcPr/>
                </a:tc>
                <a:tc>
                  <a:txBody>
                    <a:bodyPr/>
                    <a:lstStyle/>
                    <a:p>
                      <a:pPr algn="ctr"/>
                      <a:r>
                        <a:rPr lang="en-US" dirty="0"/>
                        <a:t># of scored variants</a:t>
                      </a:r>
                    </a:p>
                  </a:txBody>
                  <a:tcPr/>
                </a:tc>
                <a:tc>
                  <a:txBody>
                    <a:bodyPr/>
                    <a:lstStyle/>
                    <a:p>
                      <a:pPr algn="ctr"/>
                      <a:r>
                        <a:rPr lang="en-US" dirty="0"/>
                        <a:t>% scored</a:t>
                      </a:r>
                    </a:p>
                  </a:txBody>
                  <a:tcPr/>
                </a:tc>
                <a:extLst>
                  <a:ext uri="{0D108BD9-81ED-4DB2-BD59-A6C34878D82A}">
                    <a16:rowId xmlns:a16="http://schemas.microsoft.com/office/drawing/2014/main" val="3554526898"/>
                  </a:ext>
                </a:extLst>
              </a:tr>
              <a:tr h="529781">
                <a:tc>
                  <a:txBody>
                    <a:bodyPr/>
                    <a:lstStyle/>
                    <a:p>
                      <a:r>
                        <a:rPr lang="en-US" dirty="0"/>
                        <a:t>VEST 4 </a:t>
                      </a:r>
                      <a:r>
                        <a:rPr lang="en-US" baseline="30000" dirty="0"/>
                        <a:t>1</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80,202,879</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98.9%</a:t>
                      </a:r>
                    </a:p>
                  </a:txBody>
                  <a:tcPr/>
                </a:tc>
                <a:extLst>
                  <a:ext uri="{0D108BD9-81ED-4DB2-BD59-A6C34878D82A}">
                    <a16:rowId xmlns:a16="http://schemas.microsoft.com/office/drawing/2014/main" val="3927104602"/>
                  </a:ext>
                </a:extLst>
              </a:tr>
              <a:tr h="529781">
                <a:tc>
                  <a:txBody>
                    <a:bodyPr/>
                    <a:lstStyle/>
                    <a:p>
                      <a:r>
                        <a:rPr lang="en-US" dirty="0" err="1"/>
                        <a:t>MutPred</a:t>
                      </a:r>
                      <a:r>
                        <a:rPr lang="en-US" dirty="0"/>
                        <a:t> </a:t>
                      </a:r>
                      <a:r>
                        <a:rPr lang="en-US" baseline="30000" dirty="0"/>
                        <a:t>2</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70,436,255</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86.9%</a:t>
                      </a:r>
                    </a:p>
                  </a:txBody>
                  <a:tcPr/>
                </a:tc>
                <a:extLst>
                  <a:ext uri="{0D108BD9-81ED-4DB2-BD59-A6C34878D82A}">
                    <a16:rowId xmlns:a16="http://schemas.microsoft.com/office/drawing/2014/main" val="745352398"/>
                  </a:ext>
                </a:extLst>
              </a:tr>
              <a:tr h="52978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INPS (Bologna Biocomputing) </a:t>
                      </a:r>
                      <a:r>
                        <a:rPr lang="en-US" baseline="30000" dirty="0"/>
                        <a:t>3</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68,107,718</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84.0%</a:t>
                      </a:r>
                    </a:p>
                  </a:txBody>
                  <a:tcPr/>
                </a:tc>
                <a:extLst>
                  <a:ext uri="{0D108BD9-81ED-4DB2-BD59-A6C34878D82A}">
                    <a16:rowId xmlns:a16="http://schemas.microsoft.com/office/drawing/2014/main" val="3936143607"/>
                  </a:ext>
                </a:extLst>
              </a:tr>
              <a:tr h="52978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Ankara, Turkey</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594,798</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0.7%</a:t>
                      </a:r>
                    </a:p>
                  </a:txBody>
                  <a:tcPr/>
                </a:tc>
                <a:extLst>
                  <a:ext uri="{0D108BD9-81ED-4DB2-BD59-A6C34878D82A}">
                    <a16:rowId xmlns:a16="http://schemas.microsoft.com/office/drawing/2014/main" val="2474520446"/>
                  </a:ext>
                </a:extLst>
              </a:tr>
            </a:tbl>
          </a:graphicData>
        </a:graphic>
      </p:graphicFrame>
      <p:sp>
        <p:nvSpPr>
          <p:cNvPr id="6" name="TextBox 36">
            <a:extLst>
              <a:ext uri="{FF2B5EF4-FFF2-40B4-BE49-F238E27FC236}">
                <a16:creationId xmlns:a16="http://schemas.microsoft.com/office/drawing/2014/main" id="{0E02D102-5D00-0B44-88D5-F364F4A9BC77}"/>
              </a:ext>
            </a:extLst>
          </p:cNvPr>
          <p:cNvSpPr txBox="1">
            <a:spLocks noChangeArrowheads="1"/>
          </p:cNvSpPr>
          <p:nvPr/>
        </p:nvSpPr>
        <p:spPr bwMode="auto">
          <a:xfrm>
            <a:off x="908795" y="6439924"/>
            <a:ext cx="8139727" cy="307777"/>
          </a:xfrm>
          <a:prstGeom prst="rect">
            <a:avLst/>
          </a:prstGeom>
          <a:noFill/>
          <a:ln w="9525">
            <a:noFill/>
            <a:miter lim="800000"/>
            <a:headEnd/>
            <a:tailEnd/>
          </a:ln>
        </p:spPr>
        <p:txBody>
          <a:bodyPr wrap="square">
            <a:prstTxWarp prst="textNoShape">
              <a:avLst/>
            </a:prstTxWarp>
            <a:spAutoFit/>
          </a:bodyPr>
          <a:lstStyle/>
          <a:p>
            <a:pPr algn="r"/>
            <a:r>
              <a:rPr lang="en-US" sz="1400" baseline="30000" dirty="0">
                <a:latin typeface="Helvetica"/>
                <a:cs typeface="Helvetica"/>
              </a:rPr>
              <a:t>3</a:t>
            </a:r>
            <a:r>
              <a:rPr lang="en-US" sz="1400" dirty="0">
                <a:latin typeface="Helvetica"/>
                <a:cs typeface="Helvetica"/>
              </a:rPr>
              <a:t> </a:t>
            </a:r>
            <a:r>
              <a:rPr lang="en-US" sz="1400" dirty="0" err="1">
                <a:latin typeface="Helvetica"/>
                <a:cs typeface="Helvetica"/>
              </a:rPr>
              <a:t>Fariselli</a:t>
            </a:r>
            <a:r>
              <a:rPr lang="en-US" sz="1400" dirty="0">
                <a:latin typeface="Helvetica"/>
                <a:cs typeface="Helvetica"/>
              </a:rPr>
              <a:t> et al, </a:t>
            </a:r>
            <a:r>
              <a:rPr lang="en-US" sz="1400" i="1" dirty="0">
                <a:latin typeface="Helvetica"/>
                <a:cs typeface="Helvetica"/>
              </a:rPr>
              <a:t>Bioinformatics</a:t>
            </a:r>
            <a:r>
              <a:rPr lang="en-US" sz="1400" dirty="0">
                <a:latin typeface="Helvetica"/>
                <a:cs typeface="Helvetica"/>
              </a:rPr>
              <a:t> (2015).</a:t>
            </a:r>
          </a:p>
        </p:txBody>
      </p:sp>
      <p:sp>
        <p:nvSpPr>
          <p:cNvPr id="7" name="TextBox 36">
            <a:extLst>
              <a:ext uri="{FF2B5EF4-FFF2-40B4-BE49-F238E27FC236}">
                <a16:creationId xmlns:a16="http://schemas.microsoft.com/office/drawing/2014/main" id="{5C269344-7B26-9040-93CC-871C3A7ED4AD}"/>
              </a:ext>
            </a:extLst>
          </p:cNvPr>
          <p:cNvSpPr txBox="1">
            <a:spLocks noChangeArrowheads="1"/>
          </p:cNvSpPr>
          <p:nvPr/>
        </p:nvSpPr>
        <p:spPr bwMode="auto">
          <a:xfrm>
            <a:off x="908794" y="6102920"/>
            <a:ext cx="8139727" cy="307777"/>
          </a:xfrm>
          <a:prstGeom prst="rect">
            <a:avLst/>
          </a:prstGeom>
          <a:noFill/>
          <a:ln w="9525">
            <a:noFill/>
            <a:miter lim="800000"/>
            <a:headEnd/>
            <a:tailEnd/>
          </a:ln>
        </p:spPr>
        <p:txBody>
          <a:bodyPr wrap="square">
            <a:prstTxWarp prst="textNoShape">
              <a:avLst/>
            </a:prstTxWarp>
            <a:spAutoFit/>
          </a:bodyPr>
          <a:lstStyle/>
          <a:p>
            <a:pPr algn="r"/>
            <a:r>
              <a:rPr lang="en-US" sz="1400" baseline="30000" dirty="0">
                <a:latin typeface="Helvetica"/>
                <a:cs typeface="Helvetica"/>
              </a:rPr>
              <a:t>2</a:t>
            </a:r>
            <a:r>
              <a:rPr lang="en-US" sz="1400" dirty="0">
                <a:latin typeface="Helvetica"/>
                <a:cs typeface="Helvetica"/>
              </a:rPr>
              <a:t> Li et al, </a:t>
            </a:r>
            <a:r>
              <a:rPr lang="en-US" sz="1400" i="1" dirty="0">
                <a:latin typeface="Helvetica"/>
                <a:cs typeface="Helvetica"/>
              </a:rPr>
              <a:t>Bioinformatics </a:t>
            </a:r>
            <a:r>
              <a:rPr lang="en-US" sz="1400" dirty="0">
                <a:latin typeface="Helvetica"/>
                <a:cs typeface="Helvetica"/>
              </a:rPr>
              <a:t>(2009).</a:t>
            </a:r>
          </a:p>
        </p:txBody>
      </p:sp>
      <p:sp>
        <p:nvSpPr>
          <p:cNvPr id="8" name="TextBox 36">
            <a:extLst>
              <a:ext uri="{FF2B5EF4-FFF2-40B4-BE49-F238E27FC236}">
                <a16:creationId xmlns:a16="http://schemas.microsoft.com/office/drawing/2014/main" id="{8D07A312-C098-C540-B6B9-CE2DB43A10C4}"/>
              </a:ext>
            </a:extLst>
          </p:cNvPr>
          <p:cNvSpPr txBox="1">
            <a:spLocks noChangeArrowheads="1"/>
          </p:cNvSpPr>
          <p:nvPr/>
        </p:nvSpPr>
        <p:spPr bwMode="auto">
          <a:xfrm>
            <a:off x="908793" y="5765916"/>
            <a:ext cx="8139727" cy="307777"/>
          </a:xfrm>
          <a:prstGeom prst="rect">
            <a:avLst/>
          </a:prstGeom>
          <a:noFill/>
          <a:ln w="9525">
            <a:noFill/>
            <a:miter lim="800000"/>
            <a:headEnd/>
            <a:tailEnd/>
          </a:ln>
        </p:spPr>
        <p:txBody>
          <a:bodyPr wrap="square">
            <a:prstTxWarp prst="textNoShape">
              <a:avLst/>
            </a:prstTxWarp>
            <a:spAutoFit/>
          </a:bodyPr>
          <a:lstStyle/>
          <a:p>
            <a:pPr algn="r"/>
            <a:r>
              <a:rPr lang="en-US" sz="1400" baseline="30000" dirty="0">
                <a:latin typeface="Helvetica"/>
                <a:cs typeface="Helvetica"/>
              </a:rPr>
              <a:t>1</a:t>
            </a:r>
            <a:r>
              <a:rPr lang="en-US" sz="1400" dirty="0">
                <a:latin typeface="Helvetica"/>
                <a:cs typeface="Helvetica"/>
              </a:rPr>
              <a:t> Carter et al, </a:t>
            </a:r>
            <a:r>
              <a:rPr lang="en-US" sz="1400" i="1" dirty="0">
                <a:latin typeface="Helvetica"/>
                <a:cs typeface="Helvetica"/>
              </a:rPr>
              <a:t>BMC Genomics </a:t>
            </a:r>
            <a:r>
              <a:rPr lang="en-US" sz="1400" dirty="0">
                <a:latin typeface="Helvetica"/>
                <a:cs typeface="Helvetica"/>
              </a:rPr>
              <a:t>(2013).</a:t>
            </a:r>
          </a:p>
        </p:txBody>
      </p:sp>
    </p:spTree>
    <p:extLst>
      <p:ext uri="{BB962C8B-B14F-4D97-AF65-F5344CB8AC3E}">
        <p14:creationId xmlns:p14="http://schemas.microsoft.com/office/powerpoint/2010/main" val="209346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Submissions to the CAGI challenge</a:t>
            </a:r>
          </a:p>
        </p:txBody>
      </p:sp>
      <p:graphicFrame>
        <p:nvGraphicFramePr>
          <p:cNvPr id="3" name="Table 2">
            <a:extLst>
              <a:ext uri="{FF2B5EF4-FFF2-40B4-BE49-F238E27FC236}">
                <a16:creationId xmlns:a16="http://schemas.microsoft.com/office/drawing/2014/main" id="{DFA22A2F-0B96-4546-B8F7-A37D31434B9C}"/>
              </a:ext>
            </a:extLst>
          </p:cNvPr>
          <p:cNvGraphicFramePr>
            <a:graphicFrameLocks noGrp="1"/>
          </p:cNvGraphicFramePr>
          <p:nvPr>
            <p:extLst>
              <p:ext uri="{D42A27DB-BD31-4B8C-83A1-F6EECF244321}">
                <p14:modId xmlns:p14="http://schemas.microsoft.com/office/powerpoint/2010/main" val="3327341183"/>
              </p:ext>
            </p:extLst>
          </p:nvPr>
        </p:nvGraphicFramePr>
        <p:xfrm>
          <a:off x="381000" y="1334196"/>
          <a:ext cx="8382000" cy="4828610"/>
        </p:xfrm>
        <a:graphic>
          <a:graphicData uri="http://schemas.openxmlformats.org/drawingml/2006/table">
            <a:tbl>
              <a:tblPr firstRow="1" bandRow="1">
                <a:tableStyleId>{073A0DAA-6AF3-43AB-8588-CEC1D06C72B9}</a:tableStyleId>
              </a:tblPr>
              <a:tblGrid>
                <a:gridCol w="1811056">
                  <a:extLst>
                    <a:ext uri="{9D8B030D-6E8A-4147-A177-3AD203B41FA5}">
                      <a16:colId xmlns:a16="http://schemas.microsoft.com/office/drawing/2014/main" val="1804918042"/>
                    </a:ext>
                  </a:extLst>
                </a:gridCol>
                <a:gridCol w="1954059">
                  <a:extLst>
                    <a:ext uri="{9D8B030D-6E8A-4147-A177-3AD203B41FA5}">
                      <a16:colId xmlns:a16="http://schemas.microsoft.com/office/drawing/2014/main" val="4272852530"/>
                    </a:ext>
                  </a:extLst>
                </a:gridCol>
                <a:gridCol w="2430049">
                  <a:extLst>
                    <a:ext uri="{9D8B030D-6E8A-4147-A177-3AD203B41FA5}">
                      <a16:colId xmlns:a16="http://schemas.microsoft.com/office/drawing/2014/main" val="2519949039"/>
                    </a:ext>
                  </a:extLst>
                </a:gridCol>
                <a:gridCol w="2186836">
                  <a:extLst>
                    <a:ext uri="{9D8B030D-6E8A-4147-A177-3AD203B41FA5}">
                      <a16:colId xmlns:a16="http://schemas.microsoft.com/office/drawing/2014/main" val="3144508387"/>
                    </a:ext>
                  </a:extLst>
                </a:gridCol>
              </a:tblGrid>
              <a:tr h="579072">
                <a:tc>
                  <a:txBody>
                    <a:bodyPr/>
                    <a:lstStyle/>
                    <a:p>
                      <a:r>
                        <a:rPr lang="en-US" dirty="0"/>
                        <a:t>Submission</a:t>
                      </a:r>
                    </a:p>
                  </a:txBody>
                  <a:tcPr/>
                </a:tc>
                <a:tc>
                  <a:txBody>
                    <a:bodyPr/>
                    <a:lstStyle/>
                    <a:p>
                      <a:r>
                        <a:rPr lang="en-US" dirty="0"/>
                        <a:t>Model</a:t>
                      </a:r>
                    </a:p>
                  </a:txBody>
                  <a:tcPr/>
                </a:tc>
                <a:tc>
                  <a:txBody>
                    <a:bodyPr/>
                    <a:lstStyle/>
                    <a:p>
                      <a:r>
                        <a:rPr lang="en-US" dirty="0"/>
                        <a:t>Training data</a:t>
                      </a:r>
                    </a:p>
                  </a:txBody>
                  <a:tcPr/>
                </a:tc>
                <a:tc>
                  <a:txBody>
                    <a:bodyPr/>
                    <a:lstStyle/>
                    <a:p>
                      <a:r>
                        <a:rPr lang="en-US" dirty="0"/>
                        <a:t>Features</a:t>
                      </a:r>
                    </a:p>
                  </a:txBody>
                  <a:tcPr/>
                </a:tc>
                <a:extLst>
                  <a:ext uri="{0D108BD9-81ED-4DB2-BD59-A6C34878D82A}">
                    <a16:rowId xmlns:a16="http://schemas.microsoft.com/office/drawing/2014/main" val="4121271436"/>
                  </a:ext>
                </a:extLst>
              </a:tr>
              <a:tr h="999493">
                <a:tc>
                  <a:txBody>
                    <a:bodyPr/>
                    <a:lstStyle/>
                    <a:p>
                      <a:r>
                        <a:rPr lang="en-US" dirty="0"/>
                        <a:t>VEST 4</a:t>
                      </a:r>
                    </a:p>
                  </a:txBody>
                  <a:tcPr/>
                </a:tc>
                <a:tc>
                  <a:txBody>
                    <a:bodyPr/>
                    <a:lstStyle/>
                    <a:p>
                      <a:r>
                        <a:rPr lang="en-US" dirty="0"/>
                        <a:t>Random forest</a:t>
                      </a:r>
                    </a:p>
                  </a:txBody>
                  <a:tcPr/>
                </a:tc>
                <a:tc>
                  <a:txBody>
                    <a:bodyPr/>
                    <a:lstStyle/>
                    <a:p>
                      <a:r>
                        <a:rPr lang="en-US" dirty="0"/>
                        <a:t>HGMD vs. ESP (AF &gt; 1%)</a:t>
                      </a:r>
                    </a:p>
                  </a:txBody>
                  <a:tcPr/>
                </a:tc>
                <a:tc>
                  <a:txBody>
                    <a:bodyPr/>
                    <a:lstStyle/>
                    <a:p>
                      <a:r>
                        <a:rPr lang="en-US" dirty="0"/>
                        <a:t>86 features from </a:t>
                      </a:r>
                      <a:r>
                        <a:rPr lang="en-US" dirty="0" err="1"/>
                        <a:t>SNVBox</a:t>
                      </a:r>
                      <a:endParaRPr lang="en-US" dirty="0"/>
                    </a:p>
                  </a:txBody>
                  <a:tcPr/>
                </a:tc>
                <a:extLst>
                  <a:ext uri="{0D108BD9-81ED-4DB2-BD59-A6C34878D82A}">
                    <a16:rowId xmlns:a16="http://schemas.microsoft.com/office/drawing/2014/main" val="709118228"/>
                  </a:ext>
                </a:extLst>
              </a:tr>
              <a:tr h="957607">
                <a:tc>
                  <a:txBody>
                    <a:bodyPr/>
                    <a:lstStyle/>
                    <a:p>
                      <a:r>
                        <a:rPr lang="en-US" dirty="0" err="1"/>
                        <a:t>MutPred</a:t>
                      </a:r>
                      <a:endParaRPr lang="en-US" dirty="0"/>
                    </a:p>
                  </a:txBody>
                  <a:tcPr/>
                </a:tc>
                <a:tc>
                  <a:txBody>
                    <a:bodyPr/>
                    <a:lstStyle/>
                    <a:p>
                      <a:r>
                        <a:rPr lang="en-US" dirty="0"/>
                        <a:t>Random forest</a:t>
                      </a:r>
                    </a:p>
                  </a:txBody>
                  <a:tcPr/>
                </a:tc>
                <a:tc>
                  <a:txBody>
                    <a:bodyPr/>
                    <a:lstStyle/>
                    <a:p>
                      <a:r>
                        <a:rPr lang="en-US" dirty="0"/>
                        <a:t>HGMD vs. Swiss-</a:t>
                      </a:r>
                      <a:r>
                        <a:rPr lang="en-US" dirty="0" err="1"/>
                        <a:t>Prot</a:t>
                      </a:r>
                      <a:endParaRPr lang="en-US" dirty="0"/>
                    </a:p>
                  </a:txBody>
                  <a:tcPr/>
                </a:tc>
                <a:tc>
                  <a:txBody>
                    <a:bodyPr/>
                    <a:lstStyle/>
                    <a:p>
                      <a:r>
                        <a:rPr lang="en-US" dirty="0"/>
                        <a:t>14 protein-level features</a:t>
                      </a:r>
                    </a:p>
                  </a:txBody>
                  <a:tcPr/>
                </a:tc>
                <a:extLst>
                  <a:ext uri="{0D108BD9-81ED-4DB2-BD59-A6C34878D82A}">
                    <a16:rowId xmlns:a16="http://schemas.microsoft.com/office/drawing/2014/main" val="742410523"/>
                  </a:ext>
                </a:extLst>
              </a:tr>
              <a:tr h="1177621">
                <a:tc>
                  <a:txBody>
                    <a:bodyPr/>
                    <a:lstStyle/>
                    <a:p>
                      <a:r>
                        <a:rPr lang="en-US" dirty="0"/>
                        <a:t>INPS (Bologna Biocomputing)</a:t>
                      </a:r>
                    </a:p>
                  </a:txBody>
                  <a:tcPr/>
                </a:tc>
                <a:tc>
                  <a:txBody>
                    <a:bodyPr/>
                    <a:lstStyle/>
                    <a:p>
                      <a:r>
                        <a:rPr lang="en-US" dirty="0"/>
                        <a:t>Support vector regression</a:t>
                      </a:r>
                    </a:p>
                  </a:txBody>
                  <a:tcPr/>
                </a:tc>
                <a:tc>
                  <a:txBody>
                    <a:bodyPr/>
                    <a:lstStyle/>
                    <a:p>
                      <a:r>
                        <a:rPr lang="en-US" dirty="0"/>
                        <a:t>Experimental measurements of protein stability (</a:t>
                      </a:r>
                      <a:r>
                        <a:rPr lang="en-US" sz="2000" dirty="0"/>
                        <a:t>△△</a:t>
                      </a:r>
                      <a:r>
                        <a:rPr lang="en-US" dirty="0"/>
                        <a:t>G)</a:t>
                      </a:r>
                    </a:p>
                  </a:txBody>
                  <a:tcPr/>
                </a:tc>
                <a:tc>
                  <a:txBody>
                    <a:bodyPr/>
                    <a:lstStyle/>
                    <a:p>
                      <a:r>
                        <a:rPr lang="en-US" dirty="0"/>
                        <a:t>7 protein-level features</a:t>
                      </a:r>
                    </a:p>
                  </a:txBody>
                  <a:tcPr/>
                </a:tc>
                <a:extLst>
                  <a:ext uri="{0D108BD9-81ED-4DB2-BD59-A6C34878D82A}">
                    <a16:rowId xmlns:a16="http://schemas.microsoft.com/office/drawing/2014/main" val="142076325"/>
                  </a:ext>
                </a:extLst>
              </a:tr>
              <a:tr h="1114817">
                <a:tc>
                  <a:txBody>
                    <a:bodyPr/>
                    <a:lstStyle/>
                    <a:p>
                      <a:r>
                        <a:rPr lang="en-US" dirty="0"/>
                        <a:t>Ankara, Turkey</a:t>
                      </a:r>
                    </a:p>
                  </a:txBody>
                  <a:tcPr/>
                </a:tc>
                <a:tc>
                  <a:txBody>
                    <a:bodyPr/>
                    <a:lstStyle/>
                    <a:p>
                      <a:r>
                        <a:rPr lang="en-US" dirty="0"/>
                        <a:t>Analytic hierarchy process (AHP)</a:t>
                      </a:r>
                    </a:p>
                  </a:txBody>
                  <a:tcPr/>
                </a:tc>
                <a:tc>
                  <a:txBody>
                    <a:bodyPr/>
                    <a:lstStyle/>
                    <a:p>
                      <a:r>
                        <a:rPr lang="en-US" dirty="0"/>
                        <a:t>None</a:t>
                      </a:r>
                    </a:p>
                  </a:txBody>
                  <a:tcPr/>
                </a:tc>
                <a:tc>
                  <a:txBody>
                    <a:bodyPr/>
                    <a:lstStyle/>
                    <a:p>
                      <a:r>
                        <a:rPr lang="en-US" sz="1800" kern="1200" dirty="0" err="1">
                          <a:solidFill>
                            <a:schemeClr val="dk1"/>
                          </a:solidFill>
                          <a:effectLst/>
                          <a:latin typeface="+mn-lt"/>
                          <a:ea typeface="+mn-ea"/>
                          <a:cs typeface="+mn-cs"/>
                        </a:rPr>
                        <a:t>dbSNP</a:t>
                      </a:r>
                      <a:r>
                        <a:rPr lang="en-US" sz="1800" kern="1200" dirty="0">
                          <a:solidFill>
                            <a:schemeClr val="dk1"/>
                          </a:solidFill>
                          <a:effectLst/>
                          <a:latin typeface="+mn-lt"/>
                          <a:ea typeface="+mn-ea"/>
                          <a:cs typeface="+mn-cs"/>
                        </a:rPr>
                        <a:t>, </a:t>
                      </a:r>
                      <a:r>
                        <a:rPr lang="en-US" sz="1800" kern="1200" dirty="0" err="1">
                          <a:solidFill>
                            <a:schemeClr val="dk1"/>
                          </a:solidFill>
                          <a:effectLst/>
                          <a:latin typeface="+mn-lt"/>
                          <a:ea typeface="+mn-ea"/>
                          <a:cs typeface="+mn-cs"/>
                        </a:rPr>
                        <a:t>EntrezGene</a:t>
                      </a:r>
                      <a:r>
                        <a:rPr lang="en-US" sz="1800" kern="1200" dirty="0">
                          <a:solidFill>
                            <a:schemeClr val="dk1"/>
                          </a:solidFill>
                          <a:effectLst/>
                          <a:latin typeface="+mn-lt"/>
                          <a:ea typeface="+mn-ea"/>
                          <a:cs typeface="+mn-cs"/>
                        </a:rPr>
                        <a:t>, KEGG, Gene Ontology</a:t>
                      </a:r>
                      <a:r>
                        <a:rPr lang="en-US" dirty="0">
                          <a:effectLst/>
                        </a:rPr>
                        <a:t> </a:t>
                      </a:r>
                      <a:endParaRPr lang="en-US" dirty="0"/>
                    </a:p>
                  </a:txBody>
                  <a:tcPr/>
                </a:tc>
                <a:extLst>
                  <a:ext uri="{0D108BD9-81ED-4DB2-BD59-A6C34878D82A}">
                    <a16:rowId xmlns:a16="http://schemas.microsoft.com/office/drawing/2014/main" val="1189960750"/>
                  </a:ext>
                </a:extLst>
              </a:tr>
            </a:tbl>
          </a:graphicData>
        </a:graphic>
      </p:graphicFrame>
    </p:spTree>
    <p:extLst>
      <p:ext uri="{BB962C8B-B14F-4D97-AF65-F5344CB8AC3E}">
        <p14:creationId xmlns:p14="http://schemas.microsoft.com/office/powerpoint/2010/main" val="2900148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Assessment strategy</a:t>
            </a:r>
          </a:p>
        </p:txBody>
      </p:sp>
      <p:sp>
        <p:nvSpPr>
          <p:cNvPr id="9" name="TextBox 36"/>
          <p:cNvSpPr txBox="1">
            <a:spLocks noChangeArrowheads="1"/>
          </p:cNvSpPr>
          <p:nvPr/>
        </p:nvSpPr>
        <p:spPr bwMode="auto">
          <a:xfrm>
            <a:off x="556029" y="1227035"/>
            <a:ext cx="8206971" cy="646331"/>
          </a:xfrm>
          <a:prstGeom prst="rect">
            <a:avLst/>
          </a:prstGeom>
          <a:noFill/>
          <a:ln w="9525">
            <a:noFill/>
            <a:miter lim="800000"/>
            <a:headEnd/>
            <a:tailEnd/>
          </a:ln>
        </p:spPr>
        <p:txBody>
          <a:bodyPr wrap="square">
            <a:prstTxWarp prst="textNoShape">
              <a:avLst/>
            </a:prstTxWarp>
            <a:spAutoFit/>
          </a:bodyPr>
          <a:lstStyle/>
          <a:p>
            <a:r>
              <a:rPr lang="en-US" b="1" dirty="0">
                <a:latin typeface="Helvetica"/>
                <a:cs typeface="Helvetica"/>
              </a:rPr>
              <a:t>Test set requirements: </a:t>
            </a:r>
          </a:p>
          <a:p>
            <a:r>
              <a:rPr lang="en-US" dirty="0">
                <a:latin typeface="Helvetica"/>
                <a:cs typeface="Helvetica"/>
              </a:rPr>
              <a:t>Missense variants newly annotated after May 2018.</a:t>
            </a:r>
          </a:p>
        </p:txBody>
      </p:sp>
      <p:pic>
        <p:nvPicPr>
          <p:cNvPr id="12" name="Picture 11">
            <a:extLst>
              <a:ext uri="{FF2B5EF4-FFF2-40B4-BE49-F238E27FC236}">
                <a16:creationId xmlns:a16="http://schemas.microsoft.com/office/drawing/2014/main" id="{EF443668-DC42-D442-AAEE-DEFF0B389EED}"/>
              </a:ext>
            </a:extLst>
          </p:cNvPr>
          <p:cNvPicPr>
            <a:picLocks noChangeAspect="1"/>
          </p:cNvPicPr>
          <p:nvPr/>
        </p:nvPicPr>
        <p:blipFill>
          <a:blip r:embed="rId3"/>
          <a:stretch>
            <a:fillRect/>
          </a:stretch>
        </p:blipFill>
        <p:spPr>
          <a:xfrm>
            <a:off x="2530716" y="4908049"/>
            <a:ext cx="4082567" cy="1654327"/>
          </a:xfrm>
          <a:prstGeom prst="rect">
            <a:avLst/>
          </a:prstGeom>
        </p:spPr>
      </p:pic>
      <p:pic>
        <p:nvPicPr>
          <p:cNvPr id="13" name="Picture 12">
            <a:extLst>
              <a:ext uri="{FF2B5EF4-FFF2-40B4-BE49-F238E27FC236}">
                <a16:creationId xmlns:a16="http://schemas.microsoft.com/office/drawing/2014/main" id="{5068222D-72D4-6A4B-B889-E9BAD923228E}"/>
              </a:ext>
            </a:extLst>
          </p:cNvPr>
          <p:cNvPicPr>
            <a:picLocks noChangeAspect="1"/>
          </p:cNvPicPr>
          <p:nvPr/>
        </p:nvPicPr>
        <p:blipFill>
          <a:blip r:embed="rId4"/>
          <a:stretch>
            <a:fillRect/>
          </a:stretch>
        </p:blipFill>
        <p:spPr>
          <a:xfrm>
            <a:off x="2674681" y="2285526"/>
            <a:ext cx="3794637" cy="850522"/>
          </a:xfrm>
          <a:prstGeom prst="rect">
            <a:avLst/>
          </a:prstGeom>
        </p:spPr>
      </p:pic>
      <p:sp>
        <p:nvSpPr>
          <p:cNvPr id="14" name="TextBox 36">
            <a:extLst>
              <a:ext uri="{FF2B5EF4-FFF2-40B4-BE49-F238E27FC236}">
                <a16:creationId xmlns:a16="http://schemas.microsoft.com/office/drawing/2014/main" id="{60242200-6874-FD40-9C61-17B5083F05B3}"/>
              </a:ext>
            </a:extLst>
          </p:cNvPr>
          <p:cNvSpPr txBox="1">
            <a:spLocks noChangeArrowheads="1"/>
          </p:cNvSpPr>
          <p:nvPr/>
        </p:nvSpPr>
        <p:spPr bwMode="auto">
          <a:xfrm>
            <a:off x="556029" y="3837495"/>
            <a:ext cx="8102601" cy="369332"/>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en-US" dirty="0">
                <a:latin typeface="Helvetica"/>
                <a:cs typeface="Helvetica"/>
              </a:rPr>
              <a:t>New missense variant records created June 1, 2018 or later </a:t>
            </a:r>
          </a:p>
        </p:txBody>
      </p:sp>
      <p:sp>
        <p:nvSpPr>
          <p:cNvPr id="15" name="TextBox 36">
            <a:extLst>
              <a:ext uri="{FF2B5EF4-FFF2-40B4-BE49-F238E27FC236}">
                <a16:creationId xmlns:a16="http://schemas.microsoft.com/office/drawing/2014/main" id="{B312002D-BCBD-034C-8F52-24DDCBFFAAF0}"/>
              </a:ext>
            </a:extLst>
          </p:cNvPr>
          <p:cNvSpPr txBox="1">
            <a:spLocks noChangeArrowheads="1"/>
          </p:cNvSpPr>
          <p:nvPr/>
        </p:nvSpPr>
        <p:spPr bwMode="auto">
          <a:xfrm>
            <a:off x="564325" y="3385370"/>
            <a:ext cx="8102601" cy="369332"/>
          </a:xfrm>
          <a:prstGeom prst="rect">
            <a:avLst/>
          </a:prstGeom>
          <a:noFill/>
          <a:ln w="9525">
            <a:noFill/>
            <a:miter lim="800000"/>
            <a:headEnd/>
            <a:tailEnd/>
          </a:ln>
        </p:spPr>
        <p:txBody>
          <a:bodyPr wrap="square">
            <a:prstTxWarp prst="textNoShape">
              <a:avLst/>
            </a:prstTxWarp>
            <a:spAutoFit/>
          </a:bodyPr>
          <a:lstStyle/>
          <a:p>
            <a:r>
              <a:rPr lang="en-US" dirty="0" err="1">
                <a:latin typeface="Helvetica"/>
                <a:cs typeface="Helvetica"/>
              </a:rPr>
              <a:t>ClinVar</a:t>
            </a:r>
            <a:r>
              <a:rPr lang="en-US" dirty="0">
                <a:latin typeface="Helvetica"/>
                <a:cs typeface="Helvetica"/>
              </a:rPr>
              <a:t> dataset:</a:t>
            </a:r>
          </a:p>
        </p:txBody>
      </p:sp>
      <p:sp>
        <p:nvSpPr>
          <p:cNvPr id="16" name="TextBox 36">
            <a:extLst>
              <a:ext uri="{FF2B5EF4-FFF2-40B4-BE49-F238E27FC236}">
                <a16:creationId xmlns:a16="http://schemas.microsoft.com/office/drawing/2014/main" id="{9A1E2793-18C6-F24D-8CA9-F3CA27694842}"/>
              </a:ext>
            </a:extLst>
          </p:cNvPr>
          <p:cNvSpPr txBox="1">
            <a:spLocks noChangeArrowheads="1"/>
          </p:cNvSpPr>
          <p:nvPr/>
        </p:nvSpPr>
        <p:spPr bwMode="auto">
          <a:xfrm>
            <a:off x="564325" y="4289620"/>
            <a:ext cx="8102601" cy="369332"/>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en-US" dirty="0">
                <a:latin typeface="Helvetica"/>
                <a:cs typeface="Helvetica"/>
              </a:rPr>
              <a:t>Pathogenicity assertions:</a:t>
            </a:r>
          </a:p>
        </p:txBody>
      </p:sp>
    </p:spTree>
    <p:extLst>
      <p:ext uri="{BB962C8B-B14F-4D97-AF65-F5344CB8AC3E}">
        <p14:creationId xmlns:p14="http://schemas.microsoft.com/office/powerpoint/2010/main" val="659825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err="1">
                <a:latin typeface="Helvetica"/>
                <a:cs typeface="Helvetica"/>
              </a:rPr>
              <a:t>ClinVar</a:t>
            </a:r>
            <a:r>
              <a:rPr lang="en-US" sz="2400" b="1" dirty="0">
                <a:latin typeface="Helvetica"/>
                <a:cs typeface="Helvetica"/>
              </a:rPr>
              <a:t> June 2018 missense variant set</a:t>
            </a:r>
          </a:p>
        </p:txBody>
      </p:sp>
      <p:sp>
        <p:nvSpPr>
          <p:cNvPr id="7" name="TextBox 36">
            <a:extLst>
              <a:ext uri="{FF2B5EF4-FFF2-40B4-BE49-F238E27FC236}">
                <a16:creationId xmlns:a16="http://schemas.microsoft.com/office/drawing/2014/main" id="{21DC0882-A4A1-3845-BC13-DB741A7745D4}"/>
              </a:ext>
            </a:extLst>
          </p:cNvPr>
          <p:cNvSpPr txBox="1">
            <a:spLocks noChangeArrowheads="1"/>
          </p:cNvSpPr>
          <p:nvPr/>
        </p:nvSpPr>
        <p:spPr bwMode="auto">
          <a:xfrm>
            <a:off x="556029" y="1227035"/>
            <a:ext cx="8206971" cy="369332"/>
          </a:xfrm>
          <a:prstGeom prst="rect">
            <a:avLst/>
          </a:prstGeom>
          <a:noFill/>
          <a:ln w="9525">
            <a:noFill/>
            <a:miter lim="800000"/>
            <a:headEnd/>
            <a:tailEnd/>
          </a:ln>
        </p:spPr>
        <p:txBody>
          <a:bodyPr wrap="square">
            <a:prstTxWarp prst="textNoShape">
              <a:avLst/>
            </a:prstTxWarp>
            <a:spAutoFit/>
          </a:bodyPr>
          <a:lstStyle/>
          <a:p>
            <a:r>
              <a:rPr lang="en-US" dirty="0">
                <a:latin typeface="Helvetica"/>
                <a:cs typeface="Helvetica"/>
              </a:rPr>
              <a:t>Distribution of pathogenicity assertions:</a:t>
            </a:r>
          </a:p>
        </p:txBody>
      </p:sp>
      <p:pic>
        <p:nvPicPr>
          <p:cNvPr id="5" name="Picture 4">
            <a:extLst>
              <a:ext uri="{FF2B5EF4-FFF2-40B4-BE49-F238E27FC236}">
                <a16:creationId xmlns:a16="http://schemas.microsoft.com/office/drawing/2014/main" id="{4C63B36B-29A1-344B-A803-FB0A547FA932}"/>
              </a:ext>
            </a:extLst>
          </p:cNvPr>
          <p:cNvPicPr>
            <a:picLocks noChangeAspect="1"/>
          </p:cNvPicPr>
          <p:nvPr/>
        </p:nvPicPr>
        <p:blipFill>
          <a:blip r:embed="rId3"/>
          <a:stretch>
            <a:fillRect/>
          </a:stretch>
        </p:blipFill>
        <p:spPr>
          <a:xfrm>
            <a:off x="103340" y="2144690"/>
            <a:ext cx="8937320" cy="4468660"/>
          </a:xfrm>
          <a:prstGeom prst="rect">
            <a:avLst/>
          </a:prstGeom>
        </p:spPr>
      </p:pic>
      <p:sp>
        <p:nvSpPr>
          <p:cNvPr id="10" name="TextBox 36">
            <a:extLst>
              <a:ext uri="{FF2B5EF4-FFF2-40B4-BE49-F238E27FC236}">
                <a16:creationId xmlns:a16="http://schemas.microsoft.com/office/drawing/2014/main" id="{647969F4-8A38-9549-AB7D-7C2BFB021B29}"/>
              </a:ext>
            </a:extLst>
          </p:cNvPr>
          <p:cNvSpPr txBox="1">
            <a:spLocks noChangeArrowheads="1"/>
          </p:cNvSpPr>
          <p:nvPr/>
        </p:nvSpPr>
        <p:spPr bwMode="auto">
          <a:xfrm>
            <a:off x="4146115" y="2266819"/>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1655</a:t>
            </a:r>
          </a:p>
        </p:txBody>
      </p:sp>
      <p:sp>
        <p:nvSpPr>
          <p:cNvPr id="12" name="TextBox 36">
            <a:extLst>
              <a:ext uri="{FF2B5EF4-FFF2-40B4-BE49-F238E27FC236}">
                <a16:creationId xmlns:a16="http://schemas.microsoft.com/office/drawing/2014/main" id="{322E8B3F-46A5-B949-87EE-5156AC7E763C}"/>
              </a:ext>
            </a:extLst>
          </p:cNvPr>
          <p:cNvSpPr txBox="1">
            <a:spLocks noChangeArrowheads="1"/>
          </p:cNvSpPr>
          <p:nvPr/>
        </p:nvSpPr>
        <p:spPr bwMode="auto">
          <a:xfrm>
            <a:off x="4146115" y="2655244"/>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89</a:t>
            </a:r>
          </a:p>
        </p:txBody>
      </p:sp>
      <p:sp>
        <p:nvSpPr>
          <p:cNvPr id="13" name="TextBox 36">
            <a:extLst>
              <a:ext uri="{FF2B5EF4-FFF2-40B4-BE49-F238E27FC236}">
                <a16:creationId xmlns:a16="http://schemas.microsoft.com/office/drawing/2014/main" id="{6BE5C4AD-02D2-9348-A50E-E0EC811482DA}"/>
              </a:ext>
            </a:extLst>
          </p:cNvPr>
          <p:cNvSpPr txBox="1">
            <a:spLocks noChangeArrowheads="1"/>
          </p:cNvSpPr>
          <p:nvPr/>
        </p:nvSpPr>
        <p:spPr bwMode="auto">
          <a:xfrm>
            <a:off x="4146115" y="3043669"/>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2759</a:t>
            </a:r>
          </a:p>
        </p:txBody>
      </p:sp>
      <p:sp>
        <p:nvSpPr>
          <p:cNvPr id="14" name="TextBox 36">
            <a:extLst>
              <a:ext uri="{FF2B5EF4-FFF2-40B4-BE49-F238E27FC236}">
                <a16:creationId xmlns:a16="http://schemas.microsoft.com/office/drawing/2014/main" id="{D5A80279-0FE4-AA4C-9DC2-865703FE9749}"/>
              </a:ext>
            </a:extLst>
          </p:cNvPr>
          <p:cNvSpPr txBox="1">
            <a:spLocks noChangeArrowheads="1"/>
          </p:cNvSpPr>
          <p:nvPr/>
        </p:nvSpPr>
        <p:spPr bwMode="auto">
          <a:xfrm>
            <a:off x="4146115" y="3432094"/>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984</a:t>
            </a:r>
          </a:p>
        </p:txBody>
      </p:sp>
      <p:sp>
        <p:nvSpPr>
          <p:cNvPr id="15" name="TextBox 36">
            <a:extLst>
              <a:ext uri="{FF2B5EF4-FFF2-40B4-BE49-F238E27FC236}">
                <a16:creationId xmlns:a16="http://schemas.microsoft.com/office/drawing/2014/main" id="{F6827BC1-5B7F-A64F-A64F-A01CB080A914}"/>
              </a:ext>
            </a:extLst>
          </p:cNvPr>
          <p:cNvSpPr txBox="1">
            <a:spLocks noChangeArrowheads="1"/>
          </p:cNvSpPr>
          <p:nvPr/>
        </p:nvSpPr>
        <p:spPr bwMode="auto">
          <a:xfrm>
            <a:off x="4146115" y="3820519"/>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9</a:t>
            </a:r>
          </a:p>
        </p:txBody>
      </p:sp>
      <p:sp>
        <p:nvSpPr>
          <p:cNvPr id="16" name="TextBox 36">
            <a:extLst>
              <a:ext uri="{FF2B5EF4-FFF2-40B4-BE49-F238E27FC236}">
                <a16:creationId xmlns:a16="http://schemas.microsoft.com/office/drawing/2014/main" id="{E41E131B-2A98-CC4B-9126-E7FCF3FA871C}"/>
              </a:ext>
            </a:extLst>
          </p:cNvPr>
          <p:cNvSpPr txBox="1">
            <a:spLocks noChangeArrowheads="1"/>
          </p:cNvSpPr>
          <p:nvPr/>
        </p:nvSpPr>
        <p:spPr bwMode="auto">
          <a:xfrm>
            <a:off x="4146115" y="4208944"/>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271</a:t>
            </a:r>
          </a:p>
        </p:txBody>
      </p:sp>
      <p:sp>
        <p:nvSpPr>
          <p:cNvPr id="17" name="TextBox 36">
            <a:extLst>
              <a:ext uri="{FF2B5EF4-FFF2-40B4-BE49-F238E27FC236}">
                <a16:creationId xmlns:a16="http://schemas.microsoft.com/office/drawing/2014/main" id="{46A2DE1E-0B1A-A246-9E7B-C69D53BD51AB}"/>
              </a:ext>
            </a:extLst>
          </p:cNvPr>
          <p:cNvSpPr txBox="1">
            <a:spLocks noChangeArrowheads="1"/>
          </p:cNvSpPr>
          <p:nvPr/>
        </p:nvSpPr>
        <p:spPr bwMode="auto">
          <a:xfrm>
            <a:off x="4146115" y="4597368"/>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240</a:t>
            </a:r>
          </a:p>
        </p:txBody>
      </p:sp>
      <p:sp>
        <p:nvSpPr>
          <p:cNvPr id="19" name="TextBox 36">
            <a:extLst>
              <a:ext uri="{FF2B5EF4-FFF2-40B4-BE49-F238E27FC236}">
                <a16:creationId xmlns:a16="http://schemas.microsoft.com/office/drawing/2014/main" id="{BFBF1012-671E-4544-9F49-E5FF382A5398}"/>
              </a:ext>
            </a:extLst>
          </p:cNvPr>
          <p:cNvSpPr txBox="1">
            <a:spLocks noChangeArrowheads="1"/>
          </p:cNvSpPr>
          <p:nvPr/>
        </p:nvSpPr>
        <p:spPr bwMode="auto">
          <a:xfrm>
            <a:off x="8064172" y="4642382"/>
            <a:ext cx="99214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48717</a:t>
            </a:r>
          </a:p>
        </p:txBody>
      </p:sp>
    </p:spTree>
    <p:extLst>
      <p:ext uri="{BB962C8B-B14F-4D97-AF65-F5344CB8AC3E}">
        <p14:creationId xmlns:p14="http://schemas.microsoft.com/office/powerpoint/2010/main" val="3986924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249084-C968-1A41-9CED-FC70B66BCB85}"/>
              </a:ext>
            </a:extLst>
          </p:cNvPr>
          <p:cNvPicPr>
            <a:picLocks noChangeAspect="1"/>
          </p:cNvPicPr>
          <p:nvPr/>
        </p:nvPicPr>
        <p:blipFill>
          <a:blip r:embed="rId3"/>
          <a:stretch>
            <a:fillRect/>
          </a:stretch>
        </p:blipFill>
        <p:spPr>
          <a:xfrm>
            <a:off x="100208" y="2144690"/>
            <a:ext cx="8868428" cy="4468660"/>
          </a:xfrm>
          <a:prstGeom prst="rect">
            <a:avLst/>
          </a:prstGeom>
        </p:spPr>
      </p:pic>
      <p:sp>
        <p:nvSpPr>
          <p:cNvPr id="11"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err="1">
                <a:latin typeface="Helvetica"/>
                <a:cs typeface="Helvetica"/>
              </a:rPr>
              <a:t>ClinVar</a:t>
            </a:r>
            <a:r>
              <a:rPr lang="en-US" sz="2400" b="1" dirty="0">
                <a:latin typeface="Helvetica"/>
                <a:cs typeface="Helvetica"/>
              </a:rPr>
              <a:t> June 2018 missense variant set</a:t>
            </a:r>
          </a:p>
        </p:txBody>
      </p:sp>
      <p:sp>
        <p:nvSpPr>
          <p:cNvPr id="7" name="TextBox 36">
            <a:extLst>
              <a:ext uri="{FF2B5EF4-FFF2-40B4-BE49-F238E27FC236}">
                <a16:creationId xmlns:a16="http://schemas.microsoft.com/office/drawing/2014/main" id="{21DC0882-A4A1-3845-BC13-DB741A7745D4}"/>
              </a:ext>
            </a:extLst>
          </p:cNvPr>
          <p:cNvSpPr txBox="1">
            <a:spLocks noChangeArrowheads="1"/>
          </p:cNvSpPr>
          <p:nvPr/>
        </p:nvSpPr>
        <p:spPr bwMode="auto">
          <a:xfrm>
            <a:off x="556029" y="1227035"/>
            <a:ext cx="8206971" cy="369332"/>
          </a:xfrm>
          <a:prstGeom prst="rect">
            <a:avLst/>
          </a:prstGeom>
          <a:noFill/>
          <a:ln w="9525">
            <a:noFill/>
            <a:miter lim="800000"/>
            <a:headEnd/>
            <a:tailEnd/>
          </a:ln>
        </p:spPr>
        <p:txBody>
          <a:bodyPr wrap="square">
            <a:prstTxWarp prst="textNoShape">
              <a:avLst/>
            </a:prstTxWarp>
            <a:spAutoFit/>
          </a:bodyPr>
          <a:lstStyle/>
          <a:p>
            <a:r>
              <a:rPr lang="en-US" dirty="0">
                <a:latin typeface="Helvetica"/>
                <a:cs typeface="Helvetica"/>
              </a:rPr>
              <a:t>Distribution of pathogenicity assertions:</a:t>
            </a:r>
          </a:p>
        </p:txBody>
      </p:sp>
      <p:sp>
        <p:nvSpPr>
          <p:cNvPr id="10" name="TextBox 36">
            <a:extLst>
              <a:ext uri="{FF2B5EF4-FFF2-40B4-BE49-F238E27FC236}">
                <a16:creationId xmlns:a16="http://schemas.microsoft.com/office/drawing/2014/main" id="{647969F4-8A38-9549-AB7D-7C2BFB021B29}"/>
              </a:ext>
            </a:extLst>
          </p:cNvPr>
          <p:cNvSpPr txBox="1">
            <a:spLocks noChangeArrowheads="1"/>
          </p:cNvSpPr>
          <p:nvPr/>
        </p:nvSpPr>
        <p:spPr bwMode="auto">
          <a:xfrm>
            <a:off x="6388269" y="2266819"/>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1655</a:t>
            </a:r>
          </a:p>
        </p:txBody>
      </p:sp>
      <p:sp>
        <p:nvSpPr>
          <p:cNvPr id="12" name="TextBox 36">
            <a:extLst>
              <a:ext uri="{FF2B5EF4-FFF2-40B4-BE49-F238E27FC236}">
                <a16:creationId xmlns:a16="http://schemas.microsoft.com/office/drawing/2014/main" id="{322E8B3F-46A5-B949-87EE-5156AC7E763C}"/>
              </a:ext>
            </a:extLst>
          </p:cNvPr>
          <p:cNvSpPr txBox="1">
            <a:spLocks noChangeArrowheads="1"/>
          </p:cNvSpPr>
          <p:nvPr/>
        </p:nvSpPr>
        <p:spPr bwMode="auto">
          <a:xfrm>
            <a:off x="3845491" y="2655244"/>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89</a:t>
            </a:r>
          </a:p>
        </p:txBody>
      </p:sp>
      <p:sp>
        <p:nvSpPr>
          <p:cNvPr id="13" name="TextBox 36">
            <a:extLst>
              <a:ext uri="{FF2B5EF4-FFF2-40B4-BE49-F238E27FC236}">
                <a16:creationId xmlns:a16="http://schemas.microsoft.com/office/drawing/2014/main" id="{6BE5C4AD-02D2-9348-A50E-E0EC811482DA}"/>
              </a:ext>
            </a:extLst>
          </p:cNvPr>
          <p:cNvSpPr txBox="1">
            <a:spLocks noChangeArrowheads="1"/>
          </p:cNvSpPr>
          <p:nvPr/>
        </p:nvSpPr>
        <p:spPr bwMode="auto">
          <a:xfrm>
            <a:off x="8204539" y="3043669"/>
            <a:ext cx="926935"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2759</a:t>
            </a:r>
          </a:p>
        </p:txBody>
      </p:sp>
      <p:sp>
        <p:nvSpPr>
          <p:cNvPr id="14" name="TextBox 36">
            <a:extLst>
              <a:ext uri="{FF2B5EF4-FFF2-40B4-BE49-F238E27FC236}">
                <a16:creationId xmlns:a16="http://schemas.microsoft.com/office/drawing/2014/main" id="{D5A80279-0FE4-AA4C-9DC2-865703FE9749}"/>
              </a:ext>
            </a:extLst>
          </p:cNvPr>
          <p:cNvSpPr txBox="1">
            <a:spLocks noChangeArrowheads="1"/>
          </p:cNvSpPr>
          <p:nvPr/>
        </p:nvSpPr>
        <p:spPr bwMode="auto">
          <a:xfrm>
            <a:off x="5298507" y="3432094"/>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984</a:t>
            </a:r>
          </a:p>
        </p:txBody>
      </p:sp>
      <p:sp>
        <p:nvSpPr>
          <p:cNvPr id="15" name="TextBox 36">
            <a:extLst>
              <a:ext uri="{FF2B5EF4-FFF2-40B4-BE49-F238E27FC236}">
                <a16:creationId xmlns:a16="http://schemas.microsoft.com/office/drawing/2014/main" id="{F6827BC1-5B7F-A64F-A64F-A01CB080A914}"/>
              </a:ext>
            </a:extLst>
          </p:cNvPr>
          <p:cNvSpPr txBox="1">
            <a:spLocks noChangeArrowheads="1"/>
          </p:cNvSpPr>
          <p:nvPr/>
        </p:nvSpPr>
        <p:spPr bwMode="auto">
          <a:xfrm>
            <a:off x="3707705" y="3820519"/>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9</a:t>
            </a:r>
          </a:p>
        </p:txBody>
      </p:sp>
      <p:sp>
        <p:nvSpPr>
          <p:cNvPr id="16" name="TextBox 36">
            <a:extLst>
              <a:ext uri="{FF2B5EF4-FFF2-40B4-BE49-F238E27FC236}">
                <a16:creationId xmlns:a16="http://schemas.microsoft.com/office/drawing/2014/main" id="{E41E131B-2A98-CC4B-9126-E7FCF3FA871C}"/>
              </a:ext>
            </a:extLst>
          </p:cNvPr>
          <p:cNvSpPr txBox="1">
            <a:spLocks noChangeArrowheads="1"/>
          </p:cNvSpPr>
          <p:nvPr/>
        </p:nvSpPr>
        <p:spPr bwMode="auto">
          <a:xfrm>
            <a:off x="4146115" y="4208944"/>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271</a:t>
            </a:r>
          </a:p>
        </p:txBody>
      </p:sp>
      <p:sp>
        <p:nvSpPr>
          <p:cNvPr id="17" name="TextBox 36">
            <a:extLst>
              <a:ext uri="{FF2B5EF4-FFF2-40B4-BE49-F238E27FC236}">
                <a16:creationId xmlns:a16="http://schemas.microsoft.com/office/drawing/2014/main" id="{46A2DE1E-0B1A-A246-9E7B-C69D53BD51AB}"/>
              </a:ext>
            </a:extLst>
          </p:cNvPr>
          <p:cNvSpPr txBox="1">
            <a:spLocks noChangeArrowheads="1"/>
          </p:cNvSpPr>
          <p:nvPr/>
        </p:nvSpPr>
        <p:spPr bwMode="auto">
          <a:xfrm>
            <a:off x="4083485" y="4597368"/>
            <a:ext cx="220349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240</a:t>
            </a:r>
          </a:p>
        </p:txBody>
      </p:sp>
      <p:sp>
        <p:nvSpPr>
          <p:cNvPr id="19" name="TextBox 36">
            <a:extLst>
              <a:ext uri="{FF2B5EF4-FFF2-40B4-BE49-F238E27FC236}">
                <a16:creationId xmlns:a16="http://schemas.microsoft.com/office/drawing/2014/main" id="{BFBF1012-671E-4544-9F49-E5FF382A5398}"/>
              </a:ext>
            </a:extLst>
          </p:cNvPr>
          <p:cNvSpPr txBox="1">
            <a:spLocks noChangeArrowheads="1"/>
          </p:cNvSpPr>
          <p:nvPr/>
        </p:nvSpPr>
        <p:spPr bwMode="auto">
          <a:xfrm>
            <a:off x="8064172" y="4642382"/>
            <a:ext cx="992146" cy="307777"/>
          </a:xfrm>
          <a:prstGeom prst="rect">
            <a:avLst/>
          </a:prstGeom>
          <a:noFill/>
          <a:ln w="9525">
            <a:noFill/>
            <a:miter lim="800000"/>
            <a:headEnd/>
            <a:tailEnd/>
          </a:ln>
        </p:spPr>
        <p:txBody>
          <a:bodyPr wrap="square">
            <a:prstTxWarp prst="textNoShape">
              <a:avLst/>
            </a:prstTxWarp>
            <a:spAutoFit/>
          </a:bodyPr>
          <a:lstStyle/>
          <a:p>
            <a:r>
              <a:rPr lang="en-US" sz="1400" dirty="0">
                <a:latin typeface="Helvetica"/>
                <a:cs typeface="Helvetica"/>
              </a:rPr>
              <a:t>n = 48717</a:t>
            </a:r>
          </a:p>
        </p:txBody>
      </p:sp>
    </p:spTree>
    <p:extLst>
      <p:ext uri="{BB962C8B-B14F-4D97-AF65-F5344CB8AC3E}">
        <p14:creationId xmlns:p14="http://schemas.microsoft.com/office/powerpoint/2010/main" val="979375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DC5DB75-7E49-9E4E-A3AA-DBDD4E322AA9}"/>
              </a:ext>
            </a:extLst>
          </p:cNvPr>
          <p:cNvPicPr>
            <a:picLocks noChangeAspect="1"/>
          </p:cNvPicPr>
          <p:nvPr/>
        </p:nvPicPr>
        <p:blipFill rotWithShape="1">
          <a:blip r:embed="rId3"/>
          <a:srcRect t="7153"/>
          <a:stretch/>
        </p:blipFill>
        <p:spPr>
          <a:xfrm>
            <a:off x="451379" y="1017693"/>
            <a:ext cx="7947323" cy="5995274"/>
          </a:xfrm>
          <a:prstGeom prst="rect">
            <a:avLst/>
          </a:prstGeom>
        </p:spPr>
      </p:pic>
      <p:sp>
        <p:nvSpPr>
          <p:cNvPr id="11"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Score distributions: VEST 4</a:t>
            </a:r>
          </a:p>
        </p:txBody>
      </p:sp>
    </p:spTree>
    <p:extLst>
      <p:ext uri="{BB962C8B-B14F-4D97-AF65-F5344CB8AC3E}">
        <p14:creationId xmlns:p14="http://schemas.microsoft.com/office/powerpoint/2010/main" val="222842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2747F7C-82A4-BB40-BF21-6CE2B63D585C}"/>
              </a:ext>
            </a:extLst>
          </p:cNvPr>
          <p:cNvPicPr>
            <a:picLocks noChangeAspect="1"/>
          </p:cNvPicPr>
          <p:nvPr/>
        </p:nvPicPr>
        <p:blipFill rotWithShape="1">
          <a:blip r:embed="rId3"/>
          <a:srcRect t="7153"/>
          <a:stretch/>
        </p:blipFill>
        <p:spPr>
          <a:xfrm>
            <a:off x="451379" y="1017693"/>
            <a:ext cx="7947323" cy="5995274"/>
          </a:xfrm>
          <a:prstGeom prst="rect">
            <a:avLst/>
          </a:prstGeom>
        </p:spPr>
      </p:pic>
      <p:sp>
        <p:nvSpPr>
          <p:cNvPr id="14" name="Subtitle 2">
            <a:extLst>
              <a:ext uri="{FF2B5EF4-FFF2-40B4-BE49-F238E27FC236}">
                <a16:creationId xmlns:a16="http://schemas.microsoft.com/office/drawing/2014/main" id="{3B10171B-5888-5843-BF09-E0C7EC4EBA7D}"/>
              </a:ext>
            </a:extLst>
          </p:cNvPr>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Score distributions: VEST 4</a:t>
            </a:r>
          </a:p>
        </p:txBody>
      </p:sp>
    </p:spTree>
    <p:extLst>
      <p:ext uri="{BB962C8B-B14F-4D97-AF65-F5344CB8AC3E}">
        <p14:creationId xmlns:p14="http://schemas.microsoft.com/office/powerpoint/2010/main" val="2146945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9FFB20-B064-E04E-84EB-955E04980AF4}"/>
              </a:ext>
            </a:extLst>
          </p:cNvPr>
          <p:cNvPicPr>
            <a:picLocks noChangeAspect="1"/>
          </p:cNvPicPr>
          <p:nvPr/>
        </p:nvPicPr>
        <p:blipFill rotWithShape="1">
          <a:blip r:embed="rId3"/>
          <a:srcRect t="7153"/>
          <a:stretch/>
        </p:blipFill>
        <p:spPr>
          <a:xfrm>
            <a:off x="451378" y="1017693"/>
            <a:ext cx="7947323" cy="5995274"/>
          </a:xfrm>
          <a:prstGeom prst="rect">
            <a:avLst/>
          </a:prstGeom>
        </p:spPr>
      </p:pic>
      <p:sp>
        <p:nvSpPr>
          <p:cNvPr id="7" name="Subtitle 2">
            <a:extLst>
              <a:ext uri="{FF2B5EF4-FFF2-40B4-BE49-F238E27FC236}">
                <a16:creationId xmlns:a16="http://schemas.microsoft.com/office/drawing/2014/main" id="{E96899AD-2281-FF4F-9A62-9216BCCE4304}"/>
              </a:ext>
            </a:extLst>
          </p:cNvPr>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Score distributions: VEST 4</a:t>
            </a:r>
          </a:p>
        </p:txBody>
      </p:sp>
    </p:spTree>
    <p:extLst>
      <p:ext uri="{BB962C8B-B14F-4D97-AF65-F5344CB8AC3E}">
        <p14:creationId xmlns:p14="http://schemas.microsoft.com/office/powerpoint/2010/main" val="2805849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B4224B9-2D70-B346-A33B-8CC2B51A4CD8}"/>
              </a:ext>
            </a:extLst>
          </p:cNvPr>
          <p:cNvPicPr>
            <a:picLocks noChangeAspect="1"/>
          </p:cNvPicPr>
          <p:nvPr/>
        </p:nvPicPr>
        <p:blipFill rotWithShape="1">
          <a:blip r:embed="rId3"/>
          <a:srcRect t="7106"/>
          <a:stretch/>
        </p:blipFill>
        <p:spPr>
          <a:xfrm>
            <a:off x="451379" y="1014608"/>
            <a:ext cx="7947321" cy="5998359"/>
          </a:xfrm>
          <a:prstGeom prst="rect">
            <a:avLst/>
          </a:prstGeom>
        </p:spPr>
      </p:pic>
      <p:sp>
        <p:nvSpPr>
          <p:cNvPr id="11"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Score distributions: </a:t>
            </a:r>
            <a:r>
              <a:rPr lang="en-US" sz="2400" b="1" dirty="0" err="1">
                <a:latin typeface="Helvetica"/>
                <a:cs typeface="Helvetica"/>
              </a:rPr>
              <a:t>MutPred</a:t>
            </a:r>
            <a:endParaRPr lang="en-US" sz="2400" b="1" dirty="0">
              <a:latin typeface="Helvetica"/>
              <a:cs typeface="Helvetica"/>
            </a:endParaRPr>
          </a:p>
        </p:txBody>
      </p:sp>
    </p:spTree>
    <p:extLst>
      <p:ext uri="{BB962C8B-B14F-4D97-AF65-F5344CB8AC3E}">
        <p14:creationId xmlns:p14="http://schemas.microsoft.com/office/powerpoint/2010/main" val="614003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B48471-A7D1-BA48-8350-F93E10F7E65A}"/>
              </a:ext>
            </a:extLst>
          </p:cNvPr>
          <p:cNvPicPr>
            <a:picLocks noChangeAspect="1"/>
          </p:cNvPicPr>
          <p:nvPr/>
        </p:nvPicPr>
        <p:blipFill rotWithShape="1">
          <a:blip r:embed="rId3"/>
          <a:srcRect t="7004"/>
          <a:stretch/>
        </p:blipFill>
        <p:spPr>
          <a:xfrm>
            <a:off x="451380" y="1014608"/>
            <a:ext cx="7947320" cy="6004914"/>
          </a:xfrm>
          <a:prstGeom prst="rect">
            <a:avLst/>
          </a:prstGeom>
        </p:spPr>
      </p:pic>
      <p:sp>
        <p:nvSpPr>
          <p:cNvPr id="11"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Score distributions: INPS</a:t>
            </a:r>
          </a:p>
        </p:txBody>
      </p:sp>
    </p:spTree>
    <p:extLst>
      <p:ext uri="{BB962C8B-B14F-4D97-AF65-F5344CB8AC3E}">
        <p14:creationId xmlns:p14="http://schemas.microsoft.com/office/powerpoint/2010/main" val="863355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BC9216-3622-7B45-B6A1-00598679A2E6}"/>
              </a:ext>
            </a:extLst>
          </p:cNvPr>
          <p:cNvPicPr>
            <a:picLocks noChangeAspect="1"/>
          </p:cNvPicPr>
          <p:nvPr/>
        </p:nvPicPr>
        <p:blipFill rotWithShape="1">
          <a:blip r:embed="rId3"/>
          <a:srcRect t="7004"/>
          <a:stretch/>
        </p:blipFill>
        <p:spPr>
          <a:xfrm>
            <a:off x="451380" y="1014608"/>
            <a:ext cx="7947320" cy="6004914"/>
          </a:xfrm>
          <a:prstGeom prst="rect">
            <a:avLst/>
          </a:prstGeom>
        </p:spPr>
      </p:pic>
      <p:sp>
        <p:nvSpPr>
          <p:cNvPr id="11"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Score distributions: Ankara</a:t>
            </a:r>
          </a:p>
        </p:txBody>
      </p:sp>
    </p:spTree>
    <p:extLst>
      <p:ext uri="{BB962C8B-B14F-4D97-AF65-F5344CB8AC3E}">
        <p14:creationId xmlns:p14="http://schemas.microsoft.com/office/powerpoint/2010/main" val="3285311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Test set #1: confident assertions</a:t>
            </a:r>
          </a:p>
        </p:txBody>
      </p:sp>
      <p:pic>
        <p:nvPicPr>
          <p:cNvPr id="3" name="Picture 2">
            <a:extLst>
              <a:ext uri="{FF2B5EF4-FFF2-40B4-BE49-F238E27FC236}">
                <a16:creationId xmlns:a16="http://schemas.microsoft.com/office/drawing/2014/main" id="{0D1A039C-2B41-684E-80A4-1FAC65CAAC00}"/>
              </a:ext>
            </a:extLst>
          </p:cNvPr>
          <p:cNvPicPr>
            <a:picLocks noChangeAspect="1"/>
          </p:cNvPicPr>
          <p:nvPr/>
        </p:nvPicPr>
        <p:blipFill>
          <a:blip r:embed="rId3"/>
          <a:stretch>
            <a:fillRect/>
          </a:stretch>
        </p:blipFill>
        <p:spPr>
          <a:xfrm>
            <a:off x="2734023" y="798753"/>
            <a:ext cx="6159455" cy="6159455"/>
          </a:xfrm>
          <a:prstGeom prst="rect">
            <a:avLst/>
          </a:prstGeom>
        </p:spPr>
      </p:pic>
      <p:sp>
        <p:nvSpPr>
          <p:cNvPr id="7" name="TextBox 36">
            <a:extLst>
              <a:ext uri="{FF2B5EF4-FFF2-40B4-BE49-F238E27FC236}">
                <a16:creationId xmlns:a16="http://schemas.microsoft.com/office/drawing/2014/main" id="{044E83E8-28F7-3241-91DB-1E36D4137E13}"/>
              </a:ext>
            </a:extLst>
          </p:cNvPr>
          <p:cNvSpPr txBox="1">
            <a:spLocks noChangeArrowheads="1"/>
          </p:cNvSpPr>
          <p:nvPr/>
        </p:nvSpPr>
        <p:spPr bwMode="auto">
          <a:xfrm>
            <a:off x="594986" y="1452419"/>
            <a:ext cx="1597069" cy="3293209"/>
          </a:xfrm>
          <a:prstGeom prst="rect">
            <a:avLst/>
          </a:prstGeom>
          <a:noFill/>
          <a:ln w="9525">
            <a:noFill/>
            <a:miter lim="800000"/>
            <a:headEnd/>
            <a:tailEnd/>
          </a:ln>
        </p:spPr>
        <p:txBody>
          <a:bodyPr wrap="square">
            <a:prstTxWarp prst="textNoShape">
              <a:avLst/>
            </a:prstTxWarp>
            <a:spAutoFit/>
          </a:bodyPr>
          <a:lstStyle/>
          <a:p>
            <a:pPr algn="ctr"/>
            <a:r>
              <a:rPr lang="en-US" sz="1600" u="sng" dirty="0">
                <a:latin typeface="Helvetica"/>
                <a:cs typeface="Helvetica"/>
              </a:rPr>
              <a:t>Positive: </a:t>
            </a:r>
          </a:p>
          <a:p>
            <a:pPr algn="ctr"/>
            <a:endParaRPr lang="en-US" sz="1600" dirty="0">
              <a:latin typeface="Helvetica"/>
              <a:cs typeface="Helvetica"/>
            </a:endParaRPr>
          </a:p>
          <a:p>
            <a:pPr algn="ctr"/>
            <a:r>
              <a:rPr lang="en-US" sz="1600" dirty="0">
                <a:latin typeface="Helvetica"/>
                <a:cs typeface="Helvetica"/>
              </a:rPr>
              <a:t>Pathogenic</a:t>
            </a:r>
          </a:p>
          <a:p>
            <a:pPr algn="ctr"/>
            <a:r>
              <a:rPr lang="en-US" sz="1600" dirty="0">
                <a:latin typeface="Helvetica"/>
                <a:cs typeface="Helvetica"/>
              </a:rPr>
              <a:t>(n = 1655)</a:t>
            </a:r>
          </a:p>
          <a:p>
            <a:pPr algn="ctr"/>
            <a:endParaRPr lang="en-US" sz="1600" dirty="0">
              <a:latin typeface="Helvetica"/>
              <a:cs typeface="Helvetica"/>
            </a:endParaRPr>
          </a:p>
          <a:p>
            <a:pPr algn="ctr"/>
            <a:endParaRPr lang="en-US" sz="1600" dirty="0">
              <a:latin typeface="Helvetica"/>
              <a:cs typeface="Helvetica"/>
            </a:endParaRPr>
          </a:p>
          <a:p>
            <a:pPr algn="ctr"/>
            <a:endParaRPr lang="en-US" sz="1600" dirty="0">
              <a:latin typeface="Helvetica"/>
              <a:cs typeface="Helvetica"/>
            </a:endParaRPr>
          </a:p>
          <a:p>
            <a:pPr algn="ctr"/>
            <a:endParaRPr lang="en-US" sz="1600" dirty="0">
              <a:latin typeface="Helvetica"/>
              <a:cs typeface="Helvetica"/>
            </a:endParaRPr>
          </a:p>
          <a:p>
            <a:pPr algn="ctr"/>
            <a:endParaRPr lang="en-US" sz="1600" dirty="0">
              <a:latin typeface="Helvetica"/>
              <a:cs typeface="Helvetica"/>
            </a:endParaRPr>
          </a:p>
          <a:p>
            <a:pPr algn="ctr"/>
            <a:r>
              <a:rPr lang="en-US" sz="1600" u="sng" dirty="0">
                <a:latin typeface="Helvetica"/>
                <a:cs typeface="Helvetica"/>
              </a:rPr>
              <a:t>Negative:</a:t>
            </a:r>
          </a:p>
          <a:p>
            <a:pPr algn="ctr"/>
            <a:endParaRPr lang="en-US" sz="1600" dirty="0">
              <a:latin typeface="Helvetica"/>
              <a:cs typeface="Helvetica"/>
            </a:endParaRPr>
          </a:p>
          <a:p>
            <a:pPr algn="ctr"/>
            <a:r>
              <a:rPr lang="en-US" sz="1600" dirty="0">
                <a:latin typeface="Helvetica"/>
                <a:cs typeface="Helvetica"/>
              </a:rPr>
              <a:t>Benign</a:t>
            </a:r>
          </a:p>
          <a:p>
            <a:pPr algn="ctr"/>
            <a:r>
              <a:rPr lang="en-US" sz="1600" dirty="0">
                <a:latin typeface="Helvetica"/>
                <a:cs typeface="Helvetica"/>
              </a:rPr>
              <a:t>(n = 271)</a:t>
            </a:r>
          </a:p>
        </p:txBody>
      </p:sp>
      <p:sp>
        <p:nvSpPr>
          <p:cNvPr id="5" name="TextBox 36">
            <a:extLst>
              <a:ext uri="{FF2B5EF4-FFF2-40B4-BE49-F238E27FC236}">
                <a16:creationId xmlns:a16="http://schemas.microsoft.com/office/drawing/2014/main" id="{3ACAE0E3-C67E-1645-8A49-0B70518C6DAB}"/>
              </a:ext>
            </a:extLst>
          </p:cNvPr>
          <p:cNvSpPr txBox="1">
            <a:spLocks noChangeArrowheads="1"/>
          </p:cNvSpPr>
          <p:nvPr/>
        </p:nvSpPr>
        <p:spPr bwMode="auto">
          <a:xfrm>
            <a:off x="7709765" y="4745628"/>
            <a:ext cx="707725" cy="1015663"/>
          </a:xfrm>
          <a:prstGeom prst="rect">
            <a:avLst/>
          </a:prstGeom>
          <a:noFill/>
          <a:ln w="9525">
            <a:noFill/>
            <a:miter lim="800000"/>
            <a:headEnd/>
            <a:tailEnd/>
          </a:ln>
        </p:spPr>
        <p:txBody>
          <a:bodyPr wrap="square">
            <a:prstTxWarp prst="textNoShape">
              <a:avLst/>
            </a:prstTxWarp>
            <a:spAutoFit/>
          </a:bodyPr>
          <a:lstStyle/>
          <a:p>
            <a:pPr algn="ctr"/>
            <a:r>
              <a:rPr lang="en-US" sz="1150" u="sng" dirty="0">
                <a:latin typeface="Helvetica"/>
                <a:cs typeface="Helvetica"/>
              </a:rPr>
              <a:t>AUC</a:t>
            </a:r>
          </a:p>
          <a:p>
            <a:pPr algn="ctr"/>
            <a:r>
              <a:rPr lang="en-US" sz="1150" dirty="0">
                <a:latin typeface="Helvetica"/>
                <a:cs typeface="Helvetica"/>
              </a:rPr>
              <a:t>0.959</a:t>
            </a:r>
          </a:p>
          <a:p>
            <a:pPr algn="ctr"/>
            <a:r>
              <a:rPr lang="en-US" sz="1150" dirty="0">
                <a:latin typeface="Helvetica"/>
                <a:cs typeface="Helvetica"/>
              </a:rPr>
              <a:t>0.886</a:t>
            </a:r>
          </a:p>
          <a:p>
            <a:pPr algn="ctr"/>
            <a:r>
              <a:rPr lang="en-US" sz="1150" dirty="0">
                <a:latin typeface="Helvetica"/>
                <a:cs typeface="Helvetica"/>
              </a:rPr>
              <a:t>0.781</a:t>
            </a:r>
          </a:p>
          <a:p>
            <a:pPr algn="ctr"/>
            <a:r>
              <a:rPr lang="en-US" sz="1150" dirty="0">
                <a:latin typeface="Helvetica"/>
                <a:cs typeface="Helvetica"/>
              </a:rPr>
              <a:t>0.661</a:t>
            </a:r>
          </a:p>
        </p:txBody>
      </p:sp>
    </p:spTree>
    <p:extLst>
      <p:ext uri="{BB962C8B-B14F-4D97-AF65-F5344CB8AC3E}">
        <p14:creationId xmlns:p14="http://schemas.microsoft.com/office/powerpoint/2010/main" val="96864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8FEE2F-6A3B-5647-86D5-BFE33DE63976}"/>
              </a:ext>
            </a:extLst>
          </p:cNvPr>
          <p:cNvPicPr>
            <a:picLocks noChangeAspect="1"/>
          </p:cNvPicPr>
          <p:nvPr/>
        </p:nvPicPr>
        <p:blipFill>
          <a:blip r:embed="rId3"/>
          <a:stretch>
            <a:fillRect/>
          </a:stretch>
        </p:blipFill>
        <p:spPr>
          <a:xfrm>
            <a:off x="2734023" y="798752"/>
            <a:ext cx="6159455" cy="6159455"/>
          </a:xfrm>
          <a:prstGeom prst="rect">
            <a:avLst/>
          </a:prstGeom>
        </p:spPr>
      </p:pic>
      <p:sp>
        <p:nvSpPr>
          <p:cNvPr id="8" name="Subtitle 2">
            <a:extLst>
              <a:ext uri="{FF2B5EF4-FFF2-40B4-BE49-F238E27FC236}">
                <a16:creationId xmlns:a16="http://schemas.microsoft.com/office/drawing/2014/main" id="{6326A8C6-CE26-B14A-A9AE-3C715F72D638}"/>
              </a:ext>
            </a:extLst>
          </p:cNvPr>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Test set #2: including likely assertions</a:t>
            </a:r>
          </a:p>
        </p:txBody>
      </p:sp>
      <p:sp>
        <p:nvSpPr>
          <p:cNvPr id="10" name="TextBox 36">
            <a:extLst>
              <a:ext uri="{FF2B5EF4-FFF2-40B4-BE49-F238E27FC236}">
                <a16:creationId xmlns:a16="http://schemas.microsoft.com/office/drawing/2014/main" id="{10CF3284-EA72-2645-889F-5C190A07AD9D}"/>
              </a:ext>
            </a:extLst>
          </p:cNvPr>
          <p:cNvSpPr txBox="1">
            <a:spLocks noChangeArrowheads="1"/>
          </p:cNvSpPr>
          <p:nvPr/>
        </p:nvSpPr>
        <p:spPr bwMode="auto">
          <a:xfrm>
            <a:off x="25052" y="1452419"/>
            <a:ext cx="2734023" cy="3785652"/>
          </a:xfrm>
          <a:prstGeom prst="rect">
            <a:avLst/>
          </a:prstGeom>
          <a:noFill/>
          <a:ln w="9525">
            <a:noFill/>
            <a:miter lim="800000"/>
            <a:headEnd/>
            <a:tailEnd/>
          </a:ln>
        </p:spPr>
        <p:txBody>
          <a:bodyPr wrap="square">
            <a:prstTxWarp prst="textNoShape">
              <a:avLst/>
            </a:prstTxWarp>
            <a:spAutoFit/>
          </a:bodyPr>
          <a:lstStyle/>
          <a:p>
            <a:pPr algn="ctr"/>
            <a:r>
              <a:rPr lang="en-US" sz="1600" u="sng" dirty="0">
                <a:latin typeface="Helvetica"/>
                <a:cs typeface="Helvetica"/>
              </a:rPr>
              <a:t>Positive: </a:t>
            </a:r>
          </a:p>
          <a:p>
            <a:pPr algn="ctr"/>
            <a:endParaRPr lang="en-US" sz="1600" dirty="0">
              <a:latin typeface="Helvetica"/>
              <a:cs typeface="Helvetica"/>
            </a:endParaRPr>
          </a:p>
          <a:p>
            <a:pPr algn="ctr"/>
            <a:r>
              <a:rPr lang="en-US" sz="1600" dirty="0">
                <a:latin typeface="Helvetica"/>
                <a:cs typeface="Helvetica"/>
              </a:rPr>
              <a:t>Pathogenic</a:t>
            </a:r>
          </a:p>
          <a:p>
            <a:pPr algn="ctr"/>
            <a:r>
              <a:rPr lang="en-US" sz="1600" dirty="0">
                <a:latin typeface="Helvetica"/>
                <a:cs typeface="Helvetica"/>
              </a:rPr>
              <a:t>Pathogenic/Likely pathogenic</a:t>
            </a:r>
          </a:p>
          <a:p>
            <a:pPr algn="ctr"/>
            <a:r>
              <a:rPr lang="en-US" sz="1600" dirty="0">
                <a:latin typeface="Helvetica"/>
                <a:cs typeface="Helvetica"/>
              </a:rPr>
              <a:t>Likely pathogenic</a:t>
            </a:r>
          </a:p>
          <a:p>
            <a:pPr algn="ctr"/>
            <a:r>
              <a:rPr lang="en-US" sz="1600" dirty="0">
                <a:latin typeface="Helvetica"/>
                <a:cs typeface="Helvetica"/>
              </a:rPr>
              <a:t>(n = 4503)</a:t>
            </a:r>
          </a:p>
          <a:p>
            <a:pPr algn="ctr"/>
            <a:endParaRPr lang="en-US" sz="1600" dirty="0">
              <a:latin typeface="Helvetica"/>
              <a:cs typeface="Helvetica"/>
            </a:endParaRPr>
          </a:p>
          <a:p>
            <a:pPr algn="ctr"/>
            <a:endParaRPr lang="en-US" sz="1600" dirty="0">
              <a:latin typeface="Helvetica"/>
              <a:cs typeface="Helvetica"/>
            </a:endParaRPr>
          </a:p>
          <a:p>
            <a:pPr algn="ctr"/>
            <a:r>
              <a:rPr lang="en-US" sz="1600" u="sng" dirty="0">
                <a:latin typeface="Helvetica"/>
                <a:cs typeface="Helvetica"/>
              </a:rPr>
              <a:t>Negative:</a:t>
            </a:r>
          </a:p>
          <a:p>
            <a:pPr algn="ctr"/>
            <a:endParaRPr lang="en-US" sz="1600" dirty="0">
              <a:latin typeface="Helvetica"/>
              <a:cs typeface="Helvetica"/>
            </a:endParaRPr>
          </a:p>
          <a:p>
            <a:pPr algn="ctr"/>
            <a:r>
              <a:rPr lang="en-US" sz="1600" dirty="0">
                <a:latin typeface="Helvetica"/>
                <a:cs typeface="Helvetica"/>
              </a:rPr>
              <a:t>Benign</a:t>
            </a:r>
          </a:p>
          <a:p>
            <a:pPr algn="ctr"/>
            <a:r>
              <a:rPr lang="en-US" sz="1600" dirty="0">
                <a:latin typeface="Helvetica"/>
                <a:cs typeface="Helvetica"/>
              </a:rPr>
              <a:t>Benign/Likely benign</a:t>
            </a:r>
          </a:p>
          <a:p>
            <a:pPr algn="ctr"/>
            <a:r>
              <a:rPr lang="en-US" sz="1600" dirty="0">
                <a:latin typeface="Helvetica"/>
                <a:cs typeface="Helvetica"/>
              </a:rPr>
              <a:t>Likely benign</a:t>
            </a:r>
          </a:p>
          <a:p>
            <a:pPr algn="ctr"/>
            <a:r>
              <a:rPr lang="en-US" sz="1600" dirty="0">
                <a:latin typeface="Helvetica"/>
                <a:cs typeface="Helvetica"/>
              </a:rPr>
              <a:t>(n = 1264)</a:t>
            </a:r>
          </a:p>
        </p:txBody>
      </p:sp>
      <p:sp>
        <p:nvSpPr>
          <p:cNvPr id="12" name="TextBox 36">
            <a:extLst>
              <a:ext uri="{FF2B5EF4-FFF2-40B4-BE49-F238E27FC236}">
                <a16:creationId xmlns:a16="http://schemas.microsoft.com/office/drawing/2014/main" id="{68B5E194-FD3F-E641-968C-D2A71F6D1D73}"/>
              </a:ext>
            </a:extLst>
          </p:cNvPr>
          <p:cNvSpPr txBox="1">
            <a:spLocks noChangeArrowheads="1"/>
          </p:cNvSpPr>
          <p:nvPr/>
        </p:nvSpPr>
        <p:spPr bwMode="auto">
          <a:xfrm>
            <a:off x="7709765" y="4745628"/>
            <a:ext cx="707725" cy="1015663"/>
          </a:xfrm>
          <a:prstGeom prst="rect">
            <a:avLst/>
          </a:prstGeom>
          <a:noFill/>
          <a:ln w="9525">
            <a:noFill/>
            <a:miter lim="800000"/>
            <a:headEnd/>
            <a:tailEnd/>
          </a:ln>
        </p:spPr>
        <p:txBody>
          <a:bodyPr wrap="square">
            <a:prstTxWarp prst="textNoShape">
              <a:avLst/>
            </a:prstTxWarp>
            <a:spAutoFit/>
          </a:bodyPr>
          <a:lstStyle/>
          <a:p>
            <a:pPr algn="ctr"/>
            <a:r>
              <a:rPr lang="en-US" sz="1150" u="sng" dirty="0">
                <a:latin typeface="Helvetica"/>
                <a:cs typeface="Helvetica"/>
              </a:rPr>
              <a:t>AUC</a:t>
            </a:r>
          </a:p>
          <a:p>
            <a:pPr algn="ctr"/>
            <a:r>
              <a:rPr lang="en-US" sz="1150" dirty="0">
                <a:latin typeface="Helvetica"/>
                <a:cs typeface="Helvetica"/>
              </a:rPr>
              <a:t>0.939</a:t>
            </a:r>
          </a:p>
          <a:p>
            <a:pPr algn="ctr"/>
            <a:r>
              <a:rPr lang="en-US" sz="1150" dirty="0">
                <a:latin typeface="Helvetica"/>
                <a:cs typeface="Helvetica"/>
              </a:rPr>
              <a:t>0.875</a:t>
            </a:r>
          </a:p>
          <a:p>
            <a:pPr algn="ctr"/>
            <a:r>
              <a:rPr lang="en-US" sz="1150" dirty="0">
                <a:latin typeface="Helvetica"/>
                <a:cs typeface="Helvetica"/>
              </a:rPr>
              <a:t>0.718</a:t>
            </a:r>
          </a:p>
          <a:p>
            <a:pPr algn="ctr"/>
            <a:r>
              <a:rPr lang="en-US" sz="1150" dirty="0">
                <a:latin typeface="Helvetica"/>
                <a:cs typeface="Helvetica"/>
              </a:rPr>
              <a:t>0.659</a:t>
            </a:r>
          </a:p>
        </p:txBody>
      </p:sp>
    </p:spTree>
    <p:extLst>
      <p:ext uri="{BB962C8B-B14F-4D97-AF65-F5344CB8AC3E}">
        <p14:creationId xmlns:p14="http://schemas.microsoft.com/office/powerpoint/2010/main" val="1224970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CD9975-8307-2A40-8E7C-FD7F84F03D6F}"/>
              </a:ext>
            </a:extLst>
          </p:cNvPr>
          <p:cNvPicPr>
            <a:picLocks noChangeAspect="1"/>
          </p:cNvPicPr>
          <p:nvPr/>
        </p:nvPicPr>
        <p:blipFill>
          <a:blip r:embed="rId3"/>
          <a:stretch>
            <a:fillRect/>
          </a:stretch>
        </p:blipFill>
        <p:spPr>
          <a:xfrm>
            <a:off x="153446" y="956154"/>
            <a:ext cx="8852768" cy="5901846"/>
          </a:xfrm>
          <a:prstGeom prst="rect">
            <a:avLst/>
          </a:prstGeom>
        </p:spPr>
      </p:pic>
      <p:sp>
        <p:nvSpPr>
          <p:cNvPr id="11"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AUC comparison: Test set #1</a:t>
            </a:r>
          </a:p>
        </p:txBody>
      </p:sp>
      <p:sp>
        <p:nvSpPr>
          <p:cNvPr id="6" name="Rectangle 5">
            <a:extLst>
              <a:ext uri="{FF2B5EF4-FFF2-40B4-BE49-F238E27FC236}">
                <a16:creationId xmlns:a16="http://schemas.microsoft.com/office/drawing/2014/main" id="{BA04BCAA-0349-9A43-9922-F686E6E9C9FE}"/>
              </a:ext>
            </a:extLst>
          </p:cNvPr>
          <p:cNvSpPr/>
          <p:nvPr/>
        </p:nvSpPr>
        <p:spPr>
          <a:xfrm>
            <a:off x="2630466" y="1703540"/>
            <a:ext cx="5899759" cy="31816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FDCDAF0-88EA-454F-8CE8-7A4F57D48393}"/>
              </a:ext>
            </a:extLst>
          </p:cNvPr>
          <p:cNvSpPr/>
          <p:nvPr/>
        </p:nvSpPr>
        <p:spPr>
          <a:xfrm>
            <a:off x="2630466" y="4947780"/>
            <a:ext cx="5899759" cy="15156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36">
            <a:extLst>
              <a:ext uri="{FF2B5EF4-FFF2-40B4-BE49-F238E27FC236}">
                <a16:creationId xmlns:a16="http://schemas.microsoft.com/office/drawing/2014/main" id="{231C4BB5-D3CF-EA46-ADBD-9432568E6E9E}"/>
              </a:ext>
            </a:extLst>
          </p:cNvPr>
          <p:cNvSpPr txBox="1">
            <a:spLocks noChangeArrowheads="1"/>
          </p:cNvSpPr>
          <p:nvPr/>
        </p:nvSpPr>
        <p:spPr bwMode="auto">
          <a:xfrm>
            <a:off x="3638809" y="3140456"/>
            <a:ext cx="4083490" cy="307777"/>
          </a:xfrm>
          <a:prstGeom prst="rect">
            <a:avLst/>
          </a:prstGeom>
          <a:noFill/>
          <a:ln w="9525">
            <a:noFill/>
            <a:miter lim="800000"/>
            <a:headEnd/>
            <a:tailEnd/>
          </a:ln>
        </p:spPr>
        <p:txBody>
          <a:bodyPr wrap="square">
            <a:prstTxWarp prst="textNoShape">
              <a:avLst/>
            </a:prstTxWarp>
            <a:spAutoFit/>
          </a:bodyPr>
          <a:lstStyle/>
          <a:p>
            <a:pPr algn="ctr"/>
            <a:r>
              <a:rPr lang="en-US" sz="1400" dirty="0">
                <a:latin typeface="Helvetica"/>
                <a:cs typeface="Helvetica"/>
              </a:rPr>
              <a:t>Additional predictors available from dbNSFP</a:t>
            </a:r>
            <a:r>
              <a:rPr lang="en-US" sz="1400" baseline="30000" dirty="0">
                <a:latin typeface="Helvetica"/>
                <a:cs typeface="Helvetica"/>
              </a:rPr>
              <a:t>1</a:t>
            </a:r>
          </a:p>
        </p:txBody>
      </p:sp>
      <p:sp>
        <p:nvSpPr>
          <p:cNvPr id="10" name="TextBox 36">
            <a:extLst>
              <a:ext uri="{FF2B5EF4-FFF2-40B4-BE49-F238E27FC236}">
                <a16:creationId xmlns:a16="http://schemas.microsoft.com/office/drawing/2014/main" id="{76028C1D-335F-3041-ABBD-52F1BC0FF802}"/>
              </a:ext>
            </a:extLst>
          </p:cNvPr>
          <p:cNvSpPr txBox="1">
            <a:spLocks noChangeArrowheads="1"/>
          </p:cNvSpPr>
          <p:nvPr/>
        </p:nvSpPr>
        <p:spPr bwMode="auto">
          <a:xfrm>
            <a:off x="908796" y="6451253"/>
            <a:ext cx="8139727" cy="307777"/>
          </a:xfrm>
          <a:prstGeom prst="rect">
            <a:avLst/>
          </a:prstGeom>
          <a:noFill/>
          <a:ln w="9525">
            <a:noFill/>
            <a:miter lim="800000"/>
            <a:headEnd/>
            <a:tailEnd/>
          </a:ln>
        </p:spPr>
        <p:txBody>
          <a:bodyPr wrap="square">
            <a:prstTxWarp prst="textNoShape">
              <a:avLst/>
            </a:prstTxWarp>
            <a:spAutoFit/>
          </a:bodyPr>
          <a:lstStyle/>
          <a:p>
            <a:pPr algn="r"/>
            <a:r>
              <a:rPr lang="en-US" sz="1400" baseline="30000" dirty="0">
                <a:latin typeface="Helvetica"/>
                <a:cs typeface="Helvetica"/>
              </a:rPr>
              <a:t>1</a:t>
            </a:r>
            <a:r>
              <a:rPr lang="en-US" sz="1400" dirty="0">
                <a:latin typeface="Helvetica"/>
                <a:cs typeface="Helvetica"/>
              </a:rPr>
              <a:t> Liu et al, </a:t>
            </a:r>
            <a:r>
              <a:rPr lang="en-US" sz="1400" i="1" dirty="0">
                <a:latin typeface="Helvetica"/>
                <a:cs typeface="Helvetica"/>
              </a:rPr>
              <a:t>Human Mutation</a:t>
            </a:r>
            <a:r>
              <a:rPr lang="en-US" sz="1400" dirty="0">
                <a:latin typeface="Helvetica"/>
                <a:cs typeface="Helvetica"/>
              </a:rPr>
              <a:t> (2016).</a:t>
            </a:r>
          </a:p>
        </p:txBody>
      </p:sp>
    </p:spTree>
    <p:extLst>
      <p:ext uri="{BB962C8B-B14F-4D97-AF65-F5344CB8AC3E}">
        <p14:creationId xmlns:p14="http://schemas.microsoft.com/office/powerpoint/2010/main" val="250954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xit" presetSubtype="0" fill="hold" grpId="2"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1"/>
      <p:bldP spid="9" grpId="2"/>
      <p:bldP spid="10" grpId="0"/>
      <p:bldP spid="10"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03D6D1-94F3-EC40-95D8-A8D9FFCCF328}"/>
              </a:ext>
            </a:extLst>
          </p:cNvPr>
          <p:cNvPicPr>
            <a:picLocks noChangeAspect="1"/>
          </p:cNvPicPr>
          <p:nvPr/>
        </p:nvPicPr>
        <p:blipFill>
          <a:blip r:embed="rId3"/>
          <a:stretch>
            <a:fillRect/>
          </a:stretch>
        </p:blipFill>
        <p:spPr>
          <a:xfrm>
            <a:off x="153444" y="956155"/>
            <a:ext cx="8852770" cy="5901846"/>
          </a:xfrm>
          <a:prstGeom prst="rect">
            <a:avLst/>
          </a:prstGeom>
        </p:spPr>
      </p:pic>
      <p:sp>
        <p:nvSpPr>
          <p:cNvPr id="4" name="Subtitle 2">
            <a:extLst>
              <a:ext uri="{FF2B5EF4-FFF2-40B4-BE49-F238E27FC236}">
                <a16:creationId xmlns:a16="http://schemas.microsoft.com/office/drawing/2014/main" id="{584705B7-6FC4-B740-B026-FB7DC6722DAA}"/>
              </a:ext>
            </a:extLst>
          </p:cNvPr>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AUC comparison: Test set #2</a:t>
            </a:r>
          </a:p>
        </p:txBody>
      </p:sp>
    </p:spTree>
    <p:extLst>
      <p:ext uri="{BB962C8B-B14F-4D97-AF65-F5344CB8AC3E}">
        <p14:creationId xmlns:p14="http://schemas.microsoft.com/office/powerpoint/2010/main" val="1703391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B4D31A-1AA6-F442-9BCF-A1349CDC8B88}"/>
              </a:ext>
            </a:extLst>
          </p:cNvPr>
          <p:cNvPicPr>
            <a:picLocks noChangeAspect="1"/>
          </p:cNvPicPr>
          <p:nvPr/>
        </p:nvPicPr>
        <p:blipFill>
          <a:blip r:embed="rId3"/>
          <a:srcRect/>
          <a:stretch/>
        </p:blipFill>
        <p:spPr>
          <a:xfrm>
            <a:off x="153443" y="956154"/>
            <a:ext cx="8852769" cy="5901846"/>
          </a:xfrm>
          <a:prstGeom prst="rect">
            <a:avLst/>
          </a:prstGeom>
        </p:spPr>
      </p:pic>
      <p:sp>
        <p:nvSpPr>
          <p:cNvPr id="11"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Multiple submitters or expert panel</a:t>
            </a:r>
          </a:p>
        </p:txBody>
      </p:sp>
      <p:pic>
        <p:nvPicPr>
          <p:cNvPr id="3" name="Picture 2">
            <a:extLst>
              <a:ext uri="{FF2B5EF4-FFF2-40B4-BE49-F238E27FC236}">
                <a16:creationId xmlns:a16="http://schemas.microsoft.com/office/drawing/2014/main" id="{75BC5CFC-A9A1-AD41-BA7A-D39F75819167}"/>
              </a:ext>
            </a:extLst>
          </p:cNvPr>
          <p:cNvPicPr>
            <a:picLocks noChangeAspect="1"/>
          </p:cNvPicPr>
          <p:nvPr/>
        </p:nvPicPr>
        <p:blipFill rotWithShape="1">
          <a:blip r:embed="rId4"/>
          <a:srcRect l="12983" t="7146" r="5517" b="30881"/>
          <a:stretch/>
        </p:blipFill>
        <p:spPr>
          <a:xfrm>
            <a:off x="1177447" y="1377862"/>
            <a:ext cx="7214992" cy="3657601"/>
          </a:xfrm>
          <a:prstGeom prst="rect">
            <a:avLst/>
          </a:prstGeom>
        </p:spPr>
      </p:pic>
    </p:spTree>
    <p:extLst>
      <p:ext uri="{BB962C8B-B14F-4D97-AF65-F5344CB8AC3E}">
        <p14:creationId xmlns:p14="http://schemas.microsoft.com/office/powerpoint/2010/main" val="404626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930DAF-2E5C-A240-A181-D93935B88E65}"/>
              </a:ext>
            </a:extLst>
          </p:cNvPr>
          <p:cNvPicPr>
            <a:picLocks noChangeAspect="1"/>
          </p:cNvPicPr>
          <p:nvPr/>
        </p:nvPicPr>
        <p:blipFill>
          <a:blip r:embed="rId3"/>
          <a:srcRect/>
          <a:stretch/>
        </p:blipFill>
        <p:spPr>
          <a:xfrm>
            <a:off x="153442" y="956154"/>
            <a:ext cx="8852769" cy="5901846"/>
          </a:xfrm>
          <a:prstGeom prst="rect">
            <a:avLst/>
          </a:prstGeom>
        </p:spPr>
      </p:pic>
      <p:sp>
        <p:nvSpPr>
          <p:cNvPr id="11"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Balanced gene set</a:t>
            </a:r>
          </a:p>
        </p:txBody>
      </p:sp>
      <p:pic>
        <p:nvPicPr>
          <p:cNvPr id="3" name="Picture 2">
            <a:extLst>
              <a:ext uri="{FF2B5EF4-FFF2-40B4-BE49-F238E27FC236}">
                <a16:creationId xmlns:a16="http://schemas.microsoft.com/office/drawing/2014/main" id="{4D751482-970D-0949-8C98-1436F3783A9D}"/>
              </a:ext>
            </a:extLst>
          </p:cNvPr>
          <p:cNvPicPr>
            <a:picLocks noChangeAspect="1"/>
          </p:cNvPicPr>
          <p:nvPr/>
        </p:nvPicPr>
        <p:blipFill rotWithShape="1">
          <a:blip r:embed="rId4"/>
          <a:srcRect l="12983" t="8631" r="4952" b="30881"/>
          <a:stretch/>
        </p:blipFill>
        <p:spPr>
          <a:xfrm>
            <a:off x="1177446" y="1465545"/>
            <a:ext cx="7265095" cy="3569918"/>
          </a:xfrm>
          <a:prstGeom prst="rect">
            <a:avLst/>
          </a:prstGeom>
        </p:spPr>
      </p:pic>
    </p:spTree>
    <p:extLst>
      <p:ext uri="{BB962C8B-B14F-4D97-AF65-F5344CB8AC3E}">
        <p14:creationId xmlns:p14="http://schemas.microsoft.com/office/powerpoint/2010/main" val="192546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Challenges</a:t>
            </a:r>
          </a:p>
        </p:txBody>
      </p:sp>
      <p:sp>
        <p:nvSpPr>
          <p:cNvPr id="3" name="TextBox 36">
            <a:extLst>
              <a:ext uri="{FF2B5EF4-FFF2-40B4-BE49-F238E27FC236}">
                <a16:creationId xmlns:a16="http://schemas.microsoft.com/office/drawing/2014/main" id="{A525FBEE-98AE-EE46-8024-61B6CDFF3BA2}"/>
              </a:ext>
            </a:extLst>
          </p:cNvPr>
          <p:cNvSpPr txBox="1">
            <a:spLocks noChangeArrowheads="1"/>
          </p:cNvSpPr>
          <p:nvPr/>
        </p:nvSpPr>
        <p:spPr bwMode="auto">
          <a:xfrm>
            <a:off x="556029" y="1227035"/>
            <a:ext cx="8206971" cy="369332"/>
          </a:xfrm>
          <a:prstGeom prst="rect">
            <a:avLst/>
          </a:prstGeom>
          <a:noFill/>
          <a:ln w="9525">
            <a:noFill/>
            <a:miter lim="800000"/>
            <a:headEnd/>
            <a:tailEnd/>
          </a:ln>
        </p:spPr>
        <p:txBody>
          <a:bodyPr wrap="square">
            <a:prstTxWarp prst="textNoShape">
              <a:avLst/>
            </a:prstTxWarp>
            <a:spAutoFit/>
          </a:bodyPr>
          <a:lstStyle/>
          <a:p>
            <a:r>
              <a:rPr lang="en-US" b="1" dirty="0">
                <a:latin typeface="Helvetica"/>
                <a:cs typeface="Helvetica"/>
              </a:rPr>
              <a:t>Circularity:</a:t>
            </a:r>
          </a:p>
        </p:txBody>
      </p:sp>
      <p:sp>
        <p:nvSpPr>
          <p:cNvPr id="4" name="TextBox 36">
            <a:extLst>
              <a:ext uri="{FF2B5EF4-FFF2-40B4-BE49-F238E27FC236}">
                <a16:creationId xmlns:a16="http://schemas.microsoft.com/office/drawing/2014/main" id="{AF458B09-E4D4-0F4F-A878-713C0FA07643}"/>
              </a:ext>
            </a:extLst>
          </p:cNvPr>
          <p:cNvSpPr txBox="1">
            <a:spLocks noChangeArrowheads="1"/>
          </p:cNvSpPr>
          <p:nvPr/>
        </p:nvSpPr>
        <p:spPr bwMode="auto">
          <a:xfrm>
            <a:off x="556029" y="1717638"/>
            <a:ext cx="8206971" cy="646331"/>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en-US" dirty="0">
                <a:latin typeface="Helvetica"/>
                <a:cs typeface="Helvetica"/>
              </a:rPr>
              <a:t>Existing prediction tools are used to assign pathogenicity assertions to new variants.</a:t>
            </a:r>
          </a:p>
        </p:txBody>
      </p:sp>
      <p:sp>
        <p:nvSpPr>
          <p:cNvPr id="5" name="TextBox 36">
            <a:extLst>
              <a:ext uri="{FF2B5EF4-FFF2-40B4-BE49-F238E27FC236}">
                <a16:creationId xmlns:a16="http://schemas.microsoft.com/office/drawing/2014/main" id="{5A2DCBCC-35C0-2E4E-8FAD-EFBE1C3C6F37}"/>
              </a:ext>
            </a:extLst>
          </p:cNvPr>
          <p:cNvSpPr txBox="1">
            <a:spLocks noChangeArrowheads="1"/>
          </p:cNvSpPr>
          <p:nvPr/>
        </p:nvSpPr>
        <p:spPr bwMode="auto">
          <a:xfrm>
            <a:off x="556028" y="2485240"/>
            <a:ext cx="8206971" cy="646331"/>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en-US" dirty="0">
                <a:latin typeface="Helvetica"/>
                <a:cs typeface="Helvetica"/>
              </a:rPr>
              <a:t>Focus on variants whose assertions have changed based on new clinical / experimental data?</a:t>
            </a:r>
          </a:p>
        </p:txBody>
      </p:sp>
      <p:sp>
        <p:nvSpPr>
          <p:cNvPr id="6" name="TextBox 36">
            <a:extLst>
              <a:ext uri="{FF2B5EF4-FFF2-40B4-BE49-F238E27FC236}">
                <a16:creationId xmlns:a16="http://schemas.microsoft.com/office/drawing/2014/main" id="{775EB96B-1C20-224F-B920-EBA28992F44B}"/>
              </a:ext>
            </a:extLst>
          </p:cNvPr>
          <p:cNvSpPr txBox="1">
            <a:spLocks noChangeArrowheads="1"/>
          </p:cNvSpPr>
          <p:nvPr/>
        </p:nvSpPr>
        <p:spPr bwMode="auto">
          <a:xfrm>
            <a:off x="556029" y="3692420"/>
            <a:ext cx="8206971" cy="369332"/>
          </a:xfrm>
          <a:prstGeom prst="rect">
            <a:avLst/>
          </a:prstGeom>
          <a:noFill/>
          <a:ln w="9525">
            <a:noFill/>
            <a:miter lim="800000"/>
            <a:headEnd/>
            <a:tailEnd/>
          </a:ln>
        </p:spPr>
        <p:txBody>
          <a:bodyPr wrap="square">
            <a:prstTxWarp prst="textNoShape">
              <a:avLst/>
            </a:prstTxWarp>
            <a:spAutoFit/>
          </a:bodyPr>
          <a:lstStyle/>
          <a:p>
            <a:r>
              <a:rPr lang="en-US" b="1" dirty="0">
                <a:latin typeface="Helvetica"/>
                <a:cs typeface="Helvetica"/>
              </a:rPr>
              <a:t>Defining the task:</a:t>
            </a:r>
          </a:p>
        </p:txBody>
      </p:sp>
      <p:sp>
        <p:nvSpPr>
          <p:cNvPr id="7" name="TextBox 36">
            <a:extLst>
              <a:ext uri="{FF2B5EF4-FFF2-40B4-BE49-F238E27FC236}">
                <a16:creationId xmlns:a16="http://schemas.microsoft.com/office/drawing/2014/main" id="{BA7CC870-994B-B840-84BB-1C68B9F78394}"/>
              </a:ext>
            </a:extLst>
          </p:cNvPr>
          <p:cNvSpPr txBox="1">
            <a:spLocks noChangeArrowheads="1"/>
          </p:cNvSpPr>
          <p:nvPr/>
        </p:nvSpPr>
        <p:spPr bwMode="auto">
          <a:xfrm>
            <a:off x="556029" y="4183023"/>
            <a:ext cx="8206971" cy="369332"/>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en-US" dirty="0">
                <a:latin typeface="Helvetica"/>
                <a:cs typeface="Helvetica"/>
              </a:rPr>
              <a:t>Pathogenic vs. deleterious vs. protein disrupting vs. functional.</a:t>
            </a:r>
          </a:p>
        </p:txBody>
      </p:sp>
      <p:sp>
        <p:nvSpPr>
          <p:cNvPr id="8" name="TextBox 36">
            <a:extLst>
              <a:ext uri="{FF2B5EF4-FFF2-40B4-BE49-F238E27FC236}">
                <a16:creationId xmlns:a16="http://schemas.microsoft.com/office/drawing/2014/main" id="{247833BD-8239-8A43-A518-593FEAE13143}"/>
              </a:ext>
            </a:extLst>
          </p:cNvPr>
          <p:cNvSpPr txBox="1">
            <a:spLocks noChangeArrowheads="1"/>
          </p:cNvSpPr>
          <p:nvPr/>
        </p:nvSpPr>
        <p:spPr bwMode="auto">
          <a:xfrm>
            <a:off x="556028" y="4711204"/>
            <a:ext cx="8206971" cy="646331"/>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en-US" dirty="0">
                <a:latin typeface="Helvetica"/>
                <a:cs typeface="Helvetica"/>
              </a:rPr>
              <a:t>Tools designed for a specific task (e.g. disrupting protein stability) may do poorly when evaluated on a general task validation set.</a:t>
            </a:r>
          </a:p>
        </p:txBody>
      </p:sp>
    </p:spTree>
    <p:extLst>
      <p:ext uri="{BB962C8B-B14F-4D97-AF65-F5344CB8AC3E}">
        <p14:creationId xmlns:p14="http://schemas.microsoft.com/office/powerpoint/2010/main" val="657197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bwMode="auto">
          <a:xfrm>
            <a:off x="381000" y="295624"/>
            <a:ext cx="8382000" cy="533400"/>
          </a:xfrm>
          <a:prstGeom prst="rect">
            <a:avLst/>
          </a:prstGeom>
          <a:noFill/>
          <a:ln w="9525">
            <a:noFill/>
            <a:miter lim="800000"/>
            <a:headEnd/>
            <a:tailEnd/>
          </a:ln>
        </p:spPr>
        <p:txBody>
          <a:bodyPr/>
          <a:lstStyle/>
          <a:p>
            <a:pPr algn="ctr" defTabSz="457200">
              <a:spcBef>
                <a:spcPct val="20000"/>
              </a:spcBef>
              <a:buFont typeface="Arial" pitchFamily="34" charset="0"/>
              <a:buNone/>
            </a:pPr>
            <a:r>
              <a:rPr lang="en-US" sz="2400" b="1" dirty="0">
                <a:latin typeface="Helvetica"/>
                <a:cs typeface="Helvetica"/>
              </a:rPr>
              <a:t>Acknowledgements</a:t>
            </a:r>
          </a:p>
        </p:txBody>
      </p:sp>
      <p:sp>
        <p:nvSpPr>
          <p:cNvPr id="8" name="TextBox 36"/>
          <p:cNvSpPr txBox="1">
            <a:spLocks noChangeArrowheads="1"/>
          </p:cNvSpPr>
          <p:nvPr/>
        </p:nvSpPr>
        <p:spPr bwMode="auto">
          <a:xfrm>
            <a:off x="381000" y="1531523"/>
            <a:ext cx="8249433" cy="4524315"/>
          </a:xfrm>
          <a:prstGeom prst="rect">
            <a:avLst/>
          </a:prstGeom>
          <a:noFill/>
          <a:ln w="9525">
            <a:noFill/>
            <a:miter lim="800000"/>
            <a:headEnd/>
            <a:tailEnd/>
          </a:ln>
        </p:spPr>
        <p:txBody>
          <a:bodyPr wrap="square">
            <a:prstTxWarp prst="textNoShape">
              <a:avLst/>
            </a:prstTxWarp>
            <a:spAutoFit/>
          </a:bodyPr>
          <a:lstStyle/>
          <a:p>
            <a:pPr algn="ctr"/>
            <a:r>
              <a:rPr lang="en-US" b="1" dirty="0">
                <a:latin typeface="Helvetica"/>
                <a:cs typeface="Helvetica"/>
              </a:rPr>
              <a:t>Stanford University</a:t>
            </a:r>
            <a:endParaRPr lang="en-US" dirty="0">
              <a:latin typeface="Helvetica"/>
              <a:cs typeface="Helvetica"/>
            </a:endParaRPr>
          </a:p>
          <a:p>
            <a:pPr algn="ctr"/>
            <a:r>
              <a:rPr lang="en-US" dirty="0">
                <a:latin typeface="Helvetica"/>
                <a:cs typeface="Helvetica"/>
              </a:rPr>
              <a:t>Elizabeth Tran, Joe Rothstein, </a:t>
            </a:r>
            <a:r>
              <a:rPr lang="en-US" dirty="0" err="1">
                <a:latin typeface="Helvetica"/>
                <a:cs typeface="Helvetica"/>
              </a:rPr>
              <a:t>Weiva</a:t>
            </a:r>
            <a:r>
              <a:rPr lang="en-US" dirty="0">
                <a:latin typeface="Helvetica"/>
                <a:cs typeface="Helvetica"/>
              </a:rPr>
              <a:t> </a:t>
            </a:r>
            <a:r>
              <a:rPr lang="en-US" dirty="0" err="1">
                <a:latin typeface="Helvetica"/>
                <a:cs typeface="Helvetica"/>
              </a:rPr>
              <a:t>Sieh</a:t>
            </a:r>
            <a:r>
              <a:rPr lang="en-US" dirty="0">
                <a:latin typeface="Helvetica"/>
                <a:cs typeface="Helvetica"/>
              </a:rPr>
              <a:t>, Alice Whittemore</a:t>
            </a:r>
          </a:p>
          <a:p>
            <a:pPr algn="ctr"/>
            <a:r>
              <a:rPr lang="en-US" dirty="0">
                <a:latin typeface="Helvetica"/>
                <a:cs typeface="Helvetica"/>
              </a:rPr>
              <a:t>Trevor Hastie, Carlos Bustamante</a:t>
            </a:r>
          </a:p>
          <a:p>
            <a:pPr algn="ctr"/>
            <a:endParaRPr lang="en-US" b="1" dirty="0">
              <a:latin typeface="Helvetica"/>
              <a:cs typeface="Helvetica"/>
            </a:endParaRPr>
          </a:p>
          <a:p>
            <a:pPr algn="ctr"/>
            <a:r>
              <a:rPr lang="en-US" b="1" dirty="0">
                <a:latin typeface="Helvetica"/>
                <a:cs typeface="Helvetica"/>
              </a:rPr>
              <a:t>Stanford </a:t>
            </a:r>
            <a:r>
              <a:rPr lang="en-US" b="1" dirty="0" err="1">
                <a:latin typeface="Helvetica"/>
                <a:cs typeface="Helvetica"/>
              </a:rPr>
              <a:t>ClinGen</a:t>
            </a:r>
            <a:r>
              <a:rPr lang="en-US" b="1" dirty="0">
                <a:latin typeface="Helvetica"/>
                <a:cs typeface="Helvetica"/>
              </a:rPr>
              <a:t> team</a:t>
            </a:r>
          </a:p>
          <a:p>
            <a:pPr algn="ctr"/>
            <a:endParaRPr lang="en-US" b="1" dirty="0">
              <a:latin typeface="Helvetica"/>
              <a:cs typeface="Helvetica"/>
            </a:endParaRPr>
          </a:p>
          <a:p>
            <a:pPr algn="ctr"/>
            <a:r>
              <a:rPr lang="en-US" b="1" dirty="0">
                <a:latin typeface="Helvetica"/>
                <a:cs typeface="Helvetica"/>
              </a:rPr>
              <a:t>International Consortium for Prostate Cancer Genetics (ICPCG)</a:t>
            </a:r>
          </a:p>
          <a:p>
            <a:pPr algn="ctr"/>
            <a:endParaRPr lang="en-US" dirty="0">
              <a:latin typeface="Helvetica"/>
              <a:cs typeface="Helvetica"/>
            </a:endParaRPr>
          </a:p>
          <a:p>
            <a:pPr algn="ctr"/>
            <a:r>
              <a:rPr lang="en-US" b="1" dirty="0" err="1">
                <a:latin typeface="Helvetica"/>
                <a:cs typeface="Helvetica"/>
              </a:rPr>
              <a:t>MutPred</a:t>
            </a:r>
            <a:r>
              <a:rPr lang="en-US" b="1" dirty="0">
                <a:latin typeface="Helvetica"/>
                <a:cs typeface="Helvetica"/>
              </a:rPr>
              <a:t> collaborators</a:t>
            </a:r>
          </a:p>
          <a:p>
            <a:pPr algn="ctr"/>
            <a:r>
              <a:rPr lang="en-US" dirty="0">
                <a:latin typeface="Helvetica"/>
                <a:cs typeface="Helvetica"/>
              </a:rPr>
              <a:t>Vikas </a:t>
            </a:r>
            <a:r>
              <a:rPr lang="en-US" dirty="0" err="1">
                <a:latin typeface="Helvetica"/>
                <a:cs typeface="Helvetica"/>
              </a:rPr>
              <a:t>Pejaver</a:t>
            </a:r>
            <a:r>
              <a:rPr lang="en-US" dirty="0">
                <a:latin typeface="Helvetica"/>
                <a:cs typeface="Helvetica"/>
              </a:rPr>
              <a:t>, </a:t>
            </a:r>
            <a:r>
              <a:rPr lang="en-US" dirty="0" err="1">
                <a:latin typeface="Helvetica"/>
                <a:cs typeface="Helvetica"/>
              </a:rPr>
              <a:t>Predrag</a:t>
            </a:r>
            <a:r>
              <a:rPr lang="en-US" dirty="0">
                <a:latin typeface="Helvetica"/>
                <a:cs typeface="Helvetica"/>
              </a:rPr>
              <a:t> </a:t>
            </a:r>
            <a:r>
              <a:rPr lang="en-US" dirty="0" err="1">
                <a:latin typeface="Helvetica"/>
                <a:cs typeface="Helvetica"/>
              </a:rPr>
              <a:t>Radivojac</a:t>
            </a:r>
            <a:endParaRPr lang="en-US" dirty="0">
              <a:latin typeface="Helvetica"/>
              <a:cs typeface="Helvetica"/>
            </a:endParaRPr>
          </a:p>
          <a:p>
            <a:pPr algn="ctr"/>
            <a:endParaRPr lang="en-US" dirty="0">
              <a:latin typeface="Helvetica"/>
              <a:cs typeface="Helvetica"/>
            </a:endParaRPr>
          </a:p>
          <a:p>
            <a:pPr algn="ctr"/>
            <a:r>
              <a:rPr lang="en-US" b="1" dirty="0">
                <a:latin typeface="Helvetica"/>
                <a:cs typeface="Helvetica"/>
              </a:rPr>
              <a:t>CAGI organizers</a:t>
            </a:r>
          </a:p>
          <a:p>
            <a:pPr algn="ctr"/>
            <a:endParaRPr lang="en-US" dirty="0">
              <a:latin typeface="Helvetica"/>
              <a:cs typeface="Helvetica"/>
            </a:endParaRPr>
          </a:p>
          <a:p>
            <a:pPr algn="ctr"/>
            <a:r>
              <a:rPr lang="en-US" b="1" dirty="0">
                <a:latin typeface="Helvetica"/>
                <a:cs typeface="Helvetica"/>
              </a:rPr>
              <a:t>CAGI participants</a:t>
            </a:r>
          </a:p>
          <a:p>
            <a:pPr algn="ctr"/>
            <a:endParaRPr lang="en-US" b="1" dirty="0">
              <a:latin typeface="Helvetica"/>
              <a:cs typeface="Helvetica"/>
            </a:endParaRPr>
          </a:p>
          <a:p>
            <a:pPr algn="ctr"/>
            <a:r>
              <a:rPr lang="en-US" b="1" dirty="0">
                <a:latin typeface="Helvetica"/>
                <a:cs typeface="Helvetica"/>
              </a:rPr>
              <a:t>Patients and research participants</a:t>
            </a:r>
            <a:endParaRPr lang="en-US" dirty="0">
              <a:latin typeface="Helvetica"/>
              <a:cs typeface="Helvetica"/>
            </a:endParaRPr>
          </a:p>
        </p:txBody>
      </p:sp>
    </p:spTree>
    <p:extLst>
      <p:ext uri="{BB962C8B-B14F-4D97-AF65-F5344CB8AC3E}">
        <p14:creationId xmlns:p14="http://schemas.microsoft.com/office/powerpoint/2010/main" val="3580239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70209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25834</TotalTime>
  <Words>1070</Words>
  <Application>Microsoft Macintosh PowerPoint</Application>
  <PresentationFormat>On-screen Show (4:3)</PresentationFormat>
  <Paragraphs>207</Paragraphs>
  <Slides>24</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Helvetica</vt:lpstr>
      <vt:lpstr>Office Theme</vt:lpstr>
      <vt:lpstr>CAGI slide pack guidelines I agree to my slides being used according to the following terms:  _______Nilah Ioannidis_______</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Nilah Monnier</dc:creator>
  <cp:lastModifiedBy>Nilah Ioannidis</cp:lastModifiedBy>
  <cp:revision>379</cp:revision>
  <cp:lastPrinted>2018-03-08T02:07:01Z</cp:lastPrinted>
  <dcterms:created xsi:type="dcterms:W3CDTF">2018-02-09T18:09:16Z</dcterms:created>
  <dcterms:modified xsi:type="dcterms:W3CDTF">2019-12-08T00:16:38Z</dcterms:modified>
</cp:coreProperties>
</file>