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6" r:id="rId1"/>
    <p:sldMasterId id="2147483708" r:id="rId2"/>
    <p:sldMasterId id="2147483721" r:id="rId3"/>
  </p:sldMasterIdLst>
  <p:sldIdLst>
    <p:sldId id="270" r:id="rId4"/>
    <p:sldId id="256" r:id="rId5"/>
    <p:sldId id="259" r:id="rId6"/>
    <p:sldId id="260" r:id="rId7"/>
    <p:sldId id="261" r:id="rId8"/>
    <p:sldId id="263" r:id="rId9"/>
    <p:sldId id="274" r:id="rId10"/>
    <p:sldId id="281" r:id="rId11"/>
    <p:sldId id="300" r:id="rId12"/>
    <p:sldId id="265" r:id="rId13"/>
    <p:sldId id="273" r:id="rId14"/>
    <p:sldId id="262" r:id="rId15"/>
    <p:sldId id="264" r:id="rId16"/>
    <p:sldId id="275" r:id="rId17"/>
    <p:sldId id="276" r:id="rId18"/>
    <p:sldId id="266" r:id="rId19"/>
    <p:sldId id="301" r:id="rId20"/>
    <p:sldId id="282" r:id="rId21"/>
    <p:sldId id="267" r:id="rId22"/>
    <p:sldId id="272" r:id="rId23"/>
    <p:sldId id="271" r:id="rId24"/>
    <p:sldId id="303" r:id="rId25"/>
    <p:sldId id="297" r:id="rId26"/>
    <p:sldId id="298" r:id="rId27"/>
    <p:sldId id="296" r:id="rId28"/>
    <p:sldId id="290" r:id="rId29"/>
    <p:sldId id="292" r:id="rId30"/>
    <p:sldId id="258" r:id="rId31"/>
    <p:sldId id="294" r:id="rId32"/>
    <p:sldId id="280" r:id="rId33"/>
    <p:sldId id="289" r:id="rId34"/>
    <p:sldId id="278" r:id="rId35"/>
    <p:sldId id="286" r:id="rId36"/>
    <p:sldId id="287" r:id="rId37"/>
    <p:sldId id="288" r:id="rId38"/>
    <p:sldId id="268" r:id="rId39"/>
    <p:sldId id="283" r:id="rId40"/>
    <p:sldId id="285" r:id="rId41"/>
    <p:sldId id="299" r:id="rId42"/>
    <p:sldId id="269" r:id="rId43"/>
    <p:sldId id="284" r:id="rId4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00"/>
    <a:srgbClr val="00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63" d="100"/>
          <a:sy n="63" d="100"/>
        </p:scale>
        <p:origin x="56" y="412"/>
      </p:cViewPr>
      <p:guideLst/>
    </p:cSldViewPr>
  </p:slideViewPr>
  <p:notesTextViewPr>
    <p:cViewPr>
      <p:scale>
        <a:sx n="1" d="1"/>
        <a:sy n="1" d="1"/>
      </p:scale>
      <p:origin x="0" y="0"/>
    </p:cViewPr>
  </p:notesTextViewPr>
  <p:sorterViewPr>
    <p:cViewPr>
      <p:scale>
        <a:sx n="100" d="100"/>
        <a:sy n="100" d="100"/>
      </p:scale>
      <p:origin x="0" y="-868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1160EA64-D806-43AC-9DF2-F8C432F32B4C}" type="datetimeFigureOut">
              <a:rPr lang="en-US" dirty="0"/>
              <a:t>2019-12-07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070A7B3-6521-4DCA-87E5-044747A908C1}" type="datetimeFigureOut">
              <a:rPr lang="en-US" dirty="0"/>
              <a:t>2019-12-07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fld id="{1160EA64-D806-43AC-9DF2-F8C432F32B4C}" type="datetimeFigureOut">
              <a:rPr lang="en-US" dirty="0"/>
              <a:t>2019-12-07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AB134690-1557-4C89-A502-4959FE7FAD70}" type="datetimeFigureOut">
              <a:rPr lang="en-US" dirty="0"/>
              <a:t>2019-12-07</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4F7D4976-E339-4826-83B7-FBD03F55ECF8}" type="datetimeFigureOut">
              <a:rPr lang="en-US" dirty="0"/>
              <a:t>2019-12-07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t>‹#›</a:t>
            </a:fld>
            <a:endParaRPr lang="en-US" dirty="0"/>
          </a:p>
        </p:txBody>
      </p:sp>
      <p:sp>
        <p:nvSpPr>
          <p:cNvPr id="10" name="Title 9"/>
          <p:cNvSpPr>
            <a:spLocks noGrp="1"/>
          </p:cNvSpPr>
          <p:nvPr>
            <p:ph type="title"/>
          </p:nvPr>
        </p:nvSpPr>
        <p:spPr/>
        <p:txBody>
          <a:bodyPr/>
          <a:lstStyle/>
          <a:p>
            <a:r>
              <a:rPr lang="en-US"/>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1037C31-9E7A-4F99-8774-A0E530DE1A42}" type="datetimeFigureOut">
              <a:rPr lang="en-US" dirty="0"/>
              <a:t>2019-12-07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dirty="0"/>
              <a:t>2019-12-07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fld id="{D1BE4249-C0D0-4B06-8692-E8BB871AF643}" type="datetimeFigureOut">
              <a:rPr lang="en-US" dirty="0"/>
              <a:t>2019-12-07</a:t>
            </a:fld>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1" name="Slide Number Placeholder 10"/>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042B0DB6-F5C7-45FB-8CF3-31B45F9C2DAC}" type="datetimeFigureOut">
              <a:rPr lang="en-US" dirty="0"/>
              <a:t>2019-12-07</a:t>
            </a:fld>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F9C37B-1D36-470B-8223-D6C91242EC14}" type="datetimeFigureOut">
              <a:rPr lang="en-US" dirty="0"/>
              <a:t>2019-12-07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C6F52A-A82B-47A2-A83A-8C4C91F2D59F}" type="datetimeFigureOut">
              <a:rPr lang="en-US" dirty="0"/>
              <a:t>2019-12-07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D3D3505A-958E-45ED-B45E-CF2A158DA9B9}" type="slidenum">
              <a:rPr lang="en-US" altLang="en-US"/>
              <a:pPr/>
              <a:t>‹#›</a:t>
            </a:fld>
            <a:endParaRPr lang="en-US" altLang="en-US"/>
          </a:p>
        </p:txBody>
      </p:sp>
    </p:spTree>
    <p:extLst>
      <p:ext uri="{BB962C8B-B14F-4D97-AF65-F5344CB8AC3E}">
        <p14:creationId xmlns:p14="http://schemas.microsoft.com/office/powerpoint/2010/main" val="7062794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619A00E3-A71D-4D7A-9930-683195D2E329}" type="slidenum">
              <a:rPr lang="en-US" altLang="en-US"/>
              <a:pPr/>
              <a:t>‹#›</a:t>
            </a:fld>
            <a:endParaRPr lang="en-US" altLang="en-US"/>
          </a:p>
        </p:txBody>
      </p:sp>
    </p:spTree>
    <p:extLst>
      <p:ext uri="{BB962C8B-B14F-4D97-AF65-F5344CB8AC3E}">
        <p14:creationId xmlns:p14="http://schemas.microsoft.com/office/powerpoint/2010/main" val="26305225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6BC5CE09-44C4-4B44-976F-3ED068A889DC}" type="slidenum">
              <a:rPr lang="en-US" altLang="en-US"/>
              <a:pPr/>
              <a:t>‹#›</a:t>
            </a:fld>
            <a:endParaRPr lang="en-US" altLang="en-US"/>
          </a:p>
        </p:txBody>
      </p:sp>
    </p:spTree>
    <p:extLst>
      <p:ext uri="{BB962C8B-B14F-4D97-AF65-F5344CB8AC3E}">
        <p14:creationId xmlns:p14="http://schemas.microsoft.com/office/powerpoint/2010/main" val="7513836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618BCB2D-4CF2-4D6E-970D-25FD601DB304}" type="slidenum">
              <a:rPr lang="en-US" altLang="en-US"/>
              <a:pPr/>
              <a:t>‹#›</a:t>
            </a:fld>
            <a:endParaRPr lang="en-US" altLang="en-US"/>
          </a:p>
        </p:txBody>
      </p:sp>
    </p:spTree>
    <p:extLst>
      <p:ext uri="{BB962C8B-B14F-4D97-AF65-F5344CB8AC3E}">
        <p14:creationId xmlns:p14="http://schemas.microsoft.com/office/powerpoint/2010/main" val="21428618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ltLang="en-US"/>
          </a:p>
        </p:txBody>
      </p:sp>
      <p:sp>
        <p:nvSpPr>
          <p:cNvPr id="8" name="Footer Placeholder 7"/>
          <p:cNvSpPr>
            <a:spLocks noGrp="1"/>
          </p:cNvSpPr>
          <p:nvPr>
            <p:ph type="ftr" sz="quarter" idx="11"/>
          </p:nvPr>
        </p:nvSpPr>
        <p:spPr/>
        <p:txBody>
          <a:bodyPr/>
          <a:lstStyle>
            <a:lvl1pPr>
              <a:defRPr/>
            </a:lvl1pPr>
          </a:lstStyle>
          <a:p>
            <a:endParaRPr lang="en-US" altLang="en-US"/>
          </a:p>
        </p:txBody>
      </p:sp>
      <p:sp>
        <p:nvSpPr>
          <p:cNvPr id="9" name="Slide Number Placeholder 8"/>
          <p:cNvSpPr>
            <a:spLocks noGrp="1"/>
          </p:cNvSpPr>
          <p:nvPr>
            <p:ph type="sldNum" sz="quarter" idx="12"/>
          </p:nvPr>
        </p:nvSpPr>
        <p:spPr/>
        <p:txBody>
          <a:bodyPr/>
          <a:lstStyle>
            <a:lvl1pPr>
              <a:defRPr/>
            </a:lvl1pPr>
          </a:lstStyle>
          <a:p>
            <a:fld id="{A2460C5D-AFC2-4271-9970-C7EA2D6E8236}" type="slidenum">
              <a:rPr lang="en-US" altLang="en-US"/>
              <a:pPr/>
              <a:t>‹#›</a:t>
            </a:fld>
            <a:endParaRPr lang="en-US" altLang="en-US"/>
          </a:p>
        </p:txBody>
      </p:sp>
    </p:spTree>
    <p:extLst>
      <p:ext uri="{BB962C8B-B14F-4D97-AF65-F5344CB8AC3E}">
        <p14:creationId xmlns:p14="http://schemas.microsoft.com/office/powerpoint/2010/main" val="26016071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ltLang="en-US"/>
          </a:p>
        </p:txBody>
      </p:sp>
      <p:sp>
        <p:nvSpPr>
          <p:cNvPr id="4" name="Footer Placeholder 3"/>
          <p:cNvSpPr>
            <a:spLocks noGrp="1"/>
          </p:cNvSpPr>
          <p:nvPr>
            <p:ph type="ftr" sz="quarter" idx="11"/>
          </p:nvPr>
        </p:nvSpPr>
        <p:spPr/>
        <p:txBody>
          <a:bodyPr/>
          <a:lstStyle>
            <a:lvl1pPr>
              <a:defRPr/>
            </a:lvl1pPr>
          </a:lstStyle>
          <a:p>
            <a:endParaRPr lang="en-US" altLang="en-US"/>
          </a:p>
        </p:txBody>
      </p:sp>
      <p:sp>
        <p:nvSpPr>
          <p:cNvPr id="5" name="Slide Number Placeholder 4"/>
          <p:cNvSpPr>
            <a:spLocks noGrp="1"/>
          </p:cNvSpPr>
          <p:nvPr>
            <p:ph type="sldNum" sz="quarter" idx="12"/>
          </p:nvPr>
        </p:nvSpPr>
        <p:spPr/>
        <p:txBody>
          <a:bodyPr/>
          <a:lstStyle>
            <a:lvl1pPr>
              <a:defRPr/>
            </a:lvl1pPr>
          </a:lstStyle>
          <a:p>
            <a:fld id="{8938911A-CAF5-42BB-ADA4-A7D74563C950}" type="slidenum">
              <a:rPr lang="en-US" altLang="en-US"/>
              <a:pPr/>
              <a:t>‹#›</a:t>
            </a:fld>
            <a:endParaRPr lang="en-US" altLang="en-US"/>
          </a:p>
        </p:txBody>
      </p:sp>
    </p:spTree>
    <p:extLst>
      <p:ext uri="{BB962C8B-B14F-4D97-AF65-F5344CB8AC3E}">
        <p14:creationId xmlns:p14="http://schemas.microsoft.com/office/powerpoint/2010/main" val="25438298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p>
        </p:txBody>
      </p:sp>
      <p:sp>
        <p:nvSpPr>
          <p:cNvPr id="3" name="Footer Placeholder 2"/>
          <p:cNvSpPr>
            <a:spLocks noGrp="1"/>
          </p:cNvSpPr>
          <p:nvPr>
            <p:ph type="ftr" sz="quarter" idx="11"/>
          </p:nvPr>
        </p:nvSpPr>
        <p:spPr/>
        <p:txBody>
          <a:bodyPr/>
          <a:lstStyle>
            <a:lvl1pPr>
              <a:defRPr/>
            </a:lvl1pPr>
          </a:lstStyle>
          <a:p>
            <a:endParaRPr lang="en-US" altLang="en-US"/>
          </a:p>
        </p:txBody>
      </p:sp>
      <p:sp>
        <p:nvSpPr>
          <p:cNvPr id="4" name="Slide Number Placeholder 3"/>
          <p:cNvSpPr>
            <a:spLocks noGrp="1"/>
          </p:cNvSpPr>
          <p:nvPr>
            <p:ph type="sldNum" sz="quarter" idx="12"/>
          </p:nvPr>
        </p:nvSpPr>
        <p:spPr/>
        <p:txBody>
          <a:bodyPr/>
          <a:lstStyle>
            <a:lvl1pPr>
              <a:defRPr/>
            </a:lvl1pPr>
          </a:lstStyle>
          <a:p>
            <a:fld id="{328E80A7-64C6-4199-932B-BFBFEDBD3457}" type="slidenum">
              <a:rPr lang="en-US" altLang="en-US"/>
              <a:pPr/>
              <a:t>‹#›</a:t>
            </a:fld>
            <a:endParaRPr lang="en-US" altLang="en-US"/>
          </a:p>
        </p:txBody>
      </p:sp>
    </p:spTree>
    <p:extLst>
      <p:ext uri="{BB962C8B-B14F-4D97-AF65-F5344CB8AC3E}">
        <p14:creationId xmlns:p14="http://schemas.microsoft.com/office/powerpoint/2010/main" val="416875379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0A3F50EB-5D64-4449-BD7E-849EC2D5D690}" type="slidenum">
              <a:rPr lang="en-US" altLang="en-US"/>
              <a:pPr/>
              <a:t>‹#›</a:t>
            </a:fld>
            <a:endParaRPr lang="en-US" altLang="en-US"/>
          </a:p>
        </p:txBody>
      </p:sp>
    </p:spTree>
    <p:extLst>
      <p:ext uri="{BB962C8B-B14F-4D97-AF65-F5344CB8AC3E}">
        <p14:creationId xmlns:p14="http://schemas.microsoft.com/office/powerpoint/2010/main" val="14937272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FB97113C-3E0E-4068-B188-19DFF3C0BEB3}" type="slidenum">
              <a:rPr lang="en-US" altLang="en-US"/>
              <a:pPr/>
              <a:t>‹#›</a:t>
            </a:fld>
            <a:endParaRPr lang="en-US" altLang="en-US"/>
          </a:p>
        </p:txBody>
      </p:sp>
    </p:spTree>
    <p:extLst>
      <p:ext uri="{BB962C8B-B14F-4D97-AF65-F5344CB8AC3E}">
        <p14:creationId xmlns:p14="http://schemas.microsoft.com/office/powerpoint/2010/main" val="16122664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10CA9616-5654-462E-920D-A67A33F3A492}" type="slidenum">
              <a:rPr lang="en-US" altLang="en-US"/>
              <a:pPr/>
              <a:t>‹#›</a:t>
            </a:fld>
            <a:endParaRPr lang="en-US" altLang="en-US"/>
          </a:p>
        </p:txBody>
      </p:sp>
    </p:spTree>
    <p:extLst>
      <p:ext uri="{BB962C8B-B14F-4D97-AF65-F5344CB8AC3E}">
        <p14:creationId xmlns:p14="http://schemas.microsoft.com/office/powerpoint/2010/main" val="136391844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55BD7CD0-DA92-480F-A035-4F2B78B0556F}" type="slidenum">
              <a:rPr lang="en-US" altLang="en-US"/>
              <a:pPr/>
              <a:t>‹#›</a:t>
            </a:fld>
            <a:endParaRPr lang="en-US" altLang="en-US"/>
          </a:p>
        </p:txBody>
      </p:sp>
    </p:spTree>
    <p:extLst>
      <p:ext uri="{BB962C8B-B14F-4D97-AF65-F5344CB8AC3E}">
        <p14:creationId xmlns:p14="http://schemas.microsoft.com/office/powerpoint/2010/main" val="302208635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600200"/>
            <a:ext cx="53848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97600" y="3938589"/>
            <a:ext cx="53848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a:xfrm>
            <a:off x="609600" y="6245225"/>
            <a:ext cx="2844800" cy="476250"/>
          </a:xfrm>
        </p:spPr>
        <p:txBody>
          <a:bodyPr/>
          <a:lstStyle>
            <a:lvl1pPr>
              <a:defRPr/>
            </a:lvl1pPr>
          </a:lstStyle>
          <a:p>
            <a:endParaRPr lang="en-US" altLang="en-US"/>
          </a:p>
        </p:txBody>
      </p:sp>
      <p:sp>
        <p:nvSpPr>
          <p:cNvPr id="7" name="Footer Placeholder 6"/>
          <p:cNvSpPr>
            <a:spLocks noGrp="1"/>
          </p:cNvSpPr>
          <p:nvPr>
            <p:ph type="ftr" sz="quarter" idx="11"/>
          </p:nvPr>
        </p:nvSpPr>
        <p:spPr>
          <a:xfrm>
            <a:off x="4165600" y="6245225"/>
            <a:ext cx="3860800" cy="476250"/>
          </a:xfrm>
        </p:spPr>
        <p:txBody>
          <a:bodyPr/>
          <a:lstStyle>
            <a:lvl1pPr>
              <a:defRPr/>
            </a:lvl1pPr>
          </a:lstStyle>
          <a:p>
            <a:endParaRPr lang="en-US" altLang="en-US"/>
          </a:p>
        </p:txBody>
      </p:sp>
      <p:sp>
        <p:nvSpPr>
          <p:cNvPr id="8" name="Slide Number Placeholder 7"/>
          <p:cNvSpPr>
            <a:spLocks noGrp="1"/>
          </p:cNvSpPr>
          <p:nvPr>
            <p:ph type="sldNum" sz="quarter" idx="12"/>
          </p:nvPr>
        </p:nvSpPr>
        <p:spPr>
          <a:xfrm>
            <a:off x="8737600" y="6245225"/>
            <a:ext cx="2844800" cy="476250"/>
          </a:xfrm>
        </p:spPr>
        <p:txBody>
          <a:bodyPr/>
          <a:lstStyle>
            <a:lvl1pPr>
              <a:defRPr/>
            </a:lvl1pPr>
          </a:lstStyle>
          <a:p>
            <a:fld id="{9E27A85B-FD03-4EAD-9B34-994907C9F9DD}" type="slidenum">
              <a:rPr lang="en-US" altLang="en-US"/>
              <a:pPr/>
              <a:t>‹#›</a:t>
            </a:fld>
            <a:endParaRPr lang="en-US" altLang="en-US"/>
          </a:p>
        </p:txBody>
      </p:sp>
    </p:spTree>
    <p:extLst>
      <p:ext uri="{BB962C8B-B14F-4D97-AF65-F5344CB8AC3E}">
        <p14:creationId xmlns:p14="http://schemas.microsoft.com/office/powerpoint/2010/main" val="39363785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FC709-51A0-4B8A-9E04-78F22816EEB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5F10A7D-7EE2-44FB-8207-F275A29CC91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ED4FA9A-EFA8-4767-B2C5-31744C28CCCE}"/>
              </a:ext>
            </a:extLst>
          </p:cNvPr>
          <p:cNvSpPr>
            <a:spLocks noGrp="1"/>
          </p:cNvSpPr>
          <p:nvPr>
            <p:ph type="dt" sz="half" idx="10"/>
          </p:nvPr>
        </p:nvSpPr>
        <p:spPr/>
        <p:txBody>
          <a:bodyPr/>
          <a:lstStyle/>
          <a:p>
            <a:fld id="{32CBA315-C2A6-464A-BC2F-EA2E467CDC53}" type="datetimeFigureOut">
              <a:rPr lang="en-US" smtClean="0"/>
              <a:t>2019-12-07</a:t>
            </a:fld>
            <a:endParaRPr lang="en-US"/>
          </a:p>
        </p:txBody>
      </p:sp>
      <p:sp>
        <p:nvSpPr>
          <p:cNvPr id="5" name="Footer Placeholder 4">
            <a:extLst>
              <a:ext uri="{FF2B5EF4-FFF2-40B4-BE49-F238E27FC236}">
                <a16:creationId xmlns:a16="http://schemas.microsoft.com/office/drawing/2014/main" id="{EBF189CE-01B8-4416-BD37-C878D191E6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E52375F-377E-4F03-80B0-EFE6EDA29A89}"/>
              </a:ext>
            </a:extLst>
          </p:cNvPr>
          <p:cNvSpPr>
            <a:spLocks noGrp="1"/>
          </p:cNvSpPr>
          <p:nvPr>
            <p:ph type="sldNum" sz="quarter" idx="12"/>
          </p:nvPr>
        </p:nvSpPr>
        <p:spPr/>
        <p:txBody>
          <a:bodyPr/>
          <a:lstStyle/>
          <a:p>
            <a:fld id="{B5FEC731-0CA6-419D-AE60-E0388445FAC4}" type="slidenum">
              <a:rPr lang="en-US" smtClean="0"/>
              <a:t>‹#›</a:t>
            </a:fld>
            <a:endParaRPr lang="en-US"/>
          </a:p>
        </p:txBody>
      </p:sp>
    </p:spTree>
    <p:extLst>
      <p:ext uri="{BB962C8B-B14F-4D97-AF65-F5344CB8AC3E}">
        <p14:creationId xmlns:p14="http://schemas.microsoft.com/office/powerpoint/2010/main" val="257958080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A75782-F35F-4D93-AA79-A68F62FB8D9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A5E87CB-5F85-4392-8EFF-AED7361CF54B}"/>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3BD710-364C-408F-8F12-01A8ABB61AF0}"/>
              </a:ext>
            </a:extLst>
          </p:cNvPr>
          <p:cNvSpPr>
            <a:spLocks noGrp="1"/>
          </p:cNvSpPr>
          <p:nvPr>
            <p:ph type="dt" sz="half" idx="10"/>
          </p:nvPr>
        </p:nvSpPr>
        <p:spPr/>
        <p:txBody>
          <a:bodyPr/>
          <a:lstStyle/>
          <a:p>
            <a:fld id="{32CBA315-C2A6-464A-BC2F-EA2E467CDC53}" type="datetimeFigureOut">
              <a:rPr lang="en-US" smtClean="0"/>
              <a:t>2019-12-07</a:t>
            </a:fld>
            <a:endParaRPr lang="en-US"/>
          </a:p>
        </p:txBody>
      </p:sp>
      <p:sp>
        <p:nvSpPr>
          <p:cNvPr id="5" name="Footer Placeholder 4">
            <a:extLst>
              <a:ext uri="{FF2B5EF4-FFF2-40B4-BE49-F238E27FC236}">
                <a16:creationId xmlns:a16="http://schemas.microsoft.com/office/drawing/2014/main" id="{1ADD2EB5-4777-46AF-BCD1-E9043B27D2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C6EB16-D1AC-43EA-845B-D92E669F85EB}"/>
              </a:ext>
            </a:extLst>
          </p:cNvPr>
          <p:cNvSpPr>
            <a:spLocks noGrp="1"/>
          </p:cNvSpPr>
          <p:nvPr>
            <p:ph type="sldNum" sz="quarter" idx="12"/>
          </p:nvPr>
        </p:nvSpPr>
        <p:spPr/>
        <p:txBody>
          <a:bodyPr/>
          <a:lstStyle/>
          <a:p>
            <a:fld id="{B5FEC731-0CA6-419D-AE60-E0388445FAC4}" type="slidenum">
              <a:rPr lang="en-US" smtClean="0"/>
              <a:t>‹#›</a:t>
            </a:fld>
            <a:endParaRPr lang="en-US"/>
          </a:p>
        </p:txBody>
      </p:sp>
    </p:spTree>
    <p:extLst>
      <p:ext uri="{BB962C8B-B14F-4D97-AF65-F5344CB8AC3E}">
        <p14:creationId xmlns:p14="http://schemas.microsoft.com/office/powerpoint/2010/main" val="68143252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20C81-C87A-4C1B-A398-1ADCC112781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4C90C01-0013-4DB7-8BBB-09D0C577E93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262CC4B-65A4-4F5C-A671-F802102DC5C4}"/>
              </a:ext>
            </a:extLst>
          </p:cNvPr>
          <p:cNvSpPr>
            <a:spLocks noGrp="1"/>
          </p:cNvSpPr>
          <p:nvPr>
            <p:ph type="dt" sz="half" idx="10"/>
          </p:nvPr>
        </p:nvSpPr>
        <p:spPr/>
        <p:txBody>
          <a:bodyPr/>
          <a:lstStyle/>
          <a:p>
            <a:fld id="{32CBA315-C2A6-464A-BC2F-EA2E467CDC53}" type="datetimeFigureOut">
              <a:rPr lang="en-US" smtClean="0"/>
              <a:t>2019-12-07</a:t>
            </a:fld>
            <a:endParaRPr lang="en-US"/>
          </a:p>
        </p:txBody>
      </p:sp>
      <p:sp>
        <p:nvSpPr>
          <p:cNvPr id="5" name="Footer Placeholder 4">
            <a:extLst>
              <a:ext uri="{FF2B5EF4-FFF2-40B4-BE49-F238E27FC236}">
                <a16:creationId xmlns:a16="http://schemas.microsoft.com/office/drawing/2014/main" id="{B4DBDF6E-61D8-496B-99F3-96D4DD3175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1300B9-2B00-423C-BDC6-AED9ECA2F439}"/>
              </a:ext>
            </a:extLst>
          </p:cNvPr>
          <p:cNvSpPr>
            <a:spLocks noGrp="1"/>
          </p:cNvSpPr>
          <p:nvPr>
            <p:ph type="sldNum" sz="quarter" idx="12"/>
          </p:nvPr>
        </p:nvSpPr>
        <p:spPr/>
        <p:txBody>
          <a:bodyPr/>
          <a:lstStyle/>
          <a:p>
            <a:fld id="{B5FEC731-0CA6-419D-AE60-E0388445FAC4}" type="slidenum">
              <a:rPr lang="en-US" smtClean="0"/>
              <a:t>‹#›</a:t>
            </a:fld>
            <a:endParaRPr lang="en-US"/>
          </a:p>
        </p:txBody>
      </p:sp>
    </p:spTree>
    <p:extLst>
      <p:ext uri="{BB962C8B-B14F-4D97-AF65-F5344CB8AC3E}">
        <p14:creationId xmlns:p14="http://schemas.microsoft.com/office/powerpoint/2010/main" val="402206302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87350-D530-4848-9F71-B1CAD2B9201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66EEC1E-BBF4-4504-89B7-A9987E30B17A}"/>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C083FE7-826F-4A8E-9842-8AD412C40651}"/>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DB8A07C-1D06-42C4-91B2-1D18D0A9EF4F}"/>
              </a:ext>
            </a:extLst>
          </p:cNvPr>
          <p:cNvSpPr>
            <a:spLocks noGrp="1"/>
          </p:cNvSpPr>
          <p:nvPr>
            <p:ph type="dt" sz="half" idx="10"/>
          </p:nvPr>
        </p:nvSpPr>
        <p:spPr/>
        <p:txBody>
          <a:bodyPr/>
          <a:lstStyle/>
          <a:p>
            <a:fld id="{32CBA315-C2A6-464A-BC2F-EA2E467CDC53}" type="datetimeFigureOut">
              <a:rPr lang="en-US" smtClean="0"/>
              <a:t>2019-12-07</a:t>
            </a:fld>
            <a:endParaRPr lang="en-US"/>
          </a:p>
        </p:txBody>
      </p:sp>
      <p:sp>
        <p:nvSpPr>
          <p:cNvPr id="6" name="Footer Placeholder 5">
            <a:extLst>
              <a:ext uri="{FF2B5EF4-FFF2-40B4-BE49-F238E27FC236}">
                <a16:creationId xmlns:a16="http://schemas.microsoft.com/office/drawing/2014/main" id="{BC59E08D-8685-4817-B93F-2FEC9E001D8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87F60EB-D444-452A-8837-1E9E4D0C65F5}"/>
              </a:ext>
            </a:extLst>
          </p:cNvPr>
          <p:cNvSpPr>
            <a:spLocks noGrp="1"/>
          </p:cNvSpPr>
          <p:nvPr>
            <p:ph type="sldNum" sz="quarter" idx="12"/>
          </p:nvPr>
        </p:nvSpPr>
        <p:spPr/>
        <p:txBody>
          <a:bodyPr/>
          <a:lstStyle/>
          <a:p>
            <a:fld id="{B5FEC731-0CA6-419D-AE60-E0388445FAC4}" type="slidenum">
              <a:rPr lang="en-US" smtClean="0"/>
              <a:t>‹#›</a:t>
            </a:fld>
            <a:endParaRPr lang="en-US"/>
          </a:p>
        </p:txBody>
      </p:sp>
    </p:spTree>
    <p:extLst>
      <p:ext uri="{BB962C8B-B14F-4D97-AF65-F5344CB8AC3E}">
        <p14:creationId xmlns:p14="http://schemas.microsoft.com/office/powerpoint/2010/main" val="327369943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8FE73-0A24-4B0A-9755-535E3FB2CE6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9F31585-0B86-4D6E-B7F1-227048F593E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CD589BCA-2000-475C-8BF5-29E93D69D2A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EBF001C-54DD-4CDE-BD7C-F1CB4A6284F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4B130E41-F528-4F07-A955-8CD02C6E1DAB}"/>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20D0A58-463A-41D8-B9C7-F2B7AB5C7DC9}"/>
              </a:ext>
            </a:extLst>
          </p:cNvPr>
          <p:cNvSpPr>
            <a:spLocks noGrp="1"/>
          </p:cNvSpPr>
          <p:nvPr>
            <p:ph type="dt" sz="half" idx="10"/>
          </p:nvPr>
        </p:nvSpPr>
        <p:spPr/>
        <p:txBody>
          <a:bodyPr/>
          <a:lstStyle/>
          <a:p>
            <a:fld id="{32CBA315-C2A6-464A-BC2F-EA2E467CDC53}" type="datetimeFigureOut">
              <a:rPr lang="en-US" smtClean="0"/>
              <a:t>2019-12-07</a:t>
            </a:fld>
            <a:endParaRPr lang="en-US"/>
          </a:p>
        </p:txBody>
      </p:sp>
      <p:sp>
        <p:nvSpPr>
          <p:cNvPr id="8" name="Footer Placeholder 7">
            <a:extLst>
              <a:ext uri="{FF2B5EF4-FFF2-40B4-BE49-F238E27FC236}">
                <a16:creationId xmlns:a16="http://schemas.microsoft.com/office/drawing/2014/main" id="{851D0BA2-B5D1-40F5-A2B4-B8FB8B03F04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B6C529E-94C5-4DBB-AA53-71033A579EE8}"/>
              </a:ext>
            </a:extLst>
          </p:cNvPr>
          <p:cNvSpPr>
            <a:spLocks noGrp="1"/>
          </p:cNvSpPr>
          <p:nvPr>
            <p:ph type="sldNum" sz="quarter" idx="12"/>
          </p:nvPr>
        </p:nvSpPr>
        <p:spPr/>
        <p:txBody>
          <a:bodyPr/>
          <a:lstStyle/>
          <a:p>
            <a:fld id="{B5FEC731-0CA6-419D-AE60-E0388445FAC4}" type="slidenum">
              <a:rPr lang="en-US" smtClean="0"/>
              <a:t>‹#›</a:t>
            </a:fld>
            <a:endParaRPr lang="en-US"/>
          </a:p>
        </p:txBody>
      </p:sp>
    </p:spTree>
    <p:extLst>
      <p:ext uri="{BB962C8B-B14F-4D97-AF65-F5344CB8AC3E}">
        <p14:creationId xmlns:p14="http://schemas.microsoft.com/office/powerpoint/2010/main" val="36876972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2CD97-676D-4315-9B6D-4018E33F168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4081993-7E8A-4686-B7AF-CC29BA71986B}"/>
              </a:ext>
            </a:extLst>
          </p:cNvPr>
          <p:cNvSpPr>
            <a:spLocks noGrp="1"/>
          </p:cNvSpPr>
          <p:nvPr>
            <p:ph type="dt" sz="half" idx="10"/>
          </p:nvPr>
        </p:nvSpPr>
        <p:spPr/>
        <p:txBody>
          <a:bodyPr/>
          <a:lstStyle/>
          <a:p>
            <a:fld id="{32CBA315-C2A6-464A-BC2F-EA2E467CDC53}" type="datetimeFigureOut">
              <a:rPr lang="en-US" smtClean="0"/>
              <a:t>2019-12-07</a:t>
            </a:fld>
            <a:endParaRPr lang="en-US"/>
          </a:p>
        </p:txBody>
      </p:sp>
      <p:sp>
        <p:nvSpPr>
          <p:cNvPr id="4" name="Footer Placeholder 3">
            <a:extLst>
              <a:ext uri="{FF2B5EF4-FFF2-40B4-BE49-F238E27FC236}">
                <a16:creationId xmlns:a16="http://schemas.microsoft.com/office/drawing/2014/main" id="{62C4509C-A064-4B71-9E95-AC952B2BC14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13CAD9B-EB76-4531-8225-A0D34D6DC78E}"/>
              </a:ext>
            </a:extLst>
          </p:cNvPr>
          <p:cNvSpPr>
            <a:spLocks noGrp="1"/>
          </p:cNvSpPr>
          <p:nvPr>
            <p:ph type="sldNum" sz="quarter" idx="12"/>
          </p:nvPr>
        </p:nvSpPr>
        <p:spPr/>
        <p:txBody>
          <a:bodyPr/>
          <a:lstStyle/>
          <a:p>
            <a:fld id="{B5FEC731-0CA6-419D-AE60-E0388445FAC4}" type="slidenum">
              <a:rPr lang="en-US" smtClean="0"/>
              <a:t>‹#›</a:t>
            </a:fld>
            <a:endParaRPr lang="en-US"/>
          </a:p>
        </p:txBody>
      </p:sp>
    </p:spTree>
    <p:extLst>
      <p:ext uri="{BB962C8B-B14F-4D97-AF65-F5344CB8AC3E}">
        <p14:creationId xmlns:p14="http://schemas.microsoft.com/office/powerpoint/2010/main" val="182516190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5945226-4F44-4D01-BFDD-67053F33CB53}"/>
              </a:ext>
            </a:extLst>
          </p:cNvPr>
          <p:cNvSpPr>
            <a:spLocks noGrp="1"/>
          </p:cNvSpPr>
          <p:nvPr>
            <p:ph type="dt" sz="half" idx="10"/>
          </p:nvPr>
        </p:nvSpPr>
        <p:spPr/>
        <p:txBody>
          <a:bodyPr/>
          <a:lstStyle/>
          <a:p>
            <a:fld id="{32CBA315-C2A6-464A-BC2F-EA2E467CDC53}" type="datetimeFigureOut">
              <a:rPr lang="en-US" smtClean="0"/>
              <a:t>2019-12-07</a:t>
            </a:fld>
            <a:endParaRPr lang="en-US"/>
          </a:p>
        </p:txBody>
      </p:sp>
      <p:sp>
        <p:nvSpPr>
          <p:cNvPr id="3" name="Footer Placeholder 2">
            <a:extLst>
              <a:ext uri="{FF2B5EF4-FFF2-40B4-BE49-F238E27FC236}">
                <a16:creationId xmlns:a16="http://schemas.microsoft.com/office/drawing/2014/main" id="{517DFC0F-77F3-4FE9-81CF-75EE3FE3F02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F4DB0E9-B3AE-4B55-AF0E-CE119D26BB09}"/>
              </a:ext>
            </a:extLst>
          </p:cNvPr>
          <p:cNvSpPr>
            <a:spLocks noGrp="1"/>
          </p:cNvSpPr>
          <p:nvPr>
            <p:ph type="sldNum" sz="quarter" idx="12"/>
          </p:nvPr>
        </p:nvSpPr>
        <p:spPr/>
        <p:txBody>
          <a:bodyPr/>
          <a:lstStyle/>
          <a:p>
            <a:fld id="{B5FEC731-0CA6-419D-AE60-E0388445FAC4}" type="slidenum">
              <a:rPr lang="en-US" smtClean="0"/>
              <a:t>‹#›</a:t>
            </a:fld>
            <a:endParaRPr lang="en-US"/>
          </a:p>
        </p:txBody>
      </p:sp>
    </p:spTree>
    <p:extLst>
      <p:ext uri="{BB962C8B-B14F-4D97-AF65-F5344CB8AC3E}">
        <p14:creationId xmlns:p14="http://schemas.microsoft.com/office/powerpoint/2010/main" val="384599091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8A465-8DC5-438A-8703-BD42C928DF0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C7D4D49-A36B-44A3-A6CB-3EB16E1FD81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C432808-57C5-4218-A771-7E0ACD098C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FF8242F-4CB6-4347-890E-E6A3306F3434}"/>
              </a:ext>
            </a:extLst>
          </p:cNvPr>
          <p:cNvSpPr>
            <a:spLocks noGrp="1"/>
          </p:cNvSpPr>
          <p:nvPr>
            <p:ph type="dt" sz="half" idx="10"/>
          </p:nvPr>
        </p:nvSpPr>
        <p:spPr/>
        <p:txBody>
          <a:bodyPr/>
          <a:lstStyle/>
          <a:p>
            <a:fld id="{32CBA315-C2A6-464A-BC2F-EA2E467CDC53}" type="datetimeFigureOut">
              <a:rPr lang="en-US" smtClean="0"/>
              <a:t>2019-12-07</a:t>
            </a:fld>
            <a:endParaRPr lang="en-US"/>
          </a:p>
        </p:txBody>
      </p:sp>
      <p:sp>
        <p:nvSpPr>
          <p:cNvPr id="6" name="Footer Placeholder 5">
            <a:extLst>
              <a:ext uri="{FF2B5EF4-FFF2-40B4-BE49-F238E27FC236}">
                <a16:creationId xmlns:a16="http://schemas.microsoft.com/office/drawing/2014/main" id="{E906C6EE-99A5-4661-9832-9F25B607EA9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D705B6-0BAC-4213-8341-A43BB197B242}"/>
              </a:ext>
            </a:extLst>
          </p:cNvPr>
          <p:cNvSpPr>
            <a:spLocks noGrp="1"/>
          </p:cNvSpPr>
          <p:nvPr>
            <p:ph type="sldNum" sz="quarter" idx="12"/>
          </p:nvPr>
        </p:nvSpPr>
        <p:spPr/>
        <p:txBody>
          <a:bodyPr/>
          <a:lstStyle/>
          <a:p>
            <a:fld id="{B5FEC731-0CA6-419D-AE60-E0388445FAC4}" type="slidenum">
              <a:rPr lang="en-US" smtClean="0"/>
              <a:t>‹#›</a:t>
            </a:fld>
            <a:endParaRPr lang="en-US"/>
          </a:p>
        </p:txBody>
      </p:sp>
    </p:spTree>
    <p:extLst>
      <p:ext uri="{BB962C8B-B14F-4D97-AF65-F5344CB8AC3E}">
        <p14:creationId xmlns:p14="http://schemas.microsoft.com/office/powerpoint/2010/main" val="36805954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EF431-D8B2-41C3-B7EF-00C95B9B060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6D512C3-D8E8-4C55-8C74-AEA04437965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8414737-F31F-4A25-BA4C-6F2BB1F0317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D21E6A6-CE78-402C-9815-3484BEC2D61A}"/>
              </a:ext>
            </a:extLst>
          </p:cNvPr>
          <p:cNvSpPr>
            <a:spLocks noGrp="1"/>
          </p:cNvSpPr>
          <p:nvPr>
            <p:ph type="dt" sz="half" idx="10"/>
          </p:nvPr>
        </p:nvSpPr>
        <p:spPr/>
        <p:txBody>
          <a:bodyPr/>
          <a:lstStyle/>
          <a:p>
            <a:fld id="{32CBA315-C2A6-464A-BC2F-EA2E467CDC53}" type="datetimeFigureOut">
              <a:rPr lang="en-US" smtClean="0"/>
              <a:t>2019-12-07</a:t>
            </a:fld>
            <a:endParaRPr lang="en-US"/>
          </a:p>
        </p:txBody>
      </p:sp>
      <p:sp>
        <p:nvSpPr>
          <p:cNvPr id="6" name="Footer Placeholder 5">
            <a:extLst>
              <a:ext uri="{FF2B5EF4-FFF2-40B4-BE49-F238E27FC236}">
                <a16:creationId xmlns:a16="http://schemas.microsoft.com/office/drawing/2014/main" id="{606B586B-4A66-4F44-9EEE-5DD1609C77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D0424F6-D75C-46D5-8C40-517842082A6D}"/>
              </a:ext>
            </a:extLst>
          </p:cNvPr>
          <p:cNvSpPr>
            <a:spLocks noGrp="1"/>
          </p:cNvSpPr>
          <p:nvPr>
            <p:ph type="sldNum" sz="quarter" idx="12"/>
          </p:nvPr>
        </p:nvSpPr>
        <p:spPr/>
        <p:txBody>
          <a:bodyPr/>
          <a:lstStyle/>
          <a:p>
            <a:fld id="{B5FEC731-0CA6-419D-AE60-E0388445FAC4}" type="slidenum">
              <a:rPr lang="en-US" smtClean="0"/>
              <a:t>‹#›</a:t>
            </a:fld>
            <a:endParaRPr lang="en-US"/>
          </a:p>
        </p:txBody>
      </p:sp>
    </p:spTree>
    <p:extLst>
      <p:ext uri="{BB962C8B-B14F-4D97-AF65-F5344CB8AC3E}">
        <p14:creationId xmlns:p14="http://schemas.microsoft.com/office/powerpoint/2010/main" val="19806095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89E5B-7354-4CD3-84CA-8328ED29ACF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CAD9327-3DA3-4D6F-A55E-0CD37A0943D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509689-3AF7-46CC-BD88-E2159F607A3A}"/>
              </a:ext>
            </a:extLst>
          </p:cNvPr>
          <p:cNvSpPr>
            <a:spLocks noGrp="1"/>
          </p:cNvSpPr>
          <p:nvPr>
            <p:ph type="dt" sz="half" idx="10"/>
          </p:nvPr>
        </p:nvSpPr>
        <p:spPr/>
        <p:txBody>
          <a:bodyPr/>
          <a:lstStyle/>
          <a:p>
            <a:fld id="{32CBA315-C2A6-464A-BC2F-EA2E467CDC53}" type="datetimeFigureOut">
              <a:rPr lang="en-US" smtClean="0"/>
              <a:t>2019-12-07</a:t>
            </a:fld>
            <a:endParaRPr lang="en-US"/>
          </a:p>
        </p:txBody>
      </p:sp>
      <p:sp>
        <p:nvSpPr>
          <p:cNvPr id="5" name="Footer Placeholder 4">
            <a:extLst>
              <a:ext uri="{FF2B5EF4-FFF2-40B4-BE49-F238E27FC236}">
                <a16:creationId xmlns:a16="http://schemas.microsoft.com/office/drawing/2014/main" id="{CB6805C0-08DD-4EED-94B8-2F9CA18B6D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CE0086-38CB-4853-9A03-E8B57F51EA8D}"/>
              </a:ext>
            </a:extLst>
          </p:cNvPr>
          <p:cNvSpPr>
            <a:spLocks noGrp="1"/>
          </p:cNvSpPr>
          <p:nvPr>
            <p:ph type="sldNum" sz="quarter" idx="12"/>
          </p:nvPr>
        </p:nvSpPr>
        <p:spPr/>
        <p:txBody>
          <a:bodyPr/>
          <a:lstStyle/>
          <a:p>
            <a:fld id="{B5FEC731-0CA6-419D-AE60-E0388445FAC4}" type="slidenum">
              <a:rPr lang="en-US" smtClean="0"/>
              <a:t>‹#›</a:t>
            </a:fld>
            <a:endParaRPr lang="en-US"/>
          </a:p>
        </p:txBody>
      </p:sp>
    </p:spTree>
    <p:extLst>
      <p:ext uri="{BB962C8B-B14F-4D97-AF65-F5344CB8AC3E}">
        <p14:creationId xmlns:p14="http://schemas.microsoft.com/office/powerpoint/2010/main" val="290180799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3EF1378-7B8D-413F-8A78-CCE49D50E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B104818-B70D-473E-A3B1-22B997A22F3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28A353-703F-48E6-9652-9A3154CBBC91}"/>
              </a:ext>
            </a:extLst>
          </p:cNvPr>
          <p:cNvSpPr>
            <a:spLocks noGrp="1"/>
          </p:cNvSpPr>
          <p:nvPr>
            <p:ph type="dt" sz="half" idx="10"/>
          </p:nvPr>
        </p:nvSpPr>
        <p:spPr/>
        <p:txBody>
          <a:bodyPr/>
          <a:lstStyle/>
          <a:p>
            <a:fld id="{32CBA315-C2A6-464A-BC2F-EA2E467CDC53}" type="datetimeFigureOut">
              <a:rPr lang="en-US" smtClean="0"/>
              <a:t>2019-12-07</a:t>
            </a:fld>
            <a:endParaRPr lang="en-US"/>
          </a:p>
        </p:txBody>
      </p:sp>
      <p:sp>
        <p:nvSpPr>
          <p:cNvPr id="5" name="Footer Placeholder 4">
            <a:extLst>
              <a:ext uri="{FF2B5EF4-FFF2-40B4-BE49-F238E27FC236}">
                <a16:creationId xmlns:a16="http://schemas.microsoft.com/office/drawing/2014/main" id="{5370D9C3-FFF4-49CC-A3DC-C272398E05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C59E6D9-6D78-45C9-8C7E-52B135B1A044}"/>
              </a:ext>
            </a:extLst>
          </p:cNvPr>
          <p:cNvSpPr>
            <a:spLocks noGrp="1"/>
          </p:cNvSpPr>
          <p:nvPr>
            <p:ph type="sldNum" sz="quarter" idx="12"/>
          </p:nvPr>
        </p:nvSpPr>
        <p:spPr/>
        <p:txBody>
          <a:bodyPr/>
          <a:lstStyle/>
          <a:p>
            <a:fld id="{B5FEC731-0CA6-419D-AE60-E0388445FAC4}" type="slidenum">
              <a:rPr lang="en-US" smtClean="0"/>
              <a:t>‹#›</a:t>
            </a:fld>
            <a:endParaRPr lang="en-US"/>
          </a:p>
        </p:txBody>
      </p:sp>
    </p:spTree>
    <p:extLst>
      <p:ext uri="{BB962C8B-B14F-4D97-AF65-F5344CB8AC3E}">
        <p14:creationId xmlns:p14="http://schemas.microsoft.com/office/powerpoint/2010/main" val="34091507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1160EA64-D806-43AC-9DF2-F8C432F32B4C}" type="datetimeFigureOut">
              <a:rPr lang="en-US" dirty="0"/>
              <a:t>2019-12-07</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ltLang="en-US"/>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ltLang="en-US"/>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EE025CA1-4705-4928-AF03-036718C5E77C}" type="slidenum">
              <a:rPr lang="en-US" altLang="en-US"/>
              <a:pPr/>
              <a:t>‹#›</a:t>
            </a:fld>
            <a:endParaRPr lang="en-US" altLang="en-US"/>
          </a:p>
        </p:txBody>
      </p:sp>
    </p:spTree>
    <p:extLst>
      <p:ext uri="{BB962C8B-B14F-4D97-AF65-F5344CB8AC3E}">
        <p14:creationId xmlns:p14="http://schemas.microsoft.com/office/powerpoint/2010/main" val="1198286669"/>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itchFamily="34" charset="0"/>
        </a:defRPr>
      </a:lvl2pPr>
      <a:lvl3pPr algn="ctr" rtl="0" fontAlgn="base">
        <a:spcBef>
          <a:spcPct val="0"/>
        </a:spcBef>
        <a:spcAft>
          <a:spcPct val="0"/>
        </a:spcAft>
        <a:defRPr sz="4400">
          <a:solidFill>
            <a:schemeClr val="tx2"/>
          </a:solidFill>
          <a:latin typeface="Arial" pitchFamily="34" charset="0"/>
        </a:defRPr>
      </a:lvl3pPr>
      <a:lvl4pPr algn="ctr" rtl="0" fontAlgn="base">
        <a:spcBef>
          <a:spcPct val="0"/>
        </a:spcBef>
        <a:spcAft>
          <a:spcPct val="0"/>
        </a:spcAft>
        <a:defRPr sz="4400">
          <a:solidFill>
            <a:schemeClr val="tx2"/>
          </a:solidFill>
          <a:latin typeface="Arial" pitchFamily="34" charset="0"/>
        </a:defRPr>
      </a:lvl4pPr>
      <a:lvl5pPr algn="ctr" rtl="0" fontAlgn="base">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83930A0-69FA-4E5C-BCE5-399CDF5A3EE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5709D98-F497-4DDE-BCDE-8B59A45267C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01325E-ABDF-4445-9060-F428BD65B5E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2CBA315-C2A6-464A-BC2F-EA2E467CDC53}" type="datetimeFigureOut">
              <a:rPr lang="en-US" smtClean="0"/>
              <a:t>2019-12-07</a:t>
            </a:fld>
            <a:endParaRPr lang="en-US"/>
          </a:p>
        </p:txBody>
      </p:sp>
      <p:sp>
        <p:nvSpPr>
          <p:cNvPr id="5" name="Footer Placeholder 4">
            <a:extLst>
              <a:ext uri="{FF2B5EF4-FFF2-40B4-BE49-F238E27FC236}">
                <a16:creationId xmlns:a16="http://schemas.microsoft.com/office/drawing/2014/main" id="{0382ED9F-2112-457D-BC24-70791396CDC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61CA662-8E75-4183-AA04-7929EECF4D5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FEC731-0CA6-419D-AE60-E0388445FAC4}" type="slidenum">
              <a:rPr lang="en-US" smtClean="0"/>
              <a:t>‹#›</a:t>
            </a:fld>
            <a:endParaRPr lang="en-US"/>
          </a:p>
        </p:txBody>
      </p:sp>
    </p:spTree>
    <p:extLst>
      <p:ext uri="{BB962C8B-B14F-4D97-AF65-F5344CB8AC3E}">
        <p14:creationId xmlns:p14="http://schemas.microsoft.com/office/powerpoint/2010/main" val="552948219"/>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3" Type="http://schemas.openxmlformats.org/officeDocument/2006/relationships/hyperlink" Target="http://www.citeulike.org/user/ongenetics/author/Park:E" TargetMode="External"/><Relationship Id="rId7" Type="http://schemas.openxmlformats.org/officeDocument/2006/relationships/hyperlink" Target="http://www.citeulike.org/user/ongenetics/author/Xing:Y" TargetMode="External"/><Relationship Id="rId2" Type="http://schemas.openxmlformats.org/officeDocument/2006/relationships/image" Target="../media/image3.emf"/><Relationship Id="rId1" Type="http://schemas.openxmlformats.org/officeDocument/2006/relationships/slideLayout" Target="../slideLayouts/slideLayout25.xml"/><Relationship Id="rId6" Type="http://schemas.openxmlformats.org/officeDocument/2006/relationships/hyperlink" Target="http://www.citeulike.org/user/ongenetics/author/Lin:L" TargetMode="External"/><Relationship Id="rId5" Type="http://schemas.openxmlformats.org/officeDocument/2006/relationships/hyperlink" Target="http://www.citeulike.org/user/ongenetics/author/Zhang:Z" TargetMode="External"/><Relationship Id="rId4" Type="http://schemas.openxmlformats.org/officeDocument/2006/relationships/hyperlink" Target="http://www.citeulike.org/user/ongenetics/author/Pan:Z"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5.xml"/></Relationships>
</file>

<file path=ppt/slides/_rels/slide21.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10.emf"/><Relationship Id="rId1" Type="http://schemas.openxmlformats.org/officeDocument/2006/relationships/slideLayout" Target="../slideLayouts/slideLayout25.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5.xml"/></Relationships>
</file>

<file path=ppt/slides/_rels/slide24.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5.xml"/></Relationships>
</file>

<file path=ppt/slides/_rels/slide25.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emf"/><Relationship Id="rId1" Type="http://schemas.openxmlformats.org/officeDocument/2006/relationships/slideLayout" Target="../slideLayouts/slideLayout24.xml"/><Relationship Id="rId5" Type="http://schemas.openxmlformats.org/officeDocument/2006/relationships/image" Target="../media/image18.emf"/><Relationship Id="rId4" Type="http://schemas.openxmlformats.org/officeDocument/2006/relationships/image" Target="../media/image17.emf"/></Relationships>
</file>

<file path=ppt/slides/_rels/slide26.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emf"/><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emf"/><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9.emf"/><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emf"/><Relationship Id="rId1" Type="http://schemas.openxmlformats.org/officeDocument/2006/relationships/slideLayout" Target="../slideLayouts/slideLayout25.xml"/></Relationships>
</file>

<file path=ppt/slides/_rels/slide32.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25.xml"/></Relationships>
</file>

<file path=ppt/slides/_rels/slide33.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image" Target="../media/image28.emf"/><Relationship Id="rId1" Type="http://schemas.openxmlformats.org/officeDocument/2006/relationships/slideLayout" Target="../slideLayouts/slideLayout25.xml"/><Relationship Id="rId4" Type="http://schemas.openxmlformats.org/officeDocument/2006/relationships/image" Target="../media/image30.emf"/></Relationships>
</file>

<file path=ppt/slides/_rels/slide34.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image" Target="../media/image31.emf"/><Relationship Id="rId1" Type="http://schemas.openxmlformats.org/officeDocument/2006/relationships/slideLayout" Target="../slideLayouts/slideLayout25.xml"/></Relationships>
</file>

<file path=ppt/slides/_rels/slide35.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image" Target="../media/image31.emf"/><Relationship Id="rId1" Type="http://schemas.openxmlformats.org/officeDocument/2006/relationships/slideLayout" Target="../slideLayouts/slideLayout2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p:txBody>
          <a:bodyPr/>
          <a:lstStyle/>
          <a:p>
            <a:r>
              <a:rPr lang="en-US" altLang="en-US" sz="4000" dirty="0"/>
              <a:t>CAGI slide pack guidelines</a:t>
            </a:r>
            <a:br>
              <a:rPr lang="en-US" altLang="en-US" sz="4000" dirty="0"/>
            </a:br>
            <a:r>
              <a:rPr lang="en-US" altLang="en-US" sz="1800" dirty="0"/>
              <a:t>I agree to my slides being used according to the following terms:</a:t>
            </a:r>
            <a:br>
              <a:rPr lang="en-US" altLang="en-US" sz="1800" dirty="0"/>
            </a:br>
            <a:r>
              <a:rPr lang="en-US" altLang="en-US" sz="1800" i="1" dirty="0"/>
              <a:t>_______</a:t>
            </a:r>
            <a:r>
              <a:rPr lang="en-US" altLang="en-US" sz="1800" i="1" dirty="0">
                <a:solidFill>
                  <a:srgbClr val="FF3300"/>
                </a:solidFill>
              </a:rPr>
              <a:t>Steve Mount</a:t>
            </a:r>
            <a:r>
              <a:rPr lang="en-US" altLang="en-US" sz="1800" i="1" dirty="0"/>
              <a:t>_______</a:t>
            </a:r>
          </a:p>
        </p:txBody>
      </p:sp>
      <p:sp>
        <p:nvSpPr>
          <p:cNvPr id="8197" name="Rectangle 5"/>
          <p:cNvSpPr>
            <a:spLocks noGrp="1" noChangeArrowheads="1"/>
          </p:cNvSpPr>
          <p:nvPr>
            <p:ph type="body" idx="1"/>
          </p:nvPr>
        </p:nvSpPr>
        <p:spPr/>
        <p:txBody>
          <a:bodyPr/>
          <a:lstStyle/>
          <a:p>
            <a:pPr>
              <a:lnSpc>
                <a:spcPct val="80000"/>
              </a:lnSpc>
            </a:pPr>
            <a:r>
              <a:rPr lang="en-US" altLang="en-US" sz="1400" dirty="0"/>
              <a:t>Authors: please include THIS slide at the beginning of your presentation to indicate that you agree with reuse of your slides in CAGI presentations, according to the terms below, and digitally sign by writing your name above.</a:t>
            </a:r>
          </a:p>
          <a:p>
            <a:pPr>
              <a:lnSpc>
                <a:spcPct val="80000"/>
              </a:lnSpc>
            </a:pPr>
            <a:endParaRPr lang="en-US" altLang="en-US" sz="1400" dirty="0"/>
          </a:p>
          <a:p>
            <a:pPr>
              <a:lnSpc>
                <a:spcPct val="80000"/>
              </a:lnSpc>
            </a:pPr>
            <a:r>
              <a:rPr lang="en-US" altLang="en-US" sz="1400" dirty="0"/>
              <a:t>To disseminate the CAGI results, I encourage all CAGI participants to remix these CAGI slides for inclusion in their oral and poster presentations</a:t>
            </a:r>
          </a:p>
          <a:p>
            <a:pPr>
              <a:lnSpc>
                <a:spcPct val="80000"/>
              </a:lnSpc>
            </a:pPr>
            <a:r>
              <a:rPr lang="en-US" altLang="en-US" sz="1400" dirty="0"/>
              <a:t>CAGI participants may use or publish any content of these slides only in compliance with the CAGI Data Use Agreement</a:t>
            </a:r>
          </a:p>
          <a:p>
            <a:pPr>
              <a:lnSpc>
                <a:spcPct val="80000"/>
              </a:lnSpc>
            </a:pPr>
            <a:r>
              <a:rPr lang="en-US" altLang="en-US" sz="1400" dirty="0"/>
              <a:t>CAGI participants may not cite or publish any content of these slides except with the written permission of the originating author or in the primary CAGI publications</a:t>
            </a:r>
          </a:p>
          <a:p>
            <a:pPr>
              <a:lnSpc>
                <a:spcPct val="80000"/>
              </a:lnSpc>
            </a:pPr>
            <a:r>
              <a:rPr lang="en-US" altLang="en-US" sz="1400" dirty="0"/>
              <a:t>CAGI participants must acknowledge the original authors of these slides and CAGI 2013.  Include the acknowledgement banner across the bottom</a:t>
            </a:r>
          </a:p>
          <a:p>
            <a:pPr>
              <a:lnSpc>
                <a:spcPct val="80000"/>
              </a:lnSpc>
            </a:pPr>
            <a:r>
              <a:rPr lang="en-US" altLang="en-US" sz="1400" dirty="0"/>
              <a:t>CAGI participants must include the CAGI credits slide in their presentations</a:t>
            </a:r>
          </a:p>
          <a:p>
            <a:pPr>
              <a:lnSpc>
                <a:spcPct val="80000"/>
              </a:lnSpc>
            </a:pPr>
            <a:r>
              <a:rPr lang="en-US" altLang="en-US" sz="1400" dirty="0"/>
              <a:t>Slides with a red slash (no remix) may not be included in a presentation unless all attendees are registered CAGI participants who signed the data use agreement</a:t>
            </a:r>
          </a:p>
          <a:p>
            <a:pPr>
              <a:lnSpc>
                <a:spcPct val="80000"/>
              </a:lnSpc>
            </a:pPr>
            <a:r>
              <a:rPr lang="en-US" altLang="en-US" sz="1400" dirty="0"/>
              <a:t>Slides with a red X over the entire slide may not be  used in any circumstances</a:t>
            </a:r>
          </a:p>
          <a:p>
            <a:pPr>
              <a:lnSpc>
                <a:spcPct val="80000"/>
              </a:lnSpc>
            </a:pPr>
            <a:r>
              <a:rPr lang="en-US" altLang="en-US" sz="1400" dirty="0"/>
              <a:t>Slides with a blue slash (embargoed) may not be used unless the embargo is explicitly lifted</a:t>
            </a:r>
          </a:p>
          <a:p>
            <a:pPr>
              <a:lnSpc>
                <a:spcPct val="80000"/>
              </a:lnSpc>
            </a:pPr>
            <a:r>
              <a:rPr lang="en-US" altLang="en-US" sz="1400" dirty="0">
                <a:latin typeface="Arial" panose="020B0604020202020204" pitchFamily="34" charset="0"/>
                <a:cs typeface="Arial" panose="020B0604020202020204" pitchFamily="34" charset="0"/>
              </a:rPr>
              <a:t>Slides without slash or X may be tweeted unless flagged with the “No tweet” icon.</a:t>
            </a:r>
            <a:endParaRPr lang="en-US" altLang="en-US" sz="1400" dirty="0"/>
          </a:p>
          <a:p>
            <a:pPr>
              <a:lnSpc>
                <a:spcPct val="80000"/>
              </a:lnSpc>
            </a:pPr>
            <a:r>
              <a:rPr lang="en-US" altLang="en-US" sz="1400" dirty="0"/>
              <a:t>CAGI participants using these slides must explain the “No tweet” icon, which means that the slide content should not be disseminated outside the presenting conference hall.  If the presentation venue permits pervasive tweeting, you may not include these slides in your talk</a:t>
            </a:r>
          </a:p>
          <a:p>
            <a:pPr>
              <a:lnSpc>
                <a:spcPct val="80000"/>
              </a:lnSpc>
            </a:pPr>
            <a:endParaRPr lang="en-US" altLang="en-US" sz="1400" dirty="0"/>
          </a:p>
          <a:p>
            <a:pPr>
              <a:lnSpc>
                <a:spcPct val="80000"/>
              </a:lnSpc>
            </a:pPr>
            <a:r>
              <a:rPr lang="en-US" altLang="en-US" sz="1400" dirty="0"/>
              <a:t>Note for slide authors: we expect all CAGI participants to abide by these restrictions, and will make best effort to ensure they are followed.  However, but bear in mind that we have limited means of enforcing them, and therefore the restrictions cannot be guaranteed.</a:t>
            </a:r>
          </a:p>
        </p:txBody>
      </p:sp>
      <p:grpSp>
        <p:nvGrpSpPr>
          <p:cNvPr id="6" name="Group 5"/>
          <p:cNvGrpSpPr>
            <a:grpSpLocks/>
          </p:cNvGrpSpPr>
          <p:nvPr/>
        </p:nvGrpSpPr>
        <p:grpSpPr bwMode="auto">
          <a:xfrm>
            <a:off x="9988497" y="4712420"/>
            <a:ext cx="439738" cy="439738"/>
            <a:chOff x="5373" y="3933"/>
            <a:chExt cx="387" cy="387"/>
          </a:xfrm>
        </p:grpSpPr>
        <p:sp>
          <p:nvSpPr>
            <p:cNvPr id="7" name="Oval 6"/>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pPr fontAlgn="base">
                <a:spcBef>
                  <a:spcPct val="0"/>
                </a:spcBef>
                <a:spcAft>
                  <a:spcPct val="0"/>
                </a:spcAft>
              </a:pPr>
              <a:endParaRPr lang="en-US" altLang="en-US">
                <a:solidFill>
                  <a:srgbClr val="000000"/>
                </a:solidFill>
                <a:ea typeface="MS PGothic" pitchFamily="34" charset="-128"/>
                <a:cs typeface="Arial" panose="020B0604020202020204" pitchFamily="34" charset="0"/>
              </a:endParaRPr>
            </a:p>
          </p:txBody>
        </p:sp>
        <p:pic>
          <p:nvPicPr>
            <p:cNvPr id="8"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pPr defTabSz="914400" fontAlgn="base">
                <a:spcBef>
                  <a:spcPct val="0"/>
                </a:spcBef>
                <a:spcAft>
                  <a:spcPct val="0"/>
                </a:spcAft>
              </a:pPr>
              <a:endParaRPr lang="en-US">
                <a:solidFill>
                  <a:srgbClr val="000000"/>
                </a:solidFill>
                <a:latin typeface="Arial" panose="020B0604020202020204" pitchFamily="34" charset="0"/>
                <a:cs typeface="Arial" panose="020B0604020202020204" pitchFamily="34" charset="0"/>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4">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911EA-E48B-431A-839F-007DA82E667A}"/>
              </a:ext>
            </a:extLst>
          </p:cNvPr>
          <p:cNvSpPr>
            <a:spLocks noGrp="1"/>
          </p:cNvSpPr>
          <p:nvPr>
            <p:ph type="ctrTitle"/>
          </p:nvPr>
        </p:nvSpPr>
        <p:spPr>
          <a:xfrm>
            <a:off x="309996" y="200909"/>
            <a:ext cx="10529239" cy="1366528"/>
          </a:xfrm>
          <a:solidFill>
            <a:schemeClr val="accent2">
              <a:lumMod val="40000"/>
              <a:lumOff val="60000"/>
            </a:schemeClr>
          </a:solidFill>
        </p:spPr>
        <p:txBody>
          <a:bodyPr wrap="square">
            <a:spAutoFit/>
          </a:bodyPr>
          <a:lstStyle/>
          <a:p>
            <a:r>
              <a:rPr lang="en-US" altLang="en-US" sz="3600" dirty="0">
                <a:solidFill>
                  <a:srgbClr val="006600"/>
                </a:solidFill>
              </a:rPr>
              <a:t>CAGI 2019 – San Francisco</a:t>
            </a:r>
            <a:br>
              <a:rPr lang="en-US" altLang="en-US" sz="3600" dirty="0">
                <a:solidFill>
                  <a:srgbClr val="006600"/>
                </a:solidFill>
              </a:rPr>
            </a:br>
            <a:r>
              <a:rPr lang="en-US" altLang="en-US" sz="3600" dirty="0">
                <a:solidFill>
                  <a:srgbClr val="006600"/>
                </a:solidFill>
              </a:rPr>
              <a:t>The status of splicing prediction.</a:t>
            </a:r>
            <a:endParaRPr lang="en-US" dirty="0">
              <a:solidFill>
                <a:srgbClr val="006600"/>
              </a:solidFill>
            </a:endParaRPr>
          </a:p>
        </p:txBody>
      </p:sp>
      <p:sp>
        <p:nvSpPr>
          <p:cNvPr id="6" name="TextBox 5">
            <a:extLst>
              <a:ext uri="{FF2B5EF4-FFF2-40B4-BE49-F238E27FC236}">
                <a16:creationId xmlns:a16="http://schemas.microsoft.com/office/drawing/2014/main" id="{47AD2932-B469-4C21-B478-0B1EDB1D6066}"/>
              </a:ext>
            </a:extLst>
          </p:cNvPr>
          <p:cNvSpPr txBox="1"/>
          <p:nvPr/>
        </p:nvSpPr>
        <p:spPr>
          <a:xfrm>
            <a:off x="7577529" y="5436216"/>
            <a:ext cx="4422686" cy="1200329"/>
          </a:xfrm>
          <a:prstGeom prst="rect">
            <a:avLst/>
          </a:prstGeom>
          <a:solidFill>
            <a:schemeClr val="accent2">
              <a:lumMod val="40000"/>
              <a:lumOff val="60000"/>
            </a:schemeClr>
          </a:solidFill>
          <a:ln w="28575">
            <a:solidFill>
              <a:srgbClr val="006600"/>
            </a:solidFill>
          </a:ln>
        </p:spPr>
        <p:txBody>
          <a:bodyPr wrap="none" rtlCol="0">
            <a:spAutoFit/>
          </a:bodyPr>
          <a:lstStyle/>
          <a:p>
            <a:r>
              <a:rPr lang="en-US" sz="3600" dirty="0">
                <a:solidFill>
                  <a:schemeClr val="bg1"/>
                </a:solidFill>
              </a:rPr>
              <a:t>Steve Mount</a:t>
            </a:r>
          </a:p>
          <a:p>
            <a:r>
              <a:rPr lang="en-US" sz="3600" dirty="0">
                <a:solidFill>
                  <a:schemeClr val="bg1"/>
                </a:solidFill>
              </a:rPr>
              <a:t>University of Maryland</a:t>
            </a:r>
          </a:p>
        </p:txBody>
      </p:sp>
    </p:spTree>
    <p:extLst>
      <p:ext uri="{BB962C8B-B14F-4D97-AF65-F5344CB8AC3E}">
        <p14:creationId xmlns:p14="http://schemas.microsoft.com/office/powerpoint/2010/main" val="35764332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4">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911EA-E48B-431A-839F-007DA82E667A}"/>
              </a:ext>
            </a:extLst>
          </p:cNvPr>
          <p:cNvSpPr>
            <a:spLocks noGrp="1"/>
          </p:cNvSpPr>
          <p:nvPr>
            <p:ph type="ctrTitle"/>
          </p:nvPr>
        </p:nvSpPr>
        <p:spPr>
          <a:xfrm>
            <a:off x="309996" y="200909"/>
            <a:ext cx="10529239" cy="1366528"/>
          </a:xfrm>
          <a:solidFill>
            <a:schemeClr val="accent2">
              <a:lumMod val="40000"/>
              <a:lumOff val="60000"/>
            </a:schemeClr>
          </a:solidFill>
        </p:spPr>
        <p:txBody>
          <a:bodyPr wrap="square">
            <a:spAutoFit/>
          </a:bodyPr>
          <a:lstStyle/>
          <a:p>
            <a:r>
              <a:rPr lang="en-US" altLang="en-US" sz="3600" dirty="0">
                <a:solidFill>
                  <a:srgbClr val="006600"/>
                </a:solidFill>
              </a:rPr>
              <a:t>CAGI 2019 – San Francisco</a:t>
            </a:r>
            <a:br>
              <a:rPr lang="en-US" altLang="en-US" sz="3600" dirty="0">
                <a:solidFill>
                  <a:srgbClr val="006600"/>
                </a:solidFill>
              </a:rPr>
            </a:br>
            <a:r>
              <a:rPr lang="en-US" altLang="en-US" sz="3600" dirty="0">
                <a:solidFill>
                  <a:srgbClr val="006600"/>
                </a:solidFill>
              </a:rPr>
              <a:t>The status of splicing prediction.</a:t>
            </a:r>
            <a:endParaRPr lang="en-US" dirty="0">
              <a:solidFill>
                <a:srgbClr val="006600"/>
              </a:solidFill>
            </a:endParaRPr>
          </a:p>
        </p:txBody>
      </p:sp>
      <p:sp>
        <p:nvSpPr>
          <p:cNvPr id="3" name="Subtitle 2">
            <a:extLst>
              <a:ext uri="{FF2B5EF4-FFF2-40B4-BE49-F238E27FC236}">
                <a16:creationId xmlns:a16="http://schemas.microsoft.com/office/drawing/2014/main" id="{EB9AA4C8-BF1D-4B86-91DA-15772935AD22}"/>
              </a:ext>
            </a:extLst>
          </p:cNvPr>
          <p:cNvSpPr>
            <a:spLocks noGrp="1"/>
          </p:cNvSpPr>
          <p:nvPr>
            <p:ph type="subTitle" idx="1"/>
          </p:nvPr>
        </p:nvSpPr>
        <p:spPr>
          <a:xfrm>
            <a:off x="1826229" y="1773734"/>
            <a:ext cx="10085858" cy="1239894"/>
          </a:xfrm>
        </p:spPr>
        <p:txBody>
          <a:bodyPr>
            <a:noAutofit/>
          </a:bodyPr>
          <a:lstStyle/>
          <a:p>
            <a:pPr algn="l"/>
            <a:r>
              <a:rPr lang="en-US" altLang="en-US" sz="3600" dirty="0"/>
              <a:t>“There have been improvements in splicing prediction, but it lags behind missense prediction”</a:t>
            </a:r>
            <a:endParaRPr lang="en-US" sz="3600" dirty="0"/>
          </a:p>
        </p:txBody>
      </p:sp>
      <p:sp>
        <p:nvSpPr>
          <p:cNvPr id="6" name="TextBox 5">
            <a:extLst>
              <a:ext uri="{FF2B5EF4-FFF2-40B4-BE49-F238E27FC236}">
                <a16:creationId xmlns:a16="http://schemas.microsoft.com/office/drawing/2014/main" id="{47AD2932-B469-4C21-B478-0B1EDB1D6066}"/>
              </a:ext>
            </a:extLst>
          </p:cNvPr>
          <p:cNvSpPr txBox="1"/>
          <p:nvPr/>
        </p:nvSpPr>
        <p:spPr>
          <a:xfrm>
            <a:off x="7577529" y="5436216"/>
            <a:ext cx="4422686" cy="1200329"/>
          </a:xfrm>
          <a:prstGeom prst="rect">
            <a:avLst/>
          </a:prstGeom>
          <a:solidFill>
            <a:schemeClr val="accent2">
              <a:lumMod val="40000"/>
              <a:lumOff val="60000"/>
            </a:schemeClr>
          </a:solidFill>
          <a:ln w="28575">
            <a:solidFill>
              <a:srgbClr val="006600"/>
            </a:solidFill>
          </a:ln>
        </p:spPr>
        <p:txBody>
          <a:bodyPr wrap="none" rtlCol="0">
            <a:spAutoFit/>
          </a:bodyPr>
          <a:lstStyle/>
          <a:p>
            <a:r>
              <a:rPr lang="en-US" sz="3600" dirty="0">
                <a:solidFill>
                  <a:schemeClr val="bg1"/>
                </a:solidFill>
              </a:rPr>
              <a:t>Steve Mount</a:t>
            </a:r>
          </a:p>
          <a:p>
            <a:r>
              <a:rPr lang="en-US" sz="3600" dirty="0">
                <a:solidFill>
                  <a:schemeClr val="bg1"/>
                </a:solidFill>
              </a:rPr>
              <a:t>University of Maryland</a:t>
            </a:r>
          </a:p>
        </p:txBody>
      </p:sp>
    </p:spTree>
    <p:extLst>
      <p:ext uri="{BB962C8B-B14F-4D97-AF65-F5344CB8AC3E}">
        <p14:creationId xmlns:p14="http://schemas.microsoft.com/office/powerpoint/2010/main" val="17595117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4">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911EA-E48B-431A-839F-007DA82E667A}"/>
              </a:ext>
            </a:extLst>
          </p:cNvPr>
          <p:cNvSpPr>
            <a:spLocks noGrp="1"/>
          </p:cNvSpPr>
          <p:nvPr>
            <p:ph type="ctrTitle"/>
          </p:nvPr>
        </p:nvSpPr>
        <p:spPr>
          <a:xfrm>
            <a:off x="309996" y="200909"/>
            <a:ext cx="10529239" cy="1366528"/>
          </a:xfrm>
          <a:solidFill>
            <a:schemeClr val="accent2">
              <a:lumMod val="40000"/>
              <a:lumOff val="60000"/>
            </a:schemeClr>
          </a:solidFill>
        </p:spPr>
        <p:txBody>
          <a:bodyPr wrap="square">
            <a:spAutoFit/>
          </a:bodyPr>
          <a:lstStyle/>
          <a:p>
            <a:r>
              <a:rPr lang="en-US" altLang="en-US" sz="3600" dirty="0">
                <a:solidFill>
                  <a:srgbClr val="006600"/>
                </a:solidFill>
              </a:rPr>
              <a:t>CAGI 2019 – San Francisco</a:t>
            </a:r>
            <a:br>
              <a:rPr lang="en-US" altLang="en-US" sz="3600" dirty="0">
                <a:solidFill>
                  <a:srgbClr val="006600"/>
                </a:solidFill>
              </a:rPr>
            </a:br>
            <a:r>
              <a:rPr lang="en-US" altLang="en-US" sz="3600" dirty="0">
                <a:solidFill>
                  <a:srgbClr val="006600"/>
                </a:solidFill>
              </a:rPr>
              <a:t>The status of splicing prediction.</a:t>
            </a:r>
            <a:endParaRPr lang="en-US" dirty="0">
              <a:solidFill>
                <a:srgbClr val="006600"/>
              </a:solidFill>
            </a:endParaRPr>
          </a:p>
        </p:txBody>
      </p:sp>
      <p:sp>
        <p:nvSpPr>
          <p:cNvPr id="3" name="Subtitle 2">
            <a:extLst>
              <a:ext uri="{FF2B5EF4-FFF2-40B4-BE49-F238E27FC236}">
                <a16:creationId xmlns:a16="http://schemas.microsoft.com/office/drawing/2014/main" id="{EB9AA4C8-BF1D-4B86-91DA-15772935AD22}"/>
              </a:ext>
            </a:extLst>
          </p:cNvPr>
          <p:cNvSpPr>
            <a:spLocks noGrp="1"/>
          </p:cNvSpPr>
          <p:nvPr>
            <p:ph type="subTitle" idx="1"/>
          </p:nvPr>
        </p:nvSpPr>
        <p:spPr>
          <a:xfrm>
            <a:off x="1826229" y="1773734"/>
            <a:ext cx="10085858" cy="1239894"/>
          </a:xfrm>
        </p:spPr>
        <p:txBody>
          <a:bodyPr>
            <a:noAutofit/>
          </a:bodyPr>
          <a:lstStyle/>
          <a:p>
            <a:pPr algn="l"/>
            <a:r>
              <a:rPr lang="en-US" altLang="en-US" sz="3600" dirty="0"/>
              <a:t>“There have been improvements in splicing prediction, but it lags behind missense prediction”</a:t>
            </a:r>
            <a:endParaRPr lang="en-US" sz="3600" dirty="0"/>
          </a:p>
        </p:txBody>
      </p:sp>
      <p:sp>
        <p:nvSpPr>
          <p:cNvPr id="4" name="Rectangle 3">
            <a:extLst>
              <a:ext uri="{FF2B5EF4-FFF2-40B4-BE49-F238E27FC236}">
                <a16:creationId xmlns:a16="http://schemas.microsoft.com/office/drawing/2014/main" id="{F6A5C679-F6D7-49E6-9DDA-33B97587E422}"/>
              </a:ext>
            </a:extLst>
          </p:cNvPr>
          <p:cNvSpPr/>
          <p:nvPr/>
        </p:nvSpPr>
        <p:spPr>
          <a:xfrm>
            <a:off x="417814" y="3058836"/>
            <a:ext cx="11561853" cy="2308324"/>
          </a:xfrm>
          <a:prstGeom prst="rect">
            <a:avLst/>
          </a:prstGeom>
        </p:spPr>
        <p:txBody>
          <a:bodyPr wrap="square">
            <a:spAutoFit/>
          </a:bodyPr>
          <a:lstStyle/>
          <a:p>
            <a:r>
              <a:rPr lang="en-US" altLang="en-US" sz="2400" dirty="0"/>
              <a:t>It’s getting better.</a:t>
            </a:r>
            <a:br>
              <a:rPr lang="en-US" altLang="en-US" sz="2400" dirty="0"/>
            </a:br>
            <a:r>
              <a:rPr lang="en-US" altLang="en-US" sz="2400" dirty="0"/>
              <a:t>	Dinucleotide mutations almost always impact splicing</a:t>
            </a:r>
            <a:br>
              <a:rPr lang="en-US" altLang="en-US" sz="2400" dirty="0"/>
            </a:br>
            <a:r>
              <a:rPr lang="en-US" altLang="en-US" sz="2400" dirty="0"/>
              <a:t>	Prediction of the effects of mutations in core splice site signals is comparable to prediction of missense.</a:t>
            </a:r>
            <a:br>
              <a:rPr lang="en-US" altLang="en-US" sz="2400" dirty="0"/>
            </a:br>
            <a:r>
              <a:rPr lang="en-US" altLang="en-US" sz="2400" dirty="0"/>
              <a:t>	Auxiliary signals can have a big impact but prediction may never be as good as missense prediction.</a:t>
            </a:r>
            <a:endParaRPr lang="en-US" sz="2400" dirty="0"/>
          </a:p>
        </p:txBody>
      </p:sp>
      <p:sp>
        <p:nvSpPr>
          <p:cNvPr id="6" name="TextBox 5">
            <a:extLst>
              <a:ext uri="{FF2B5EF4-FFF2-40B4-BE49-F238E27FC236}">
                <a16:creationId xmlns:a16="http://schemas.microsoft.com/office/drawing/2014/main" id="{47AD2932-B469-4C21-B478-0B1EDB1D6066}"/>
              </a:ext>
            </a:extLst>
          </p:cNvPr>
          <p:cNvSpPr txBox="1"/>
          <p:nvPr/>
        </p:nvSpPr>
        <p:spPr>
          <a:xfrm>
            <a:off x="7577529" y="5436216"/>
            <a:ext cx="4422686" cy="1200329"/>
          </a:xfrm>
          <a:prstGeom prst="rect">
            <a:avLst/>
          </a:prstGeom>
          <a:solidFill>
            <a:schemeClr val="accent2">
              <a:lumMod val="40000"/>
              <a:lumOff val="60000"/>
            </a:schemeClr>
          </a:solidFill>
          <a:ln w="28575">
            <a:solidFill>
              <a:srgbClr val="006600"/>
            </a:solidFill>
          </a:ln>
        </p:spPr>
        <p:txBody>
          <a:bodyPr wrap="none" rtlCol="0">
            <a:spAutoFit/>
          </a:bodyPr>
          <a:lstStyle/>
          <a:p>
            <a:r>
              <a:rPr lang="en-US" sz="3600" dirty="0">
                <a:solidFill>
                  <a:schemeClr val="bg1"/>
                </a:solidFill>
              </a:rPr>
              <a:t>Steve Mount</a:t>
            </a:r>
          </a:p>
          <a:p>
            <a:r>
              <a:rPr lang="en-US" sz="3600" dirty="0">
                <a:solidFill>
                  <a:schemeClr val="bg1"/>
                </a:solidFill>
              </a:rPr>
              <a:t>University of Maryland</a:t>
            </a:r>
          </a:p>
        </p:txBody>
      </p:sp>
      <p:sp>
        <p:nvSpPr>
          <p:cNvPr id="7" name="TextBox 6">
            <a:extLst>
              <a:ext uri="{FF2B5EF4-FFF2-40B4-BE49-F238E27FC236}">
                <a16:creationId xmlns:a16="http://schemas.microsoft.com/office/drawing/2014/main" id="{B2CCF489-A80D-46CA-922F-5B74D5A525AA}"/>
              </a:ext>
            </a:extLst>
          </p:cNvPr>
          <p:cNvSpPr txBox="1"/>
          <p:nvPr/>
        </p:nvSpPr>
        <p:spPr>
          <a:xfrm>
            <a:off x="113016" y="5559503"/>
            <a:ext cx="7078895" cy="1200329"/>
          </a:xfrm>
          <a:prstGeom prst="rect">
            <a:avLst/>
          </a:prstGeom>
          <a:solidFill>
            <a:schemeClr val="accent2">
              <a:lumMod val="40000"/>
              <a:lumOff val="60000"/>
            </a:schemeClr>
          </a:solidFill>
          <a:ln w="28575">
            <a:solidFill>
              <a:srgbClr val="006600"/>
            </a:solidFill>
          </a:ln>
        </p:spPr>
        <p:txBody>
          <a:bodyPr wrap="square" rtlCol="0">
            <a:spAutoFit/>
          </a:bodyPr>
          <a:lstStyle/>
          <a:p>
            <a:r>
              <a:rPr lang="en-US" sz="3600" dirty="0">
                <a:solidFill>
                  <a:schemeClr val="bg1"/>
                </a:solidFill>
              </a:rPr>
              <a:t>The CAGI5 splicing challenges and other developments in the field.</a:t>
            </a:r>
          </a:p>
        </p:txBody>
      </p:sp>
    </p:spTree>
    <p:extLst>
      <p:ext uri="{BB962C8B-B14F-4D97-AF65-F5344CB8AC3E}">
        <p14:creationId xmlns:p14="http://schemas.microsoft.com/office/powerpoint/2010/main" val="27800773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4">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911EA-E48B-431A-839F-007DA82E667A}"/>
              </a:ext>
            </a:extLst>
          </p:cNvPr>
          <p:cNvSpPr>
            <a:spLocks noGrp="1"/>
          </p:cNvSpPr>
          <p:nvPr>
            <p:ph type="ctrTitle"/>
          </p:nvPr>
        </p:nvSpPr>
        <p:spPr>
          <a:xfrm>
            <a:off x="1683768" y="263730"/>
            <a:ext cx="3880341" cy="895630"/>
          </a:xfrm>
          <a:solidFill>
            <a:schemeClr val="accent2">
              <a:lumMod val="40000"/>
              <a:lumOff val="60000"/>
            </a:schemeClr>
          </a:solidFill>
        </p:spPr>
        <p:txBody>
          <a:bodyPr wrap="square">
            <a:spAutoFit/>
          </a:bodyPr>
          <a:lstStyle/>
          <a:p>
            <a:r>
              <a:rPr lang="en-US" dirty="0">
                <a:solidFill>
                  <a:srgbClr val="006600"/>
                </a:solidFill>
              </a:rPr>
              <a:t>outline</a:t>
            </a:r>
          </a:p>
        </p:txBody>
      </p:sp>
      <p:sp>
        <p:nvSpPr>
          <p:cNvPr id="7" name="TextBox 6">
            <a:extLst>
              <a:ext uri="{FF2B5EF4-FFF2-40B4-BE49-F238E27FC236}">
                <a16:creationId xmlns:a16="http://schemas.microsoft.com/office/drawing/2014/main" id="{B2CCF489-A80D-46CA-922F-5B74D5A525AA}"/>
              </a:ext>
            </a:extLst>
          </p:cNvPr>
          <p:cNvSpPr txBox="1"/>
          <p:nvPr/>
        </p:nvSpPr>
        <p:spPr>
          <a:xfrm>
            <a:off x="186985" y="3232031"/>
            <a:ext cx="7078895" cy="584775"/>
          </a:xfrm>
          <a:prstGeom prst="rect">
            <a:avLst/>
          </a:prstGeom>
          <a:solidFill>
            <a:schemeClr val="accent2">
              <a:lumMod val="40000"/>
              <a:lumOff val="60000"/>
            </a:schemeClr>
          </a:solidFill>
          <a:ln w="28575">
            <a:solidFill>
              <a:srgbClr val="006600"/>
            </a:solidFill>
          </a:ln>
        </p:spPr>
        <p:txBody>
          <a:bodyPr wrap="square" rtlCol="0">
            <a:spAutoFit/>
          </a:bodyPr>
          <a:lstStyle/>
          <a:p>
            <a:r>
              <a:rPr lang="en-US" sz="3200" dirty="0">
                <a:solidFill>
                  <a:schemeClr val="bg1"/>
                </a:solidFill>
              </a:rPr>
              <a:t>Splicing mutation outcomes</a:t>
            </a:r>
            <a:endParaRPr lang="en-US" sz="2000" dirty="0">
              <a:solidFill>
                <a:schemeClr val="bg1"/>
              </a:solidFill>
            </a:endParaRPr>
          </a:p>
        </p:txBody>
      </p:sp>
      <p:sp>
        <p:nvSpPr>
          <p:cNvPr id="9" name="TextBox 8">
            <a:extLst>
              <a:ext uri="{FF2B5EF4-FFF2-40B4-BE49-F238E27FC236}">
                <a16:creationId xmlns:a16="http://schemas.microsoft.com/office/drawing/2014/main" id="{D1D1817C-E80C-4EFB-96D8-8AF12E4A89E0}"/>
              </a:ext>
            </a:extLst>
          </p:cNvPr>
          <p:cNvSpPr txBox="1"/>
          <p:nvPr/>
        </p:nvSpPr>
        <p:spPr>
          <a:xfrm>
            <a:off x="198789" y="1527216"/>
            <a:ext cx="7078895" cy="1508105"/>
          </a:xfrm>
          <a:prstGeom prst="rect">
            <a:avLst/>
          </a:prstGeom>
          <a:solidFill>
            <a:schemeClr val="accent2">
              <a:lumMod val="40000"/>
              <a:lumOff val="60000"/>
            </a:schemeClr>
          </a:solidFill>
          <a:ln w="28575">
            <a:solidFill>
              <a:srgbClr val="006600"/>
            </a:solidFill>
          </a:ln>
        </p:spPr>
        <p:txBody>
          <a:bodyPr wrap="square" rtlCol="0">
            <a:spAutoFit/>
          </a:bodyPr>
          <a:lstStyle/>
          <a:p>
            <a:r>
              <a:rPr lang="en-US" sz="3200" dirty="0">
                <a:solidFill>
                  <a:schemeClr val="bg1"/>
                </a:solidFill>
              </a:rPr>
              <a:t>Classes of splicing signal</a:t>
            </a:r>
            <a:endParaRPr lang="en-US" sz="2000" dirty="0">
              <a:solidFill>
                <a:schemeClr val="bg1"/>
              </a:solidFill>
            </a:endParaRPr>
          </a:p>
          <a:p>
            <a:r>
              <a:rPr lang="en-US" sz="2000" dirty="0">
                <a:solidFill>
                  <a:schemeClr val="bg1"/>
                </a:solidFill>
              </a:rPr>
              <a:t>	‘invariant’ dinucleotides (GT-AG)</a:t>
            </a:r>
          </a:p>
          <a:p>
            <a:r>
              <a:rPr lang="en-US" sz="2000" dirty="0">
                <a:solidFill>
                  <a:schemeClr val="bg1"/>
                </a:solidFill>
              </a:rPr>
              <a:t>	core splicing signals</a:t>
            </a:r>
          </a:p>
          <a:p>
            <a:r>
              <a:rPr lang="en-US" sz="2000" dirty="0">
                <a:solidFill>
                  <a:schemeClr val="bg1"/>
                </a:solidFill>
              </a:rPr>
              <a:t>	auxiliary signals</a:t>
            </a:r>
          </a:p>
        </p:txBody>
      </p:sp>
      <p:sp>
        <p:nvSpPr>
          <p:cNvPr id="10" name="TextBox 9">
            <a:extLst>
              <a:ext uri="{FF2B5EF4-FFF2-40B4-BE49-F238E27FC236}">
                <a16:creationId xmlns:a16="http://schemas.microsoft.com/office/drawing/2014/main" id="{48868E22-62E0-4ADF-8CEE-91AF40CCAD65}"/>
              </a:ext>
            </a:extLst>
          </p:cNvPr>
          <p:cNvSpPr txBox="1"/>
          <p:nvPr/>
        </p:nvSpPr>
        <p:spPr>
          <a:xfrm>
            <a:off x="198789" y="3941810"/>
            <a:ext cx="11688418" cy="584775"/>
          </a:xfrm>
          <a:prstGeom prst="rect">
            <a:avLst/>
          </a:prstGeom>
          <a:solidFill>
            <a:schemeClr val="accent2">
              <a:lumMod val="40000"/>
              <a:lumOff val="60000"/>
            </a:schemeClr>
          </a:solidFill>
          <a:ln w="28575">
            <a:solidFill>
              <a:srgbClr val="006600"/>
            </a:solidFill>
          </a:ln>
        </p:spPr>
        <p:txBody>
          <a:bodyPr wrap="square" rtlCol="0">
            <a:spAutoFit/>
          </a:bodyPr>
          <a:lstStyle/>
          <a:p>
            <a:r>
              <a:rPr lang="en-US" sz="3200" dirty="0">
                <a:solidFill>
                  <a:schemeClr val="bg1"/>
                </a:solidFill>
              </a:rPr>
              <a:t>Data relevant to prediction of impacts on splicing mutation outcomes</a:t>
            </a:r>
          </a:p>
        </p:txBody>
      </p:sp>
      <p:sp>
        <p:nvSpPr>
          <p:cNvPr id="11" name="TextBox 10">
            <a:extLst>
              <a:ext uri="{FF2B5EF4-FFF2-40B4-BE49-F238E27FC236}">
                <a16:creationId xmlns:a16="http://schemas.microsoft.com/office/drawing/2014/main" id="{78296537-11CA-42F5-89AD-B5403CF2C025}"/>
              </a:ext>
            </a:extLst>
          </p:cNvPr>
          <p:cNvSpPr txBox="1"/>
          <p:nvPr/>
        </p:nvSpPr>
        <p:spPr>
          <a:xfrm>
            <a:off x="192169" y="4658754"/>
            <a:ext cx="11688418" cy="584775"/>
          </a:xfrm>
          <a:prstGeom prst="rect">
            <a:avLst/>
          </a:prstGeom>
          <a:solidFill>
            <a:schemeClr val="accent2">
              <a:lumMod val="40000"/>
              <a:lumOff val="60000"/>
            </a:schemeClr>
          </a:solidFill>
          <a:ln w="28575">
            <a:solidFill>
              <a:srgbClr val="006600"/>
            </a:solidFill>
          </a:ln>
        </p:spPr>
        <p:txBody>
          <a:bodyPr wrap="square" rtlCol="0">
            <a:spAutoFit/>
          </a:bodyPr>
          <a:lstStyle/>
          <a:p>
            <a:r>
              <a:rPr lang="en-US" sz="3200" dirty="0">
                <a:solidFill>
                  <a:schemeClr val="bg1"/>
                </a:solidFill>
              </a:rPr>
              <a:t>Current methods (How are we doing?)</a:t>
            </a:r>
          </a:p>
        </p:txBody>
      </p:sp>
      <p:sp>
        <p:nvSpPr>
          <p:cNvPr id="12" name="TextBox 11">
            <a:extLst>
              <a:ext uri="{FF2B5EF4-FFF2-40B4-BE49-F238E27FC236}">
                <a16:creationId xmlns:a16="http://schemas.microsoft.com/office/drawing/2014/main" id="{86F06D41-0E47-4E76-AA92-A4D73979FB17}"/>
              </a:ext>
            </a:extLst>
          </p:cNvPr>
          <p:cNvSpPr txBox="1"/>
          <p:nvPr/>
        </p:nvSpPr>
        <p:spPr>
          <a:xfrm>
            <a:off x="185549" y="5375698"/>
            <a:ext cx="11688418" cy="584775"/>
          </a:xfrm>
          <a:prstGeom prst="rect">
            <a:avLst/>
          </a:prstGeom>
          <a:solidFill>
            <a:schemeClr val="accent2">
              <a:lumMod val="40000"/>
              <a:lumOff val="60000"/>
            </a:schemeClr>
          </a:solidFill>
          <a:ln w="28575">
            <a:solidFill>
              <a:srgbClr val="006600"/>
            </a:solidFill>
          </a:ln>
        </p:spPr>
        <p:txBody>
          <a:bodyPr wrap="square" rtlCol="0">
            <a:spAutoFit/>
          </a:bodyPr>
          <a:lstStyle/>
          <a:p>
            <a:r>
              <a:rPr lang="en-US" sz="3200" dirty="0">
                <a:solidFill>
                  <a:schemeClr val="bg1"/>
                </a:solidFill>
              </a:rPr>
              <a:t>Challenges for splicing impact predictions</a:t>
            </a:r>
          </a:p>
        </p:txBody>
      </p:sp>
      <p:sp>
        <p:nvSpPr>
          <p:cNvPr id="13" name="TextBox 12">
            <a:extLst>
              <a:ext uri="{FF2B5EF4-FFF2-40B4-BE49-F238E27FC236}">
                <a16:creationId xmlns:a16="http://schemas.microsoft.com/office/drawing/2014/main" id="{BB9EA93A-4194-42D5-8E0D-F026BCFC823B}"/>
              </a:ext>
            </a:extLst>
          </p:cNvPr>
          <p:cNvSpPr txBox="1"/>
          <p:nvPr/>
        </p:nvSpPr>
        <p:spPr>
          <a:xfrm>
            <a:off x="178929" y="6092642"/>
            <a:ext cx="11688418" cy="584775"/>
          </a:xfrm>
          <a:prstGeom prst="rect">
            <a:avLst/>
          </a:prstGeom>
          <a:solidFill>
            <a:schemeClr val="accent2">
              <a:lumMod val="40000"/>
              <a:lumOff val="60000"/>
            </a:schemeClr>
          </a:solidFill>
          <a:ln w="28575">
            <a:solidFill>
              <a:srgbClr val="006600"/>
            </a:solidFill>
          </a:ln>
        </p:spPr>
        <p:txBody>
          <a:bodyPr wrap="square" rtlCol="0">
            <a:spAutoFit/>
          </a:bodyPr>
          <a:lstStyle/>
          <a:p>
            <a:r>
              <a:rPr lang="en-US" sz="3200" dirty="0">
                <a:solidFill>
                  <a:schemeClr val="bg1"/>
                </a:solidFill>
              </a:rPr>
              <a:t>Considerations for clinical diagnostics and future CAGI challenges</a:t>
            </a:r>
          </a:p>
        </p:txBody>
      </p:sp>
    </p:spTree>
    <p:extLst>
      <p:ext uri="{BB962C8B-B14F-4D97-AF65-F5344CB8AC3E}">
        <p14:creationId xmlns:p14="http://schemas.microsoft.com/office/powerpoint/2010/main" val="40793945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a:xfrm>
            <a:off x="564822" y="346271"/>
            <a:ext cx="10515600" cy="757130"/>
          </a:xfrm>
        </p:spPr>
        <p:txBody>
          <a:bodyPr anchor="t" anchorCtr="0">
            <a:spAutoFit/>
          </a:bodyPr>
          <a:lstStyle/>
          <a:p>
            <a:r>
              <a:rPr lang="en-US" altLang="en-US" sz="4800" dirty="0"/>
              <a:t>Classes of splice site signal</a:t>
            </a:r>
            <a:endParaRPr lang="en-US" altLang="en-US" sz="4800" i="1" dirty="0">
              <a:solidFill>
                <a:srgbClr val="FF0000"/>
              </a:solidFill>
            </a:endParaRPr>
          </a:p>
        </p:txBody>
      </p:sp>
      <p:pic>
        <p:nvPicPr>
          <p:cNvPr id="1026" name="Picture 2">
            <a:extLst>
              <a:ext uri="{FF2B5EF4-FFF2-40B4-BE49-F238E27FC236}">
                <a16:creationId xmlns:a16="http://schemas.microsoft.com/office/drawing/2014/main" id="{E74FE97C-43E8-4007-BB64-0E8F1120A68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1060" b="78250"/>
          <a:stretch/>
        </p:blipFill>
        <p:spPr bwMode="auto">
          <a:xfrm>
            <a:off x="5859726" y="1509714"/>
            <a:ext cx="3093773" cy="156173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a:extLst>
              <a:ext uri="{FF2B5EF4-FFF2-40B4-BE49-F238E27FC236}">
                <a16:creationId xmlns:a16="http://schemas.microsoft.com/office/drawing/2014/main" id="{652C60BF-FEE1-4BA5-9B99-104E7CA0480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56299" b="78250"/>
          <a:stretch/>
        </p:blipFill>
        <p:spPr bwMode="auto">
          <a:xfrm>
            <a:off x="428391" y="1509714"/>
            <a:ext cx="4671706" cy="1561732"/>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AE4F920C-37C4-41B0-B2A8-091E4F832055}"/>
              </a:ext>
            </a:extLst>
          </p:cNvPr>
          <p:cNvSpPr txBox="1"/>
          <p:nvPr/>
        </p:nvSpPr>
        <p:spPr>
          <a:xfrm>
            <a:off x="428391" y="3429000"/>
            <a:ext cx="7078895" cy="1569660"/>
          </a:xfrm>
          <a:prstGeom prst="rect">
            <a:avLst/>
          </a:prstGeom>
          <a:solidFill>
            <a:srgbClr val="006600"/>
          </a:solidFill>
          <a:ln w="28575">
            <a:solidFill>
              <a:srgbClr val="006600"/>
            </a:solidFill>
          </a:ln>
        </p:spPr>
        <p:txBody>
          <a:bodyPr wrap="square" rtlCol="0">
            <a:spAutoFit/>
          </a:bodyPr>
          <a:lstStyle>
            <a:defPPr>
              <a:defRPr lang="en-US"/>
            </a:defPPr>
            <a:lvl1pPr>
              <a:defRPr sz="3200">
                <a:solidFill>
                  <a:schemeClr val="bg1"/>
                </a:solidFill>
              </a:defRPr>
            </a:lvl1pPr>
          </a:lstStyle>
          <a:p>
            <a:r>
              <a:rPr lang="en-US" dirty="0"/>
              <a:t>Classes of splicing signal</a:t>
            </a:r>
          </a:p>
          <a:p>
            <a:r>
              <a:rPr lang="en-US" dirty="0"/>
              <a:t>	‘invariant’ dinucleotides (GT-AG)</a:t>
            </a:r>
          </a:p>
          <a:p>
            <a:r>
              <a:rPr lang="en-US" dirty="0"/>
              <a:t>	core splicing signals</a:t>
            </a:r>
          </a:p>
        </p:txBody>
      </p:sp>
    </p:spTree>
    <p:extLst>
      <p:ext uri="{BB962C8B-B14F-4D97-AF65-F5344CB8AC3E}">
        <p14:creationId xmlns:p14="http://schemas.microsoft.com/office/powerpoint/2010/main" val="13700951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a:xfrm>
            <a:off x="564822" y="346271"/>
            <a:ext cx="10515600" cy="757130"/>
          </a:xfrm>
        </p:spPr>
        <p:txBody>
          <a:bodyPr anchor="t" anchorCtr="0">
            <a:spAutoFit/>
          </a:bodyPr>
          <a:lstStyle/>
          <a:p>
            <a:r>
              <a:rPr lang="en-US" altLang="en-US" sz="4800" dirty="0"/>
              <a:t>Splice site recognition</a:t>
            </a:r>
            <a:endParaRPr lang="en-US" altLang="en-US" sz="4800" i="1" dirty="0">
              <a:solidFill>
                <a:srgbClr val="FF0000"/>
              </a:solidFill>
            </a:endParaRPr>
          </a:p>
        </p:txBody>
      </p:sp>
      <p:pic>
        <p:nvPicPr>
          <p:cNvPr id="2" name="Picture 1">
            <a:extLst>
              <a:ext uri="{FF2B5EF4-FFF2-40B4-BE49-F238E27FC236}">
                <a16:creationId xmlns:a16="http://schemas.microsoft.com/office/drawing/2014/main" id="{34069736-3204-45EF-A266-FFE7369446C9}"/>
              </a:ext>
            </a:extLst>
          </p:cNvPr>
          <p:cNvPicPr>
            <a:picLocks noChangeAspect="1"/>
          </p:cNvPicPr>
          <p:nvPr/>
        </p:nvPicPr>
        <p:blipFill>
          <a:blip r:embed="rId2"/>
          <a:stretch>
            <a:fillRect/>
          </a:stretch>
        </p:blipFill>
        <p:spPr>
          <a:xfrm>
            <a:off x="564822" y="1636602"/>
            <a:ext cx="9535860" cy="4154107"/>
          </a:xfrm>
          <a:prstGeom prst="rect">
            <a:avLst/>
          </a:prstGeom>
        </p:spPr>
      </p:pic>
      <p:sp>
        <p:nvSpPr>
          <p:cNvPr id="4" name="TextBox 3">
            <a:extLst>
              <a:ext uri="{FF2B5EF4-FFF2-40B4-BE49-F238E27FC236}">
                <a16:creationId xmlns:a16="http://schemas.microsoft.com/office/drawing/2014/main" id="{29921816-BA31-497C-8615-27026CD04D36}"/>
              </a:ext>
            </a:extLst>
          </p:cNvPr>
          <p:cNvSpPr txBox="1"/>
          <p:nvPr/>
        </p:nvSpPr>
        <p:spPr>
          <a:xfrm>
            <a:off x="207390" y="5911564"/>
            <a:ext cx="8469819" cy="120032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From </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The Expanding Landscape of Alternative Splicing Variation in Human Populations.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by: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3"/>
              </a:rPr>
              <a:t>Eddie Park</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hlinkClick r:id="rId4"/>
              </a:rPr>
              <a:t>Zhicheng</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4"/>
              </a:rPr>
              <a:t> Pan</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hlinkClick r:id="rId5"/>
              </a:rPr>
              <a:t>Zijun</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5"/>
              </a:rPr>
              <a:t> Zhang</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6"/>
              </a:rPr>
              <a:t>Lan Lin</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7"/>
              </a:rPr>
              <a:t>Yi Xing</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rPr>
              <a:t>American journal of human genetics</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Vol. 102, No. 1. (04 January 2018), pp. 11-26</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CB57B712-F58C-40C9-9BF9-78E222FA2F6A}"/>
              </a:ext>
            </a:extLst>
          </p:cNvPr>
          <p:cNvSpPr txBox="1"/>
          <p:nvPr/>
        </p:nvSpPr>
        <p:spPr>
          <a:xfrm>
            <a:off x="7863840" y="4405714"/>
            <a:ext cx="4328160" cy="1384995"/>
          </a:xfrm>
          <a:prstGeom prst="rect">
            <a:avLst/>
          </a:prstGeom>
          <a:solidFill>
            <a:srgbClr val="006600"/>
          </a:solidFill>
          <a:ln w="28575">
            <a:solidFill>
              <a:srgbClr val="006600"/>
            </a:solidFill>
          </a:ln>
        </p:spPr>
        <p:txBody>
          <a:bodyPr wrap="square" rtlCol="0">
            <a:spAutoFit/>
          </a:bodyPr>
          <a:lstStyle>
            <a:defPPr>
              <a:defRPr lang="en-US"/>
            </a:defPPr>
            <a:lvl1pPr>
              <a:defRPr sz="3200">
                <a:solidFill>
                  <a:schemeClr val="bg1"/>
                </a:solidFill>
              </a:defRPr>
            </a:lvl1pPr>
          </a:lstStyle>
          <a:p>
            <a:r>
              <a:rPr lang="en-US" sz="2800" dirty="0"/>
              <a:t>Auxiliary signals are recognized by various RNA binding proteins</a:t>
            </a:r>
          </a:p>
        </p:txBody>
      </p:sp>
      <p:sp>
        <p:nvSpPr>
          <p:cNvPr id="6" name="TextBox 5">
            <a:extLst>
              <a:ext uri="{FF2B5EF4-FFF2-40B4-BE49-F238E27FC236}">
                <a16:creationId xmlns:a16="http://schemas.microsoft.com/office/drawing/2014/main" id="{98CF25A3-E66E-42A7-98E9-C275E49FFC8B}"/>
              </a:ext>
            </a:extLst>
          </p:cNvPr>
          <p:cNvSpPr txBox="1"/>
          <p:nvPr/>
        </p:nvSpPr>
        <p:spPr>
          <a:xfrm>
            <a:off x="6802849" y="186227"/>
            <a:ext cx="4824329" cy="1077218"/>
          </a:xfrm>
          <a:prstGeom prst="rect">
            <a:avLst/>
          </a:prstGeom>
          <a:solidFill>
            <a:srgbClr val="006600"/>
          </a:solidFill>
          <a:ln w="28575">
            <a:solidFill>
              <a:srgbClr val="006600"/>
            </a:solidFill>
          </a:ln>
        </p:spPr>
        <p:txBody>
          <a:bodyPr wrap="square" rtlCol="0">
            <a:spAutoFit/>
          </a:bodyPr>
          <a:lstStyle>
            <a:defPPr>
              <a:defRPr lang="en-US"/>
            </a:defPPr>
            <a:lvl1pPr>
              <a:defRPr sz="3200">
                <a:solidFill>
                  <a:schemeClr val="bg1"/>
                </a:solidFill>
              </a:defRPr>
            </a:lvl1pPr>
          </a:lstStyle>
          <a:p>
            <a:r>
              <a:rPr lang="en-US" dirty="0"/>
              <a:t>Classes of splicing signal</a:t>
            </a:r>
          </a:p>
          <a:p>
            <a:r>
              <a:rPr lang="en-US" dirty="0"/>
              <a:t>	auxiliary splicing signals</a:t>
            </a:r>
          </a:p>
        </p:txBody>
      </p:sp>
    </p:spTree>
    <p:extLst>
      <p:ext uri="{BB962C8B-B14F-4D97-AF65-F5344CB8AC3E}">
        <p14:creationId xmlns:p14="http://schemas.microsoft.com/office/powerpoint/2010/main" val="21918647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a:xfrm>
            <a:off x="564822" y="346271"/>
            <a:ext cx="10515600" cy="1089529"/>
          </a:xfrm>
        </p:spPr>
        <p:txBody>
          <a:bodyPr anchor="t" anchorCtr="0">
            <a:spAutoFit/>
          </a:bodyPr>
          <a:lstStyle/>
          <a:p>
            <a:r>
              <a:rPr lang="en-US" altLang="en-US" sz="3600" dirty="0"/>
              <a:t>Missense and synonymous mutations are often ESE or ESS or cryptic splice site activation mutations.</a:t>
            </a:r>
            <a:endParaRPr lang="en-US" altLang="en-US" sz="3600" i="1" dirty="0">
              <a:solidFill>
                <a:srgbClr val="FF0000"/>
              </a:solidFill>
            </a:endParaRPr>
          </a:p>
        </p:txBody>
      </p:sp>
      <p:pic>
        <p:nvPicPr>
          <p:cNvPr id="3" name="Picture 2">
            <a:extLst>
              <a:ext uri="{FF2B5EF4-FFF2-40B4-BE49-F238E27FC236}">
                <a16:creationId xmlns:a16="http://schemas.microsoft.com/office/drawing/2014/main" id="{A0042454-913C-46F6-B7C4-27631D2C1908}"/>
              </a:ext>
            </a:extLst>
          </p:cNvPr>
          <p:cNvPicPr>
            <a:picLocks noChangeAspect="1"/>
          </p:cNvPicPr>
          <p:nvPr/>
        </p:nvPicPr>
        <p:blipFill>
          <a:blip r:embed="rId2"/>
          <a:stretch>
            <a:fillRect/>
          </a:stretch>
        </p:blipFill>
        <p:spPr>
          <a:xfrm>
            <a:off x="168892" y="1432874"/>
            <a:ext cx="10069060" cy="5163421"/>
          </a:xfrm>
          <a:prstGeom prst="rect">
            <a:avLst/>
          </a:prstGeom>
        </p:spPr>
      </p:pic>
      <p:sp>
        <p:nvSpPr>
          <p:cNvPr id="6" name="Right Brace 5">
            <a:extLst>
              <a:ext uri="{FF2B5EF4-FFF2-40B4-BE49-F238E27FC236}">
                <a16:creationId xmlns:a16="http://schemas.microsoft.com/office/drawing/2014/main" id="{2FEE1855-72C3-470C-A5D5-2873085705E0}"/>
              </a:ext>
            </a:extLst>
          </p:cNvPr>
          <p:cNvSpPr/>
          <p:nvPr/>
        </p:nvSpPr>
        <p:spPr>
          <a:xfrm>
            <a:off x="8908327" y="3429000"/>
            <a:ext cx="669303" cy="1482365"/>
          </a:xfrm>
          <a:prstGeom prst="rightBrace">
            <a:avLst/>
          </a:prstGeom>
          <a:ln w="381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Rectangle 4">
            <a:extLst>
              <a:ext uri="{FF2B5EF4-FFF2-40B4-BE49-F238E27FC236}">
                <a16:creationId xmlns:a16="http://schemas.microsoft.com/office/drawing/2014/main" id="{CCA41277-6D29-4312-BD0F-FA4848689422}"/>
              </a:ext>
            </a:extLst>
          </p:cNvPr>
          <p:cNvSpPr txBox="1">
            <a:spLocks noChangeArrowheads="1"/>
          </p:cNvSpPr>
          <p:nvPr/>
        </p:nvSpPr>
        <p:spPr>
          <a:xfrm>
            <a:off x="9747316" y="3602817"/>
            <a:ext cx="2308783" cy="1588127"/>
          </a:xfrm>
          <a:prstGeom prst="rect">
            <a:avLst/>
          </a:prstGeom>
        </p:spPr>
        <p:txBody>
          <a:bodyPr vert="horz" wrap="square" lIns="91440" tIns="45720" rIns="91440" bIns="45720" rtlCol="0" anchor="t" anchorCtr="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altLang="en-US" sz="3600" b="0" i="0" u="none" strike="noStrike" kern="1200" cap="none" spc="0" normalizeH="0" baseline="0" noProof="0" dirty="0" err="1">
                <a:ln>
                  <a:noFill/>
                </a:ln>
                <a:solidFill>
                  <a:srgbClr val="C00000"/>
                </a:solidFill>
                <a:effectLst/>
                <a:uLnTx/>
                <a:uFillTx/>
                <a:latin typeface="Calibri Light" panose="020F0302020204030204"/>
                <a:ea typeface="+mj-ea"/>
                <a:cs typeface="+mj-cs"/>
              </a:rPr>
              <a:t>Exonic</a:t>
            </a:r>
            <a:r>
              <a:rPr kumimoji="0" lang="en-US" altLang="en-US" sz="3600" b="0" i="0" u="none" strike="noStrike" kern="1200" cap="none" spc="0" normalizeH="0" baseline="0" noProof="0" dirty="0">
                <a:ln>
                  <a:noFill/>
                </a:ln>
                <a:solidFill>
                  <a:srgbClr val="C00000"/>
                </a:solidFill>
                <a:effectLst/>
                <a:uLnTx/>
                <a:uFillTx/>
                <a:latin typeface="Calibri Light" panose="020F0302020204030204"/>
                <a:ea typeface="+mj-ea"/>
                <a:cs typeface="+mj-cs"/>
              </a:rPr>
              <a:t> splicing mutations?</a:t>
            </a:r>
            <a:endParaRPr kumimoji="0" lang="en-US" altLang="en-US" sz="3600" b="0" i="1" u="none" strike="noStrike" kern="1200" cap="none" spc="0" normalizeH="0" baseline="0" noProof="0" dirty="0">
              <a:ln>
                <a:noFill/>
              </a:ln>
              <a:solidFill>
                <a:srgbClr val="C00000"/>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2558891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8CF25A3-E66E-42A7-98E9-C275E49FFC8B}"/>
              </a:ext>
            </a:extLst>
          </p:cNvPr>
          <p:cNvSpPr txBox="1"/>
          <p:nvPr/>
        </p:nvSpPr>
        <p:spPr>
          <a:xfrm>
            <a:off x="314961" y="186227"/>
            <a:ext cx="10810239" cy="1569660"/>
          </a:xfrm>
          <a:prstGeom prst="rect">
            <a:avLst/>
          </a:prstGeom>
          <a:solidFill>
            <a:srgbClr val="006600"/>
          </a:solidFill>
          <a:ln w="28575">
            <a:solidFill>
              <a:srgbClr val="006600"/>
            </a:solidFill>
          </a:ln>
        </p:spPr>
        <p:txBody>
          <a:bodyPr wrap="square" rtlCol="0">
            <a:spAutoFit/>
          </a:bodyPr>
          <a:lstStyle>
            <a:defPPr>
              <a:defRPr lang="en-US"/>
            </a:defPPr>
            <a:lvl1pPr>
              <a:defRPr sz="3200">
                <a:solidFill>
                  <a:schemeClr val="bg1"/>
                </a:solidFill>
              </a:defRPr>
            </a:lvl1pPr>
          </a:lstStyle>
          <a:p>
            <a:r>
              <a:rPr lang="en-US" sz="4800" dirty="0"/>
              <a:t>We’ve known since 1983 that auxiliary splicing signals can be deleterious</a:t>
            </a:r>
          </a:p>
        </p:txBody>
      </p:sp>
      <p:pic>
        <p:nvPicPr>
          <p:cNvPr id="9" name="Picture 8" descr="A picture containing screenshot&#10;&#10;Description automatically generated">
            <a:extLst>
              <a:ext uri="{FF2B5EF4-FFF2-40B4-BE49-F238E27FC236}">
                <a16:creationId xmlns:a16="http://schemas.microsoft.com/office/drawing/2014/main" id="{A9E999C4-2AD0-4FA1-A927-375EF4E0D10F}"/>
              </a:ext>
            </a:extLst>
          </p:cNvPr>
          <p:cNvPicPr>
            <a:picLocks noChangeAspect="1"/>
          </p:cNvPicPr>
          <p:nvPr/>
        </p:nvPicPr>
        <p:blipFill>
          <a:blip r:embed="rId2"/>
          <a:stretch>
            <a:fillRect/>
          </a:stretch>
        </p:blipFill>
        <p:spPr>
          <a:xfrm>
            <a:off x="355600" y="3707534"/>
            <a:ext cx="8173110" cy="2972040"/>
          </a:xfrm>
          <a:prstGeom prst="rect">
            <a:avLst/>
          </a:prstGeom>
        </p:spPr>
      </p:pic>
      <p:pic>
        <p:nvPicPr>
          <p:cNvPr id="11" name="Picture 10" descr="A screenshot of a cell phone&#10;&#10;Description automatically generated">
            <a:extLst>
              <a:ext uri="{FF2B5EF4-FFF2-40B4-BE49-F238E27FC236}">
                <a16:creationId xmlns:a16="http://schemas.microsoft.com/office/drawing/2014/main" id="{A2989529-9F98-4E51-A1D4-E6FF2262B997}"/>
              </a:ext>
            </a:extLst>
          </p:cNvPr>
          <p:cNvPicPr>
            <a:picLocks noChangeAspect="1"/>
          </p:cNvPicPr>
          <p:nvPr/>
        </p:nvPicPr>
        <p:blipFill>
          <a:blip r:embed="rId3"/>
          <a:stretch>
            <a:fillRect/>
          </a:stretch>
        </p:blipFill>
        <p:spPr>
          <a:xfrm>
            <a:off x="314961" y="1908778"/>
            <a:ext cx="7961002" cy="1779302"/>
          </a:xfrm>
          <a:prstGeom prst="rect">
            <a:avLst/>
          </a:prstGeom>
        </p:spPr>
      </p:pic>
      <p:sp>
        <p:nvSpPr>
          <p:cNvPr id="12" name="TextBox 11">
            <a:extLst>
              <a:ext uri="{FF2B5EF4-FFF2-40B4-BE49-F238E27FC236}">
                <a16:creationId xmlns:a16="http://schemas.microsoft.com/office/drawing/2014/main" id="{DF0F77F7-A7BD-4460-B0B8-58E5D4F65A6D}"/>
              </a:ext>
            </a:extLst>
          </p:cNvPr>
          <p:cNvSpPr txBox="1"/>
          <p:nvPr/>
        </p:nvSpPr>
        <p:spPr>
          <a:xfrm>
            <a:off x="9672320" y="2547044"/>
            <a:ext cx="1043876" cy="369332"/>
          </a:xfrm>
          <a:prstGeom prst="rect">
            <a:avLst/>
          </a:prstGeom>
          <a:solidFill>
            <a:srgbClr val="9BAFB5">
              <a:lumMod val="40000"/>
              <a:lumOff val="60000"/>
            </a:srgbClr>
          </a:solidFill>
          <a:ln w="28575">
            <a:solidFill>
              <a:srgbClr val="006600"/>
            </a:solidFill>
          </a:ln>
        </p:spPr>
        <p:txBody>
          <a:bodyPr wrap="square" rtlCol="0">
            <a:spAutoFit/>
          </a:bodyPr>
          <a:lstStyle>
            <a:defPPr>
              <a:defRPr lang="en-US"/>
            </a:defPPr>
            <a:lvl1pPr marR="0" lvl="0" indent="0" defTabSz="914400" fontAlgn="auto">
              <a:lnSpc>
                <a:spcPct val="100000"/>
              </a:lnSpc>
              <a:spcBef>
                <a:spcPts val="0"/>
              </a:spcBef>
              <a:spcAft>
                <a:spcPts val="0"/>
              </a:spcAft>
              <a:buClrTx/>
              <a:buSzTx/>
              <a:buFontTx/>
              <a:buNone/>
              <a:tabLst/>
              <a:defRPr kumimoji="0" b="0" i="0" u="none" strike="noStrike" kern="0" cap="none" spc="0" normalizeH="0" baseline="0">
                <a:ln>
                  <a:noFill/>
                </a:ln>
                <a:solidFill>
                  <a:srgbClr val="000000"/>
                </a:solidFill>
                <a:effectLst/>
                <a:uLnTx/>
                <a:uFillTx/>
                <a:latin typeface="Gill Sans MT" panose="020B0502020104020203"/>
              </a:defRPr>
            </a:lvl1pPr>
          </a:lstStyle>
          <a:p>
            <a:r>
              <a:rPr lang="en-US" dirty="0"/>
              <a:t>missense</a:t>
            </a:r>
          </a:p>
        </p:txBody>
      </p:sp>
      <p:sp>
        <p:nvSpPr>
          <p:cNvPr id="14" name="TextBox 13">
            <a:extLst>
              <a:ext uri="{FF2B5EF4-FFF2-40B4-BE49-F238E27FC236}">
                <a16:creationId xmlns:a16="http://schemas.microsoft.com/office/drawing/2014/main" id="{63CD5311-5D0C-4662-B7A6-F28CFD4E561E}"/>
              </a:ext>
            </a:extLst>
          </p:cNvPr>
          <p:cNvSpPr txBox="1"/>
          <p:nvPr/>
        </p:nvSpPr>
        <p:spPr>
          <a:xfrm>
            <a:off x="9127458" y="4917448"/>
            <a:ext cx="2468561" cy="369332"/>
          </a:xfrm>
          <a:prstGeom prst="rect">
            <a:avLst/>
          </a:prstGeom>
          <a:solidFill>
            <a:srgbClr val="9BAFB5">
              <a:lumMod val="40000"/>
              <a:lumOff val="60000"/>
            </a:srgbClr>
          </a:solidFill>
          <a:ln w="28575">
            <a:solidFill>
              <a:srgbClr val="006600"/>
            </a:solidFill>
          </a:ln>
        </p:spPr>
        <p:txBody>
          <a:bodyPr wrap="square" rtlCol="0">
            <a:spAutoFit/>
          </a:bodyPr>
          <a:lstStyle>
            <a:defPPr>
              <a:defRPr lang="en-US"/>
            </a:defPPr>
            <a:lvl1pPr marR="0" lvl="0" indent="0" defTabSz="914400" fontAlgn="auto">
              <a:lnSpc>
                <a:spcPct val="100000"/>
              </a:lnSpc>
              <a:spcBef>
                <a:spcPts val="0"/>
              </a:spcBef>
              <a:spcAft>
                <a:spcPts val="0"/>
              </a:spcAft>
              <a:buClrTx/>
              <a:buSzTx/>
              <a:buFontTx/>
              <a:buNone/>
              <a:tabLst/>
              <a:defRPr kumimoji="0" b="0" i="0" u="none" strike="noStrike" kern="0" cap="none" spc="0" normalizeH="0" baseline="0">
                <a:ln>
                  <a:noFill/>
                </a:ln>
                <a:solidFill>
                  <a:srgbClr val="000000"/>
                </a:solidFill>
                <a:effectLst/>
                <a:uLnTx/>
                <a:uFillTx/>
                <a:latin typeface="Gill Sans MT" panose="020B0502020104020203"/>
              </a:defRPr>
            </a:lvl1pPr>
          </a:lstStyle>
          <a:p>
            <a:r>
              <a:rPr lang="en-US" dirty="0"/>
              <a:t>“deep intron” mutations</a:t>
            </a:r>
          </a:p>
        </p:txBody>
      </p:sp>
    </p:spTree>
    <p:extLst>
      <p:ext uri="{BB962C8B-B14F-4D97-AF65-F5344CB8AC3E}">
        <p14:creationId xmlns:p14="http://schemas.microsoft.com/office/powerpoint/2010/main" val="42900900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4">
            <a:lumMod val="75000"/>
          </a:schemeClr>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B2CCF489-A80D-46CA-922F-5B74D5A525AA}"/>
              </a:ext>
            </a:extLst>
          </p:cNvPr>
          <p:cNvSpPr txBox="1"/>
          <p:nvPr/>
        </p:nvSpPr>
        <p:spPr>
          <a:xfrm>
            <a:off x="194940" y="1964259"/>
            <a:ext cx="7078895" cy="1815882"/>
          </a:xfrm>
          <a:prstGeom prst="rect">
            <a:avLst/>
          </a:prstGeom>
          <a:solidFill>
            <a:schemeClr val="accent2">
              <a:lumMod val="40000"/>
              <a:lumOff val="60000"/>
            </a:schemeClr>
          </a:solidFill>
          <a:ln w="28575">
            <a:solidFill>
              <a:srgbClr val="006600"/>
            </a:solidFill>
          </a:ln>
        </p:spPr>
        <p:txBody>
          <a:bodyPr wrap="square" rtlCol="0">
            <a:spAutoFit/>
          </a:bodyPr>
          <a:lstStyle/>
          <a:p>
            <a:r>
              <a:rPr lang="en-US" sz="3200" dirty="0">
                <a:solidFill>
                  <a:schemeClr val="bg1"/>
                </a:solidFill>
              </a:rPr>
              <a:t>Splicing mutation outcomes</a:t>
            </a:r>
            <a:endParaRPr lang="en-US" sz="2000" dirty="0">
              <a:solidFill>
                <a:schemeClr val="bg1"/>
              </a:solidFill>
            </a:endParaRPr>
          </a:p>
          <a:p>
            <a:r>
              <a:rPr lang="en-US" sz="2000" dirty="0">
                <a:solidFill>
                  <a:schemeClr val="bg1"/>
                </a:solidFill>
              </a:rPr>
              <a:t>	intron retention</a:t>
            </a:r>
          </a:p>
          <a:p>
            <a:r>
              <a:rPr lang="en-US" sz="2000" dirty="0">
                <a:solidFill>
                  <a:schemeClr val="bg1"/>
                </a:solidFill>
              </a:rPr>
              <a:t>	exon skipping</a:t>
            </a:r>
          </a:p>
          <a:p>
            <a:r>
              <a:rPr lang="en-US" sz="2000" dirty="0">
                <a:solidFill>
                  <a:schemeClr val="bg1"/>
                </a:solidFill>
              </a:rPr>
              <a:t>	cryptic splice site activation</a:t>
            </a:r>
          </a:p>
          <a:p>
            <a:r>
              <a:rPr lang="en-US" sz="2000" dirty="0">
                <a:solidFill>
                  <a:schemeClr val="bg1"/>
                </a:solidFill>
              </a:rPr>
              <a:t>	alternative splice site switch</a:t>
            </a:r>
          </a:p>
        </p:txBody>
      </p:sp>
      <p:sp>
        <p:nvSpPr>
          <p:cNvPr id="9" name="TextBox 8">
            <a:extLst>
              <a:ext uri="{FF2B5EF4-FFF2-40B4-BE49-F238E27FC236}">
                <a16:creationId xmlns:a16="http://schemas.microsoft.com/office/drawing/2014/main" id="{D1D1817C-E80C-4EFB-96D8-8AF12E4A89E0}"/>
              </a:ext>
            </a:extLst>
          </p:cNvPr>
          <p:cNvSpPr txBox="1"/>
          <p:nvPr/>
        </p:nvSpPr>
        <p:spPr>
          <a:xfrm>
            <a:off x="235055" y="1233017"/>
            <a:ext cx="7078895" cy="584775"/>
          </a:xfrm>
          <a:prstGeom prst="rect">
            <a:avLst/>
          </a:prstGeom>
          <a:solidFill>
            <a:schemeClr val="accent2">
              <a:lumMod val="40000"/>
              <a:lumOff val="60000"/>
            </a:schemeClr>
          </a:solidFill>
          <a:ln w="28575">
            <a:solidFill>
              <a:srgbClr val="006600"/>
            </a:solidFill>
          </a:ln>
        </p:spPr>
        <p:txBody>
          <a:bodyPr wrap="square" rtlCol="0">
            <a:spAutoFit/>
          </a:bodyPr>
          <a:lstStyle/>
          <a:p>
            <a:r>
              <a:rPr lang="en-US" sz="3200" dirty="0">
                <a:solidFill>
                  <a:schemeClr val="bg1"/>
                </a:solidFill>
              </a:rPr>
              <a:t>Classes of splicing signal</a:t>
            </a:r>
            <a:endParaRPr lang="en-US" sz="2000" dirty="0">
              <a:solidFill>
                <a:schemeClr val="bg1"/>
              </a:solidFill>
            </a:endParaRPr>
          </a:p>
        </p:txBody>
      </p:sp>
      <p:sp>
        <p:nvSpPr>
          <p:cNvPr id="10" name="TextBox 9">
            <a:extLst>
              <a:ext uri="{FF2B5EF4-FFF2-40B4-BE49-F238E27FC236}">
                <a16:creationId xmlns:a16="http://schemas.microsoft.com/office/drawing/2014/main" id="{48868E22-62E0-4ADF-8CEE-91AF40CCAD65}"/>
              </a:ext>
            </a:extLst>
          </p:cNvPr>
          <p:cNvSpPr txBox="1"/>
          <p:nvPr/>
        </p:nvSpPr>
        <p:spPr>
          <a:xfrm>
            <a:off x="198789" y="3941810"/>
            <a:ext cx="11688418" cy="584775"/>
          </a:xfrm>
          <a:prstGeom prst="rect">
            <a:avLst/>
          </a:prstGeom>
          <a:solidFill>
            <a:schemeClr val="accent2">
              <a:lumMod val="40000"/>
              <a:lumOff val="60000"/>
            </a:schemeClr>
          </a:solidFill>
          <a:ln w="28575">
            <a:solidFill>
              <a:srgbClr val="006600"/>
            </a:solidFill>
          </a:ln>
        </p:spPr>
        <p:txBody>
          <a:bodyPr wrap="square" rtlCol="0">
            <a:spAutoFit/>
          </a:bodyPr>
          <a:lstStyle/>
          <a:p>
            <a:r>
              <a:rPr lang="en-US" sz="3200" dirty="0">
                <a:solidFill>
                  <a:schemeClr val="bg1"/>
                </a:solidFill>
              </a:rPr>
              <a:t>Data relevant to prediction of impacts on splicing mutation outcomes</a:t>
            </a:r>
          </a:p>
        </p:txBody>
      </p:sp>
      <p:sp>
        <p:nvSpPr>
          <p:cNvPr id="11" name="TextBox 10">
            <a:extLst>
              <a:ext uri="{FF2B5EF4-FFF2-40B4-BE49-F238E27FC236}">
                <a16:creationId xmlns:a16="http://schemas.microsoft.com/office/drawing/2014/main" id="{78296537-11CA-42F5-89AD-B5403CF2C025}"/>
              </a:ext>
            </a:extLst>
          </p:cNvPr>
          <p:cNvSpPr txBox="1"/>
          <p:nvPr/>
        </p:nvSpPr>
        <p:spPr>
          <a:xfrm>
            <a:off x="192169" y="4658754"/>
            <a:ext cx="11688418" cy="584775"/>
          </a:xfrm>
          <a:prstGeom prst="rect">
            <a:avLst/>
          </a:prstGeom>
          <a:solidFill>
            <a:schemeClr val="accent2">
              <a:lumMod val="40000"/>
              <a:lumOff val="60000"/>
            </a:schemeClr>
          </a:solidFill>
          <a:ln w="28575">
            <a:solidFill>
              <a:srgbClr val="006600"/>
            </a:solidFill>
          </a:ln>
        </p:spPr>
        <p:txBody>
          <a:bodyPr wrap="square" rtlCol="0">
            <a:spAutoFit/>
          </a:bodyPr>
          <a:lstStyle/>
          <a:p>
            <a:r>
              <a:rPr lang="en-US" sz="3200" dirty="0">
                <a:solidFill>
                  <a:schemeClr val="bg1"/>
                </a:solidFill>
              </a:rPr>
              <a:t>Current methods (How are we doing?)</a:t>
            </a:r>
          </a:p>
        </p:txBody>
      </p:sp>
      <p:sp>
        <p:nvSpPr>
          <p:cNvPr id="12" name="TextBox 11">
            <a:extLst>
              <a:ext uri="{FF2B5EF4-FFF2-40B4-BE49-F238E27FC236}">
                <a16:creationId xmlns:a16="http://schemas.microsoft.com/office/drawing/2014/main" id="{86F06D41-0E47-4E76-AA92-A4D73979FB17}"/>
              </a:ext>
            </a:extLst>
          </p:cNvPr>
          <p:cNvSpPr txBox="1"/>
          <p:nvPr/>
        </p:nvSpPr>
        <p:spPr>
          <a:xfrm>
            <a:off x="185549" y="5375698"/>
            <a:ext cx="11688418" cy="584775"/>
          </a:xfrm>
          <a:prstGeom prst="rect">
            <a:avLst/>
          </a:prstGeom>
          <a:solidFill>
            <a:schemeClr val="accent2">
              <a:lumMod val="40000"/>
              <a:lumOff val="60000"/>
            </a:schemeClr>
          </a:solidFill>
          <a:ln w="28575">
            <a:solidFill>
              <a:srgbClr val="006600"/>
            </a:solidFill>
          </a:ln>
        </p:spPr>
        <p:txBody>
          <a:bodyPr wrap="square" rtlCol="0">
            <a:spAutoFit/>
          </a:bodyPr>
          <a:lstStyle/>
          <a:p>
            <a:r>
              <a:rPr lang="en-US" sz="3200" dirty="0">
                <a:solidFill>
                  <a:schemeClr val="bg1"/>
                </a:solidFill>
              </a:rPr>
              <a:t>Challenges for splicing impact predictions</a:t>
            </a:r>
          </a:p>
        </p:txBody>
      </p:sp>
      <p:sp>
        <p:nvSpPr>
          <p:cNvPr id="13" name="TextBox 12">
            <a:extLst>
              <a:ext uri="{FF2B5EF4-FFF2-40B4-BE49-F238E27FC236}">
                <a16:creationId xmlns:a16="http://schemas.microsoft.com/office/drawing/2014/main" id="{BB9EA93A-4194-42D5-8E0D-F026BCFC823B}"/>
              </a:ext>
            </a:extLst>
          </p:cNvPr>
          <p:cNvSpPr txBox="1"/>
          <p:nvPr/>
        </p:nvSpPr>
        <p:spPr>
          <a:xfrm>
            <a:off x="178929" y="6092642"/>
            <a:ext cx="11688418" cy="584775"/>
          </a:xfrm>
          <a:prstGeom prst="rect">
            <a:avLst/>
          </a:prstGeom>
          <a:solidFill>
            <a:schemeClr val="accent2">
              <a:lumMod val="40000"/>
              <a:lumOff val="60000"/>
            </a:schemeClr>
          </a:solidFill>
          <a:ln w="28575">
            <a:solidFill>
              <a:srgbClr val="006600"/>
            </a:solidFill>
          </a:ln>
        </p:spPr>
        <p:txBody>
          <a:bodyPr wrap="square" rtlCol="0">
            <a:spAutoFit/>
          </a:bodyPr>
          <a:lstStyle/>
          <a:p>
            <a:r>
              <a:rPr lang="en-US" sz="3200" dirty="0">
                <a:solidFill>
                  <a:schemeClr val="bg1"/>
                </a:solidFill>
              </a:rPr>
              <a:t>Considerations for clinical diagnostics and future CAGI challenges</a:t>
            </a:r>
          </a:p>
        </p:txBody>
      </p:sp>
      <p:sp>
        <p:nvSpPr>
          <p:cNvPr id="14" name="Title 1">
            <a:extLst>
              <a:ext uri="{FF2B5EF4-FFF2-40B4-BE49-F238E27FC236}">
                <a16:creationId xmlns:a16="http://schemas.microsoft.com/office/drawing/2014/main" id="{24EBF7E5-1D1E-4D7C-B052-E99D7D07B97D}"/>
              </a:ext>
            </a:extLst>
          </p:cNvPr>
          <p:cNvSpPr>
            <a:spLocks noGrp="1"/>
          </p:cNvSpPr>
          <p:nvPr>
            <p:ph type="ctrTitle"/>
          </p:nvPr>
        </p:nvSpPr>
        <p:spPr>
          <a:xfrm>
            <a:off x="1683768" y="152413"/>
            <a:ext cx="3880341" cy="895630"/>
          </a:xfrm>
          <a:solidFill>
            <a:schemeClr val="accent2">
              <a:lumMod val="40000"/>
              <a:lumOff val="60000"/>
            </a:schemeClr>
          </a:solidFill>
        </p:spPr>
        <p:txBody>
          <a:bodyPr wrap="square">
            <a:spAutoFit/>
          </a:bodyPr>
          <a:lstStyle/>
          <a:p>
            <a:r>
              <a:rPr lang="en-US" dirty="0">
                <a:solidFill>
                  <a:srgbClr val="006600"/>
                </a:solidFill>
              </a:rPr>
              <a:t>outline</a:t>
            </a:r>
          </a:p>
        </p:txBody>
      </p:sp>
    </p:spTree>
    <p:extLst>
      <p:ext uri="{BB962C8B-B14F-4D97-AF65-F5344CB8AC3E}">
        <p14:creationId xmlns:p14="http://schemas.microsoft.com/office/powerpoint/2010/main" val="19223770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a:xfrm>
            <a:off x="564822" y="346271"/>
            <a:ext cx="10515600" cy="757130"/>
          </a:xfrm>
        </p:spPr>
        <p:txBody>
          <a:bodyPr anchor="t" anchorCtr="0">
            <a:spAutoFit/>
          </a:bodyPr>
          <a:lstStyle/>
          <a:p>
            <a:r>
              <a:rPr lang="en-US" altLang="en-US" sz="4800" dirty="0"/>
              <a:t>Alternative splicing</a:t>
            </a:r>
            <a:endParaRPr lang="en-US" altLang="en-US" sz="4800" i="1" dirty="0">
              <a:solidFill>
                <a:srgbClr val="FF0000"/>
              </a:solidFill>
            </a:endParaRPr>
          </a:p>
        </p:txBody>
      </p:sp>
      <p:pic>
        <p:nvPicPr>
          <p:cNvPr id="1026" name="Picture 2" descr="Image result for modes of alternative splicing">
            <a:extLst>
              <a:ext uri="{FF2B5EF4-FFF2-40B4-BE49-F238E27FC236}">
                <a16:creationId xmlns:a16="http://schemas.microsoft.com/office/drawing/2014/main" id="{AB5B6EB1-5B38-4303-84CB-973D4882CC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8164" y="1103400"/>
            <a:ext cx="7919173" cy="5754599"/>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A0631BAB-8623-4FEB-BC65-6572CEACD3F5}"/>
              </a:ext>
            </a:extLst>
          </p:cNvPr>
          <p:cNvSpPr/>
          <p:nvPr/>
        </p:nvSpPr>
        <p:spPr>
          <a:xfrm>
            <a:off x="8367338" y="5462369"/>
            <a:ext cx="3711542" cy="101566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Verdana" panose="020B0604030504040204" pitchFamily="34" charset="0"/>
                <a:ea typeface="+mn-ea"/>
                <a:cs typeface="+mn-cs"/>
              </a:rPr>
              <a:t>Reproduced from </a:t>
            </a:r>
            <a:r>
              <a:rPr kumimoji="0" lang="en-US" sz="1200" b="0" i="0" u="none" strike="noStrike" kern="1200" cap="none" spc="0" normalizeH="0" baseline="0" noProof="0" dirty="0" err="1">
                <a:ln>
                  <a:noFill/>
                </a:ln>
                <a:solidFill>
                  <a:srgbClr val="000000"/>
                </a:solidFill>
                <a:effectLst/>
                <a:uLnTx/>
                <a:uFillTx/>
                <a:latin typeface="Verdana" panose="020B0604030504040204" pitchFamily="34" charset="0"/>
                <a:ea typeface="+mn-ea"/>
                <a:cs typeface="+mn-cs"/>
              </a:rPr>
              <a:t>Cartegni</a:t>
            </a:r>
            <a:r>
              <a:rPr kumimoji="0" lang="en-US" sz="1200" b="0" i="0" u="none" strike="noStrike" kern="1200" cap="none" spc="0" normalizeH="0" baseline="0" noProof="0" dirty="0">
                <a:ln>
                  <a:noFill/>
                </a:ln>
                <a:solidFill>
                  <a:srgbClr val="000000"/>
                </a:solidFill>
                <a:effectLst/>
                <a:uLnTx/>
                <a:uFillTx/>
                <a:latin typeface="Verdana" panose="020B0604030504040204" pitchFamily="34" charset="0"/>
                <a:ea typeface="+mn-ea"/>
                <a:cs typeface="+mn-cs"/>
              </a:rPr>
              <a:t>, L., Chew, S. L. &amp; </a:t>
            </a:r>
            <a:r>
              <a:rPr kumimoji="0" lang="en-US" sz="1200" b="0" i="0" u="none" strike="noStrike" kern="1200" cap="none" spc="0" normalizeH="0" baseline="0" noProof="0" dirty="0" err="1">
                <a:ln>
                  <a:noFill/>
                </a:ln>
                <a:solidFill>
                  <a:srgbClr val="000000"/>
                </a:solidFill>
                <a:effectLst/>
                <a:uLnTx/>
                <a:uFillTx/>
                <a:latin typeface="Verdana" panose="020B0604030504040204" pitchFamily="34" charset="0"/>
                <a:ea typeface="+mn-ea"/>
                <a:cs typeface="+mn-cs"/>
              </a:rPr>
              <a:t>Krainer</a:t>
            </a:r>
            <a:r>
              <a:rPr kumimoji="0" lang="en-US" sz="1200" b="0" i="0" u="none" strike="noStrike" kern="1200" cap="none" spc="0" normalizeH="0" baseline="0" noProof="0" dirty="0">
                <a:ln>
                  <a:noFill/>
                </a:ln>
                <a:solidFill>
                  <a:srgbClr val="000000"/>
                </a:solidFill>
                <a:effectLst/>
                <a:uLnTx/>
                <a:uFillTx/>
                <a:latin typeface="Verdana" panose="020B0604030504040204" pitchFamily="34" charset="0"/>
                <a:ea typeface="+mn-ea"/>
                <a:cs typeface="+mn-cs"/>
              </a:rPr>
              <a:t>, A. R. Listening to silence and understanding nonsense: </a:t>
            </a:r>
            <a:r>
              <a:rPr kumimoji="0" lang="en-US" sz="1200" b="0" i="0" u="none" strike="noStrike" kern="1200" cap="none" spc="0" normalizeH="0" baseline="0" noProof="0" dirty="0" err="1">
                <a:ln>
                  <a:noFill/>
                </a:ln>
                <a:solidFill>
                  <a:srgbClr val="000000"/>
                </a:solidFill>
                <a:effectLst/>
                <a:uLnTx/>
                <a:uFillTx/>
                <a:latin typeface="Verdana" panose="020B0604030504040204" pitchFamily="34" charset="0"/>
                <a:ea typeface="+mn-ea"/>
                <a:cs typeface="+mn-cs"/>
              </a:rPr>
              <a:t>exonic</a:t>
            </a:r>
            <a:r>
              <a:rPr kumimoji="0" lang="en-US" sz="1200" b="0" i="0" u="none" strike="noStrike" kern="1200" cap="none" spc="0" normalizeH="0" baseline="0" noProof="0" dirty="0">
                <a:ln>
                  <a:noFill/>
                </a:ln>
                <a:solidFill>
                  <a:srgbClr val="000000"/>
                </a:solidFill>
                <a:effectLst/>
                <a:uLnTx/>
                <a:uFillTx/>
                <a:latin typeface="Verdana" panose="020B0604030504040204" pitchFamily="34" charset="0"/>
                <a:ea typeface="+mn-ea"/>
                <a:cs typeface="+mn-cs"/>
              </a:rPr>
              <a:t> mutations that affect splicing. </a:t>
            </a:r>
            <a:r>
              <a:rPr kumimoji="0" lang="en-US" sz="1200" b="0" i="1" u="none" strike="noStrike" kern="1200" cap="none" spc="0" normalizeH="0" baseline="0" noProof="0" dirty="0">
                <a:ln>
                  <a:noFill/>
                </a:ln>
                <a:solidFill>
                  <a:srgbClr val="000000"/>
                </a:solidFill>
                <a:effectLst/>
                <a:uLnTx/>
                <a:uFillTx/>
                <a:latin typeface="Verdana" panose="020B0604030504040204" pitchFamily="34" charset="0"/>
                <a:ea typeface="+mn-ea"/>
                <a:cs typeface="+mn-cs"/>
              </a:rPr>
              <a:t>Nature Rev. Genet.</a:t>
            </a:r>
            <a:r>
              <a:rPr kumimoji="0" lang="en-US" sz="1200" b="0" i="0" u="none" strike="noStrike" kern="1200" cap="none" spc="0" normalizeH="0" baseline="0" noProof="0" dirty="0">
                <a:ln>
                  <a:noFill/>
                </a:ln>
                <a:solidFill>
                  <a:srgbClr val="000000"/>
                </a:solidFill>
                <a:effectLst/>
                <a:uLnTx/>
                <a:uFillTx/>
                <a:latin typeface="Verdana" panose="020B0604030504040204" pitchFamily="34" charset="0"/>
                <a:ea typeface="+mn-ea"/>
                <a:cs typeface="+mn-cs"/>
              </a:rPr>
              <a:t> </a:t>
            </a:r>
            <a:r>
              <a:rPr kumimoji="0" lang="en-US" sz="1200" b="1" i="0" u="none" strike="noStrike" kern="1200" cap="none" spc="0" normalizeH="0" baseline="0" noProof="0" dirty="0">
                <a:ln>
                  <a:noFill/>
                </a:ln>
                <a:solidFill>
                  <a:srgbClr val="000000"/>
                </a:solidFill>
                <a:effectLst/>
                <a:uLnTx/>
                <a:uFillTx/>
                <a:latin typeface="Verdana" panose="020B0604030504040204" pitchFamily="34" charset="0"/>
                <a:ea typeface="+mn-ea"/>
                <a:cs typeface="+mn-cs"/>
              </a:rPr>
              <a:t>3</a:t>
            </a:r>
            <a:r>
              <a:rPr kumimoji="0" lang="en-US" sz="1200" b="0" i="0" u="none" strike="noStrike" kern="1200" cap="none" spc="0" normalizeH="0" baseline="0" noProof="0" dirty="0">
                <a:ln>
                  <a:noFill/>
                </a:ln>
                <a:solidFill>
                  <a:srgbClr val="000000"/>
                </a:solidFill>
                <a:effectLst/>
                <a:uLnTx/>
                <a:uFillTx/>
                <a:latin typeface="Verdana" panose="020B0604030504040204" pitchFamily="34" charset="0"/>
                <a:ea typeface="+mn-ea"/>
                <a:cs typeface="+mn-cs"/>
              </a:rPr>
              <a:t>, 285-298 (2002) © </a:t>
            </a:r>
            <a:r>
              <a:rPr kumimoji="0" lang="en-US" sz="1200" b="0" i="0" u="none" strike="noStrike" kern="1200" cap="none" spc="0" normalizeH="0" baseline="0" noProof="0" dirty="0" err="1">
                <a:ln>
                  <a:noFill/>
                </a:ln>
                <a:solidFill>
                  <a:srgbClr val="000000"/>
                </a:solidFill>
                <a:effectLst/>
                <a:uLnTx/>
                <a:uFillTx/>
                <a:latin typeface="Verdana" panose="020B0604030504040204" pitchFamily="34" charset="0"/>
                <a:ea typeface="+mn-ea"/>
                <a:cs typeface="+mn-cs"/>
              </a:rPr>
              <a:t>Macmillian</a:t>
            </a:r>
            <a:r>
              <a:rPr kumimoji="0" lang="en-US" sz="1200" b="0" i="0" u="none" strike="noStrike" kern="1200" cap="none" spc="0" normalizeH="0" baseline="0" noProof="0" dirty="0">
                <a:ln>
                  <a:noFill/>
                </a:ln>
                <a:solidFill>
                  <a:srgbClr val="000000"/>
                </a:solidFill>
                <a:effectLst/>
                <a:uLnTx/>
                <a:uFillTx/>
                <a:latin typeface="Verdana" panose="020B0604030504040204" pitchFamily="34" charset="0"/>
                <a:ea typeface="+mn-ea"/>
                <a:cs typeface="+mn-cs"/>
              </a:rPr>
              <a:t> Magazines Ltd.</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24896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a:xfrm>
            <a:off x="564822" y="346271"/>
            <a:ext cx="10515600" cy="757130"/>
          </a:xfrm>
        </p:spPr>
        <p:txBody>
          <a:bodyPr anchor="t" anchorCtr="0">
            <a:spAutoFit/>
          </a:bodyPr>
          <a:lstStyle/>
          <a:p>
            <a:r>
              <a:rPr lang="en-US" altLang="en-US" sz="4800" dirty="0"/>
              <a:t>Splicing mutation outcomes</a:t>
            </a:r>
            <a:endParaRPr lang="en-US" altLang="en-US" sz="4800" i="1" dirty="0">
              <a:solidFill>
                <a:srgbClr val="FF0000"/>
              </a:solidFill>
            </a:endParaRPr>
          </a:p>
        </p:txBody>
      </p:sp>
      <p:sp>
        <p:nvSpPr>
          <p:cNvPr id="4" name="Rectangle 3">
            <a:extLst>
              <a:ext uri="{FF2B5EF4-FFF2-40B4-BE49-F238E27FC236}">
                <a16:creationId xmlns:a16="http://schemas.microsoft.com/office/drawing/2014/main" id="{1A3C3F50-AC16-4F06-B424-D5318F957535}"/>
              </a:ext>
            </a:extLst>
          </p:cNvPr>
          <p:cNvSpPr/>
          <p:nvPr/>
        </p:nvSpPr>
        <p:spPr>
          <a:xfrm>
            <a:off x="1451725" y="1497369"/>
            <a:ext cx="1762813" cy="7571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7" name="Straight Connector 6">
            <a:extLst>
              <a:ext uri="{FF2B5EF4-FFF2-40B4-BE49-F238E27FC236}">
                <a16:creationId xmlns:a16="http://schemas.microsoft.com/office/drawing/2014/main" id="{39AF9E06-39FF-45B1-8BA1-D2E1764829A8}"/>
              </a:ext>
            </a:extLst>
          </p:cNvPr>
          <p:cNvCxnSpPr/>
          <p:nvPr/>
        </p:nvCxnSpPr>
        <p:spPr>
          <a:xfrm>
            <a:off x="3205113" y="1875934"/>
            <a:ext cx="1995340" cy="0"/>
          </a:xfrm>
          <a:prstGeom prst="line">
            <a:avLst/>
          </a:prstGeom>
          <a:ln w="57150"/>
        </p:spPr>
        <p:style>
          <a:lnRef idx="1">
            <a:schemeClr val="accent2"/>
          </a:lnRef>
          <a:fillRef idx="0">
            <a:schemeClr val="accent2"/>
          </a:fillRef>
          <a:effectRef idx="0">
            <a:schemeClr val="accent2"/>
          </a:effectRef>
          <a:fontRef idx="minor">
            <a:schemeClr val="tx1"/>
          </a:fontRef>
        </p:style>
      </p:cxnSp>
      <p:sp>
        <p:nvSpPr>
          <p:cNvPr id="10" name="Rectangle 9">
            <a:extLst>
              <a:ext uri="{FF2B5EF4-FFF2-40B4-BE49-F238E27FC236}">
                <a16:creationId xmlns:a16="http://schemas.microsoft.com/office/drawing/2014/main" id="{2B865662-EF1B-432B-8AFE-3DD9EDE61694}"/>
              </a:ext>
            </a:extLst>
          </p:cNvPr>
          <p:cNvSpPr/>
          <p:nvPr/>
        </p:nvSpPr>
        <p:spPr>
          <a:xfrm>
            <a:off x="5134465" y="1497369"/>
            <a:ext cx="1762813" cy="75713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 name="Straight Connector 10">
            <a:extLst>
              <a:ext uri="{FF2B5EF4-FFF2-40B4-BE49-F238E27FC236}">
                <a16:creationId xmlns:a16="http://schemas.microsoft.com/office/drawing/2014/main" id="{DB29759C-640C-44CA-B0D4-C9DA60E182D0}"/>
              </a:ext>
            </a:extLst>
          </p:cNvPr>
          <p:cNvCxnSpPr/>
          <p:nvPr/>
        </p:nvCxnSpPr>
        <p:spPr>
          <a:xfrm>
            <a:off x="6897278" y="1875934"/>
            <a:ext cx="1995340" cy="0"/>
          </a:xfrm>
          <a:prstGeom prst="line">
            <a:avLst/>
          </a:prstGeom>
          <a:ln w="57150">
            <a:solidFill>
              <a:srgbClr val="C00000"/>
            </a:solidFill>
          </a:ln>
        </p:spPr>
        <p:style>
          <a:lnRef idx="1">
            <a:schemeClr val="accent2"/>
          </a:lnRef>
          <a:fillRef idx="0">
            <a:schemeClr val="accent2"/>
          </a:fillRef>
          <a:effectRef idx="0">
            <a:schemeClr val="accent2"/>
          </a:effectRef>
          <a:fontRef idx="minor">
            <a:schemeClr val="tx1"/>
          </a:fontRef>
        </p:style>
      </p:cxnSp>
      <p:sp>
        <p:nvSpPr>
          <p:cNvPr id="12" name="Rectangle 11">
            <a:extLst>
              <a:ext uri="{FF2B5EF4-FFF2-40B4-BE49-F238E27FC236}">
                <a16:creationId xmlns:a16="http://schemas.microsoft.com/office/drawing/2014/main" id="{7996B70A-7E0A-4C80-B164-6371E93A4D46}"/>
              </a:ext>
            </a:extLst>
          </p:cNvPr>
          <p:cNvSpPr/>
          <p:nvPr/>
        </p:nvSpPr>
        <p:spPr>
          <a:xfrm>
            <a:off x="8826630" y="1497369"/>
            <a:ext cx="1762813" cy="757130"/>
          </a:xfrm>
          <a:prstGeom prst="rect">
            <a:avLst/>
          </a:prstGeom>
          <a:solidFill>
            <a:schemeClr val="accent3">
              <a:lumMod val="7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0B3FDF6-67C6-436E-B063-FC785A21FB53}"/>
              </a:ext>
            </a:extLst>
          </p:cNvPr>
          <p:cNvSpPr txBox="1"/>
          <p:nvPr/>
        </p:nvSpPr>
        <p:spPr>
          <a:xfrm>
            <a:off x="263951" y="2790334"/>
            <a:ext cx="218309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Intron retention</a:t>
            </a:r>
          </a:p>
        </p:txBody>
      </p:sp>
      <p:sp>
        <p:nvSpPr>
          <p:cNvPr id="14" name="Rectangle 13">
            <a:extLst>
              <a:ext uri="{FF2B5EF4-FFF2-40B4-BE49-F238E27FC236}">
                <a16:creationId xmlns:a16="http://schemas.microsoft.com/office/drawing/2014/main" id="{34078783-4FA4-49A9-B045-CA2CB29C3FFB}"/>
              </a:ext>
            </a:extLst>
          </p:cNvPr>
          <p:cNvSpPr/>
          <p:nvPr/>
        </p:nvSpPr>
        <p:spPr>
          <a:xfrm>
            <a:off x="1451725" y="3374835"/>
            <a:ext cx="1762813" cy="51211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4830AE4E-49EA-4EB5-9898-4F7535A6859E}"/>
              </a:ext>
            </a:extLst>
          </p:cNvPr>
          <p:cNvSpPr/>
          <p:nvPr/>
        </p:nvSpPr>
        <p:spPr>
          <a:xfrm>
            <a:off x="5134465" y="3374835"/>
            <a:ext cx="1762813" cy="512111"/>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8A2FFE11-3D73-461F-AA65-0BEB282D10A4}"/>
              </a:ext>
            </a:extLst>
          </p:cNvPr>
          <p:cNvSpPr/>
          <p:nvPr/>
        </p:nvSpPr>
        <p:spPr>
          <a:xfrm>
            <a:off x="8826630" y="3374835"/>
            <a:ext cx="1762813" cy="512111"/>
          </a:xfrm>
          <a:prstGeom prst="rect">
            <a:avLst/>
          </a:prstGeom>
          <a:solidFill>
            <a:schemeClr val="accent3">
              <a:lumMod val="7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F35F1F6B-7BE1-4C5D-B3A2-EFABA5FDDC8B}"/>
              </a:ext>
            </a:extLst>
          </p:cNvPr>
          <p:cNvSpPr/>
          <p:nvPr/>
        </p:nvSpPr>
        <p:spPr>
          <a:xfrm>
            <a:off x="3205113" y="3376650"/>
            <a:ext cx="1929352" cy="512111"/>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3AB78983-BE99-42EE-82DB-C750DF6F24BB}"/>
              </a:ext>
            </a:extLst>
          </p:cNvPr>
          <p:cNvSpPr/>
          <p:nvPr/>
        </p:nvSpPr>
        <p:spPr>
          <a:xfrm>
            <a:off x="6897278" y="3376649"/>
            <a:ext cx="1929352" cy="512111"/>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TextBox 20">
            <a:extLst>
              <a:ext uri="{FF2B5EF4-FFF2-40B4-BE49-F238E27FC236}">
                <a16:creationId xmlns:a16="http://schemas.microsoft.com/office/drawing/2014/main" id="{FB6E0219-482C-40EC-93C2-B1D92EB4FEA0}"/>
              </a:ext>
            </a:extLst>
          </p:cNvPr>
          <p:cNvSpPr txBox="1"/>
          <p:nvPr/>
        </p:nvSpPr>
        <p:spPr>
          <a:xfrm>
            <a:off x="263951" y="4372669"/>
            <a:ext cx="188359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Exon skipping</a:t>
            </a:r>
          </a:p>
        </p:txBody>
      </p:sp>
      <p:sp>
        <p:nvSpPr>
          <p:cNvPr id="22" name="Rectangle 21">
            <a:extLst>
              <a:ext uri="{FF2B5EF4-FFF2-40B4-BE49-F238E27FC236}">
                <a16:creationId xmlns:a16="http://schemas.microsoft.com/office/drawing/2014/main" id="{B2CC0EAA-45C8-4F14-BF25-8D9D39690D42}"/>
              </a:ext>
            </a:extLst>
          </p:cNvPr>
          <p:cNvSpPr/>
          <p:nvPr/>
        </p:nvSpPr>
        <p:spPr>
          <a:xfrm>
            <a:off x="4333187" y="4751225"/>
            <a:ext cx="1762813" cy="51211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E9C2041D-F3E6-4C40-A75E-A42B1F8344FE}"/>
              </a:ext>
            </a:extLst>
          </p:cNvPr>
          <p:cNvSpPr/>
          <p:nvPr/>
        </p:nvSpPr>
        <p:spPr>
          <a:xfrm>
            <a:off x="6067910" y="4751225"/>
            <a:ext cx="1762813" cy="512111"/>
          </a:xfrm>
          <a:prstGeom prst="rect">
            <a:avLst/>
          </a:prstGeom>
          <a:solidFill>
            <a:schemeClr val="accent3">
              <a:lumMod val="7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TextBox 26">
            <a:extLst>
              <a:ext uri="{FF2B5EF4-FFF2-40B4-BE49-F238E27FC236}">
                <a16:creationId xmlns:a16="http://schemas.microsoft.com/office/drawing/2014/main" id="{F232CCE8-DFE7-4EFE-8764-53957E2C9071}"/>
              </a:ext>
            </a:extLst>
          </p:cNvPr>
          <p:cNvSpPr txBox="1"/>
          <p:nvPr/>
        </p:nvSpPr>
        <p:spPr>
          <a:xfrm>
            <a:off x="198251" y="5448329"/>
            <a:ext cx="426975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Cryptic site activation (or choice)</a:t>
            </a:r>
          </a:p>
        </p:txBody>
      </p:sp>
      <p:sp>
        <p:nvSpPr>
          <p:cNvPr id="28" name="Rectangle 27">
            <a:extLst>
              <a:ext uri="{FF2B5EF4-FFF2-40B4-BE49-F238E27FC236}">
                <a16:creationId xmlns:a16="http://schemas.microsoft.com/office/drawing/2014/main" id="{E2E3AADF-B90B-4309-8D9E-690954F860A6}"/>
              </a:ext>
            </a:extLst>
          </p:cNvPr>
          <p:cNvSpPr/>
          <p:nvPr/>
        </p:nvSpPr>
        <p:spPr>
          <a:xfrm>
            <a:off x="892403" y="6069766"/>
            <a:ext cx="1762813" cy="51211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FAD5A17C-C54E-46CC-830E-2C701FDF56A3}"/>
              </a:ext>
            </a:extLst>
          </p:cNvPr>
          <p:cNvSpPr/>
          <p:nvPr/>
        </p:nvSpPr>
        <p:spPr>
          <a:xfrm>
            <a:off x="3079614" y="6069766"/>
            <a:ext cx="1762813" cy="512111"/>
          </a:xfrm>
          <a:prstGeom prst="rect">
            <a:avLst/>
          </a:prstGeom>
          <a:solidFill>
            <a:schemeClr val="accent3">
              <a:lumMod val="7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FD0B2835-2080-4B49-A794-1AF00CEF014E}"/>
              </a:ext>
            </a:extLst>
          </p:cNvPr>
          <p:cNvSpPr/>
          <p:nvPr/>
        </p:nvSpPr>
        <p:spPr>
          <a:xfrm>
            <a:off x="2655217" y="6072584"/>
            <a:ext cx="424398" cy="512111"/>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id="{36065157-D793-462C-A654-84CBD9C5FC4D}"/>
              </a:ext>
            </a:extLst>
          </p:cNvPr>
          <p:cNvSpPr txBox="1"/>
          <p:nvPr/>
        </p:nvSpPr>
        <p:spPr>
          <a:xfrm>
            <a:off x="5206186" y="6094988"/>
            <a:ext cx="45397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or</a:t>
            </a:r>
          </a:p>
        </p:txBody>
      </p:sp>
      <p:sp>
        <p:nvSpPr>
          <p:cNvPr id="33" name="Rectangle 32">
            <a:extLst>
              <a:ext uri="{FF2B5EF4-FFF2-40B4-BE49-F238E27FC236}">
                <a16:creationId xmlns:a16="http://schemas.microsoft.com/office/drawing/2014/main" id="{5A1C4B4C-D819-4801-8D86-8E9D700551D4}"/>
              </a:ext>
            </a:extLst>
          </p:cNvPr>
          <p:cNvSpPr/>
          <p:nvPr/>
        </p:nvSpPr>
        <p:spPr>
          <a:xfrm>
            <a:off x="6077336" y="6028713"/>
            <a:ext cx="1762813" cy="51211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CA760567-A3B3-4994-845B-98965AEB8706}"/>
              </a:ext>
            </a:extLst>
          </p:cNvPr>
          <p:cNvSpPr/>
          <p:nvPr/>
        </p:nvSpPr>
        <p:spPr>
          <a:xfrm>
            <a:off x="7840149" y="6030528"/>
            <a:ext cx="1762813" cy="512111"/>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0F4CA70A-F276-4E0A-982B-1751F87CDE4F}"/>
              </a:ext>
            </a:extLst>
          </p:cNvPr>
          <p:cNvSpPr/>
          <p:nvPr/>
        </p:nvSpPr>
        <p:spPr>
          <a:xfrm>
            <a:off x="9788949" y="6029680"/>
            <a:ext cx="1762813" cy="512111"/>
          </a:xfrm>
          <a:prstGeom prst="rect">
            <a:avLst/>
          </a:prstGeom>
          <a:solidFill>
            <a:schemeClr val="accent3">
              <a:lumMod val="7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2815509F-02A1-4A4A-8910-728EBFB6531D}"/>
              </a:ext>
            </a:extLst>
          </p:cNvPr>
          <p:cNvSpPr/>
          <p:nvPr/>
        </p:nvSpPr>
        <p:spPr>
          <a:xfrm>
            <a:off x="9602962" y="6032342"/>
            <a:ext cx="185202" cy="512111"/>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70173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a:xfrm>
            <a:off x="564822" y="346271"/>
            <a:ext cx="10515600" cy="757130"/>
          </a:xfrm>
        </p:spPr>
        <p:txBody>
          <a:bodyPr anchor="t" anchorCtr="0">
            <a:spAutoFit/>
          </a:bodyPr>
          <a:lstStyle/>
          <a:p>
            <a:r>
              <a:rPr lang="en-US" altLang="en-US" sz="4800" dirty="0"/>
              <a:t>Splicing mutation outcomes</a:t>
            </a:r>
            <a:endParaRPr lang="en-US" altLang="en-US" sz="4800" i="1" dirty="0">
              <a:solidFill>
                <a:srgbClr val="FF0000"/>
              </a:solidFill>
            </a:endParaRPr>
          </a:p>
        </p:txBody>
      </p:sp>
      <p:sp>
        <p:nvSpPr>
          <p:cNvPr id="4" name="Rectangle 3">
            <a:extLst>
              <a:ext uri="{FF2B5EF4-FFF2-40B4-BE49-F238E27FC236}">
                <a16:creationId xmlns:a16="http://schemas.microsoft.com/office/drawing/2014/main" id="{1A3C3F50-AC16-4F06-B424-D5318F957535}"/>
              </a:ext>
            </a:extLst>
          </p:cNvPr>
          <p:cNvSpPr/>
          <p:nvPr/>
        </p:nvSpPr>
        <p:spPr>
          <a:xfrm>
            <a:off x="1451725" y="1497369"/>
            <a:ext cx="1762813" cy="7571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7" name="Straight Connector 6">
            <a:extLst>
              <a:ext uri="{FF2B5EF4-FFF2-40B4-BE49-F238E27FC236}">
                <a16:creationId xmlns:a16="http://schemas.microsoft.com/office/drawing/2014/main" id="{39AF9E06-39FF-45B1-8BA1-D2E1764829A8}"/>
              </a:ext>
            </a:extLst>
          </p:cNvPr>
          <p:cNvCxnSpPr/>
          <p:nvPr/>
        </p:nvCxnSpPr>
        <p:spPr>
          <a:xfrm>
            <a:off x="3205113" y="1875934"/>
            <a:ext cx="1995340" cy="0"/>
          </a:xfrm>
          <a:prstGeom prst="line">
            <a:avLst/>
          </a:prstGeom>
          <a:ln w="57150"/>
        </p:spPr>
        <p:style>
          <a:lnRef idx="1">
            <a:schemeClr val="accent2"/>
          </a:lnRef>
          <a:fillRef idx="0">
            <a:schemeClr val="accent2"/>
          </a:fillRef>
          <a:effectRef idx="0">
            <a:schemeClr val="accent2"/>
          </a:effectRef>
          <a:fontRef idx="minor">
            <a:schemeClr val="tx1"/>
          </a:fontRef>
        </p:style>
      </p:cxnSp>
      <p:sp>
        <p:nvSpPr>
          <p:cNvPr id="10" name="Rectangle 9">
            <a:extLst>
              <a:ext uri="{FF2B5EF4-FFF2-40B4-BE49-F238E27FC236}">
                <a16:creationId xmlns:a16="http://schemas.microsoft.com/office/drawing/2014/main" id="{2B865662-EF1B-432B-8AFE-3DD9EDE61694}"/>
              </a:ext>
            </a:extLst>
          </p:cNvPr>
          <p:cNvSpPr/>
          <p:nvPr/>
        </p:nvSpPr>
        <p:spPr>
          <a:xfrm>
            <a:off x="5134465" y="1497369"/>
            <a:ext cx="1762813" cy="75713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 name="Straight Connector 10">
            <a:extLst>
              <a:ext uri="{FF2B5EF4-FFF2-40B4-BE49-F238E27FC236}">
                <a16:creationId xmlns:a16="http://schemas.microsoft.com/office/drawing/2014/main" id="{DB29759C-640C-44CA-B0D4-C9DA60E182D0}"/>
              </a:ext>
            </a:extLst>
          </p:cNvPr>
          <p:cNvCxnSpPr/>
          <p:nvPr/>
        </p:nvCxnSpPr>
        <p:spPr>
          <a:xfrm>
            <a:off x="6897278" y="1875934"/>
            <a:ext cx="1995340" cy="0"/>
          </a:xfrm>
          <a:prstGeom prst="line">
            <a:avLst/>
          </a:prstGeom>
          <a:ln w="57150">
            <a:solidFill>
              <a:srgbClr val="C00000"/>
            </a:solidFill>
          </a:ln>
        </p:spPr>
        <p:style>
          <a:lnRef idx="1">
            <a:schemeClr val="accent2"/>
          </a:lnRef>
          <a:fillRef idx="0">
            <a:schemeClr val="accent2"/>
          </a:fillRef>
          <a:effectRef idx="0">
            <a:schemeClr val="accent2"/>
          </a:effectRef>
          <a:fontRef idx="minor">
            <a:schemeClr val="tx1"/>
          </a:fontRef>
        </p:style>
      </p:cxnSp>
      <p:sp>
        <p:nvSpPr>
          <p:cNvPr id="12" name="Rectangle 11">
            <a:extLst>
              <a:ext uri="{FF2B5EF4-FFF2-40B4-BE49-F238E27FC236}">
                <a16:creationId xmlns:a16="http://schemas.microsoft.com/office/drawing/2014/main" id="{7996B70A-7E0A-4C80-B164-6371E93A4D46}"/>
              </a:ext>
            </a:extLst>
          </p:cNvPr>
          <p:cNvSpPr/>
          <p:nvPr/>
        </p:nvSpPr>
        <p:spPr>
          <a:xfrm>
            <a:off x="8826630" y="1497369"/>
            <a:ext cx="1762813" cy="757130"/>
          </a:xfrm>
          <a:prstGeom prst="rect">
            <a:avLst/>
          </a:prstGeom>
          <a:solidFill>
            <a:schemeClr val="accent3">
              <a:lumMod val="7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0B3FDF6-67C6-436E-B063-FC785A21FB53}"/>
              </a:ext>
            </a:extLst>
          </p:cNvPr>
          <p:cNvSpPr txBox="1"/>
          <p:nvPr/>
        </p:nvSpPr>
        <p:spPr>
          <a:xfrm>
            <a:off x="263951" y="2790334"/>
            <a:ext cx="223362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Intron retention</a:t>
            </a:r>
          </a:p>
        </p:txBody>
      </p:sp>
      <p:sp>
        <p:nvSpPr>
          <p:cNvPr id="14" name="Rectangle 13">
            <a:extLst>
              <a:ext uri="{FF2B5EF4-FFF2-40B4-BE49-F238E27FC236}">
                <a16:creationId xmlns:a16="http://schemas.microsoft.com/office/drawing/2014/main" id="{34078783-4FA4-49A9-B045-CA2CB29C3FFB}"/>
              </a:ext>
            </a:extLst>
          </p:cNvPr>
          <p:cNvSpPr/>
          <p:nvPr/>
        </p:nvSpPr>
        <p:spPr>
          <a:xfrm>
            <a:off x="1451725" y="3374835"/>
            <a:ext cx="1762813" cy="51211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4830AE4E-49EA-4EB5-9898-4F7535A6859E}"/>
              </a:ext>
            </a:extLst>
          </p:cNvPr>
          <p:cNvSpPr/>
          <p:nvPr/>
        </p:nvSpPr>
        <p:spPr>
          <a:xfrm>
            <a:off x="5134465" y="3374835"/>
            <a:ext cx="1762813" cy="512111"/>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8A2FFE11-3D73-461F-AA65-0BEB282D10A4}"/>
              </a:ext>
            </a:extLst>
          </p:cNvPr>
          <p:cNvSpPr/>
          <p:nvPr/>
        </p:nvSpPr>
        <p:spPr>
          <a:xfrm>
            <a:off x="8826630" y="3374835"/>
            <a:ext cx="1762813" cy="512111"/>
          </a:xfrm>
          <a:prstGeom prst="rect">
            <a:avLst/>
          </a:prstGeom>
          <a:solidFill>
            <a:schemeClr val="accent3">
              <a:lumMod val="7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F35F1F6B-7BE1-4C5D-B3A2-EFABA5FDDC8B}"/>
              </a:ext>
            </a:extLst>
          </p:cNvPr>
          <p:cNvSpPr/>
          <p:nvPr/>
        </p:nvSpPr>
        <p:spPr>
          <a:xfrm>
            <a:off x="3205113" y="3376650"/>
            <a:ext cx="1929352" cy="512111"/>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3AB78983-BE99-42EE-82DB-C750DF6F24BB}"/>
              </a:ext>
            </a:extLst>
          </p:cNvPr>
          <p:cNvSpPr/>
          <p:nvPr/>
        </p:nvSpPr>
        <p:spPr>
          <a:xfrm>
            <a:off x="6897278" y="3376649"/>
            <a:ext cx="1929352" cy="512111"/>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TextBox 20">
            <a:extLst>
              <a:ext uri="{FF2B5EF4-FFF2-40B4-BE49-F238E27FC236}">
                <a16:creationId xmlns:a16="http://schemas.microsoft.com/office/drawing/2014/main" id="{FB6E0219-482C-40EC-93C2-B1D92EB4FEA0}"/>
              </a:ext>
            </a:extLst>
          </p:cNvPr>
          <p:cNvSpPr txBox="1"/>
          <p:nvPr/>
        </p:nvSpPr>
        <p:spPr>
          <a:xfrm>
            <a:off x="263951" y="4372669"/>
            <a:ext cx="188359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Exon skipping</a:t>
            </a:r>
          </a:p>
        </p:txBody>
      </p:sp>
      <p:sp>
        <p:nvSpPr>
          <p:cNvPr id="22" name="Rectangle 21">
            <a:extLst>
              <a:ext uri="{FF2B5EF4-FFF2-40B4-BE49-F238E27FC236}">
                <a16:creationId xmlns:a16="http://schemas.microsoft.com/office/drawing/2014/main" id="{B2CC0EAA-45C8-4F14-BF25-8D9D39690D42}"/>
              </a:ext>
            </a:extLst>
          </p:cNvPr>
          <p:cNvSpPr/>
          <p:nvPr/>
        </p:nvSpPr>
        <p:spPr>
          <a:xfrm>
            <a:off x="4333187" y="4751225"/>
            <a:ext cx="1762813" cy="51211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E9C2041D-F3E6-4C40-A75E-A42B1F8344FE}"/>
              </a:ext>
            </a:extLst>
          </p:cNvPr>
          <p:cNvSpPr/>
          <p:nvPr/>
        </p:nvSpPr>
        <p:spPr>
          <a:xfrm>
            <a:off x="6067910" y="4751225"/>
            <a:ext cx="1762813" cy="512111"/>
          </a:xfrm>
          <a:prstGeom prst="rect">
            <a:avLst/>
          </a:prstGeom>
          <a:solidFill>
            <a:schemeClr val="accent3">
              <a:lumMod val="7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TextBox 26">
            <a:extLst>
              <a:ext uri="{FF2B5EF4-FFF2-40B4-BE49-F238E27FC236}">
                <a16:creationId xmlns:a16="http://schemas.microsoft.com/office/drawing/2014/main" id="{F232CCE8-DFE7-4EFE-8764-53957E2C9071}"/>
              </a:ext>
            </a:extLst>
          </p:cNvPr>
          <p:cNvSpPr txBox="1"/>
          <p:nvPr/>
        </p:nvSpPr>
        <p:spPr>
          <a:xfrm>
            <a:off x="198251" y="5448329"/>
            <a:ext cx="426975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Cryptic site activation (or choice)</a:t>
            </a:r>
          </a:p>
        </p:txBody>
      </p:sp>
      <p:sp>
        <p:nvSpPr>
          <p:cNvPr id="28" name="Rectangle 27">
            <a:extLst>
              <a:ext uri="{FF2B5EF4-FFF2-40B4-BE49-F238E27FC236}">
                <a16:creationId xmlns:a16="http://schemas.microsoft.com/office/drawing/2014/main" id="{E2E3AADF-B90B-4309-8D9E-690954F860A6}"/>
              </a:ext>
            </a:extLst>
          </p:cNvPr>
          <p:cNvSpPr/>
          <p:nvPr/>
        </p:nvSpPr>
        <p:spPr>
          <a:xfrm>
            <a:off x="892403" y="6069766"/>
            <a:ext cx="1762813" cy="51211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FAD5A17C-C54E-46CC-830E-2C701FDF56A3}"/>
              </a:ext>
            </a:extLst>
          </p:cNvPr>
          <p:cNvSpPr/>
          <p:nvPr/>
        </p:nvSpPr>
        <p:spPr>
          <a:xfrm>
            <a:off x="3079614" y="6069766"/>
            <a:ext cx="1762813" cy="512111"/>
          </a:xfrm>
          <a:prstGeom prst="rect">
            <a:avLst/>
          </a:prstGeom>
          <a:solidFill>
            <a:schemeClr val="accent3">
              <a:lumMod val="7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FD0B2835-2080-4B49-A794-1AF00CEF014E}"/>
              </a:ext>
            </a:extLst>
          </p:cNvPr>
          <p:cNvSpPr/>
          <p:nvPr/>
        </p:nvSpPr>
        <p:spPr>
          <a:xfrm>
            <a:off x="2655217" y="6072584"/>
            <a:ext cx="424398" cy="512111"/>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id="{36065157-D793-462C-A654-84CBD9C5FC4D}"/>
              </a:ext>
            </a:extLst>
          </p:cNvPr>
          <p:cNvSpPr txBox="1"/>
          <p:nvPr/>
        </p:nvSpPr>
        <p:spPr>
          <a:xfrm>
            <a:off x="5206186" y="6094988"/>
            <a:ext cx="45397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or</a:t>
            </a:r>
          </a:p>
        </p:txBody>
      </p:sp>
      <p:sp>
        <p:nvSpPr>
          <p:cNvPr id="33" name="Rectangle 32">
            <a:extLst>
              <a:ext uri="{FF2B5EF4-FFF2-40B4-BE49-F238E27FC236}">
                <a16:creationId xmlns:a16="http://schemas.microsoft.com/office/drawing/2014/main" id="{5A1C4B4C-D819-4801-8D86-8E9D700551D4}"/>
              </a:ext>
            </a:extLst>
          </p:cNvPr>
          <p:cNvSpPr/>
          <p:nvPr/>
        </p:nvSpPr>
        <p:spPr>
          <a:xfrm>
            <a:off x="6077336" y="6028713"/>
            <a:ext cx="1762813" cy="51211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CA760567-A3B3-4994-845B-98965AEB8706}"/>
              </a:ext>
            </a:extLst>
          </p:cNvPr>
          <p:cNvSpPr/>
          <p:nvPr/>
        </p:nvSpPr>
        <p:spPr>
          <a:xfrm>
            <a:off x="7840149" y="6030528"/>
            <a:ext cx="1762813" cy="512111"/>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0F4CA70A-F276-4E0A-982B-1751F87CDE4F}"/>
              </a:ext>
            </a:extLst>
          </p:cNvPr>
          <p:cNvSpPr/>
          <p:nvPr/>
        </p:nvSpPr>
        <p:spPr>
          <a:xfrm>
            <a:off x="9788949" y="6029680"/>
            <a:ext cx="1762813" cy="512111"/>
          </a:xfrm>
          <a:prstGeom prst="rect">
            <a:avLst/>
          </a:prstGeom>
          <a:solidFill>
            <a:schemeClr val="accent3">
              <a:lumMod val="7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2815509F-02A1-4A4A-8910-728EBFB6531D}"/>
              </a:ext>
            </a:extLst>
          </p:cNvPr>
          <p:cNvSpPr/>
          <p:nvPr/>
        </p:nvSpPr>
        <p:spPr>
          <a:xfrm>
            <a:off x="9602962" y="6032342"/>
            <a:ext cx="185202" cy="512111"/>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95543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a:xfrm>
            <a:off x="564822" y="346271"/>
            <a:ext cx="10515600" cy="757130"/>
          </a:xfrm>
        </p:spPr>
        <p:txBody>
          <a:bodyPr anchor="t" anchorCtr="0">
            <a:spAutoFit/>
          </a:bodyPr>
          <a:lstStyle/>
          <a:p>
            <a:r>
              <a:rPr lang="en-US" altLang="en-US" sz="4800" dirty="0"/>
              <a:t>Splicing mutation outcomes</a:t>
            </a:r>
            <a:endParaRPr lang="en-US" altLang="en-US" sz="4800" i="1" dirty="0">
              <a:solidFill>
                <a:srgbClr val="FF0000"/>
              </a:solidFill>
            </a:endParaRPr>
          </a:p>
        </p:txBody>
      </p:sp>
      <p:sp>
        <p:nvSpPr>
          <p:cNvPr id="4" name="Rectangle 3">
            <a:extLst>
              <a:ext uri="{FF2B5EF4-FFF2-40B4-BE49-F238E27FC236}">
                <a16:creationId xmlns:a16="http://schemas.microsoft.com/office/drawing/2014/main" id="{1A3C3F50-AC16-4F06-B424-D5318F957535}"/>
              </a:ext>
            </a:extLst>
          </p:cNvPr>
          <p:cNvSpPr/>
          <p:nvPr/>
        </p:nvSpPr>
        <p:spPr>
          <a:xfrm>
            <a:off x="1451725" y="1497369"/>
            <a:ext cx="1762813" cy="7571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7" name="Straight Connector 6">
            <a:extLst>
              <a:ext uri="{FF2B5EF4-FFF2-40B4-BE49-F238E27FC236}">
                <a16:creationId xmlns:a16="http://schemas.microsoft.com/office/drawing/2014/main" id="{39AF9E06-39FF-45B1-8BA1-D2E1764829A8}"/>
              </a:ext>
            </a:extLst>
          </p:cNvPr>
          <p:cNvCxnSpPr/>
          <p:nvPr/>
        </p:nvCxnSpPr>
        <p:spPr>
          <a:xfrm>
            <a:off x="3205113" y="1875934"/>
            <a:ext cx="1995340" cy="0"/>
          </a:xfrm>
          <a:prstGeom prst="line">
            <a:avLst/>
          </a:prstGeom>
          <a:ln w="57150"/>
        </p:spPr>
        <p:style>
          <a:lnRef idx="1">
            <a:schemeClr val="accent2"/>
          </a:lnRef>
          <a:fillRef idx="0">
            <a:schemeClr val="accent2"/>
          </a:fillRef>
          <a:effectRef idx="0">
            <a:schemeClr val="accent2"/>
          </a:effectRef>
          <a:fontRef idx="minor">
            <a:schemeClr val="tx1"/>
          </a:fontRef>
        </p:style>
      </p:cxnSp>
      <p:sp>
        <p:nvSpPr>
          <p:cNvPr id="10" name="Rectangle 9">
            <a:extLst>
              <a:ext uri="{FF2B5EF4-FFF2-40B4-BE49-F238E27FC236}">
                <a16:creationId xmlns:a16="http://schemas.microsoft.com/office/drawing/2014/main" id="{2B865662-EF1B-432B-8AFE-3DD9EDE61694}"/>
              </a:ext>
            </a:extLst>
          </p:cNvPr>
          <p:cNvSpPr/>
          <p:nvPr/>
        </p:nvSpPr>
        <p:spPr>
          <a:xfrm>
            <a:off x="5134465" y="1497369"/>
            <a:ext cx="1762813" cy="75713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 name="Straight Connector 10">
            <a:extLst>
              <a:ext uri="{FF2B5EF4-FFF2-40B4-BE49-F238E27FC236}">
                <a16:creationId xmlns:a16="http://schemas.microsoft.com/office/drawing/2014/main" id="{DB29759C-640C-44CA-B0D4-C9DA60E182D0}"/>
              </a:ext>
            </a:extLst>
          </p:cNvPr>
          <p:cNvCxnSpPr/>
          <p:nvPr/>
        </p:nvCxnSpPr>
        <p:spPr>
          <a:xfrm>
            <a:off x="6897278" y="1875934"/>
            <a:ext cx="1995340" cy="0"/>
          </a:xfrm>
          <a:prstGeom prst="line">
            <a:avLst/>
          </a:prstGeom>
          <a:ln w="57150">
            <a:solidFill>
              <a:srgbClr val="C00000"/>
            </a:solidFill>
          </a:ln>
        </p:spPr>
        <p:style>
          <a:lnRef idx="1">
            <a:schemeClr val="accent2"/>
          </a:lnRef>
          <a:fillRef idx="0">
            <a:schemeClr val="accent2"/>
          </a:fillRef>
          <a:effectRef idx="0">
            <a:schemeClr val="accent2"/>
          </a:effectRef>
          <a:fontRef idx="minor">
            <a:schemeClr val="tx1"/>
          </a:fontRef>
        </p:style>
      </p:cxnSp>
      <p:sp>
        <p:nvSpPr>
          <p:cNvPr id="12" name="Rectangle 11">
            <a:extLst>
              <a:ext uri="{FF2B5EF4-FFF2-40B4-BE49-F238E27FC236}">
                <a16:creationId xmlns:a16="http://schemas.microsoft.com/office/drawing/2014/main" id="{7996B70A-7E0A-4C80-B164-6371E93A4D46}"/>
              </a:ext>
            </a:extLst>
          </p:cNvPr>
          <p:cNvSpPr/>
          <p:nvPr/>
        </p:nvSpPr>
        <p:spPr>
          <a:xfrm>
            <a:off x="8826630" y="1497369"/>
            <a:ext cx="1762813" cy="757130"/>
          </a:xfrm>
          <a:prstGeom prst="rect">
            <a:avLst/>
          </a:prstGeom>
          <a:solidFill>
            <a:schemeClr val="accent3">
              <a:lumMod val="7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0B3FDF6-67C6-436E-B063-FC785A21FB53}"/>
              </a:ext>
            </a:extLst>
          </p:cNvPr>
          <p:cNvSpPr txBox="1"/>
          <p:nvPr/>
        </p:nvSpPr>
        <p:spPr>
          <a:xfrm>
            <a:off x="263951" y="2790334"/>
            <a:ext cx="223362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Intron retention</a:t>
            </a:r>
          </a:p>
        </p:txBody>
      </p:sp>
      <p:sp>
        <p:nvSpPr>
          <p:cNvPr id="14" name="Rectangle 13">
            <a:extLst>
              <a:ext uri="{FF2B5EF4-FFF2-40B4-BE49-F238E27FC236}">
                <a16:creationId xmlns:a16="http://schemas.microsoft.com/office/drawing/2014/main" id="{34078783-4FA4-49A9-B045-CA2CB29C3FFB}"/>
              </a:ext>
            </a:extLst>
          </p:cNvPr>
          <p:cNvSpPr/>
          <p:nvPr/>
        </p:nvSpPr>
        <p:spPr>
          <a:xfrm>
            <a:off x="1451725" y="3374835"/>
            <a:ext cx="1762813" cy="51211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4830AE4E-49EA-4EB5-9898-4F7535A6859E}"/>
              </a:ext>
            </a:extLst>
          </p:cNvPr>
          <p:cNvSpPr/>
          <p:nvPr/>
        </p:nvSpPr>
        <p:spPr>
          <a:xfrm>
            <a:off x="5134465" y="3374835"/>
            <a:ext cx="1762813" cy="512111"/>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8A2FFE11-3D73-461F-AA65-0BEB282D10A4}"/>
              </a:ext>
            </a:extLst>
          </p:cNvPr>
          <p:cNvSpPr/>
          <p:nvPr/>
        </p:nvSpPr>
        <p:spPr>
          <a:xfrm>
            <a:off x="8826630" y="3374835"/>
            <a:ext cx="1762813" cy="512111"/>
          </a:xfrm>
          <a:prstGeom prst="rect">
            <a:avLst/>
          </a:prstGeom>
          <a:solidFill>
            <a:schemeClr val="accent3">
              <a:lumMod val="7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F35F1F6B-7BE1-4C5D-B3A2-EFABA5FDDC8B}"/>
              </a:ext>
            </a:extLst>
          </p:cNvPr>
          <p:cNvSpPr/>
          <p:nvPr/>
        </p:nvSpPr>
        <p:spPr>
          <a:xfrm>
            <a:off x="3205113" y="3376650"/>
            <a:ext cx="1929352" cy="512111"/>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3AB78983-BE99-42EE-82DB-C750DF6F24BB}"/>
              </a:ext>
            </a:extLst>
          </p:cNvPr>
          <p:cNvSpPr/>
          <p:nvPr/>
        </p:nvSpPr>
        <p:spPr>
          <a:xfrm>
            <a:off x="6897278" y="3376649"/>
            <a:ext cx="1929352" cy="512111"/>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TextBox 20">
            <a:extLst>
              <a:ext uri="{FF2B5EF4-FFF2-40B4-BE49-F238E27FC236}">
                <a16:creationId xmlns:a16="http://schemas.microsoft.com/office/drawing/2014/main" id="{FB6E0219-482C-40EC-93C2-B1D92EB4FEA0}"/>
              </a:ext>
            </a:extLst>
          </p:cNvPr>
          <p:cNvSpPr txBox="1"/>
          <p:nvPr/>
        </p:nvSpPr>
        <p:spPr>
          <a:xfrm>
            <a:off x="263951" y="4372669"/>
            <a:ext cx="193129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Exon skipping</a:t>
            </a:r>
          </a:p>
        </p:txBody>
      </p:sp>
      <p:sp>
        <p:nvSpPr>
          <p:cNvPr id="22" name="Rectangle 21">
            <a:extLst>
              <a:ext uri="{FF2B5EF4-FFF2-40B4-BE49-F238E27FC236}">
                <a16:creationId xmlns:a16="http://schemas.microsoft.com/office/drawing/2014/main" id="{B2CC0EAA-45C8-4F14-BF25-8D9D39690D42}"/>
              </a:ext>
            </a:extLst>
          </p:cNvPr>
          <p:cNvSpPr/>
          <p:nvPr/>
        </p:nvSpPr>
        <p:spPr>
          <a:xfrm>
            <a:off x="4333187" y="4751225"/>
            <a:ext cx="1762813" cy="51211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E9C2041D-F3E6-4C40-A75E-A42B1F8344FE}"/>
              </a:ext>
            </a:extLst>
          </p:cNvPr>
          <p:cNvSpPr/>
          <p:nvPr/>
        </p:nvSpPr>
        <p:spPr>
          <a:xfrm>
            <a:off x="6067910" y="4751225"/>
            <a:ext cx="1762813" cy="512111"/>
          </a:xfrm>
          <a:prstGeom prst="rect">
            <a:avLst/>
          </a:prstGeom>
          <a:solidFill>
            <a:schemeClr val="accent3">
              <a:lumMod val="7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TextBox 26">
            <a:extLst>
              <a:ext uri="{FF2B5EF4-FFF2-40B4-BE49-F238E27FC236}">
                <a16:creationId xmlns:a16="http://schemas.microsoft.com/office/drawing/2014/main" id="{F232CCE8-DFE7-4EFE-8764-53957E2C9071}"/>
              </a:ext>
            </a:extLst>
          </p:cNvPr>
          <p:cNvSpPr txBox="1"/>
          <p:nvPr/>
        </p:nvSpPr>
        <p:spPr>
          <a:xfrm>
            <a:off x="198251" y="5448329"/>
            <a:ext cx="426975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Cryptic site activation (or choice)</a:t>
            </a:r>
          </a:p>
        </p:txBody>
      </p:sp>
      <p:sp>
        <p:nvSpPr>
          <p:cNvPr id="28" name="Rectangle 27">
            <a:extLst>
              <a:ext uri="{FF2B5EF4-FFF2-40B4-BE49-F238E27FC236}">
                <a16:creationId xmlns:a16="http://schemas.microsoft.com/office/drawing/2014/main" id="{E2E3AADF-B90B-4309-8D9E-690954F860A6}"/>
              </a:ext>
            </a:extLst>
          </p:cNvPr>
          <p:cNvSpPr/>
          <p:nvPr/>
        </p:nvSpPr>
        <p:spPr>
          <a:xfrm>
            <a:off x="892403" y="6069766"/>
            <a:ext cx="1762813" cy="51211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FAD5A17C-C54E-46CC-830E-2C701FDF56A3}"/>
              </a:ext>
            </a:extLst>
          </p:cNvPr>
          <p:cNvSpPr/>
          <p:nvPr/>
        </p:nvSpPr>
        <p:spPr>
          <a:xfrm>
            <a:off x="3079614" y="6069766"/>
            <a:ext cx="1762813" cy="512111"/>
          </a:xfrm>
          <a:prstGeom prst="rect">
            <a:avLst/>
          </a:prstGeom>
          <a:solidFill>
            <a:schemeClr val="accent3">
              <a:lumMod val="7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FD0B2835-2080-4B49-A794-1AF00CEF014E}"/>
              </a:ext>
            </a:extLst>
          </p:cNvPr>
          <p:cNvSpPr/>
          <p:nvPr/>
        </p:nvSpPr>
        <p:spPr>
          <a:xfrm>
            <a:off x="2655217" y="6072584"/>
            <a:ext cx="424398" cy="512111"/>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id="{36065157-D793-462C-A654-84CBD9C5FC4D}"/>
              </a:ext>
            </a:extLst>
          </p:cNvPr>
          <p:cNvSpPr txBox="1"/>
          <p:nvPr/>
        </p:nvSpPr>
        <p:spPr>
          <a:xfrm>
            <a:off x="5206186" y="6094988"/>
            <a:ext cx="45397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or</a:t>
            </a:r>
          </a:p>
        </p:txBody>
      </p:sp>
      <p:sp>
        <p:nvSpPr>
          <p:cNvPr id="33" name="Rectangle 32">
            <a:extLst>
              <a:ext uri="{FF2B5EF4-FFF2-40B4-BE49-F238E27FC236}">
                <a16:creationId xmlns:a16="http://schemas.microsoft.com/office/drawing/2014/main" id="{5A1C4B4C-D819-4801-8D86-8E9D700551D4}"/>
              </a:ext>
            </a:extLst>
          </p:cNvPr>
          <p:cNvSpPr/>
          <p:nvPr/>
        </p:nvSpPr>
        <p:spPr>
          <a:xfrm>
            <a:off x="6077336" y="6028713"/>
            <a:ext cx="1762813" cy="51211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CA760567-A3B3-4994-845B-98965AEB8706}"/>
              </a:ext>
            </a:extLst>
          </p:cNvPr>
          <p:cNvSpPr/>
          <p:nvPr/>
        </p:nvSpPr>
        <p:spPr>
          <a:xfrm>
            <a:off x="7840149" y="6030528"/>
            <a:ext cx="1762813" cy="512111"/>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0F4CA70A-F276-4E0A-982B-1751F87CDE4F}"/>
              </a:ext>
            </a:extLst>
          </p:cNvPr>
          <p:cNvSpPr/>
          <p:nvPr/>
        </p:nvSpPr>
        <p:spPr>
          <a:xfrm>
            <a:off x="9788949" y="6029680"/>
            <a:ext cx="1762813" cy="512111"/>
          </a:xfrm>
          <a:prstGeom prst="rect">
            <a:avLst/>
          </a:prstGeom>
          <a:solidFill>
            <a:schemeClr val="accent3">
              <a:lumMod val="7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2815509F-02A1-4A4A-8910-728EBFB6531D}"/>
              </a:ext>
            </a:extLst>
          </p:cNvPr>
          <p:cNvSpPr/>
          <p:nvPr/>
        </p:nvSpPr>
        <p:spPr>
          <a:xfrm>
            <a:off x="9602962" y="6032342"/>
            <a:ext cx="185202" cy="512111"/>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3" name="Straight Connector 2">
            <a:extLst>
              <a:ext uri="{FF2B5EF4-FFF2-40B4-BE49-F238E27FC236}">
                <a16:creationId xmlns:a16="http://schemas.microsoft.com/office/drawing/2014/main" id="{0B96C443-5771-4900-9271-D169B53A0590}"/>
              </a:ext>
            </a:extLst>
          </p:cNvPr>
          <p:cNvCxnSpPr>
            <a:cxnSpLocks/>
          </p:cNvCxnSpPr>
          <p:nvPr/>
        </p:nvCxnSpPr>
        <p:spPr>
          <a:xfrm>
            <a:off x="3229725" y="1892196"/>
            <a:ext cx="2935405" cy="982982"/>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76477F2E-1BA0-4373-B267-094BBFE0C52C}"/>
              </a:ext>
            </a:extLst>
          </p:cNvPr>
          <p:cNvCxnSpPr>
            <a:cxnSpLocks/>
            <a:stCxn id="12" idx="1"/>
          </p:cNvCxnSpPr>
          <p:nvPr/>
        </p:nvCxnSpPr>
        <p:spPr>
          <a:xfrm flipH="1">
            <a:off x="6165130" y="1875934"/>
            <a:ext cx="2661500" cy="999244"/>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A3756D78-D467-4B0B-8FCA-6168C03496D7}"/>
              </a:ext>
            </a:extLst>
          </p:cNvPr>
          <p:cNvSpPr txBox="1"/>
          <p:nvPr/>
        </p:nvSpPr>
        <p:spPr>
          <a:xfrm>
            <a:off x="7495880" y="2501065"/>
            <a:ext cx="1488906" cy="369332"/>
          </a:xfrm>
          <a:prstGeom prst="rect">
            <a:avLst/>
          </a:prstGeom>
          <a:solidFill>
            <a:schemeClr val="bg1">
              <a:lumMod val="95000"/>
            </a:schemeClr>
          </a:solidFill>
          <a:ln w="28575">
            <a:solidFill>
              <a:schemeClr val="accent1"/>
            </a:solidFill>
          </a:ln>
        </p:spPr>
        <p:txBody>
          <a:bodyPr wrap="square" rtlCol="0">
            <a:spAutoFit/>
          </a:bodyPr>
          <a:lstStyle>
            <a:defPPr>
              <a:defRPr lang="en-US"/>
            </a:defPPr>
            <a:lvl1pPr>
              <a:defRPr sz="3200">
                <a:solidFill>
                  <a:schemeClr val="bg1"/>
                </a:solidFill>
              </a:defRPr>
            </a:lvl1pPr>
          </a:lstStyle>
          <a:p>
            <a:r>
              <a:rPr lang="en-US" sz="1800" dirty="0">
                <a:solidFill>
                  <a:schemeClr val="accent1"/>
                </a:solidFill>
              </a:rPr>
              <a:t>exon skipping</a:t>
            </a:r>
            <a:endParaRPr lang="en-US" sz="1800" dirty="0"/>
          </a:p>
        </p:txBody>
      </p:sp>
    </p:spTree>
    <p:extLst>
      <p:ext uri="{BB962C8B-B14F-4D97-AF65-F5344CB8AC3E}">
        <p14:creationId xmlns:p14="http://schemas.microsoft.com/office/powerpoint/2010/main" val="14362524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a:xfrm>
            <a:off x="564822" y="346271"/>
            <a:ext cx="10515600" cy="757130"/>
          </a:xfrm>
        </p:spPr>
        <p:txBody>
          <a:bodyPr anchor="t" anchorCtr="0">
            <a:spAutoFit/>
          </a:bodyPr>
          <a:lstStyle/>
          <a:p>
            <a:r>
              <a:rPr lang="en-US" altLang="en-US" sz="4800" dirty="0"/>
              <a:t>Splicing mutation outcomes</a:t>
            </a:r>
            <a:endParaRPr lang="en-US" altLang="en-US" sz="4800" i="1" dirty="0">
              <a:solidFill>
                <a:srgbClr val="FF0000"/>
              </a:solidFill>
            </a:endParaRPr>
          </a:p>
        </p:txBody>
      </p:sp>
      <p:sp>
        <p:nvSpPr>
          <p:cNvPr id="4" name="Rectangle 3">
            <a:extLst>
              <a:ext uri="{FF2B5EF4-FFF2-40B4-BE49-F238E27FC236}">
                <a16:creationId xmlns:a16="http://schemas.microsoft.com/office/drawing/2014/main" id="{1A3C3F50-AC16-4F06-B424-D5318F957535}"/>
              </a:ext>
            </a:extLst>
          </p:cNvPr>
          <p:cNvSpPr/>
          <p:nvPr/>
        </p:nvSpPr>
        <p:spPr>
          <a:xfrm>
            <a:off x="1451725" y="1497369"/>
            <a:ext cx="1762813" cy="7571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7" name="Straight Connector 6">
            <a:extLst>
              <a:ext uri="{FF2B5EF4-FFF2-40B4-BE49-F238E27FC236}">
                <a16:creationId xmlns:a16="http://schemas.microsoft.com/office/drawing/2014/main" id="{39AF9E06-39FF-45B1-8BA1-D2E1764829A8}"/>
              </a:ext>
            </a:extLst>
          </p:cNvPr>
          <p:cNvCxnSpPr/>
          <p:nvPr/>
        </p:nvCxnSpPr>
        <p:spPr>
          <a:xfrm>
            <a:off x="3205113" y="1875934"/>
            <a:ext cx="1995340" cy="0"/>
          </a:xfrm>
          <a:prstGeom prst="line">
            <a:avLst/>
          </a:prstGeom>
          <a:ln w="57150"/>
        </p:spPr>
        <p:style>
          <a:lnRef idx="1">
            <a:schemeClr val="accent2"/>
          </a:lnRef>
          <a:fillRef idx="0">
            <a:schemeClr val="accent2"/>
          </a:fillRef>
          <a:effectRef idx="0">
            <a:schemeClr val="accent2"/>
          </a:effectRef>
          <a:fontRef idx="minor">
            <a:schemeClr val="tx1"/>
          </a:fontRef>
        </p:style>
      </p:cxnSp>
      <p:sp>
        <p:nvSpPr>
          <p:cNvPr id="10" name="Rectangle 9">
            <a:extLst>
              <a:ext uri="{FF2B5EF4-FFF2-40B4-BE49-F238E27FC236}">
                <a16:creationId xmlns:a16="http://schemas.microsoft.com/office/drawing/2014/main" id="{2B865662-EF1B-432B-8AFE-3DD9EDE61694}"/>
              </a:ext>
            </a:extLst>
          </p:cNvPr>
          <p:cNvSpPr/>
          <p:nvPr/>
        </p:nvSpPr>
        <p:spPr>
          <a:xfrm>
            <a:off x="5134465" y="1497369"/>
            <a:ext cx="1762813" cy="75713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 name="Straight Connector 10">
            <a:extLst>
              <a:ext uri="{FF2B5EF4-FFF2-40B4-BE49-F238E27FC236}">
                <a16:creationId xmlns:a16="http://schemas.microsoft.com/office/drawing/2014/main" id="{DB29759C-640C-44CA-B0D4-C9DA60E182D0}"/>
              </a:ext>
            </a:extLst>
          </p:cNvPr>
          <p:cNvCxnSpPr/>
          <p:nvPr/>
        </p:nvCxnSpPr>
        <p:spPr>
          <a:xfrm>
            <a:off x="6897278" y="1875934"/>
            <a:ext cx="1995340" cy="0"/>
          </a:xfrm>
          <a:prstGeom prst="line">
            <a:avLst/>
          </a:prstGeom>
          <a:ln w="57150">
            <a:solidFill>
              <a:srgbClr val="C00000"/>
            </a:solidFill>
          </a:ln>
        </p:spPr>
        <p:style>
          <a:lnRef idx="1">
            <a:schemeClr val="accent2"/>
          </a:lnRef>
          <a:fillRef idx="0">
            <a:schemeClr val="accent2"/>
          </a:fillRef>
          <a:effectRef idx="0">
            <a:schemeClr val="accent2"/>
          </a:effectRef>
          <a:fontRef idx="minor">
            <a:schemeClr val="tx1"/>
          </a:fontRef>
        </p:style>
      </p:cxnSp>
      <p:sp>
        <p:nvSpPr>
          <p:cNvPr id="12" name="Rectangle 11">
            <a:extLst>
              <a:ext uri="{FF2B5EF4-FFF2-40B4-BE49-F238E27FC236}">
                <a16:creationId xmlns:a16="http://schemas.microsoft.com/office/drawing/2014/main" id="{7996B70A-7E0A-4C80-B164-6371E93A4D46}"/>
              </a:ext>
            </a:extLst>
          </p:cNvPr>
          <p:cNvSpPr/>
          <p:nvPr/>
        </p:nvSpPr>
        <p:spPr>
          <a:xfrm>
            <a:off x="8826630" y="1497369"/>
            <a:ext cx="1762813" cy="757130"/>
          </a:xfrm>
          <a:prstGeom prst="rect">
            <a:avLst/>
          </a:prstGeom>
          <a:solidFill>
            <a:schemeClr val="accent3">
              <a:lumMod val="7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0B3FDF6-67C6-436E-B063-FC785A21FB53}"/>
              </a:ext>
            </a:extLst>
          </p:cNvPr>
          <p:cNvSpPr txBox="1"/>
          <p:nvPr/>
        </p:nvSpPr>
        <p:spPr>
          <a:xfrm>
            <a:off x="263951" y="2790334"/>
            <a:ext cx="223362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Intron retention</a:t>
            </a:r>
          </a:p>
        </p:txBody>
      </p:sp>
      <p:sp>
        <p:nvSpPr>
          <p:cNvPr id="14" name="Rectangle 13">
            <a:extLst>
              <a:ext uri="{FF2B5EF4-FFF2-40B4-BE49-F238E27FC236}">
                <a16:creationId xmlns:a16="http://schemas.microsoft.com/office/drawing/2014/main" id="{34078783-4FA4-49A9-B045-CA2CB29C3FFB}"/>
              </a:ext>
            </a:extLst>
          </p:cNvPr>
          <p:cNvSpPr/>
          <p:nvPr/>
        </p:nvSpPr>
        <p:spPr>
          <a:xfrm>
            <a:off x="1451725" y="3374835"/>
            <a:ext cx="1762813" cy="51211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4830AE4E-49EA-4EB5-9898-4F7535A6859E}"/>
              </a:ext>
            </a:extLst>
          </p:cNvPr>
          <p:cNvSpPr/>
          <p:nvPr/>
        </p:nvSpPr>
        <p:spPr>
          <a:xfrm>
            <a:off x="5134465" y="3374835"/>
            <a:ext cx="1762813" cy="512111"/>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8A2FFE11-3D73-461F-AA65-0BEB282D10A4}"/>
              </a:ext>
            </a:extLst>
          </p:cNvPr>
          <p:cNvSpPr/>
          <p:nvPr/>
        </p:nvSpPr>
        <p:spPr>
          <a:xfrm>
            <a:off x="8826630" y="3374835"/>
            <a:ext cx="1762813" cy="512111"/>
          </a:xfrm>
          <a:prstGeom prst="rect">
            <a:avLst/>
          </a:prstGeom>
          <a:solidFill>
            <a:schemeClr val="accent3">
              <a:lumMod val="7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F35F1F6B-7BE1-4C5D-B3A2-EFABA5FDDC8B}"/>
              </a:ext>
            </a:extLst>
          </p:cNvPr>
          <p:cNvSpPr/>
          <p:nvPr/>
        </p:nvSpPr>
        <p:spPr>
          <a:xfrm>
            <a:off x="3658337" y="4188172"/>
            <a:ext cx="1929352" cy="512111"/>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3AB78983-BE99-42EE-82DB-C750DF6F24BB}"/>
              </a:ext>
            </a:extLst>
          </p:cNvPr>
          <p:cNvSpPr/>
          <p:nvPr/>
        </p:nvSpPr>
        <p:spPr>
          <a:xfrm>
            <a:off x="6897278" y="3376649"/>
            <a:ext cx="1929352" cy="512111"/>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TextBox 20">
            <a:extLst>
              <a:ext uri="{FF2B5EF4-FFF2-40B4-BE49-F238E27FC236}">
                <a16:creationId xmlns:a16="http://schemas.microsoft.com/office/drawing/2014/main" id="{FB6E0219-482C-40EC-93C2-B1D92EB4FEA0}"/>
              </a:ext>
            </a:extLst>
          </p:cNvPr>
          <p:cNvSpPr txBox="1"/>
          <p:nvPr/>
        </p:nvSpPr>
        <p:spPr>
          <a:xfrm>
            <a:off x="263951" y="4372669"/>
            <a:ext cx="193129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Exon skipping</a:t>
            </a:r>
          </a:p>
        </p:txBody>
      </p:sp>
      <p:sp>
        <p:nvSpPr>
          <p:cNvPr id="22" name="Rectangle 21">
            <a:extLst>
              <a:ext uri="{FF2B5EF4-FFF2-40B4-BE49-F238E27FC236}">
                <a16:creationId xmlns:a16="http://schemas.microsoft.com/office/drawing/2014/main" id="{B2CC0EAA-45C8-4F14-BF25-8D9D39690D42}"/>
              </a:ext>
            </a:extLst>
          </p:cNvPr>
          <p:cNvSpPr/>
          <p:nvPr/>
        </p:nvSpPr>
        <p:spPr>
          <a:xfrm>
            <a:off x="4333187" y="4751225"/>
            <a:ext cx="1762813" cy="51211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E9C2041D-F3E6-4C40-A75E-A42B1F8344FE}"/>
              </a:ext>
            </a:extLst>
          </p:cNvPr>
          <p:cNvSpPr/>
          <p:nvPr/>
        </p:nvSpPr>
        <p:spPr>
          <a:xfrm>
            <a:off x="6067910" y="4751225"/>
            <a:ext cx="1762813" cy="512111"/>
          </a:xfrm>
          <a:prstGeom prst="rect">
            <a:avLst/>
          </a:prstGeom>
          <a:solidFill>
            <a:schemeClr val="accent3">
              <a:lumMod val="7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TextBox 26">
            <a:extLst>
              <a:ext uri="{FF2B5EF4-FFF2-40B4-BE49-F238E27FC236}">
                <a16:creationId xmlns:a16="http://schemas.microsoft.com/office/drawing/2014/main" id="{F232CCE8-DFE7-4EFE-8764-53957E2C9071}"/>
              </a:ext>
            </a:extLst>
          </p:cNvPr>
          <p:cNvSpPr txBox="1"/>
          <p:nvPr/>
        </p:nvSpPr>
        <p:spPr>
          <a:xfrm>
            <a:off x="198251" y="5448329"/>
            <a:ext cx="436388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Cryptic site activation (or choice)</a:t>
            </a:r>
          </a:p>
        </p:txBody>
      </p:sp>
      <p:sp>
        <p:nvSpPr>
          <p:cNvPr id="28" name="Rectangle 27">
            <a:extLst>
              <a:ext uri="{FF2B5EF4-FFF2-40B4-BE49-F238E27FC236}">
                <a16:creationId xmlns:a16="http://schemas.microsoft.com/office/drawing/2014/main" id="{E2E3AADF-B90B-4309-8D9E-690954F860A6}"/>
              </a:ext>
            </a:extLst>
          </p:cNvPr>
          <p:cNvSpPr/>
          <p:nvPr/>
        </p:nvSpPr>
        <p:spPr>
          <a:xfrm>
            <a:off x="892403" y="6069766"/>
            <a:ext cx="1762813" cy="51211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FAD5A17C-C54E-46CC-830E-2C701FDF56A3}"/>
              </a:ext>
            </a:extLst>
          </p:cNvPr>
          <p:cNvSpPr/>
          <p:nvPr/>
        </p:nvSpPr>
        <p:spPr>
          <a:xfrm>
            <a:off x="3079614" y="6069766"/>
            <a:ext cx="1762813" cy="512111"/>
          </a:xfrm>
          <a:prstGeom prst="rect">
            <a:avLst/>
          </a:prstGeom>
          <a:solidFill>
            <a:schemeClr val="accent3">
              <a:lumMod val="7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FD0B2835-2080-4B49-A794-1AF00CEF014E}"/>
              </a:ext>
            </a:extLst>
          </p:cNvPr>
          <p:cNvSpPr/>
          <p:nvPr/>
        </p:nvSpPr>
        <p:spPr>
          <a:xfrm>
            <a:off x="2655217" y="6072584"/>
            <a:ext cx="424398" cy="512111"/>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id="{36065157-D793-462C-A654-84CBD9C5FC4D}"/>
              </a:ext>
            </a:extLst>
          </p:cNvPr>
          <p:cNvSpPr txBox="1"/>
          <p:nvPr/>
        </p:nvSpPr>
        <p:spPr>
          <a:xfrm>
            <a:off x="5206186" y="6094988"/>
            <a:ext cx="45397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or</a:t>
            </a:r>
          </a:p>
        </p:txBody>
      </p:sp>
      <p:sp>
        <p:nvSpPr>
          <p:cNvPr id="33" name="Rectangle 32">
            <a:extLst>
              <a:ext uri="{FF2B5EF4-FFF2-40B4-BE49-F238E27FC236}">
                <a16:creationId xmlns:a16="http://schemas.microsoft.com/office/drawing/2014/main" id="{5A1C4B4C-D819-4801-8D86-8E9D700551D4}"/>
              </a:ext>
            </a:extLst>
          </p:cNvPr>
          <p:cNvSpPr/>
          <p:nvPr/>
        </p:nvSpPr>
        <p:spPr>
          <a:xfrm>
            <a:off x="6077336" y="6028713"/>
            <a:ext cx="1762813" cy="51211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CA760567-A3B3-4994-845B-98965AEB8706}"/>
              </a:ext>
            </a:extLst>
          </p:cNvPr>
          <p:cNvSpPr/>
          <p:nvPr/>
        </p:nvSpPr>
        <p:spPr>
          <a:xfrm>
            <a:off x="7840149" y="6030528"/>
            <a:ext cx="1762813" cy="512111"/>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0F4CA70A-F276-4E0A-982B-1751F87CDE4F}"/>
              </a:ext>
            </a:extLst>
          </p:cNvPr>
          <p:cNvSpPr/>
          <p:nvPr/>
        </p:nvSpPr>
        <p:spPr>
          <a:xfrm>
            <a:off x="9788949" y="6029680"/>
            <a:ext cx="1762813" cy="512111"/>
          </a:xfrm>
          <a:prstGeom prst="rect">
            <a:avLst/>
          </a:prstGeom>
          <a:solidFill>
            <a:schemeClr val="accent3">
              <a:lumMod val="7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2815509F-02A1-4A4A-8910-728EBFB6531D}"/>
              </a:ext>
            </a:extLst>
          </p:cNvPr>
          <p:cNvSpPr/>
          <p:nvPr/>
        </p:nvSpPr>
        <p:spPr>
          <a:xfrm>
            <a:off x="9602962" y="6032342"/>
            <a:ext cx="185202" cy="512111"/>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 name="Group 1">
            <a:extLst>
              <a:ext uri="{FF2B5EF4-FFF2-40B4-BE49-F238E27FC236}">
                <a16:creationId xmlns:a16="http://schemas.microsoft.com/office/drawing/2014/main" id="{4581CBA9-9611-46CB-BDB5-D23D5FDE5C86}"/>
              </a:ext>
            </a:extLst>
          </p:cNvPr>
          <p:cNvGrpSpPr/>
          <p:nvPr/>
        </p:nvGrpSpPr>
        <p:grpSpPr>
          <a:xfrm>
            <a:off x="5660156" y="1875934"/>
            <a:ext cx="3166474" cy="999244"/>
            <a:chOff x="3229725" y="1875934"/>
            <a:chExt cx="5596905" cy="999244"/>
          </a:xfrm>
        </p:grpSpPr>
        <p:cxnSp>
          <p:nvCxnSpPr>
            <p:cNvPr id="3" name="Straight Connector 2">
              <a:extLst>
                <a:ext uri="{FF2B5EF4-FFF2-40B4-BE49-F238E27FC236}">
                  <a16:creationId xmlns:a16="http://schemas.microsoft.com/office/drawing/2014/main" id="{0B96C443-5771-4900-9271-D169B53A0590}"/>
                </a:ext>
              </a:extLst>
            </p:cNvPr>
            <p:cNvCxnSpPr>
              <a:cxnSpLocks/>
            </p:cNvCxnSpPr>
            <p:nvPr/>
          </p:nvCxnSpPr>
          <p:spPr>
            <a:xfrm>
              <a:off x="3229725" y="1892196"/>
              <a:ext cx="2935405" cy="982982"/>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76477F2E-1BA0-4373-B267-094BBFE0C52C}"/>
                </a:ext>
              </a:extLst>
            </p:cNvPr>
            <p:cNvCxnSpPr>
              <a:cxnSpLocks/>
              <a:stCxn id="12" idx="1"/>
            </p:cNvCxnSpPr>
            <p:nvPr/>
          </p:nvCxnSpPr>
          <p:spPr>
            <a:xfrm flipH="1">
              <a:off x="6165130" y="1875934"/>
              <a:ext cx="2661500" cy="999244"/>
            </a:xfrm>
            <a:prstGeom prst="line">
              <a:avLst/>
            </a:prstGeom>
            <a:ln w="38100"/>
          </p:spPr>
          <p:style>
            <a:lnRef idx="1">
              <a:schemeClr val="accent1"/>
            </a:lnRef>
            <a:fillRef idx="0">
              <a:schemeClr val="accent1"/>
            </a:fillRef>
            <a:effectRef idx="0">
              <a:schemeClr val="accent1"/>
            </a:effectRef>
            <a:fontRef idx="minor">
              <a:schemeClr val="tx1"/>
            </a:fontRef>
          </p:style>
        </p:cxnSp>
      </p:grpSp>
      <p:grpSp>
        <p:nvGrpSpPr>
          <p:cNvPr id="36" name="Group 35">
            <a:extLst>
              <a:ext uri="{FF2B5EF4-FFF2-40B4-BE49-F238E27FC236}">
                <a16:creationId xmlns:a16="http://schemas.microsoft.com/office/drawing/2014/main" id="{A7E97313-178C-4228-AEBC-90843A9B2987}"/>
              </a:ext>
            </a:extLst>
          </p:cNvPr>
          <p:cNvGrpSpPr/>
          <p:nvPr/>
        </p:nvGrpSpPr>
        <p:grpSpPr>
          <a:xfrm>
            <a:off x="7165912" y="1884065"/>
            <a:ext cx="1660719" cy="999244"/>
            <a:chOff x="3229725" y="1875934"/>
            <a:chExt cx="5596905" cy="999244"/>
          </a:xfrm>
        </p:grpSpPr>
        <p:cxnSp>
          <p:nvCxnSpPr>
            <p:cNvPr id="38" name="Straight Connector 37">
              <a:extLst>
                <a:ext uri="{FF2B5EF4-FFF2-40B4-BE49-F238E27FC236}">
                  <a16:creationId xmlns:a16="http://schemas.microsoft.com/office/drawing/2014/main" id="{E3AF9683-D197-45AC-9F1F-0B95B639E080}"/>
                </a:ext>
              </a:extLst>
            </p:cNvPr>
            <p:cNvCxnSpPr>
              <a:cxnSpLocks/>
            </p:cNvCxnSpPr>
            <p:nvPr/>
          </p:nvCxnSpPr>
          <p:spPr>
            <a:xfrm>
              <a:off x="3229725" y="1892196"/>
              <a:ext cx="2935405" cy="982982"/>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0DA6C57A-1471-4958-BB2A-89E31B293054}"/>
                </a:ext>
              </a:extLst>
            </p:cNvPr>
            <p:cNvCxnSpPr>
              <a:cxnSpLocks/>
            </p:cNvCxnSpPr>
            <p:nvPr/>
          </p:nvCxnSpPr>
          <p:spPr>
            <a:xfrm flipH="1">
              <a:off x="6165130" y="1875934"/>
              <a:ext cx="2661500" cy="999244"/>
            </a:xfrm>
            <a:prstGeom prst="line">
              <a:avLst/>
            </a:prstGeom>
            <a:ln w="38100"/>
          </p:spPr>
          <p:style>
            <a:lnRef idx="1">
              <a:schemeClr val="accent1"/>
            </a:lnRef>
            <a:fillRef idx="0">
              <a:schemeClr val="accent1"/>
            </a:fillRef>
            <a:effectRef idx="0">
              <a:schemeClr val="accent1"/>
            </a:effectRef>
            <a:fontRef idx="minor">
              <a:schemeClr val="tx1"/>
            </a:fontRef>
          </p:style>
        </p:cxnSp>
      </p:grpSp>
      <p:sp>
        <p:nvSpPr>
          <p:cNvPr id="40" name="TextBox 39">
            <a:extLst>
              <a:ext uri="{FF2B5EF4-FFF2-40B4-BE49-F238E27FC236}">
                <a16:creationId xmlns:a16="http://schemas.microsoft.com/office/drawing/2014/main" id="{212EA67C-7A09-44BE-8EF5-F8C3BD1EC800}"/>
              </a:ext>
            </a:extLst>
          </p:cNvPr>
          <p:cNvSpPr txBox="1"/>
          <p:nvPr/>
        </p:nvSpPr>
        <p:spPr>
          <a:xfrm>
            <a:off x="8505772" y="2595554"/>
            <a:ext cx="2233625" cy="369332"/>
          </a:xfrm>
          <a:prstGeom prst="rect">
            <a:avLst/>
          </a:prstGeom>
          <a:solidFill>
            <a:schemeClr val="bg1">
              <a:lumMod val="95000"/>
            </a:schemeClr>
          </a:solidFill>
          <a:ln w="28575">
            <a:solidFill>
              <a:schemeClr val="accent1"/>
            </a:solidFill>
          </a:ln>
        </p:spPr>
        <p:txBody>
          <a:bodyPr wrap="square" rtlCol="0">
            <a:spAutoFit/>
          </a:bodyPr>
          <a:lstStyle>
            <a:defPPr>
              <a:defRPr lang="en-US"/>
            </a:defPPr>
            <a:lvl1pPr>
              <a:defRPr sz="3200">
                <a:solidFill>
                  <a:schemeClr val="bg1"/>
                </a:solidFill>
              </a:defRPr>
            </a:lvl1pPr>
          </a:lstStyle>
          <a:p>
            <a:r>
              <a:rPr lang="en-US" sz="1800" dirty="0">
                <a:solidFill>
                  <a:schemeClr val="accent1"/>
                </a:solidFill>
              </a:rPr>
              <a:t>cryptic site activation</a:t>
            </a:r>
            <a:endParaRPr lang="en-US" sz="1800" dirty="0"/>
          </a:p>
        </p:txBody>
      </p:sp>
    </p:spTree>
    <p:extLst>
      <p:ext uri="{BB962C8B-B14F-4D97-AF65-F5344CB8AC3E}">
        <p14:creationId xmlns:p14="http://schemas.microsoft.com/office/powerpoint/2010/main" val="5348200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4">
            <a:lumMod val="75000"/>
          </a:schemeClr>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B2CCF489-A80D-46CA-922F-5B74D5A525AA}"/>
              </a:ext>
            </a:extLst>
          </p:cNvPr>
          <p:cNvSpPr txBox="1"/>
          <p:nvPr/>
        </p:nvSpPr>
        <p:spPr>
          <a:xfrm>
            <a:off x="218793" y="874936"/>
            <a:ext cx="7078895" cy="584775"/>
          </a:xfrm>
          <a:prstGeom prst="rect">
            <a:avLst/>
          </a:prstGeom>
          <a:solidFill>
            <a:schemeClr val="accent2">
              <a:lumMod val="40000"/>
              <a:lumOff val="60000"/>
            </a:schemeClr>
          </a:solidFill>
          <a:ln w="28575">
            <a:solidFill>
              <a:srgbClr val="006600"/>
            </a:solidFill>
          </a:ln>
        </p:spPr>
        <p:txBody>
          <a:bodyPr wrap="square" rtlCol="0">
            <a:spAutoFit/>
          </a:bodyPr>
          <a:lstStyle/>
          <a:p>
            <a:r>
              <a:rPr lang="en-US" sz="3200" dirty="0">
                <a:solidFill>
                  <a:schemeClr val="bg1"/>
                </a:solidFill>
              </a:rPr>
              <a:t>Splicing mutation outcomes</a:t>
            </a:r>
          </a:p>
        </p:txBody>
      </p:sp>
      <p:sp>
        <p:nvSpPr>
          <p:cNvPr id="9" name="TextBox 8">
            <a:extLst>
              <a:ext uri="{FF2B5EF4-FFF2-40B4-BE49-F238E27FC236}">
                <a16:creationId xmlns:a16="http://schemas.microsoft.com/office/drawing/2014/main" id="{D1D1817C-E80C-4EFB-96D8-8AF12E4A89E0}"/>
              </a:ext>
            </a:extLst>
          </p:cNvPr>
          <p:cNvSpPr txBox="1"/>
          <p:nvPr/>
        </p:nvSpPr>
        <p:spPr>
          <a:xfrm>
            <a:off x="227104" y="191400"/>
            <a:ext cx="7078895" cy="584775"/>
          </a:xfrm>
          <a:prstGeom prst="rect">
            <a:avLst/>
          </a:prstGeom>
          <a:solidFill>
            <a:schemeClr val="accent2">
              <a:lumMod val="40000"/>
              <a:lumOff val="60000"/>
            </a:schemeClr>
          </a:solidFill>
          <a:ln w="28575">
            <a:solidFill>
              <a:srgbClr val="006600"/>
            </a:solidFill>
          </a:ln>
        </p:spPr>
        <p:txBody>
          <a:bodyPr wrap="square" rtlCol="0">
            <a:spAutoFit/>
          </a:bodyPr>
          <a:lstStyle/>
          <a:p>
            <a:r>
              <a:rPr lang="en-US" sz="3200" dirty="0">
                <a:solidFill>
                  <a:schemeClr val="bg1"/>
                </a:solidFill>
              </a:rPr>
              <a:t>Classes of splicing signal</a:t>
            </a:r>
            <a:endParaRPr lang="en-US" sz="2000" dirty="0">
              <a:solidFill>
                <a:schemeClr val="bg1"/>
              </a:solidFill>
            </a:endParaRPr>
          </a:p>
        </p:txBody>
      </p:sp>
      <p:sp>
        <p:nvSpPr>
          <p:cNvPr id="10" name="TextBox 9">
            <a:extLst>
              <a:ext uri="{FF2B5EF4-FFF2-40B4-BE49-F238E27FC236}">
                <a16:creationId xmlns:a16="http://schemas.microsoft.com/office/drawing/2014/main" id="{48868E22-62E0-4ADF-8CEE-91AF40CCAD65}"/>
              </a:ext>
            </a:extLst>
          </p:cNvPr>
          <p:cNvSpPr txBox="1"/>
          <p:nvPr/>
        </p:nvSpPr>
        <p:spPr>
          <a:xfrm>
            <a:off x="214695" y="1586045"/>
            <a:ext cx="11688418" cy="1815882"/>
          </a:xfrm>
          <a:prstGeom prst="rect">
            <a:avLst/>
          </a:prstGeom>
          <a:solidFill>
            <a:schemeClr val="accent2">
              <a:lumMod val="40000"/>
              <a:lumOff val="60000"/>
            </a:schemeClr>
          </a:solidFill>
          <a:ln w="28575">
            <a:solidFill>
              <a:srgbClr val="006600"/>
            </a:solidFill>
          </a:ln>
        </p:spPr>
        <p:txBody>
          <a:bodyPr wrap="square" rtlCol="0">
            <a:spAutoFit/>
          </a:bodyPr>
          <a:lstStyle/>
          <a:p>
            <a:r>
              <a:rPr lang="en-US" sz="3200" dirty="0">
                <a:solidFill>
                  <a:schemeClr val="bg1"/>
                </a:solidFill>
              </a:rPr>
              <a:t>Data relevant to prediction of impacts on splicing mutation outcomes</a:t>
            </a:r>
          </a:p>
          <a:p>
            <a:pPr lvl="1"/>
            <a:r>
              <a:rPr lang="en-US" sz="2000" dirty="0">
                <a:solidFill>
                  <a:schemeClr val="bg1"/>
                </a:solidFill>
              </a:rPr>
              <a:t>sequence (splice sites vs. non-splice sites)</a:t>
            </a:r>
          </a:p>
          <a:p>
            <a:r>
              <a:rPr lang="en-US" sz="2000" dirty="0">
                <a:solidFill>
                  <a:schemeClr val="bg1"/>
                </a:solidFill>
              </a:rPr>
              <a:t>	impact on gene expression or disease</a:t>
            </a:r>
          </a:p>
          <a:p>
            <a:r>
              <a:rPr lang="en-US" sz="2000" dirty="0">
                <a:solidFill>
                  <a:schemeClr val="bg1"/>
                </a:solidFill>
              </a:rPr>
              <a:t>	high-throughput assays</a:t>
            </a:r>
          </a:p>
          <a:p>
            <a:r>
              <a:rPr lang="en-US" sz="2000" dirty="0">
                <a:solidFill>
                  <a:schemeClr val="bg1"/>
                </a:solidFill>
              </a:rPr>
              <a:t>	binding sites for, activity of, splicing factors (</a:t>
            </a:r>
            <a:r>
              <a:rPr lang="en-US" sz="2000" i="1" dirty="0">
                <a:solidFill>
                  <a:schemeClr val="bg1"/>
                </a:solidFill>
              </a:rPr>
              <a:t>e.g.</a:t>
            </a:r>
            <a:r>
              <a:rPr lang="en-US" sz="2000" dirty="0">
                <a:solidFill>
                  <a:schemeClr val="bg1"/>
                </a:solidFill>
              </a:rPr>
              <a:t> Encode)</a:t>
            </a:r>
          </a:p>
        </p:txBody>
      </p:sp>
      <p:sp>
        <p:nvSpPr>
          <p:cNvPr id="11" name="TextBox 10">
            <a:extLst>
              <a:ext uri="{FF2B5EF4-FFF2-40B4-BE49-F238E27FC236}">
                <a16:creationId xmlns:a16="http://schemas.microsoft.com/office/drawing/2014/main" id="{78296537-11CA-42F5-89AD-B5403CF2C025}"/>
              </a:ext>
            </a:extLst>
          </p:cNvPr>
          <p:cNvSpPr txBox="1"/>
          <p:nvPr/>
        </p:nvSpPr>
        <p:spPr>
          <a:xfrm>
            <a:off x="192169" y="3553521"/>
            <a:ext cx="11688418" cy="584775"/>
          </a:xfrm>
          <a:prstGeom prst="rect">
            <a:avLst/>
          </a:prstGeom>
          <a:solidFill>
            <a:schemeClr val="accent2">
              <a:lumMod val="40000"/>
              <a:lumOff val="60000"/>
            </a:schemeClr>
          </a:solidFill>
          <a:ln w="28575">
            <a:solidFill>
              <a:srgbClr val="006600"/>
            </a:solidFill>
          </a:ln>
        </p:spPr>
        <p:txBody>
          <a:bodyPr wrap="square" rtlCol="0">
            <a:spAutoFit/>
          </a:bodyPr>
          <a:lstStyle/>
          <a:p>
            <a:r>
              <a:rPr lang="en-US" sz="3200" dirty="0">
                <a:solidFill>
                  <a:schemeClr val="bg1"/>
                </a:solidFill>
              </a:rPr>
              <a:t>Current methods (How are we doing?)</a:t>
            </a:r>
          </a:p>
        </p:txBody>
      </p:sp>
      <p:sp>
        <p:nvSpPr>
          <p:cNvPr id="12" name="TextBox 11">
            <a:extLst>
              <a:ext uri="{FF2B5EF4-FFF2-40B4-BE49-F238E27FC236}">
                <a16:creationId xmlns:a16="http://schemas.microsoft.com/office/drawing/2014/main" id="{86F06D41-0E47-4E76-AA92-A4D73979FB17}"/>
              </a:ext>
            </a:extLst>
          </p:cNvPr>
          <p:cNvSpPr txBox="1"/>
          <p:nvPr/>
        </p:nvSpPr>
        <p:spPr>
          <a:xfrm>
            <a:off x="185549" y="4270465"/>
            <a:ext cx="11688418" cy="584775"/>
          </a:xfrm>
          <a:prstGeom prst="rect">
            <a:avLst/>
          </a:prstGeom>
          <a:solidFill>
            <a:schemeClr val="accent2">
              <a:lumMod val="40000"/>
              <a:lumOff val="60000"/>
            </a:schemeClr>
          </a:solidFill>
          <a:ln w="28575">
            <a:solidFill>
              <a:srgbClr val="006600"/>
            </a:solidFill>
          </a:ln>
        </p:spPr>
        <p:txBody>
          <a:bodyPr wrap="square" rtlCol="0">
            <a:spAutoFit/>
          </a:bodyPr>
          <a:lstStyle/>
          <a:p>
            <a:r>
              <a:rPr lang="en-US" sz="3200" dirty="0">
                <a:solidFill>
                  <a:schemeClr val="bg1"/>
                </a:solidFill>
              </a:rPr>
              <a:t>Challenges for splicing impact predictions</a:t>
            </a:r>
          </a:p>
        </p:txBody>
      </p:sp>
      <p:sp>
        <p:nvSpPr>
          <p:cNvPr id="13" name="TextBox 12">
            <a:extLst>
              <a:ext uri="{FF2B5EF4-FFF2-40B4-BE49-F238E27FC236}">
                <a16:creationId xmlns:a16="http://schemas.microsoft.com/office/drawing/2014/main" id="{BB9EA93A-4194-42D5-8E0D-F026BCFC823B}"/>
              </a:ext>
            </a:extLst>
          </p:cNvPr>
          <p:cNvSpPr txBox="1"/>
          <p:nvPr/>
        </p:nvSpPr>
        <p:spPr>
          <a:xfrm>
            <a:off x="178929" y="4987409"/>
            <a:ext cx="11688418" cy="584775"/>
          </a:xfrm>
          <a:prstGeom prst="rect">
            <a:avLst/>
          </a:prstGeom>
          <a:solidFill>
            <a:schemeClr val="accent2">
              <a:lumMod val="40000"/>
              <a:lumOff val="60000"/>
            </a:schemeClr>
          </a:solidFill>
          <a:ln w="28575">
            <a:solidFill>
              <a:srgbClr val="006600"/>
            </a:solidFill>
          </a:ln>
        </p:spPr>
        <p:txBody>
          <a:bodyPr wrap="square" rtlCol="0">
            <a:spAutoFit/>
          </a:bodyPr>
          <a:lstStyle/>
          <a:p>
            <a:r>
              <a:rPr lang="en-US" sz="3200" dirty="0">
                <a:solidFill>
                  <a:schemeClr val="bg1"/>
                </a:solidFill>
              </a:rPr>
              <a:t>Considerations for clinical diagnostics and future CAGI challenges</a:t>
            </a:r>
          </a:p>
        </p:txBody>
      </p:sp>
    </p:spTree>
    <p:extLst>
      <p:ext uri="{BB962C8B-B14F-4D97-AF65-F5344CB8AC3E}">
        <p14:creationId xmlns:p14="http://schemas.microsoft.com/office/powerpoint/2010/main" val="37741459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4">
            <a:lumMod val="75000"/>
          </a:schemeClr>
        </a:solid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48868E22-62E0-4ADF-8CEE-91AF40CCAD65}"/>
              </a:ext>
            </a:extLst>
          </p:cNvPr>
          <p:cNvSpPr txBox="1"/>
          <p:nvPr/>
        </p:nvSpPr>
        <p:spPr>
          <a:xfrm>
            <a:off x="326455" y="183965"/>
            <a:ext cx="11688418" cy="5940088"/>
          </a:xfrm>
          <a:prstGeom prst="rect">
            <a:avLst/>
          </a:prstGeom>
          <a:solidFill>
            <a:schemeClr val="accent2">
              <a:lumMod val="40000"/>
              <a:lumOff val="60000"/>
            </a:schemeClr>
          </a:solidFill>
          <a:ln w="28575">
            <a:solidFill>
              <a:srgbClr val="006600"/>
            </a:solidFill>
          </a:ln>
        </p:spPr>
        <p:txBody>
          <a:bodyPr wrap="square" rtlCol="0">
            <a:spAutoFit/>
          </a:bodyPr>
          <a:lstStyle/>
          <a:p>
            <a:r>
              <a:rPr lang="en-US" sz="3200" dirty="0">
                <a:solidFill>
                  <a:schemeClr val="bg1"/>
                </a:solidFill>
              </a:rPr>
              <a:t>Data relevant to prediction of impacts on splicing mutation outcomes</a:t>
            </a:r>
          </a:p>
          <a:p>
            <a:endParaRPr lang="en-US" sz="3200" dirty="0">
              <a:solidFill>
                <a:schemeClr val="bg1"/>
              </a:solidFill>
            </a:endParaRPr>
          </a:p>
          <a:p>
            <a:pPr lvl="1"/>
            <a:r>
              <a:rPr lang="en-US" sz="3200" dirty="0">
                <a:solidFill>
                  <a:schemeClr val="bg1"/>
                </a:solidFill>
              </a:rPr>
              <a:t>sequence (splice sites vs. non-splice sites)</a:t>
            </a:r>
          </a:p>
          <a:p>
            <a:pPr lvl="1"/>
            <a:endParaRPr lang="en-US" sz="2000" dirty="0">
              <a:solidFill>
                <a:schemeClr val="bg1"/>
              </a:solidFill>
            </a:endParaRPr>
          </a:p>
          <a:p>
            <a:r>
              <a:rPr lang="en-US" sz="3200" dirty="0">
                <a:solidFill>
                  <a:schemeClr val="bg1"/>
                </a:solidFill>
              </a:rPr>
              <a:t>	impact on gene expression or disease</a:t>
            </a:r>
          </a:p>
          <a:p>
            <a:endParaRPr lang="en-US" sz="2000" dirty="0">
              <a:solidFill>
                <a:schemeClr val="bg1"/>
              </a:solidFill>
            </a:endParaRPr>
          </a:p>
          <a:p>
            <a:r>
              <a:rPr lang="en-US" sz="3200" dirty="0">
                <a:solidFill>
                  <a:schemeClr val="bg1"/>
                </a:solidFill>
              </a:rPr>
              <a:t>	high-throughput assays</a:t>
            </a:r>
          </a:p>
          <a:p>
            <a:endParaRPr lang="en-US" sz="2000" dirty="0">
              <a:solidFill>
                <a:schemeClr val="bg1"/>
              </a:solidFill>
            </a:endParaRPr>
          </a:p>
          <a:p>
            <a:r>
              <a:rPr lang="en-US" sz="2000" b="1" dirty="0">
                <a:solidFill>
                  <a:schemeClr val="bg1"/>
                </a:solidFill>
              </a:rPr>
              <a:t>	</a:t>
            </a:r>
            <a:r>
              <a:rPr lang="en-US" sz="3200" dirty="0">
                <a:solidFill>
                  <a:schemeClr val="bg1"/>
                </a:solidFill>
              </a:rPr>
              <a:t>binding sites for, activity of, splicing factors</a:t>
            </a:r>
          </a:p>
          <a:p>
            <a:r>
              <a:rPr lang="en-US" sz="3200" dirty="0">
                <a:solidFill>
                  <a:schemeClr val="bg1"/>
                </a:solidFill>
              </a:rPr>
              <a:t>		CLIP methods</a:t>
            </a:r>
          </a:p>
          <a:p>
            <a:r>
              <a:rPr lang="en-US" sz="3200" dirty="0">
                <a:solidFill>
                  <a:schemeClr val="bg1"/>
                </a:solidFill>
              </a:rPr>
              <a:t>		binding site (high-throughput selection)</a:t>
            </a:r>
          </a:p>
          <a:p>
            <a:r>
              <a:rPr lang="en-US" sz="3200" dirty="0">
                <a:solidFill>
                  <a:schemeClr val="bg1"/>
                </a:solidFill>
              </a:rPr>
              <a:t>		in vitro assays</a:t>
            </a:r>
          </a:p>
          <a:p>
            <a:r>
              <a:rPr lang="en-US" sz="3200" dirty="0">
                <a:solidFill>
                  <a:schemeClr val="bg1"/>
                </a:solidFill>
              </a:rPr>
              <a:t>		profiles of splicing changes due to splicing factor mutation</a:t>
            </a:r>
          </a:p>
        </p:txBody>
      </p:sp>
    </p:spTree>
    <p:extLst>
      <p:ext uri="{BB962C8B-B14F-4D97-AF65-F5344CB8AC3E}">
        <p14:creationId xmlns:p14="http://schemas.microsoft.com/office/powerpoint/2010/main" val="26902315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AC9A5E95-B61D-4A67-AD1A-A3C7EABB6789}"/>
              </a:ext>
            </a:extLst>
          </p:cNvPr>
          <p:cNvPicPr>
            <a:picLocks noChangeAspect="1"/>
          </p:cNvPicPr>
          <p:nvPr/>
        </p:nvPicPr>
        <p:blipFill>
          <a:blip r:embed="rId2"/>
          <a:stretch>
            <a:fillRect/>
          </a:stretch>
        </p:blipFill>
        <p:spPr>
          <a:xfrm>
            <a:off x="267055" y="383535"/>
            <a:ext cx="8275832" cy="5847581"/>
          </a:xfrm>
          <a:prstGeom prst="rect">
            <a:avLst/>
          </a:prstGeom>
        </p:spPr>
      </p:pic>
      <p:sp>
        <p:nvSpPr>
          <p:cNvPr id="2" name="TextBox 1">
            <a:extLst>
              <a:ext uri="{FF2B5EF4-FFF2-40B4-BE49-F238E27FC236}">
                <a16:creationId xmlns:a16="http://schemas.microsoft.com/office/drawing/2014/main" id="{5AC2C920-6C53-4C4E-A16E-1766DA5C50D3}"/>
              </a:ext>
            </a:extLst>
          </p:cNvPr>
          <p:cNvSpPr txBox="1"/>
          <p:nvPr/>
        </p:nvSpPr>
        <p:spPr>
          <a:xfrm>
            <a:off x="7902512" y="449609"/>
            <a:ext cx="3770002" cy="3046988"/>
          </a:xfrm>
          <a:prstGeom prst="rect">
            <a:avLst/>
          </a:prstGeom>
          <a:solidFill>
            <a:schemeClr val="accent2">
              <a:lumMod val="40000"/>
              <a:lumOff val="60000"/>
            </a:schemeClr>
          </a:solidFill>
          <a:ln w="28575">
            <a:solidFill>
              <a:srgbClr val="006600"/>
            </a:solidFill>
          </a:ln>
        </p:spPr>
        <p:txBody>
          <a:bodyPr wrap="square" rtlCol="0">
            <a:spAutoFit/>
          </a:bodyPr>
          <a:lstStyle>
            <a:defPPr>
              <a:defRPr lang="en-US"/>
            </a:defPPr>
            <a:lvl1pPr>
              <a:defRPr sz="3200">
                <a:solidFill>
                  <a:schemeClr val="bg1"/>
                </a:solidFill>
              </a:defRPr>
            </a:lvl1pPr>
          </a:lstStyle>
          <a:p>
            <a:r>
              <a:rPr lang="en-US" dirty="0"/>
              <a:t>Features predictive of results from high throughput assays.</a:t>
            </a:r>
          </a:p>
          <a:p>
            <a:r>
              <a:rPr lang="en-US" dirty="0"/>
              <a:t>Data from Fairbrother group</a:t>
            </a:r>
          </a:p>
          <a:p>
            <a:r>
              <a:rPr lang="en-US" dirty="0"/>
              <a:t>(</a:t>
            </a:r>
            <a:r>
              <a:rPr lang="en-US" dirty="0" err="1"/>
              <a:t>MaPSy</a:t>
            </a:r>
            <a:r>
              <a:rPr lang="en-US" dirty="0"/>
              <a:t> </a:t>
            </a:r>
            <a:r>
              <a:rPr lang="en-US" dirty="0" err="1"/>
              <a:t>challange</a:t>
            </a:r>
            <a:r>
              <a:rPr lang="en-US" dirty="0"/>
              <a:t>)</a:t>
            </a:r>
          </a:p>
        </p:txBody>
      </p:sp>
      <p:sp>
        <p:nvSpPr>
          <p:cNvPr id="4" name="TextBox 3">
            <a:extLst>
              <a:ext uri="{FF2B5EF4-FFF2-40B4-BE49-F238E27FC236}">
                <a16:creationId xmlns:a16="http://schemas.microsoft.com/office/drawing/2014/main" id="{A03E5C4D-226B-4942-85BE-28B8F1D8F0C8}"/>
              </a:ext>
            </a:extLst>
          </p:cNvPr>
          <p:cNvSpPr txBox="1"/>
          <p:nvPr/>
        </p:nvSpPr>
        <p:spPr>
          <a:xfrm>
            <a:off x="8222700" y="5907950"/>
            <a:ext cx="3770002" cy="646331"/>
          </a:xfrm>
          <a:prstGeom prst="rect">
            <a:avLst/>
          </a:prstGeom>
          <a:solidFill>
            <a:schemeClr val="accent2">
              <a:lumMod val="40000"/>
              <a:lumOff val="60000"/>
            </a:schemeClr>
          </a:solidFill>
          <a:ln w="28575">
            <a:solidFill>
              <a:srgbClr val="006600"/>
            </a:solidFill>
          </a:ln>
        </p:spPr>
        <p:txBody>
          <a:bodyPr wrap="square" rtlCol="0">
            <a:spAutoFit/>
          </a:bodyPr>
          <a:lstStyle>
            <a:defPPr>
              <a:defRPr lang="en-US"/>
            </a:defPPr>
            <a:lvl1pPr>
              <a:defRPr sz="3200">
                <a:solidFill>
                  <a:schemeClr val="bg1"/>
                </a:solidFill>
              </a:defRPr>
            </a:lvl1pPr>
          </a:lstStyle>
          <a:p>
            <a:r>
              <a:rPr lang="en-US" sz="1800" dirty="0"/>
              <a:t>Figure from Fairbrother group</a:t>
            </a:r>
          </a:p>
          <a:p>
            <a:r>
              <a:rPr lang="en-US" sz="1800" dirty="0"/>
              <a:t>(</a:t>
            </a:r>
            <a:r>
              <a:rPr lang="en-US" sz="1800" dirty="0" err="1"/>
              <a:t>MaPSy</a:t>
            </a:r>
            <a:r>
              <a:rPr lang="en-US" sz="1800" dirty="0"/>
              <a:t> </a:t>
            </a:r>
            <a:r>
              <a:rPr lang="en-US" sz="1800" dirty="0" err="1"/>
              <a:t>challange</a:t>
            </a:r>
            <a:r>
              <a:rPr lang="en-US" sz="1800" dirty="0"/>
              <a:t>)</a:t>
            </a:r>
          </a:p>
        </p:txBody>
      </p:sp>
    </p:spTree>
    <p:extLst>
      <p:ext uri="{BB962C8B-B14F-4D97-AF65-F5344CB8AC3E}">
        <p14:creationId xmlns:p14="http://schemas.microsoft.com/office/powerpoint/2010/main" val="9075024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4">
            <a:lumMod val="75000"/>
          </a:schemeClr>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B2CCF489-A80D-46CA-922F-5B74D5A525AA}"/>
              </a:ext>
            </a:extLst>
          </p:cNvPr>
          <p:cNvSpPr txBox="1"/>
          <p:nvPr/>
        </p:nvSpPr>
        <p:spPr>
          <a:xfrm>
            <a:off x="218793" y="874936"/>
            <a:ext cx="7078895" cy="584775"/>
          </a:xfrm>
          <a:prstGeom prst="rect">
            <a:avLst/>
          </a:prstGeom>
          <a:solidFill>
            <a:schemeClr val="accent2">
              <a:lumMod val="40000"/>
              <a:lumOff val="60000"/>
            </a:schemeClr>
          </a:solidFill>
          <a:ln w="28575">
            <a:solidFill>
              <a:srgbClr val="006600"/>
            </a:solidFill>
          </a:ln>
        </p:spPr>
        <p:txBody>
          <a:bodyPr wrap="square" rtlCol="0">
            <a:spAutoFit/>
          </a:bodyPr>
          <a:lstStyle/>
          <a:p>
            <a:r>
              <a:rPr lang="en-US" sz="3200" dirty="0">
                <a:solidFill>
                  <a:schemeClr val="bg1"/>
                </a:solidFill>
              </a:rPr>
              <a:t>Splicing mutation outcomes</a:t>
            </a:r>
          </a:p>
        </p:txBody>
      </p:sp>
      <p:sp>
        <p:nvSpPr>
          <p:cNvPr id="9" name="TextBox 8">
            <a:extLst>
              <a:ext uri="{FF2B5EF4-FFF2-40B4-BE49-F238E27FC236}">
                <a16:creationId xmlns:a16="http://schemas.microsoft.com/office/drawing/2014/main" id="{D1D1817C-E80C-4EFB-96D8-8AF12E4A89E0}"/>
              </a:ext>
            </a:extLst>
          </p:cNvPr>
          <p:cNvSpPr txBox="1"/>
          <p:nvPr/>
        </p:nvSpPr>
        <p:spPr>
          <a:xfrm>
            <a:off x="227104" y="191400"/>
            <a:ext cx="7078895" cy="584775"/>
          </a:xfrm>
          <a:prstGeom prst="rect">
            <a:avLst/>
          </a:prstGeom>
          <a:solidFill>
            <a:schemeClr val="accent2">
              <a:lumMod val="40000"/>
              <a:lumOff val="60000"/>
            </a:schemeClr>
          </a:solidFill>
          <a:ln w="28575">
            <a:solidFill>
              <a:srgbClr val="006600"/>
            </a:solidFill>
          </a:ln>
        </p:spPr>
        <p:txBody>
          <a:bodyPr wrap="square" rtlCol="0">
            <a:spAutoFit/>
          </a:bodyPr>
          <a:lstStyle/>
          <a:p>
            <a:r>
              <a:rPr lang="en-US" sz="3200" dirty="0">
                <a:solidFill>
                  <a:schemeClr val="bg1"/>
                </a:solidFill>
              </a:rPr>
              <a:t>Classes of splicing signal</a:t>
            </a:r>
            <a:endParaRPr lang="en-US" sz="2000" dirty="0">
              <a:solidFill>
                <a:schemeClr val="bg1"/>
              </a:solidFill>
            </a:endParaRPr>
          </a:p>
        </p:txBody>
      </p:sp>
      <p:sp>
        <p:nvSpPr>
          <p:cNvPr id="10" name="TextBox 9">
            <a:extLst>
              <a:ext uri="{FF2B5EF4-FFF2-40B4-BE49-F238E27FC236}">
                <a16:creationId xmlns:a16="http://schemas.microsoft.com/office/drawing/2014/main" id="{48868E22-62E0-4ADF-8CEE-91AF40CCAD65}"/>
              </a:ext>
            </a:extLst>
          </p:cNvPr>
          <p:cNvSpPr txBox="1"/>
          <p:nvPr/>
        </p:nvSpPr>
        <p:spPr>
          <a:xfrm>
            <a:off x="214695" y="1586045"/>
            <a:ext cx="11688418" cy="584775"/>
          </a:xfrm>
          <a:prstGeom prst="rect">
            <a:avLst/>
          </a:prstGeom>
          <a:solidFill>
            <a:schemeClr val="accent2">
              <a:lumMod val="40000"/>
              <a:lumOff val="60000"/>
            </a:schemeClr>
          </a:solidFill>
          <a:ln w="28575">
            <a:solidFill>
              <a:srgbClr val="006600"/>
            </a:solidFill>
          </a:ln>
        </p:spPr>
        <p:txBody>
          <a:bodyPr wrap="square" rtlCol="0">
            <a:spAutoFit/>
          </a:bodyPr>
          <a:lstStyle/>
          <a:p>
            <a:r>
              <a:rPr lang="en-US" sz="3200" dirty="0">
                <a:solidFill>
                  <a:schemeClr val="bg1"/>
                </a:solidFill>
              </a:rPr>
              <a:t>Data relevant to prediction of impacts on splicing mutation outcomes</a:t>
            </a:r>
          </a:p>
        </p:txBody>
      </p:sp>
      <p:sp>
        <p:nvSpPr>
          <p:cNvPr id="11" name="TextBox 10">
            <a:extLst>
              <a:ext uri="{FF2B5EF4-FFF2-40B4-BE49-F238E27FC236}">
                <a16:creationId xmlns:a16="http://schemas.microsoft.com/office/drawing/2014/main" id="{78296537-11CA-42F5-89AD-B5403CF2C025}"/>
              </a:ext>
            </a:extLst>
          </p:cNvPr>
          <p:cNvSpPr txBox="1"/>
          <p:nvPr/>
        </p:nvSpPr>
        <p:spPr>
          <a:xfrm>
            <a:off x="227104" y="2439105"/>
            <a:ext cx="11688418" cy="2123658"/>
          </a:xfrm>
          <a:prstGeom prst="rect">
            <a:avLst/>
          </a:prstGeom>
          <a:solidFill>
            <a:schemeClr val="accent2">
              <a:lumMod val="40000"/>
              <a:lumOff val="60000"/>
            </a:schemeClr>
          </a:solidFill>
          <a:ln w="28575">
            <a:solidFill>
              <a:srgbClr val="006600"/>
            </a:solidFill>
          </a:ln>
        </p:spPr>
        <p:txBody>
          <a:bodyPr wrap="square" rtlCol="0">
            <a:spAutoFit/>
          </a:bodyPr>
          <a:lstStyle/>
          <a:p>
            <a:r>
              <a:rPr lang="en-US" sz="3200" dirty="0">
                <a:solidFill>
                  <a:schemeClr val="bg1"/>
                </a:solidFill>
              </a:rPr>
              <a:t>Current methods (How are we doing?)</a:t>
            </a:r>
          </a:p>
          <a:p>
            <a:r>
              <a:rPr lang="en-US" sz="2000" dirty="0">
                <a:solidFill>
                  <a:schemeClr val="bg1"/>
                </a:solidFill>
              </a:rPr>
              <a:t>	CAGI5</a:t>
            </a:r>
          </a:p>
          <a:p>
            <a:r>
              <a:rPr lang="en-US" sz="2000" dirty="0">
                <a:solidFill>
                  <a:schemeClr val="bg1"/>
                </a:solidFill>
              </a:rPr>
              <a:t>	</a:t>
            </a:r>
            <a:r>
              <a:rPr lang="en-US" sz="2000" dirty="0" err="1">
                <a:solidFill>
                  <a:schemeClr val="bg1"/>
                </a:solidFill>
              </a:rPr>
              <a:t>MMSplice</a:t>
            </a:r>
            <a:endParaRPr lang="en-US" sz="2000" dirty="0">
              <a:solidFill>
                <a:schemeClr val="bg1"/>
              </a:solidFill>
            </a:endParaRPr>
          </a:p>
          <a:p>
            <a:r>
              <a:rPr lang="en-US" sz="2000" dirty="0">
                <a:solidFill>
                  <a:schemeClr val="bg1"/>
                </a:solidFill>
              </a:rPr>
              <a:t>	</a:t>
            </a:r>
            <a:r>
              <a:rPr lang="en-US" sz="2000" dirty="0" err="1">
                <a:solidFill>
                  <a:schemeClr val="bg1"/>
                </a:solidFill>
              </a:rPr>
              <a:t>SpliceAI</a:t>
            </a:r>
            <a:endParaRPr lang="en-US" sz="2000" dirty="0">
              <a:solidFill>
                <a:schemeClr val="bg1"/>
              </a:solidFill>
            </a:endParaRPr>
          </a:p>
          <a:p>
            <a:r>
              <a:rPr lang="en-US" sz="2000" dirty="0">
                <a:solidFill>
                  <a:schemeClr val="bg1"/>
                </a:solidFill>
              </a:rPr>
              <a:t>	Special purpose (e.g. cryptic exons)</a:t>
            </a:r>
          </a:p>
          <a:p>
            <a:r>
              <a:rPr lang="en-US" sz="2000" dirty="0">
                <a:solidFill>
                  <a:schemeClr val="bg1"/>
                </a:solidFill>
              </a:rPr>
              <a:t>	Incorporation of RNA-seq data</a:t>
            </a:r>
          </a:p>
        </p:txBody>
      </p:sp>
      <p:sp>
        <p:nvSpPr>
          <p:cNvPr id="12" name="TextBox 11">
            <a:extLst>
              <a:ext uri="{FF2B5EF4-FFF2-40B4-BE49-F238E27FC236}">
                <a16:creationId xmlns:a16="http://schemas.microsoft.com/office/drawing/2014/main" id="{86F06D41-0E47-4E76-AA92-A4D73979FB17}"/>
              </a:ext>
            </a:extLst>
          </p:cNvPr>
          <p:cNvSpPr txBox="1"/>
          <p:nvPr/>
        </p:nvSpPr>
        <p:spPr>
          <a:xfrm>
            <a:off x="258411" y="4973732"/>
            <a:ext cx="11688418" cy="584775"/>
          </a:xfrm>
          <a:prstGeom prst="rect">
            <a:avLst/>
          </a:prstGeom>
          <a:solidFill>
            <a:schemeClr val="accent2">
              <a:lumMod val="40000"/>
              <a:lumOff val="60000"/>
            </a:schemeClr>
          </a:solidFill>
          <a:ln w="28575">
            <a:solidFill>
              <a:srgbClr val="006600"/>
            </a:solidFill>
          </a:ln>
        </p:spPr>
        <p:txBody>
          <a:bodyPr wrap="square" rtlCol="0">
            <a:spAutoFit/>
          </a:bodyPr>
          <a:lstStyle/>
          <a:p>
            <a:r>
              <a:rPr lang="en-US" sz="3200" dirty="0">
                <a:solidFill>
                  <a:schemeClr val="bg1"/>
                </a:solidFill>
              </a:rPr>
              <a:t>Challenges for splicing impact predictions</a:t>
            </a:r>
          </a:p>
        </p:txBody>
      </p:sp>
      <p:sp>
        <p:nvSpPr>
          <p:cNvPr id="13" name="TextBox 12">
            <a:extLst>
              <a:ext uri="{FF2B5EF4-FFF2-40B4-BE49-F238E27FC236}">
                <a16:creationId xmlns:a16="http://schemas.microsoft.com/office/drawing/2014/main" id="{BB9EA93A-4194-42D5-8E0D-F026BCFC823B}"/>
              </a:ext>
            </a:extLst>
          </p:cNvPr>
          <p:cNvSpPr txBox="1"/>
          <p:nvPr/>
        </p:nvSpPr>
        <p:spPr>
          <a:xfrm>
            <a:off x="251791" y="5690676"/>
            <a:ext cx="11688418" cy="584775"/>
          </a:xfrm>
          <a:prstGeom prst="rect">
            <a:avLst/>
          </a:prstGeom>
          <a:solidFill>
            <a:schemeClr val="accent2">
              <a:lumMod val="40000"/>
              <a:lumOff val="60000"/>
            </a:schemeClr>
          </a:solidFill>
          <a:ln w="28575">
            <a:solidFill>
              <a:srgbClr val="006600"/>
            </a:solidFill>
          </a:ln>
        </p:spPr>
        <p:txBody>
          <a:bodyPr wrap="square" rtlCol="0">
            <a:spAutoFit/>
          </a:bodyPr>
          <a:lstStyle/>
          <a:p>
            <a:r>
              <a:rPr lang="en-US" sz="3200" dirty="0">
                <a:solidFill>
                  <a:schemeClr val="bg1"/>
                </a:solidFill>
              </a:rPr>
              <a:t>Considerations for clinical diagnostics and future CAGI challenges</a:t>
            </a:r>
          </a:p>
        </p:txBody>
      </p:sp>
    </p:spTree>
    <p:extLst>
      <p:ext uri="{BB962C8B-B14F-4D97-AF65-F5344CB8AC3E}">
        <p14:creationId xmlns:p14="http://schemas.microsoft.com/office/powerpoint/2010/main" val="27277639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a:xfrm>
            <a:off x="312418" y="322705"/>
            <a:ext cx="4548831" cy="978729"/>
          </a:xfrm>
          <a:solidFill>
            <a:srgbClr val="006600"/>
          </a:solidFill>
          <a:ln w="28575">
            <a:solidFill>
              <a:srgbClr val="006600"/>
            </a:solidFill>
          </a:ln>
        </p:spPr>
        <p:txBody>
          <a:bodyPr wrap="square" rtlCol="0">
            <a:spAutoFit/>
          </a:bodyPr>
          <a:lstStyle/>
          <a:p>
            <a:pPr defTabSz="457200"/>
            <a:r>
              <a:rPr lang="en-US" altLang="en-US" sz="3200" dirty="0">
                <a:solidFill>
                  <a:schemeClr val="bg1"/>
                </a:solidFill>
                <a:latin typeface="+mn-lt"/>
                <a:ea typeface="+mn-ea"/>
                <a:cs typeface="+mn-cs"/>
              </a:rPr>
              <a:t>CAGI5 Splicing challenges:</a:t>
            </a:r>
            <a:br>
              <a:rPr lang="en-US" altLang="en-US" sz="3200" dirty="0">
                <a:solidFill>
                  <a:schemeClr val="bg1"/>
                </a:solidFill>
                <a:latin typeface="+mn-lt"/>
                <a:ea typeface="+mn-ea"/>
                <a:cs typeface="+mn-cs"/>
              </a:rPr>
            </a:br>
            <a:r>
              <a:rPr lang="en-US" altLang="en-US" sz="3200" dirty="0">
                <a:solidFill>
                  <a:schemeClr val="bg1"/>
                </a:solidFill>
                <a:latin typeface="+mn-lt"/>
                <a:ea typeface="+mn-ea"/>
                <a:cs typeface="+mn-cs"/>
              </a:rPr>
              <a:t>	Vex-seq and </a:t>
            </a:r>
            <a:r>
              <a:rPr lang="en-US" altLang="en-US" sz="3200" dirty="0" err="1">
                <a:solidFill>
                  <a:schemeClr val="bg1"/>
                </a:solidFill>
                <a:latin typeface="+mn-lt"/>
                <a:ea typeface="+mn-ea"/>
                <a:cs typeface="+mn-cs"/>
              </a:rPr>
              <a:t>MaPSy</a:t>
            </a:r>
            <a:endParaRPr lang="en-US" altLang="en-US" sz="3200" dirty="0">
              <a:solidFill>
                <a:schemeClr val="bg1"/>
              </a:solidFill>
              <a:latin typeface="+mn-lt"/>
              <a:ea typeface="+mn-ea"/>
              <a:cs typeface="+mn-cs"/>
            </a:endParaRPr>
          </a:p>
        </p:txBody>
      </p:sp>
      <p:pic>
        <p:nvPicPr>
          <p:cNvPr id="2" name="Picture 1">
            <a:extLst>
              <a:ext uri="{FF2B5EF4-FFF2-40B4-BE49-F238E27FC236}">
                <a16:creationId xmlns:a16="http://schemas.microsoft.com/office/drawing/2014/main" id="{E9DBFC11-7753-4744-A08B-F587F89CC749}"/>
              </a:ext>
            </a:extLst>
          </p:cNvPr>
          <p:cNvPicPr>
            <a:picLocks noChangeAspect="1"/>
          </p:cNvPicPr>
          <p:nvPr/>
        </p:nvPicPr>
        <p:blipFill>
          <a:blip r:embed="rId2"/>
          <a:stretch>
            <a:fillRect/>
          </a:stretch>
        </p:blipFill>
        <p:spPr>
          <a:xfrm>
            <a:off x="190781" y="2219466"/>
            <a:ext cx="7254004" cy="4116109"/>
          </a:xfrm>
          <a:prstGeom prst="rect">
            <a:avLst/>
          </a:prstGeom>
        </p:spPr>
      </p:pic>
      <p:sp>
        <p:nvSpPr>
          <p:cNvPr id="3" name="TextBox 2">
            <a:extLst>
              <a:ext uri="{FF2B5EF4-FFF2-40B4-BE49-F238E27FC236}">
                <a16:creationId xmlns:a16="http://schemas.microsoft.com/office/drawing/2014/main" id="{F1B90016-38EC-4006-BAAD-B19319749BB0}"/>
              </a:ext>
            </a:extLst>
          </p:cNvPr>
          <p:cNvSpPr txBox="1"/>
          <p:nvPr/>
        </p:nvSpPr>
        <p:spPr>
          <a:xfrm>
            <a:off x="7732422" y="2800193"/>
            <a:ext cx="4037772" cy="1477328"/>
          </a:xfrm>
          <a:prstGeom prst="rect">
            <a:avLst/>
          </a:prstGeom>
          <a:noFill/>
        </p:spPr>
        <p:txBody>
          <a:bodyPr wrap="none" rtlCol="0">
            <a:spAutoFit/>
          </a:bodyPr>
          <a:lstStyle/>
          <a:p>
            <a:pPr marL="285750" indent="-285750">
              <a:buFontTx/>
              <a:buChar char="-"/>
            </a:pPr>
            <a:r>
              <a:rPr lang="en-US" dirty="0"/>
              <a:t>mutant barcode allows intron variants</a:t>
            </a:r>
          </a:p>
          <a:p>
            <a:pPr marL="285750" indent="-285750">
              <a:buFontTx/>
              <a:buChar char="-"/>
            </a:pPr>
            <a:r>
              <a:rPr lang="en-US" dirty="0"/>
              <a:t>favors alternative splicing events</a:t>
            </a:r>
          </a:p>
          <a:p>
            <a:pPr marL="285750" indent="-285750">
              <a:buFontTx/>
              <a:buChar char="-"/>
            </a:pPr>
            <a:r>
              <a:rPr lang="en-US" dirty="0"/>
              <a:t>quantitative (prediction of delta-</a:t>
            </a:r>
            <a:r>
              <a:rPr lang="el-GR" dirty="0"/>
              <a:t>Ψ</a:t>
            </a:r>
            <a:r>
              <a:rPr lang="en-US" dirty="0"/>
              <a:t>)</a:t>
            </a:r>
          </a:p>
          <a:p>
            <a:pPr marL="285750" indent="-285750">
              <a:buFontTx/>
              <a:buChar char="-"/>
            </a:pPr>
            <a:r>
              <a:rPr lang="en-US" dirty="0"/>
              <a:t>compares inclusion to skipped</a:t>
            </a:r>
          </a:p>
          <a:p>
            <a:pPr marL="285750" indent="-285750">
              <a:buFontTx/>
              <a:buChar char="-"/>
            </a:pPr>
            <a:endParaRPr lang="en-US" dirty="0"/>
          </a:p>
        </p:txBody>
      </p:sp>
      <p:sp>
        <p:nvSpPr>
          <p:cNvPr id="9" name="TextBox 8">
            <a:extLst>
              <a:ext uri="{FF2B5EF4-FFF2-40B4-BE49-F238E27FC236}">
                <a16:creationId xmlns:a16="http://schemas.microsoft.com/office/drawing/2014/main" id="{2432F026-AEBE-47AC-AB88-198D4AC8A728}"/>
              </a:ext>
            </a:extLst>
          </p:cNvPr>
          <p:cNvSpPr txBox="1"/>
          <p:nvPr/>
        </p:nvSpPr>
        <p:spPr>
          <a:xfrm>
            <a:off x="7732422" y="4796972"/>
            <a:ext cx="4214295" cy="1754326"/>
          </a:xfrm>
          <a:prstGeom prst="rect">
            <a:avLst/>
          </a:prstGeom>
          <a:noFill/>
        </p:spPr>
        <p:txBody>
          <a:bodyPr wrap="none" rtlCol="0">
            <a:spAutoFit/>
          </a:bodyPr>
          <a:lstStyle/>
          <a:p>
            <a:pPr marL="285750" indent="-285750">
              <a:buFontTx/>
              <a:buChar char="-"/>
            </a:pPr>
            <a:r>
              <a:rPr lang="en-US" dirty="0"/>
              <a:t>limited to exon variants</a:t>
            </a:r>
          </a:p>
          <a:p>
            <a:pPr marL="285750" indent="-285750">
              <a:buFontTx/>
              <a:buChar char="-"/>
            </a:pPr>
            <a:r>
              <a:rPr lang="en-US" dirty="0"/>
              <a:t>data in the form of a 2-by-2 table</a:t>
            </a:r>
          </a:p>
          <a:p>
            <a:pPr marL="285750" indent="-285750">
              <a:buFontTx/>
              <a:buChar char="-"/>
            </a:pPr>
            <a:r>
              <a:rPr lang="en-US" dirty="0"/>
              <a:t>favors skipping of constitutive exons</a:t>
            </a:r>
          </a:p>
          <a:p>
            <a:pPr marL="285750" indent="-285750">
              <a:buFontTx/>
              <a:buChar char="-"/>
            </a:pPr>
            <a:r>
              <a:rPr lang="en-US" dirty="0"/>
              <a:t>categorical (hypothesis test)</a:t>
            </a:r>
          </a:p>
          <a:p>
            <a:r>
              <a:rPr lang="en-US" dirty="0"/>
              <a:t>	but raw counts were provided</a:t>
            </a:r>
          </a:p>
          <a:p>
            <a:pPr marL="285750" indent="-285750">
              <a:buFontTx/>
              <a:buChar char="-"/>
            </a:pPr>
            <a:r>
              <a:rPr lang="en-US" dirty="0"/>
              <a:t>compares </a:t>
            </a:r>
            <a:r>
              <a:rPr lang="en-US" dirty="0" err="1"/>
              <a:t>included_mut</a:t>
            </a:r>
            <a:r>
              <a:rPr lang="en-US" dirty="0"/>
              <a:t> to </a:t>
            </a:r>
            <a:r>
              <a:rPr lang="en-US" dirty="0" err="1"/>
              <a:t>included_wt</a:t>
            </a:r>
            <a:endParaRPr lang="en-US" dirty="0"/>
          </a:p>
        </p:txBody>
      </p:sp>
      <p:sp>
        <p:nvSpPr>
          <p:cNvPr id="11" name="TextBox 10">
            <a:extLst>
              <a:ext uri="{FF2B5EF4-FFF2-40B4-BE49-F238E27FC236}">
                <a16:creationId xmlns:a16="http://schemas.microsoft.com/office/drawing/2014/main" id="{B036435A-F94D-49DF-BA6C-9E9610E6454F}"/>
              </a:ext>
            </a:extLst>
          </p:cNvPr>
          <p:cNvSpPr txBox="1"/>
          <p:nvPr/>
        </p:nvSpPr>
        <p:spPr>
          <a:xfrm>
            <a:off x="7732422" y="1231344"/>
            <a:ext cx="2841811" cy="646331"/>
          </a:xfrm>
          <a:prstGeom prst="rect">
            <a:avLst/>
          </a:prstGeom>
          <a:noFill/>
        </p:spPr>
        <p:txBody>
          <a:bodyPr wrap="square" rtlCol="0">
            <a:spAutoFit/>
          </a:bodyPr>
          <a:lstStyle/>
          <a:p>
            <a:pPr marL="285750" indent="-285750">
              <a:buFontTx/>
              <a:buChar char="-"/>
            </a:pPr>
            <a:r>
              <a:rPr lang="en-US" dirty="0"/>
              <a:t>limited to cassette exon skipping vs. inclusion</a:t>
            </a:r>
          </a:p>
        </p:txBody>
      </p:sp>
      <p:sp>
        <p:nvSpPr>
          <p:cNvPr id="7" name="TextBox 6">
            <a:extLst>
              <a:ext uri="{FF2B5EF4-FFF2-40B4-BE49-F238E27FC236}">
                <a16:creationId xmlns:a16="http://schemas.microsoft.com/office/drawing/2014/main" id="{869C7EB5-2CDD-4700-BBC5-43EEFE405D41}"/>
              </a:ext>
            </a:extLst>
          </p:cNvPr>
          <p:cNvSpPr txBox="1"/>
          <p:nvPr/>
        </p:nvSpPr>
        <p:spPr>
          <a:xfrm>
            <a:off x="7996336" y="523437"/>
            <a:ext cx="1075936" cy="646331"/>
          </a:xfrm>
          <a:prstGeom prst="rect">
            <a:avLst/>
          </a:prstGeom>
          <a:noFill/>
        </p:spPr>
        <p:txBody>
          <a:bodyPr wrap="none" rtlCol="0">
            <a:spAutoFit/>
          </a:bodyPr>
          <a:lstStyle/>
          <a:p>
            <a:r>
              <a:rPr lang="en-US" sz="3600" dirty="0">
                <a:solidFill>
                  <a:srgbClr val="006600"/>
                </a:solidFill>
              </a:rPr>
              <a:t>Both</a:t>
            </a:r>
          </a:p>
        </p:txBody>
      </p:sp>
      <p:sp>
        <p:nvSpPr>
          <p:cNvPr id="14" name="TextBox 13">
            <a:extLst>
              <a:ext uri="{FF2B5EF4-FFF2-40B4-BE49-F238E27FC236}">
                <a16:creationId xmlns:a16="http://schemas.microsoft.com/office/drawing/2014/main" id="{F74B651F-B49F-44B7-AFFC-849B602D86A9}"/>
              </a:ext>
            </a:extLst>
          </p:cNvPr>
          <p:cNvSpPr txBox="1"/>
          <p:nvPr/>
        </p:nvSpPr>
        <p:spPr>
          <a:xfrm>
            <a:off x="7996336" y="2239883"/>
            <a:ext cx="1639038" cy="646331"/>
          </a:xfrm>
          <a:prstGeom prst="rect">
            <a:avLst/>
          </a:prstGeom>
          <a:noFill/>
        </p:spPr>
        <p:txBody>
          <a:bodyPr wrap="none" rtlCol="0">
            <a:spAutoFit/>
          </a:bodyPr>
          <a:lstStyle/>
          <a:p>
            <a:r>
              <a:rPr lang="en-US" sz="3600" dirty="0">
                <a:solidFill>
                  <a:srgbClr val="006600"/>
                </a:solidFill>
              </a:rPr>
              <a:t>Vex-seq</a:t>
            </a:r>
          </a:p>
        </p:txBody>
      </p:sp>
      <p:sp>
        <p:nvSpPr>
          <p:cNvPr id="15" name="TextBox 14">
            <a:extLst>
              <a:ext uri="{FF2B5EF4-FFF2-40B4-BE49-F238E27FC236}">
                <a16:creationId xmlns:a16="http://schemas.microsoft.com/office/drawing/2014/main" id="{AF05AF85-323C-44CB-94C3-1A754FE664B5}"/>
              </a:ext>
            </a:extLst>
          </p:cNvPr>
          <p:cNvSpPr txBox="1"/>
          <p:nvPr/>
        </p:nvSpPr>
        <p:spPr>
          <a:xfrm>
            <a:off x="7996336" y="4236662"/>
            <a:ext cx="1470595" cy="646331"/>
          </a:xfrm>
          <a:prstGeom prst="rect">
            <a:avLst/>
          </a:prstGeom>
          <a:noFill/>
        </p:spPr>
        <p:txBody>
          <a:bodyPr wrap="none" rtlCol="0">
            <a:spAutoFit/>
          </a:bodyPr>
          <a:lstStyle/>
          <a:p>
            <a:r>
              <a:rPr lang="en-US" sz="3600" dirty="0" err="1">
                <a:solidFill>
                  <a:srgbClr val="006600"/>
                </a:solidFill>
              </a:rPr>
              <a:t>MaPSY</a:t>
            </a:r>
            <a:endParaRPr lang="en-US" sz="3600" dirty="0">
              <a:solidFill>
                <a:srgbClr val="006600"/>
              </a:solidFill>
            </a:endParaRPr>
          </a:p>
        </p:txBody>
      </p:sp>
    </p:spTree>
    <p:extLst>
      <p:ext uri="{BB962C8B-B14F-4D97-AF65-F5344CB8AC3E}">
        <p14:creationId xmlns:p14="http://schemas.microsoft.com/office/powerpoint/2010/main" val="26172442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B8AB48D-B022-4B88-9825-1926181F4BA2}"/>
              </a:ext>
            </a:extLst>
          </p:cNvPr>
          <p:cNvPicPr>
            <a:picLocks noChangeAspect="1"/>
          </p:cNvPicPr>
          <p:nvPr/>
        </p:nvPicPr>
        <p:blipFill>
          <a:blip r:embed="rId2"/>
          <a:stretch>
            <a:fillRect/>
          </a:stretch>
        </p:blipFill>
        <p:spPr>
          <a:xfrm>
            <a:off x="251791" y="1652078"/>
            <a:ext cx="11800021" cy="4922268"/>
          </a:xfrm>
          <a:prstGeom prst="rect">
            <a:avLst/>
          </a:prstGeom>
          <a:ln w="19050">
            <a:solidFill>
              <a:schemeClr val="accent1"/>
            </a:solidFill>
          </a:ln>
        </p:spPr>
      </p:pic>
      <p:sp>
        <p:nvSpPr>
          <p:cNvPr id="9" name="TextBox 8">
            <a:extLst>
              <a:ext uri="{FF2B5EF4-FFF2-40B4-BE49-F238E27FC236}">
                <a16:creationId xmlns:a16="http://schemas.microsoft.com/office/drawing/2014/main" id="{BF58F659-EB52-4A12-9BCC-C9CC8629812C}"/>
              </a:ext>
            </a:extLst>
          </p:cNvPr>
          <p:cNvSpPr txBox="1"/>
          <p:nvPr/>
        </p:nvSpPr>
        <p:spPr>
          <a:xfrm>
            <a:off x="475311" y="283654"/>
            <a:ext cx="2389809" cy="830997"/>
          </a:xfrm>
          <a:prstGeom prst="rect">
            <a:avLst/>
          </a:prstGeom>
          <a:solidFill>
            <a:srgbClr val="006600"/>
          </a:solidFill>
          <a:ln w="28575">
            <a:solidFill>
              <a:srgbClr val="006600"/>
            </a:solidFill>
          </a:ln>
        </p:spPr>
        <p:txBody>
          <a:bodyPr wrap="square" rtlCol="0">
            <a:spAutoFit/>
          </a:bodyPr>
          <a:lstStyle/>
          <a:p>
            <a:r>
              <a:rPr lang="en-US" sz="4800" dirty="0">
                <a:solidFill>
                  <a:schemeClr val="bg1"/>
                </a:solidFill>
              </a:rPr>
              <a:t>Vex-seq</a:t>
            </a:r>
          </a:p>
        </p:txBody>
      </p:sp>
      <p:sp>
        <p:nvSpPr>
          <p:cNvPr id="7" name="TextBox 6">
            <a:extLst>
              <a:ext uri="{FF2B5EF4-FFF2-40B4-BE49-F238E27FC236}">
                <a16:creationId xmlns:a16="http://schemas.microsoft.com/office/drawing/2014/main" id="{6A292F5F-A38F-4D5A-BB21-E4F20E1D1825}"/>
              </a:ext>
            </a:extLst>
          </p:cNvPr>
          <p:cNvSpPr txBox="1"/>
          <p:nvPr/>
        </p:nvSpPr>
        <p:spPr>
          <a:xfrm>
            <a:off x="8944107" y="303271"/>
            <a:ext cx="2938449" cy="830997"/>
          </a:xfrm>
          <a:prstGeom prst="rect">
            <a:avLst/>
          </a:prstGeom>
          <a:solidFill>
            <a:srgbClr val="006600"/>
          </a:solidFill>
          <a:ln w="28575">
            <a:solidFill>
              <a:srgbClr val="006600"/>
            </a:solidFill>
          </a:ln>
        </p:spPr>
        <p:txBody>
          <a:bodyPr wrap="square" rtlCol="0">
            <a:spAutoFit/>
          </a:bodyPr>
          <a:lstStyle/>
          <a:p>
            <a:r>
              <a:rPr lang="en-US" sz="2400" dirty="0">
                <a:solidFill>
                  <a:schemeClr val="bg1"/>
                </a:solidFill>
              </a:rPr>
              <a:t>Prediction on PSI, (included/total)</a:t>
            </a:r>
          </a:p>
        </p:txBody>
      </p:sp>
      <p:pic>
        <p:nvPicPr>
          <p:cNvPr id="8" name="Picture 7">
            <a:extLst>
              <a:ext uri="{FF2B5EF4-FFF2-40B4-BE49-F238E27FC236}">
                <a16:creationId xmlns:a16="http://schemas.microsoft.com/office/drawing/2014/main" id="{8F050620-207F-44CE-8891-7646EC397D57}"/>
              </a:ext>
            </a:extLst>
          </p:cNvPr>
          <p:cNvPicPr>
            <a:picLocks noChangeAspect="1"/>
          </p:cNvPicPr>
          <p:nvPr/>
        </p:nvPicPr>
        <p:blipFill rotWithShape="1">
          <a:blip r:embed="rId3"/>
          <a:srcRect l="58309" b="87122"/>
          <a:stretch/>
        </p:blipFill>
        <p:spPr>
          <a:xfrm>
            <a:off x="2938405" y="283654"/>
            <a:ext cx="6005702" cy="1052638"/>
          </a:xfrm>
          <a:prstGeom prst="rect">
            <a:avLst/>
          </a:prstGeom>
        </p:spPr>
      </p:pic>
    </p:spTree>
    <p:extLst>
      <p:ext uri="{BB962C8B-B14F-4D97-AF65-F5344CB8AC3E}">
        <p14:creationId xmlns:p14="http://schemas.microsoft.com/office/powerpoint/2010/main" val="16877828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6AE4FB0-EBE6-44BC-90F4-2C9DB8A74679}"/>
              </a:ext>
            </a:extLst>
          </p:cNvPr>
          <p:cNvPicPr>
            <a:picLocks noChangeAspect="1"/>
          </p:cNvPicPr>
          <p:nvPr/>
        </p:nvPicPr>
        <p:blipFill>
          <a:blip r:embed="rId2"/>
          <a:stretch>
            <a:fillRect/>
          </a:stretch>
        </p:blipFill>
        <p:spPr>
          <a:xfrm>
            <a:off x="2317442" y="444573"/>
            <a:ext cx="4933950" cy="3095625"/>
          </a:xfrm>
          <a:prstGeom prst="rect">
            <a:avLst/>
          </a:prstGeom>
        </p:spPr>
      </p:pic>
      <p:sp>
        <p:nvSpPr>
          <p:cNvPr id="5" name="TextBox 4">
            <a:extLst>
              <a:ext uri="{FF2B5EF4-FFF2-40B4-BE49-F238E27FC236}">
                <a16:creationId xmlns:a16="http://schemas.microsoft.com/office/drawing/2014/main" id="{F0E4C90E-9164-4F9F-AF8C-7E23B46793B5}"/>
              </a:ext>
            </a:extLst>
          </p:cNvPr>
          <p:cNvSpPr txBox="1"/>
          <p:nvPr/>
        </p:nvSpPr>
        <p:spPr>
          <a:xfrm>
            <a:off x="1238554" y="2211873"/>
            <a:ext cx="110639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Wild-type</a:t>
            </a:r>
          </a:p>
        </p:txBody>
      </p:sp>
      <p:sp>
        <p:nvSpPr>
          <p:cNvPr id="6" name="TextBox 5">
            <a:extLst>
              <a:ext uri="{FF2B5EF4-FFF2-40B4-BE49-F238E27FC236}">
                <a16:creationId xmlns:a16="http://schemas.microsoft.com/office/drawing/2014/main" id="{7AFC6F41-AA13-4A09-87BC-EE6AD6B5DE77}"/>
              </a:ext>
            </a:extLst>
          </p:cNvPr>
          <p:cNvSpPr txBox="1"/>
          <p:nvPr/>
        </p:nvSpPr>
        <p:spPr>
          <a:xfrm>
            <a:off x="1238554" y="2854467"/>
            <a:ext cx="88505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Mutant</a:t>
            </a:r>
          </a:p>
        </p:txBody>
      </p:sp>
      <p:sp>
        <p:nvSpPr>
          <p:cNvPr id="7" name="TextBox 6">
            <a:extLst>
              <a:ext uri="{FF2B5EF4-FFF2-40B4-BE49-F238E27FC236}">
                <a16:creationId xmlns:a16="http://schemas.microsoft.com/office/drawing/2014/main" id="{C7A8371B-2C56-4B60-92AA-14F06A1A9FCF}"/>
              </a:ext>
            </a:extLst>
          </p:cNvPr>
          <p:cNvSpPr txBox="1"/>
          <p:nvPr/>
        </p:nvSpPr>
        <p:spPr>
          <a:xfrm>
            <a:off x="4388677" y="3539343"/>
            <a:ext cx="115768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DNA input</a:t>
            </a:r>
          </a:p>
        </p:txBody>
      </p:sp>
      <p:sp>
        <p:nvSpPr>
          <p:cNvPr id="8" name="TextBox 7">
            <a:extLst>
              <a:ext uri="{FF2B5EF4-FFF2-40B4-BE49-F238E27FC236}">
                <a16:creationId xmlns:a16="http://schemas.microsoft.com/office/drawing/2014/main" id="{C6D9B326-0569-4836-8946-B5FD53138052}"/>
              </a:ext>
            </a:extLst>
          </p:cNvPr>
          <p:cNvSpPr txBox="1"/>
          <p:nvPr/>
        </p:nvSpPr>
        <p:spPr>
          <a:xfrm>
            <a:off x="5820034" y="3493176"/>
            <a:ext cx="1157689"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Exon inclusion</a:t>
            </a:r>
          </a:p>
        </p:txBody>
      </p:sp>
      <p:pic>
        <p:nvPicPr>
          <p:cNvPr id="9" name="Picture 8">
            <a:extLst>
              <a:ext uri="{FF2B5EF4-FFF2-40B4-BE49-F238E27FC236}">
                <a16:creationId xmlns:a16="http://schemas.microsoft.com/office/drawing/2014/main" id="{5BBF52D0-6AE0-4922-8CC2-59C419B1C88F}"/>
              </a:ext>
            </a:extLst>
          </p:cNvPr>
          <p:cNvPicPr>
            <a:picLocks noChangeAspect="1"/>
          </p:cNvPicPr>
          <p:nvPr/>
        </p:nvPicPr>
        <p:blipFill>
          <a:blip r:embed="rId3"/>
          <a:stretch>
            <a:fillRect/>
          </a:stretch>
        </p:blipFill>
        <p:spPr>
          <a:xfrm>
            <a:off x="7902313" y="1268898"/>
            <a:ext cx="2533650" cy="942975"/>
          </a:xfrm>
          <a:prstGeom prst="rect">
            <a:avLst/>
          </a:prstGeom>
        </p:spPr>
      </p:pic>
      <p:sp>
        <p:nvSpPr>
          <p:cNvPr id="10" name="TextBox 9">
            <a:extLst>
              <a:ext uri="{FF2B5EF4-FFF2-40B4-BE49-F238E27FC236}">
                <a16:creationId xmlns:a16="http://schemas.microsoft.com/office/drawing/2014/main" id="{0B49F1FA-9E6A-4C12-B173-6C6EEC37552B}"/>
              </a:ext>
            </a:extLst>
          </p:cNvPr>
          <p:cNvSpPr txBox="1"/>
          <p:nvPr/>
        </p:nvSpPr>
        <p:spPr>
          <a:xfrm>
            <a:off x="7706914" y="2392802"/>
            <a:ext cx="3247032"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If the mutant allele is not spliced in, then d will be low and b/d will be greater than a/c</a:t>
            </a:r>
          </a:p>
        </p:txBody>
      </p:sp>
      <p:sp>
        <p:nvSpPr>
          <p:cNvPr id="11" name="Rectangle 10">
            <a:extLst>
              <a:ext uri="{FF2B5EF4-FFF2-40B4-BE49-F238E27FC236}">
                <a16:creationId xmlns:a16="http://schemas.microsoft.com/office/drawing/2014/main" id="{415D7349-080A-4E3C-9ACC-BDCA6C73BAF4}"/>
              </a:ext>
            </a:extLst>
          </p:cNvPr>
          <p:cNvSpPr/>
          <p:nvPr/>
        </p:nvSpPr>
        <p:spPr>
          <a:xfrm>
            <a:off x="559323" y="4476501"/>
            <a:ext cx="10762269" cy="203132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54C43"/>
                </a:solidFill>
                <a:effectLst/>
                <a:uLnTx/>
                <a:uFillTx/>
                <a:latin typeface="Verdana" panose="020B0604030504040204" pitchFamily="34" charset="0"/>
                <a:ea typeface="+mn-ea"/>
                <a:cs typeface="+mn-cs"/>
              </a:rPr>
              <a:t>Participants should provide the </a:t>
            </a:r>
            <a:r>
              <a:rPr kumimoji="0" lang="en-US" sz="1800" b="1" i="0" u="none" strike="noStrike" kern="1200" cap="none" spc="0" normalizeH="0" baseline="0" noProof="0" dirty="0">
                <a:ln>
                  <a:noFill/>
                </a:ln>
                <a:solidFill>
                  <a:srgbClr val="454C43"/>
                </a:solidFill>
                <a:effectLst/>
                <a:uLnTx/>
                <a:uFillTx/>
                <a:latin typeface="Verdana" panose="020B0604030504040204" pitchFamily="34" charset="0"/>
                <a:ea typeface="+mn-ea"/>
                <a:cs typeface="+mn-cs"/>
              </a:rPr>
              <a:t>probability</a:t>
            </a:r>
            <a:r>
              <a:rPr kumimoji="0" lang="en-US" sz="1800" b="0" i="0" u="none" strike="noStrike" kern="1200" cap="none" spc="0" normalizeH="0" baseline="0" noProof="0" dirty="0">
                <a:ln>
                  <a:noFill/>
                </a:ln>
                <a:solidFill>
                  <a:srgbClr val="454C43"/>
                </a:solidFill>
                <a:effectLst/>
                <a:uLnTx/>
                <a:uFillTx/>
                <a:latin typeface="Verdana" panose="020B0604030504040204" pitchFamily="34" charset="0"/>
                <a:ea typeface="+mn-ea"/>
                <a:cs typeface="+mn-cs"/>
              </a:rPr>
              <a:t> that each variant is an </a:t>
            </a:r>
            <a:r>
              <a:rPr kumimoji="0" lang="en-US" sz="1800" b="0" i="0" u="none" strike="noStrike" kern="1200" cap="none" spc="0" normalizeH="0" baseline="0" noProof="0" dirty="0" err="1">
                <a:ln>
                  <a:noFill/>
                </a:ln>
                <a:solidFill>
                  <a:srgbClr val="454C43"/>
                </a:solidFill>
                <a:effectLst/>
                <a:uLnTx/>
                <a:uFillTx/>
                <a:latin typeface="Verdana" panose="020B0604030504040204" pitchFamily="34" charset="0"/>
                <a:ea typeface="+mn-ea"/>
                <a:cs typeface="+mn-cs"/>
              </a:rPr>
              <a:t>Exonic</a:t>
            </a:r>
            <a:r>
              <a:rPr kumimoji="0" lang="en-US" sz="1800" b="0" i="0" u="none" strike="noStrike" kern="1200" cap="none" spc="0" normalizeH="0" baseline="0" noProof="0" dirty="0">
                <a:ln>
                  <a:noFill/>
                </a:ln>
                <a:solidFill>
                  <a:srgbClr val="454C43"/>
                </a:solidFill>
                <a:effectLst/>
                <a:uLnTx/>
                <a:uFillTx/>
                <a:latin typeface="Verdana" panose="020B0604030504040204" pitchFamily="34" charset="0"/>
                <a:ea typeface="+mn-ea"/>
                <a:cs typeface="+mn-cs"/>
              </a:rPr>
              <a:t> Splicing Mutation (that passed the 1.5 fold change and a two-sided Fisher’s exact test adjusted with 5% FDR both in vitro and in vivo).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454C43"/>
              </a:solidFill>
              <a:effectLst/>
              <a:uLnTx/>
              <a:uFillTx/>
              <a:latin typeface="Verdana" panose="020B060403050404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54C43"/>
                </a:solidFill>
                <a:effectLst/>
                <a:uLnTx/>
                <a:uFillTx/>
                <a:latin typeface="Verdana" panose="020B0604030504040204" pitchFamily="34" charset="0"/>
                <a:ea typeface="+mn-ea"/>
                <a:cs typeface="+mn-cs"/>
              </a:rPr>
              <a:t>In addition, given the input read counts of the WT input (a) and MT input (c) the participants should predict the log2 </a:t>
            </a:r>
            <a:r>
              <a:rPr kumimoji="0" lang="en-US" sz="1800" b="1" i="0" u="none" strike="noStrike" kern="1200" cap="none" spc="0" normalizeH="0" baseline="0" noProof="0" dirty="0">
                <a:ln>
                  <a:noFill/>
                </a:ln>
                <a:solidFill>
                  <a:srgbClr val="454C43"/>
                </a:solidFill>
                <a:effectLst/>
                <a:uLnTx/>
                <a:uFillTx/>
                <a:latin typeface="Verdana" panose="020B0604030504040204" pitchFamily="34" charset="0"/>
                <a:ea typeface="+mn-ea"/>
                <a:cs typeface="+mn-cs"/>
              </a:rPr>
              <a:t>allelic skew ratio </a:t>
            </a:r>
            <a:r>
              <a:rPr kumimoji="0" lang="en-US" sz="1800" b="0" i="0" u="none" strike="noStrike" kern="1200" cap="none" spc="0" normalizeH="0" baseline="0" noProof="0" dirty="0">
                <a:ln>
                  <a:noFill/>
                </a:ln>
                <a:solidFill>
                  <a:srgbClr val="454C43"/>
                </a:solidFill>
                <a:effectLst/>
                <a:uLnTx/>
                <a:uFillTx/>
                <a:latin typeface="Verdana" panose="020B0604030504040204" pitchFamily="34" charset="0"/>
                <a:ea typeface="+mn-ea"/>
                <a:cs typeface="+mn-cs"/>
              </a:rPr>
              <a:t>for in vivo and in vitro panels for each pair in the test set.</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C8A52CDC-604D-45E6-A97B-1B26375CCECB}"/>
              </a:ext>
            </a:extLst>
          </p:cNvPr>
          <p:cNvSpPr txBox="1"/>
          <p:nvPr/>
        </p:nvSpPr>
        <p:spPr>
          <a:xfrm>
            <a:off x="475311" y="283654"/>
            <a:ext cx="2247569" cy="830997"/>
          </a:xfrm>
          <a:prstGeom prst="rect">
            <a:avLst/>
          </a:prstGeom>
          <a:solidFill>
            <a:srgbClr val="006600"/>
          </a:solidFill>
          <a:ln w="28575">
            <a:solidFill>
              <a:srgbClr val="006600"/>
            </a:solidFill>
          </a:ln>
        </p:spPr>
        <p:txBody>
          <a:bodyPr wrap="square" rtlCol="0">
            <a:spAutoFit/>
          </a:bodyPr>
          <a:lstStyle/>
          <a:p>
            <a:r>
              <a:rPr lang="en-US" sz="4800" dirty="0" err="1">
                <a:solidFill>
                  <a:schemeClr val="bg1"/>
                </a:solidFill>
              </a:rPr>
              <a:t>MaPSy</a:t>
            </a:r>
            <a:endParaRPr lang="en-US" sz="4800" dirty="0">
              <a:solidFill>
                <a:schemeClr val="bg1"/>
              </a:solidFill>
            </a:endParaRPr>
          </a:p>
        </p:txBody>
      </p:sp>
    </p:spTree>
    <p:extLst>
      <p:ext uri="{BB962C8B-B14F-4D97-AF65-F5344CB8AC3E}">
        <p14:creationId xmlns:p14="http://schemas.microsoft.com/office/powerpoint/2010/main" val="10896817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C8C4BAF-5F78-49BE-B86E-C0B4F8A371AA}"/>
              </a:ext>
            </a:extLst>
          </p:cNvPr>
          <p:cNvPicPr>
            <a:picLocks noChangeAspect="1"/>
          </p:cNvPicPr>
          <p:nvPr/>
        </p:nvPicPr>
        <p:blipFill>
          <a:blip r:embed="rId2"/>
          <a:stretch>
            <a:fillRect/>
          </a:stretch>
        </p:blipFill>
        <p:spPr>
          <a:xfrm>
            <a:off x="240082" y="1020128"/>
            <a:ext cx="11841272" cy="6504304"/>
          </a:xfrm>
          <a:prstGeom prst="rect">
            <a:avLst/>
          </a:prstGeom>
        </p:spPr>
      </p:pic>
      <p:sp>
        <p:nvSpPr>
          <p:cNvPr id="8196" name="Rectangle 4"/>
          <p:cNvSpPr>
            <a:spLocks noGrp="1" noChangeArrowheads="1"/>
          </p:cNvSpPr>
          <p:nvPr>
            <p:ph type="title"/>
          </p:nvPr>
        </p:nvSpPr>
        <p:spPr>
          <a:xfrm>
            <a:off x="240082" y="209024"/>
            <a:ext cx="11711836" cy="535531"/>
          </a:xfrm>
          <a:solidFill>
            <a:srgbClr val="006600"/>
          </a:solidFill>
          <a:ln w="28575">
            <a:solidFill>
              <a:srgbClr val="006600"/>
            </a:solidFill>
          </a:ln>
        </p:spPr>
        <p:txBody>
          <a:bodyPr wrap="square" rtlCol="0">
            <a:spAutoFit/>
          </a:bodyPr>
          <a:lstStyle/>
          <a:p>
            <a:pPr defTabSz="457200"/>
            <a:r>
              <a:rPr lang="en-US" altLang="en-US" sz="3200" dirty="0">
                <a:solidFill>
                  <a:schemeClr val="bg1"/>
                </a:solidFill>
                <a:latin typeface="+mn-lt"/>
                <a:ea typeface="+mn-ea"/>
                <a:cs typeface="+mn-cs"/>
              </a:rPr>
              <a:t>All predictors but two used a combination of known methods</a:t>
            </a:r>
          </a:p>
        </p:txBody>
      </p:sp>
    </p:spTree>
    <p:extLst>
      <p:ext uri="{BB962C8B-B14F-4D97-AF65-F5344CB8AC3E}">
        <p14:creationId xmlns:p14="http://schemas.microsoft.com/office/powerpoint/2010/main" val="9297584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23A83C0-C212-4E0C-9AD6-939292022FD4}"/>
              </a:ext>
            </a:extLst>
          </p:cNvPr>
          <p:cNvPicPr>
            <a:picLocks noChangeAspect="1"/>
          </p:cNvPicPr>
          <p:nvPr/>
        </p:nvPicPr>
        <p:blipFill>
          <a:blip r:embed="rId2"/>
          <a:stretch>
            <a:fillRect/>
          </a:stretch>
        </p:blipFill>
        <p:spPr>
          <a:xfrm>
            <a:off x="284480" y="258907"/>
            <a:ext cx="10586720" cy="6383476"/>
          </a:xfrm>
          <a:prstGeom prst="rect">
            <a:avLst/>
          </a:prstGeom>
        </p:spPr>
      </p:pic>
    </p:spTree>
    <p:extLst>
      <p:ext uri="{BB962C8B-B14F-4D97-AF65-F5344CB8AC3E}">
        <p14:creationId xmlns:p14="http://schemas.microsoft.com/office/powerpoint/2010/main" val="21651493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6E372E7-012C-4E81-B41D-15B38E284C87}"/>
              </a:ext>
            </a:extLst>
          </p:cNvPr>
          <p:cNvPicPr>
            <a:picLocks noChangeAspect="1"/>
          </p:cNvPicPr>
          <p:nvPr/>
        </p:nvPicPr>
        <p:blipFill>
          <a:blip r:embed="rId2"/>
          <a:stretch>
            <a:fillRect/>
          </a:stretch>
        </p:blipFill>
        <p:spPr>
          <a:xfrm>
            <a:off x="6096000" y="3942167"/>
            <a:ext cx="5713865" cy="2634787"/>
          </a:xfrm>
          <a:prstGeom prst="rect">
            <a:avLst/>
          </a:prstGeom>
        </p:spPr>
      </p:pic>
      <p:pic>
        <p:nvPicPr>
          <p:cNvPr id="3" name="Picture 2">
            <a:extLst>
              <a:ext uri="{FF2B5EF4-FFF2-40B4-BE49-F238E27FC236}">
                <a16:creationId xmlns:a16="http://schemas.microsoft.com/office/drawing/2014/main" id="{D59E1D4C-BF74-4D52-83F7-E964A4C58D25}"/>
              </a:ext>
            </a:extLst>
          </p:cNvPr>
          <p:cNvPicPr>
            <a:picLocks noChangeAspect="1"/>
          </p:cNvPicPr>
          <p:nvPr/>
        </p:nvPicPr>
        <p:blipFill rotWithShape="1">
          <a:blip r:embed="rId3"/>
          <a:srcRect r="50064"/>
          <a:stretch/>
        </p:blipFill>
        <p:spPr>
          <a:xfrm>
            <a:off x="352335" y="197488"/>
            <a:ext cx="3804886" cy="1584177"/>
          </a:xfrm>
          <a:prstGeom prst="rect">
            <a:avLst/>
          </a:prstGeom>
        </p:spPr>
      </p:pic>
      <p:pic>
        <p:nvPicPr>
          <p:cNvPr id="4" name="Picture 3">
            <a:extLst>
              <a:ext uri="{FF2B5EF4-FFF2-40B4-BE49-F238E27FC236}">
                <a16:creationId xmlns:a16="http://schemas.microsoft.com/office/drawing/2014/main" id="{4A320649-70E8-41DF-8CF2-56A3D5ED5317}"/>
              </a:ext>
            </a:extLst>
          </p:cNvPr>
          <p:cNvPicPr>
            <a:picLocks noChangeAspect="1"/>
          </p:cNvPicPr>
          <p:nvPr/>
        </p:nvPicPr>
        <p:blipFill>
          <a:blip r:embed="rId4"/>
          <a:stretch>
            <a:fillRect/>
          </a:stretch>
        </p:blipFill>
        <p:spPr>
          <a:xfrm>
            <a:off x="341286" y="3475394"/>
            <a:ext cx="5616454" cy="3068564"/>
          </a:xfrm>
          <a:prstGeom prst="rect">
            <a:avLst/>
          </a:prstGeom>
        </p:spPr>
      </p:pic>
      <p:pic>
        <p:nvPicPr>
          <p:cNvPr id="6" name="Picture 5">
            <a:extLst>
              <a:ext uri="{FF2B5EF4-FFF2-40B4-BE49-F238E27FC236}">
                <a16:creationId xmlns:a16="http://schemas.microsoft.com/office/drawing/2014/main" id="{F20B9CB3-F045-4C87-BCF0-45EBEDF9A3E9}"/>
              </a:ext>
            </a:extLst>
          </p:cNvPr>
          <p:cNvPicPr>
            <a:picLocks noChangeAspect="1"/>
          </p:cNvPicPr>
          <p:nvPr/>
        </p:nvPicPr>
        <p:blipFill rotWithShape="1">
          <a:blip r:embed="rId3"/>
          <a:srcRect l="49935"/>
          <a:stretch/>
        </p:blipFill>
        <p:spPr>
          <a:xfrm>
            <a:off x="301655" y="1781665"/>
            <a:ext cx="3814714" cy="1584177"/>
          </a:xfrm>
          <a:prstGeom prst="rect">
            <a:avLst/>
          </a:prstGeom>
        </p:spPr>
      </p:pic>
      <p:pic>
        <p:nvPicPr>
          <p:cNvPr id="5" name="Picture 4">
            <a:extLst>
              <a:ext uri="{FF2B5EF4-FFF2-40B4-BE49-F238E27FC236}">
                <a16:creationId xmlns:a16="http://schemas.microsoft.com/office/drawing/2014/main" id="{357397A0-6EA9-4947-BE25-4E40575CAA7E}"/>
              </a:ext>
            </a:extLst>
          </p:cNvPr>
          <p:cNvPicPr>
            <a:picLocks noChangeAspect="1"/>
          </p:cNvPicPr>
          <p:nvPr/>
        </p:nvPicPr>
        <p:blipFill>
          <a:blip r:embed="rId5"/>
          <a:stretch>
            <a:fillRect/>
          </a:stretch>
        </p:blipFill>
        <p:spPr>
          <a:xfrm>
            <a:off x="4525669" y="752332"/>
            <a:ext cx="7191849" cy="1876198"/>
          </a:xfrm>
          <a:prstGeom prst="rect">
            <a:avLst/>
          </a:prstGeom>
        </p:spPr>
      </p:pic>
    </p:spTree>
    <p:extLst>
      <p:ext uri="{BB962C8B-B14F-4D97-AF65-F5344CB8AC3E}">
        <p14:creationId xmlns:p14="http://schemas.microsoft.com/office/powerpoint/2010/main" val="3222344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D9892B7E-08F5-474C-9249-2E652BAD40F9}"/>
              </a:ext>
            </a:extLst>
          </p:cNvPr>
          <p:cNvSpPr txBox="1"/>
          <p:nvPr/>
        </p:nvSpPr>
        <p:spPr>
          <a:xfrm>
            <a:off x="295164" y="20215"/>
            <a:ext cx="4662367"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black"/>
                </a:solidFill>
                <a:effectLst/>
                <a:uLnTx/>
                <a:uFillTx/>
                <a:latin typeface="Calibri" panose="020F0502020204030204"/>
                <a:ea typeface="+mn-ea"/>
                <a:cs typeface="+mn-cs"/>
              </a:rPr>
              <a:t>Munich approach</a:t>
            </a:r>
          </a:p>
        </p:txBody>
      </p:sp>
      <p:pic>
        <p:nvPicPr>
          <p:cNvPr id="3" name="Picture 2">
            <a:extLst>
              <a:ext uri="{FF2B5EF4-FFF2-40B4-BE49-F238E27FC236}">
                <a16:creationId xmlns:a16="http://schemas.microsoft.com/office/drawing/2014/main" id="{AF10E143-E872-4B93-83DA-1817B4C019B2}"/>
              </a:ext>
            </a:extLst>
          </p:cNvPr>
          <p:cNvPicPr>
            <a:picLocks noChangeAspect="1"/>
          </p:cNvPicPr>
          <p:nvPr/>
        </p:nvPicPr>
        <p:blipFill>
          <a:blip r:embed="rId2"/>
          <a:stretch>
            <a:fillRect/>
          </a:stretch>
        </p:blipFill>
        <p:spPr>
          <a:xfrm>
            <a:off x="1310640" y="1000382"/>
            <a:ext cx="10250494" cy="5928842"/>
          </a:xfrm>
          <a:prstGeom prst="rect">
            <a:avLst/>
          </a:prstGeom>
        </p:spPr>
      </p:pic>
      <p:pic>
        <p:nvPicPr>
          <p:cNvPr id="4" name="Picture 3">
            <a:extLst>
              <a:ext uri="{FF2B5EF4-FFF2-40B4-BE49-F238E27FC236}">
                <a16:creationId xmlns:a16="http://schemas.microsoft.com/office/drawing/2014/main" id="{C7588D69-0F74-42CE-95DE-70E08D58A0E1}"/>
              </a:ext>
            </a:extLst>
          </p:cNvPr>
          <p:cNvPicPr>
            <a:picLocks noChangeAspect="1"/>
          </p:cNvPicPr>
          <p:nvPr/>
        </p:nvPicPr>
        <p:blipFill rotWithShape="1">
          <a:blip r:embed="rId3"/>
          <a:srcRect b="42799"/>
          <a:stretch/>
        </p:blipFill>
        <p:spPr>
          <a:xfrm>
            <a:off x="6827519" y="131975"/>
            <a:ext cx="4195033" cy="722271"/>
          </a:xfrm>
          <a:prstGeom prst="rect">
            <a:avLst/>
          </a:prstGeom>
        </p:spPr>
      </p:pic>
    </p:spTree>
    <p:extLst>
      <p:ext uri="{BB962C8B-B14F-4D97-AF65-F5344CB8AC3E}">
        <p14:creationId xmlns:p14="http://schemas.microsoft.com/office/powerpoint/2010/main" val="8750215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D9892B7E-08F5-474C-9249-2E652BAD40F9}"/>
              </a:ext>
            </a:extLst>
          </p:cNvPr>
          <p:cNvSpPr txBox="1"/>
          <p:nvPr/>
        </p:nvSpPr>
        <p:spPr>
          <a:xfrm>
            <a:off x="254525" y="131976"/>
            <a:ext cx="2677212"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black"/>
                </a:solidFill>
                <a:effectLst/>
                <a:uLnTx/>
                <a:uFillTx/>
                <a:latin typeface="Calibri" panose="020F0502020204030204"/>
                <a:ea typeface="+mn-ea"/>
                <a:cs typeface="+mn-cs"/>
              </a:rPr>
              <a:t>Munich approach</a:t>
            </a:r>
          </a:p>
        </p:txBody>
      </p:sp>
      <p:pic>
        <p:nvPicPr>
          <p:cNvPr id="3" name="Picture 2">
            <a:extLst>
              <a:ext uri="{FF2B5EF4-FFF2-40B4-BE49-F238E27FC236}">
                <a16:creationId xmlns:a16="http://schemas.microsoft.com/office/drawing/2014/main" id="{D0A54926-CD2F-4184-8D0F-C419CA1BB2AD}"/>
              </a:ext>
            </a:extLst>
          </p:cNvPr>
          <p:cNvPicPr>
            <a:picLocks noChangeAspect="1"/>
          </p:cNvPicPr>
          <p:nvPr/>
        </p:nvPicPr>
        <p:blipFill>
          <a:blip r:embed="rId2"/>
          <a:stretch>
            <a:fillRect/>
          </a:stretch>
        </p:blipFill>
        <p:spPr>
          <a:xfrm>
            <a:off x="3431357" y="274096"/>
            <a:ext cx="8059917" cy="6505237"/>
          </a:xfrm>
          <a:prstGeom prst="rect">
            <a:avLst/>
          </a:prstGeom>
        </p:spPr>
      </p:pic>
    </p:spTree>
    <p:extLst>
      <p:ext uri="{BB962C8B-B14F-4D97-AF65-F5344CB8AC3E}">
        <p14:creationId xmlns:p14="http://schemas.microsoft.com/office/powerpoint/2010/main" val="29362660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55236D7-9C12-478E-94DB-C10EC33B1D13}"/>
              </a:ext>
            </a:extLst>
          </p:cNvPr>
          <p:cNvPicPr>
            <a:picLocks noChangeAspect="1"/>
          </p:cNvPicPr>
          <p:nvPr/>
        </p:nvPicPr>
        <p:blipFill>
          <a:blip r:embed="rId2"/>
          <a:stretch>
            <a:fillRect/>
          </a:stretch>
        </p:blipFill>
        <p:spPr>
          <a:xfrm>
            <a:off x="1148635" y="602739"/>
            <a:ext cx="10763703" cy="4393464"/>
          </a:xfrm>
          <a:prstGeom prst="rect">
            <a:avLst/>
          </a:prstGeom>
        </p:spPr>
      </p:pic>
      <p:sp>
        <p:nvSpPr>
          <p:cNvPr id="5" name="TextBox 4">
            <a:extLst>
              <a:ext uri="{FF2B5EF4-FFF2-40B4-BE49-F238E27FC236}">
                <a16:creationId xmlns:a16="http://schemas.microsoft.com/office/drawing/2014/main" id="{7E327DDC-9285-401B-92AA-D6D472BEA5B9}"/>
              </a:ext>
            </a:extLst>
          </p:cNvPr>
          <p:cNvSpPr txBox="1"/>
          <p:nvPr/>
        </p:nvSpPr>
        <p:spPr>
          <a:xfrm>
            <a:off x="443060" y="395926"/>
            <a:ext cx="2172903"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black"/>
                </a:solidFill>
                <a:effectLst/>
                <a:uLnTx/>
                <a:uFillTx/>
                <a:latin typeface="Calibri" panose="020F0502020204030204"/>
                <a:ea typeface="+mn-ea"/>
                <a:cs typeface="+mn-cs"/>
              </a:rPr>
              <a:t>Vex-</a:t>
            </a:r>
            <a:r>
              <a:rPr kumimoji="0" lang="en-US" sz="4800" b="1" i="0" u="none" strike="noStrike" kern="1200" cap="none" spc="0" normalizeH="0" baseline="0" noProof="0" dirty="0" err="1">
                <a:ln>
                  <a:noFill/>
                </a:ln>
                <a:solidFill>
                  <a:prstClr val="black"/>
                </a:solidFill>
                <a:effectLst/>
                <a:uLnTx/>
                <a:uFillTx/>
                <a:latin typeface="Calibri" panose="020F0502020204030204"/>
                <a:ea typeface="+mn-ea"/>
                <a:cs typeface="+mn-cs"/>
              </a:rPr>
              <a:t>seq</a:t>
            </a:r>
            <a:endParaRPr kumimoji="0" lang="en-US" sz="4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32907B32-0C37-43AD-B853-21A6FC12D442}"/>
              </a:ext>
            </a:extLst>
          </p:cNvPr>
          <p:cNvPicPr>
            <a:picLocks noChangeAspect="1"/>
          </p:cNvPicPr>
          <p:nvPr/>
        </p:nvPicPr>
        <p:blipFill>
          <a:blip r:embed="rId3"/>
          <a:stretch>
            <a:fillRect/>
          </a:stretch>
        </p:blipFill>
        <p:spPr>
          <a:xfrm>
            <a:off x="279073" y="5774491"/>
            <a:ext cx="5238750" cy="876300"/>
          </a:xfrm>
          <a:prstGeom prst="rect">
            <a:avLst/>
          </a:prstGeom>
        </p:spPr>
      </p:pic>
      <p:sp>
        <p:nvSpPr>
          <p:cNvPr id="7" name="Rectangle 6">
            <a:extLst>
              <a:ext uri="{FF2B5EF4-FFF2-40B4-BE49-F238E27FC236}">
                <a16:creationId xmlns:a16="http://schemas.microsoft.com/office/drawing/2014/main" id="{95C2BD92-7AB9-423F-9209-2398BB8C913C}"/>
              </a:ext>
            </a:extLst>
          </p:cNvPr>
          <p:cNvSpPr/>
          <p:nvPr/>
        </p:nvSpPr>
        <p:spPr>
          <a:xfrm>
            <a:off x="6004875" y="5476973"/>
            <a:ext cx="6297105" cy="120032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54C43"/>
                </a:solidFill>
                <a:effectLst/>
                <a:uLnTx/>
                <a:uFillTx/>
                <a:latin typeface="Verdana" panose="020B0604030504040204" pitchFamily="34" charset="0"/>
                <a:ea typeface="+mn-ea"/>
                <a:cs typeface="+mn-cs"/>
              </a:rPr>
              <a:t>CAGI Participants are asked to predict the outcome of the Vex-</a:t>
            </a:r>
            <a:r>
              <a:rPr kumimoji="0" lang="en-US" sz="1800" b="0" i="0" u="none" strike="noStrike" kern="1200" cap="none" spc="0" normalizeH="0" baseline="0" noProof="0" dirty="0" err="1">
                <a:ln>
                  <a:noFill/>
                </a:ln>
                <a:solidFill>
                  <a:srgbClr val="454C43"/>
                </a:solidFill>
                <a:effectLst/>
                <a:uLnTx/>
                <a:uFillTx/>
                <a:latin typeface="Verdana" panose="020B0604030504040204" pitchFamily="34" charset="0"/>
                <a:ea typeface="+mn-ea"/>
                <a:cs typeface="+mn-cs"/>
              </a:rPr>
              <a:t>seq</a:t>
            </a:r>
            <a:r>
              <a:rPr kumimoji="0" lang="en-US" sz="1800" b="0" i="0" u="none" strike="noStrike" kern="1200" cap="none" spc="0" normalizeH="0" baseline="0" noProof="0" dirty="0">
                <a:ln>
                  <a:noFill/>
                </a:ln>
                <a:solidFill>
                  <a:srgbClr val="454C43"/>
                </a:solidFill>
                <a:effectLst/>
                <a:uLnTx/>
                <a:uFillTx/>
                <a:latin typeface="Verdana" panose="020B0604030504040204" pitchFamily="34" charset="0"/>
                <a:ea typeface="+mn-ea"/>
                <a:cs typeface="+mn-cs"/>
              </a:rPr>
              <a:t> experiment. This is expressed in terms of ΔΨ, (delta PSI, or Percent Spliced In), between the variant Ψ and the reference Ψ</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65853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D9892B7E-08F5-474C-9249-2E652BAD40F9}"/>
              </a:ext>
            </a:extLst>
          </p:cNvPr>
          <p:cNvSpPr txBox="1"/>
          <p:nvPr/>
        </p:nvSpPr>
        <p:spPr>
          <a:xfrm>
            <a:off x="463380" y="314646"/>
            <a:ext cx="6753003"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black"/>
                </a:solidFill>
                <a:effectLst/>
                <a:uLnTx/>
                <a:uFillTx/>
                <a:latin typeface="Calibri" panose="020F0502020204030204"/>
                <a:ea typeface="+mn-ea"/>
                <a:cs typeface="+mn-cs"/>
              </a:rPr>
              <a:t>Vex-seq </a:t>
            </a:r>
            <a:r>
              <a:rPr kumimoji="0" lang="en-US" sz="4800" b="0" i="0" u="none" strike="noStrike" kern="1200" cap="none" spc="0" normalizeH="0" baseline="0" noProof="0" dirty="0">
                <a:ln>
                  <a:noFill/>
                </a:ln>
                <a:solidFill>
                  <a:srgbClr val="454C43"/>
                </a:solidFill>
                <a:effectLst/>
                <a:uLnTx/>
                <a:uFillTx/>
                <a:latin typeface="Verdana" panose="020B0604030504040204" pitchFamily="34" charset="0"/>
                <a:ea typeface="+mn-ea"/>
                <a:cs typeface="+mn-cs"/>
              </a:rPr>
              <a:t>Ψ</a:t>
            </a:r>
            <a:r>
              <a:rPr kumimoji="0" lang="en-US" sz="4800" b="1" i="0" u="none" strike="noStrike" kern="1200" cap="none" spc="0" normalizeH="0" baseline="0" noProof="0" dirty="0">
                <a:ln>
                  <a:noFill/>
                </a:ln>
                <a:solidFill>
                  <a:prstClr val="black"/>
                </a:solidFill>
                <a:effectLst/>
                <a:uLnTx/>
                <a:uFillTx/>
                <a:latin typeface="Calibri" panose="020F0502020204030204"/>
                <a:ea typeface="+mn-ea"/>
                <a:cs typeface="+mn-cs"/>
              </a:rPr>
              <a:t>  - performance</a:t>
            </a:r>
          </a:p>
        </p:txBody>
      </p:sp>
      <p:pic>
        <p:nvPicPr>
          <p:cNvPr id="2" name="Picture 1">
            <a:extLst>
              <a:ext uri="{FF2B5EF4-FFF2-40B4-BE49-F238E27FC236}">
                <a16:creationId xmlns:a16="http://schemas.microsoft.com/office/drawing/2014/main" id="{EFDBA859-0A7F-4305-B16F-9BB7AE383844}"/>
              </a:ext>
            </a:extLst>
          </p:cNvPr>
          <p:cNvPicPr>
            <a:picLocks noChangeAspect="1"/>
          </p:cNvPicPr>
          <p:nvPr/>
        </p:nvPicPr>
        <p:blipFill>
          <a:blip r:embed="rId2"/>
          <a:stretch>
            <a:fillRect/>
          </a:stretch>
        </p:blipFill>
        <p:spPr>
          <a:xfrm>
            <a:off x="369524" y="1226922"/>
            <a:ext cx="6046848" cy="5397397"/>
          </a:xfrm>
          <a:prstGeom prst="rect">
            <a:avLst/>
          </a:prstGeom>
        </p:spPr>
      </p:pic>
      <p:graphicFrame>
        <p:nvGraphicFramePr>
          <p:cNvPr id="4" name="Table 3">
            <a:extLst>
              <a:ext uri="{FF2B5EF4-FFF2-40B4-BE49-F238E27FC236}">
                <a16:creationId xmlns:a16="http://schemas.microsoft.com/office/drawing/2014/main" id="{A44BD0D2-1D23-40D8-82C1-563E155550A0}"/>
              </a:ext>
            </a:extLst>
          </p:cNvPr>
          <p:cNvGraphicFramePr>
            <a:graphicFrameLocks noGrp="1"/>
          </p:cNvGraphicFramePr>
          <p:nvPr>
            <p:extLst>
              <p:ext uri="{D42A27DB-BD31-4B8C-83A1-F6EECF244321}">
                <p14:modId xmlns:p14="http://schemas.microsoft.com/office/powerpoint/2010/main" val="3135627966"/>
              </p:ext>
            </p:extLst>
          </p:nvPr>
        </p:nvGraphicFramePr>
        <p:xfrm>
          <a:off x="6749414" y="3192398"/>
          <a:ext cx="4890180" cy="2810004"/>
        </p:xfrm>
        <a:graphic>
          <a:graphicData uri="http://schemas.openxmlformats.org/drawingml/2006/table">
            <a:tbl>
              <a:tblPr>
                <a:tableStyleId>{5C22544A-7EE6-4342-B048-85BDC9FD1C3A}</a:tableStyleId>
              </a:tblPr>
              <a:tblGrid>
                <a:gridCol w="1163600">
                  <a:extLst>
                    <a:ext uri="{9D8B030D-6E8A-4147-A177-3AD203B41FA5}">
                      <a16:colId xmlns:a16="http://schemas.microsoft.com/office/drawing/2014/main" val="406487631"/>
                    </a:ext>
                  </a:extLst>
                </a:gridCol>
                <a:gridCol w="627731">
                  <a:extLst>
                    <a:ext uri="{9D8B030D-6E8A-4147-A177-3AD203B41FA5}">
                      <a16:colId xmlns:a16="http://schemas.microsoft.com/office/drawing/2014/main" val="858111373"/>
                    </a:ext>
                  </a:extLst>
                </a:gridCol>
                <a:gridCol w="627731">
                  <a:extLst>
                    <a:ext uri="{9D8B030D-6E8A-4147-A177-3AD203B41FA5}">
                      <a16:colId xmlns:a16="http://schemas.microsoft.com/office/drawing/2014/main" val="2273633477"/>
                    </a:ext>
                  </a:extLst>
                </a:gridCol>
                <a:gridCol w="627731">
                  <a:extLst>
                    <a:ext uri="{9D8B030D-6E8A-4147-A177-3AD203B41FA5}">
                      <a16:colId xmlns:a16="http://schemas.microsoft.com/office/drawing/2014/main" val="2106434874"/>
                    </a:ext>
                  </a:extLst>
                </a:gridCol>
                <a:gridCol w="627731">
                  <a:extLst>
                    <a:ext uri="{9D8B030D-6E8A-4147-A177-3AD203B41FA5}">
                      <a16:colId xmlns:a16="http://schemas.microsoft.com/office/drawing/2014/main" val="3134192340"/>
                    </a:ext>
                  </a:extLst>
                </a:gridCol>
                <a:gridCol w="627731">
                  <a:extLst>
                    <a:ext uri="{9D8B030D-6E8A-4147-A177-3AD203B41FA5}">
                      <a16:colId xmlns:a16="http://schemas.microsoft.com/office/drawing/2014/main" val="381071776"/>
                    </a:ext>
                  </a:extLst>
                </a:gridCol>
                <a:gridCol w="587925">
                  <a:extLst>
                    <a:ext uri="{9D8B030D-6E8A-4147-A177-3AD203B41FA5}">
                      <a16:colId xmlns:a16="http://schemas.microsoft.com/office/drawing/2014/main" val="3974872840"/>
                    </a:ext>
                  </a:extLst>
                </a:gridCol>
              </a:tblGrid>
              <a:tr h="443159">
                <a:tc>
                  <a:txBody>
                    <a:bodyPr/>
                    <a:lstStyle/>
                    <a:p>
                      <a:pPr marL="0" marR="0">
                        <a:lnSpc>
                          <a:spcPct val="115000"/>
                        </a:lnSpc>
                        <a:spcBef>
                          <a:spcPts val="0"/>
                        </a:spcBef>
                        <a:spcAft>
                          <a:spcPts val="0"/>
                        </a:spcAft>
                      </a:pPr>
                      <a:r>
                        <a:rPr lang="en-US" sz="1200" dirty="0">
                          <a:effectLst/>
                        </a:rPr>
                        <a:t> </a:t>
                      </a:r>
                      <a:endParaRPr lang="en-US" sz="1100" dirty="0">
                        <a:effectLst/>
                        <a:latin typeface="Arial" panose="020B0604020202020204" pitchFamily="34" charset="0"/>
                        <a:ea typeface="Arial" panose="020B0604020202020204" pitchFamily="34" charset="0"/>
                      </a:endParaRPr>
                    </a:p>
                  </a:txBody>
                  <a:tcPr marL="63500" marR="63500" marT="63500" marB="63500"/>
                </a:tc>
                <a:tc>
                  <a:txBody>
                    <a:bodyPr/>
                    <a:lstStyle/>
                    <a:p>
                      <a:pPr marL="0" marR="0" algn="ctr">
                        <a:lnSpc>
                          <a:spcPct val="115000"/>
                        </a:lnSpc>
                        <a:spcBef>
                          <a:spcPts val="0"/>
                        </a:spcBef>
                        <a:spcAft>
                          <a:spcPts val="0"/>
                        </a:spcAft>
                      </a:pPr>
                      <a:r>
                        <a:rPr lang="en-US" sz="1800" dirty="0">
                          <a:effectLst/>
                        </a:rPr>
                        <a:t>1</a:t>
                      </a:r>
                      <a:endParaRPr lang="en-US" sz="1800" dirty="0">
                        <a:effectLst/>
                        <a:latin typeface="Arial" panose="020B0604020202020204" pitchFamily="34" charset="0"/>
                        <a:ea typeface="Arial" panose="020B0604020202020204" pitchFamily="34" charset="0"/>
                      </a:endParaRPr>
                    </a:p>
                  </a:txBody>
                  <a:tcPr marL="63500" marR="63500" marT="63500" marB="63500"/>
                </a:tc>
                <a:tc>
                  <a:txBody>
                    <a:bodyPr/>
                    <a:lstStyle/>
                    <a:p>
                      <a:pPr marL="0" marR="0" algn="ctr">
                        <a:lnSpc>
                          <a:spcPct val="115000"/>
                        </a:lnSpc>
                        <a:spcBef>
                          <a:spcPts val="0"/>
                        </a:spcBef>
                        <a:spcAft>
                          <a:spcPts val="0"/>
                        </a:spcAft>
                      </a:pPr>
                      <a:r>
                        <a:rPr lang="en-US" sz="1800">
                          <a:effectLst/>
                        </a:rPr>
                        <a:t>2</a:t>
                      </a:r>
                      <a:endParaRPr lang="en-US" sz="1800">
                        <a:effectLst/>
                        <a:latin typeface="Arial" panose="020B0604020202020204" pitchFamily="34" charset="0"/>
                        <a:ea typeface="Arial" panose="020B0604020202020204" pitchFamily="34" charset="0"/>
                      </a:endParaRPr>
                    </a:p>
                  </a:txBody>
                  <a:tcPr marL="63500" marR="63500" marT="63500" marB="63500"/>
                </a:tc>
                <a:tc>
                  <a:txBody>
                    <a:bodyPr/>
                    <a:lstStyle/>
                    <a:p>
                      <a:pPr marL="0" marR="0" algn="ctr">
                        <a:lnSpc>
                          <a:spcPct val="115000"/>
                        </a:lnSpc>
                        <a:spcBef>
                          <a:spcPts val="0"/>
                        </a:spcBef>
                        <a:spcAft>
                          <a:spcPts val="0"/>
                        </a:spcAft>
                      </a:pPr>
                      <a:r>
                        <a:rPr lang="en-US" sz="1800">
                          <a:effectLst/>
                        </a:rPr>
                        <a:t>3</a:t>
                      </a:r>
                      <a:endParaRPr lang="en-US" sz="1800">
                        <a:effectLst/>
                        <a:latin typeface="Arial" panose="020B0604020202020204" pitchFamily="34" charset="0"/>
                        <a:ea typeface="Arial" panose="020B0604020202020204" pitchFamily="34" charset="0"/>
                      </a:endParaRPr>
                    </a:p>
                  </a:txBody>
                  <a:tcPr marL="63500" marR="63500" marT="63500" marB="63500"/>
                </a:tc>
                <a:tc>
                  <a:txBody>
                    <a:bodyPr/>
                    <a:lstStyle/>
                    <a:p>
                      <a:pPr marL="0" marR="0" algn="ctr">
                        <a:lnSpc>
                          <a:spcPct val="115000"/>
                        </a:lnSpc>
                        <a:spcBef>
                          <a:spcPts val="0"/>
                        </a:spcBef>
                        <a:spcAft>
                          <a:spcPts val="0"/>
                        </a:spcAft>
                      </a:pPr>
                      <a:r>
                        <a:rPr lang="en-US" sz="1800">
                          <a:effectLst/>
                        </a:rPr>
                        <a:t>4</a:t>
                      </a:r>
                      <a:endParaRPr lang="en-US" sz="1800">
                        <a:effectLst/>
                        <a:latin typeface="Arial" panose="020B0604020202020204" pitchFamily="34" charset="0"/>
                        <a:ea typeface="Arial" panose="020B0604020202020204" pitchFamily="34" charset="0"/>
                      </a:endParaRPr>
                    </a:p>
                  </a:txBody>
                  <a:tcPr marL="63500" marR="63500" marT="63500" marB="63500"/>
                </a:tc>
                <a:tc>
                  <a:txBody>
                    <a:bodyPr/>
                    <a:lstStyle/>
                    <a:p>
                      <a:pPr marL="0" marR="0" algn="ctr">
                        <a:lnSpc>
                          <a:spcPct val="115000"/>
                        </a:lnSpc>
                        <a:spcBef>
                          <a:spcPts val="0"/>
                        </a:spcBef>
                        <a:spcAft>
                          <a:spcPts val="0"/>
                        </a:spcAft>
                      </a:pPr>
                      <a:r>
                        <a:rPr lang="en-US" sz="1800">
                          <a:effectLst/>
                        </a:rPr>
                        <a:t>5</a:t>
                      </a:r>
                      <a:endParaRPr lang="en-US" sz="1800">
                        <a:effectLst/>
                        <a:latin typeface="Arial" panose="020B0604020202020204" pitchFamily="34" charset="0"/>
                        <a:ea typeface="Arial" panose="020B0604020202020204" pitchFamily="34" charset="0"/>
                      </a:endParaRPr>
                    </a:p>
                  </a:txBody>
                  <a:tcPr marL="63500" marR="63500" marT="63500" marB="63500"/>
                </a:tc>
                <a:tc>
                  <a:txBody>
                    <a:bodyPr/>
                    <a:lstStyle/>
                    <a:p>
                      <a:pPr marL="0" marR="0" algn="ctr">
                        <a:lnSpc>
                          <a:spcPct val="115000"/>
                        </a:lnSpc>
                        <a:spcBef>
                          <a:spcPts val="0"/>
                        </a:spcBef>
                        <a:spcAft>
                          <a:spcPts val="0"/>
                        </a:spcAft>
                      </a:pPr>
                      <a:r>
                        <a:rPr lang="en-US" sz="1800">
                          <a:effectLst/>
                        </a:rPr>
                        <a:t>6</a:t>
                      </a:r>
                      <a:endParaRPr lang="en-US" sz="1800">
                        <a:effectLst/>
                        <a:latin typeface="Arial" panose="020B0604020202020204" pitchFamily="34" charset="0"/>
                        <a:ea typeface="Arial" panose="020B0604020202020204" pitchFamily="34" charset="0"/>
                      </a:endParaRPr>
                    </a:p>
                  </a:txBody>
                  <a:tcPr marL="63500" marR="63500" marT="63500" marB="63500"/>
                </a:tc>
                <a:extLst>
                  <a:ext uri="{0D108BD9-81ED-4DB2-BD59-A6C34878D82A}">
                    <a16:rowId xmlns:a16="http://schemas.microsoft.com/office/drawing/2014/main" val="2172209192"/>
                  </a:ext>
                </a:extLst>
              </a:tr>
              <a:tr h="545279">
                <a:tc>
                  <a:txBody>
                    <a:bodyPr/>
                    <a:lstStyle/>
                    <a:p>
                      <a:pPr marL="0" marR="0">
                        <a:lnSpc>
                          <a:spcPct val="115000"/>
                        </a:lnSpc>
                        <a:spcBef>
                          <a:spcPts val="0"/>
                        </a:spcBef>
                        <a:spcAft>
                          <a:spcPts val="0"/>
                        </a:spcAft>
                      </a:pPr>
                      <a:r>
                        <a:rPr lang="en-US" sz="2400" dirty="0">
                          <a:effectLst/>
                        </a:rPr>
                        <a:t>All</a:t>
                      </a:r>
                      <a:endParaRPr lang="en-US" sz="2400" dirty="0">
                        <a:effectLst/>
                        <a:latin typeface="Arial" panose="020B0604020202020204" pitchFamily="34" charset="0"/>
                        <a:ea typeface="Arial" panose="020B0604020202020204" pitchFamily="34" charset="0"/>
                      </a:endParaRPr>
                    </a:p>
                  </a:txBody>
                  <a:tcPr marL="63500" marR="63500" marT="63500" marB="63500"/>
                </a:tc>
                <a:tc>
                  <a:txBody>
                    <a:bodyPr/>
                    <a:lstStyle/>
                    <a:p>
                      <a:pPr marL="0" marR="0" algn="ctr">
                        <a:lnSpc>
                          <a:spcPct val="115000"/>
                        </a:lnSpc>
                        <a:spcBef>
                          <a:spcPts val="0"/>
                        </a:spcBef>
                        <a:spcAft>
                          <a:spcPts val="0"/>
                        </a:spcAft>
                      </a:pPr>
                      <a:r>
                        <a:rPr lang="en-US" sz="1800" dirty="0">
                          <a:effectLst/>
                        </a:rPr>
                        <a:t>0.15</a:t>
                      </a:r>
                      <a:endParaRPr lang="en-US" sz="1800" dirty="0">
                        <a:effectLst/>
                        <a:latin typeface="Arial" panose="020B0604020202020204" pitchFamily="34" charset="0"/>
                        <a:ea typeface="Arial" panose="020B0604020202020204" pitchFamily="34" charset="0"/>
                      </a:endParaRPr>
                    </a:p>
                  </a:txBody>
                  <a:tcPr marL="63500" marR="63500" marT="63500" marB="63500"/>
                </a:tc>
                <a:tc>
                  <a:txBody>
                    <a:bodyPr/>
                    <a:lstStyle/>
                    <a:p>
                      <a:pPr marL="0" marR="0" algn="ctr">
                        <a:lnSpc>
                          <a:spcPct val="115000"/>
                        </a:lnSpc>
                        <a:spcBef>
                          <a:spcPts val="0"/>
                        </a:spcBef>
                        <a:spcAft>
                          <a:spcPts val="0"/>
                        </a:spcAft>
                      </a:pPr>
                      <a:r>
                        <a:rPr lang="en-US" sz="1800" dirty="0">
                          <a:effectLst/>
                        </a:rPr>
                        <a:t>0.20</a:t>
                      </a:r>
                      <a:endParaRPr lang="en-US" sz="1800" dirty="0">
                        <a:effectLst/>
                        <a:latin typeface="Arial" panose="020B0604020202020204" pitchFamily="34" charset="0"/>
                        <a:ea typeface="Arial" panose="020B0604020202020204" pitchFamily="34" charset="0"/>
                      </a:endParaRPr>
                    </a:p>
                  </a:txBody>
                  <a:tcPr marL="63500" marR="63500" marT="63500" marB="63500"/>
                </a:tc>
                <a:tc>
                  <a:txBody>
                    <a:bodyPr/>
                    <a:lstStyle/>
                    <a:p>
                      <a:pPr marL="0" marR="0" algn="ctr">
                        <a:lnSpc>
                          <a:spcPct val="115000"/>
                        </a:lnSpc>
                        <a:spcBef>
                          <a:spcPts val="0"/>
                        </a:spcBef>
                        <a:spcAft>
                          <a:spcPts val="0"/>
                        </a:spcAft>
                      </a:pPr>
                      <a:r>
                        <a:rPr lang="en-US" sz="1800" b="1" dirty="0">
                          <a:effectLst/>
                        </a:rPr>
                        <a:t>0.38</a:t>
                      </a:r>
                      <a:endParaRPr lang="en-US" sz="1800" b="1" dirty="0">
                        <a:effectLst/>
                        <a:latin typeface="Arial" panose="020B0604020202020204" pitchFamily="34" charset="0"/>
                        <a:ea typeface="Arial" panose="020B0604020202020204" pitchFamily="34" charset="0"/>
                      </a:endParaRPr>
                    </a:p>
                  </a:txBody>
                  <a:tcPr marL="63500" marR="63500" marT="63500" marB="63500"/>
                </a:tc>
                <a:tc>
                  <a:txBody>
                    <a:bodyPr/>
                    <a:lstStyle/>
                    <a:p>
                      <a:pPr marL="0" marR="0" algn="ctr">
                        <a:lnSpc>
                          <a:spcPct val="115000"/>
                        </a:lnSpc>
                        <a:spcBef>
                          <a:spcPts val="0"/>
                        </a:spcBef>
                        <a:spcAft>
                          <a:spcPts val="0"/>
                        </a:spcAft>
                      </a:pPr>
                      <a:r>
                        <a:rPr lang="en-US" sz="1800">
                          <a:effectLst/>
                        </a:rPr>
                        <a:t>0.07</a:t>
                      </a:r>
                      <a:endParaRPr lang="en-US" sz="1800">
                        <a:effectLst/>
                        <a:latin typeface="Arial" panose="020B0604020202020204" pitchFamily="34" charset="0"/>
                        <a:ea typeface="Arial" panose="020B0604020202020204" pitchFamily="34" charset="0"/>
                      </a:endParaRPr>
                    </a:p>
                  </a:txBody>
                  <a:tcPr marL="63500" marR="63500" marT="63500" marB="63500"/>
                </a:tc>
                <a:tc>
                  <a:txBody>
                    <a:bodyPr/>
                    <a:lstStyle/>
                    <a:p>
                      <a:pPr marL="0" marR="0" algn="ctr">
                        <a:lnSpc>
                          <a:spcPct val="115000"/>
                        </a:lnSpc>
                        <a:spcBef>
                          <a:spcPts val="0"/>
                        </a:spcBef>
                        <a:spcAft>
                          <a:spcPts val="0"/>
                        </a:spcAft>
                      </a:pPr>
                      <a:r>
                        <a:rPr lang="en-US" sz="1800">
                          <a:effectLst/>
                        </a:rPr>
                        <a:t>0.14</a:t>
                      </a:r>
                      <a:endParaRPr lang="en-US" sz="1800">
                        <a:effectLst/>
                        <a:latin typeface="Arial" panose="020B0604020202020204" pitchFamily="34" charset="0"/>
                        <a:ea typeface="Arial" panose="020B0604020202020204" pitchFamily="34" charset="0"/>
                      </a:endParaRPr>
                    </a:p>
                  </a:txBody>
                  <a:tcPr marL="63500" marR="63500" marT="63500" marB="63500"/>
                </a:tc>
                <a:tc>
                  <a:txBody>
                    <a:bodyPr/>
                    <a:lstStyle/>
                    <a:p>
                      <a:pPr marL="0" marR="0" algn="ctr">
                        <a:lnSpc>
                          <a:spcPct val="115000"/>
                        </a:lnSpc>
                        <a:spcBef>
                          <a:spcPts val="0"/>
                        </a:spcBef>
                        <a:spcAft>
                          <a:spcPts val="0"/>
                        </a:spcAft>
                      </a:pPr>
                      <a:r>
                        <a:rPr lang="en-US" sz="1800">
                          <a:effectLst/>
                        </a:rPr>
                        <a:t>0.32</a:t>
                      </a:r>
                      <a:endParaRPr lang="en-US" sz="1800">
                        <a:effectLst/>
                        <a:latin typeface="Arial" panose="020B0604020202020204" pitchFamily="34" charset="0"/>
                        <a:ea typeface="Arial" panose="020B0604020202020204" pitchFamily="34" charset="0"/>
                      </a:endParaRPr>
                    </a:p>
                  </a:txBody>
                  <a:tcPr marL="63500" marR="63500" marT="63500" marB="63500"/>
                </a:tc>
                <a:extLst>
                  <a:ext uri="{0D108BD9-81ED-4DB2-BD59-A6C34878D82A}">
                    <a16:rowId xmlns:a16="http://schemas.microsoft.com/office/drawing/2014/main" val="342581381"/>
                  </a:ext>
                </a:extLst>
              </a:tr>
              <a:tr h="545279">
                <a:tc>
                  <a:txBody>
                    <a:bodyPr/>
                    <a:lstStyle/>
                    <a:p>
                      <a:pPr marL="0" marR="0">
                        <a:lnSpc>
                          <a:spcPct val="115000"/>
                        </a:lnSpc>
                        <a:spcBef>
                          <a:spcPts val="0"/>
                        </a:spcBef>
                        <a:spcAft>
                          <a:spcPts val="0"/>
                        </a:spcAft>
                      </a:pPr>
                      <a:r>
                        <a:rPr lang="en-US" sz="2400" dirty="0">
                          <a:effectLst/>
                        </a:rPr>
                        <a:t>Exon</a:t>
                      </a:r>
                      <a:endParaRPr lang="en-US" sz="2400" dirty="0">
                        <a:effectLst/>
                        <a:latin typeface="Arial" panose="020B0604020202020204" pitchFamily="34" charset="0"/>
                        <a:ea typeface="Arial" panose="020B0604020202020204" pitchFamily="34" charset="0"/>
                      </a:endParaRPr>
                    </a:p>
                  </a:txBody>
                  <a:tcPr marL="63500" marR="63500" marT="63500" marB="63500"/>
                </a:tc>
                <a:tc>
                  <a:txBody>
                    <a:bodyPr/>
                    <a:lstStyle/>
                    <a:p>
                      <a:pPr marL="0" marR="0" algn="ctr">
                        <a:lnSpc>
                          <a:spcPct val="115000"/>
                        </a:lnSpc>
                        <a:spcBef>
                          <a:spcPts val="0"/>
                        </a:spcBef>
                        <a:spcAft>
                          <a:spcPts val="0"/>
                        </a:spcAft>
                      </a:pPr>
                      <a:r>
                        <a:rPr lang="en-US" sz="1800">
                          <a:effectLst/>
                        </a:rPr>
                        <a:t>0.20</a:t>
                      </a:r>
                      <a:endParaRPr lang="en-US" sz="1800">
                        <a:effectLst/>
                        <a:latin typeface="Arial" panose="020B0604020202020204" pitchFamily="34" charset="0"/>
                        <a:ea typeface="Arial" panose="020B0604020202020204" pitchFamily="34" charset="0"/>
                      </a:endParaRPr>
                    </a:p>
                  </a:txBody>
                  <a:tcPr marL="63500" marR="63500" marT="63500" marB="63500"/>
                </a:tc>
                <a:tc>
                  <a:txBody>
                    <a:bodyPr/>
                    <a:lstStyle/>
                    <a:p>
                      <a:pPr marL="0" marR="0" algn="ctr">
                        <a:lnSpc>
                          <a:spcPct val="115000"/>
                        </a:lnSpc>
                        <a:spcBef>
                          <a:spcPts val="0"/>
                        </a:spcBef>
                        <a:spcAft>
                          <a:spcPts val="0"/>
                        </a:spcAft>
                      </a:pPr>
                      <a:r>
                        <a:rPr lang="en-US" sz="1800" dirty="0">
                          <a:effectLst/>
                        </a:rPr>
                        <a:t>0.16</a:t>
                      </a:r>
                      <a:endParaRPr lang="en-US" sz="1800" dirty="0">
                        <a:effectLst/>
                        <a:latin typeface="Arial" panose="020B0604020202020204" pitchFamily="34" charset="0"/>
                        <a:ea typeface="Arial" panose="020B0604020202020204" pitchFamily="34" charset="0"/>
                      </a:endParaRPr>
                    </a:p>
                  </a:txBody>
                  <a:tcPr marL="63500" marR="63500" marT="63500" marB="63500"/>
                </a:tc>
                <a:tc>
                  <a:txBody>
                    <a:bodyPr/>
                    <a:lstStyle/>
                    <a:p>
                      <a:pPr marL="0" marR="0" algn="ctr">
                        <a:lnSpc>
                          <a:spcPct val="115000"/>
                        </a:lnSpc>
                        <a:spcBef>
                          <a:spcPts val="0"/>
                        </a:spcBef>
                        <a:spcAft>
                          <a:spcPts val="0"/>
                        </a:spcAft>
                      </a:pPr>
                      <a:r>
                        <a:rPr lang="en-US" sz="1800" b="1" dirty="0">
                          <a:effectLst/>
                        </a:rPr>
                        <a:t>0.41</a:t>
                      </a:r>
                      <a:endParaRPr lang="en-US" sz="1800" b="1" dirty="0">
                        <a:effectLst/>
                        <a:latin typeface="Arial" panose="020B0604020202020204" pitchFamily="34" charset="0"/>
                        <a:ea typeface="Arial" panose="020B0604020202020204" pitchFamily="34" charset="0"/>
                      </a:endParaRPr>
                    </a:p>
                  </a:txBody>
                  <a:tcPr marL="63500" marR="63500" marT="63500" marB="63500"/>
                </a:tc>
                <a:tc>
                  <a:txBody>
                    <a:bodyPr/>
                    <a:lstStyle/>
                    <a:p>
                      <a:pPr marL="0" marR="0" algn="ctr">
                        <a:lnSpc>
                          <a:spcPct val="115000"/>
                        </a:lnSpc>
                        <a:spcBef>
                          <a:spcPts val="0"/>
                        </a:spcBef>
                        <a:spcAft>
                          <a:spcPts val="0"/>
                        </a:spcAft>
                      </a:pPr>
                      <a:r>
                        <a:rPr lang="en-US" sz="1800">
                          <a:effectLst/>
                        </a:rPr>
                        <a:t>0.00</a:t>
                      </a:r>
                      <a:endParaRPr lang="en-US" sz="1800">
                        <a:effectLst/>
                        <a:latin typeface="Arial" panose="020B0604020202020204" pitchFamily="34" charset="0"/>
                        <a:ea typeface="Arial" panose="020B0604020202020204" pitchFamily="34" charset="0"/>
                      </a:endParaRPr>
                    </a:p>
                  </a:txBody>
                  <a:tcPr marL="63500" marR="63500" marT="63500" marB="63500"/>
                </a:tc>
                <a:tc>
                  <a:txBody>
                    <a:bodyPr/>
                    <a:lstStyle/>
                    <a:p>
                      <a:pPr marL="0" marR="0" algn="ctr">
                        <a:lnSpc>
                          <a:spcPct val="115000"/>
                        </a:lnSpc>
                        <a:spcBef>
                          <a:spcPts val="0"/>
                        </a:spcBef>
                        <a:spcAft>
                          <a:spcPts val="0"/>
                        </a:spcAft>
                      </a:pPr>
                      <a:r>
                        <a:rPr lang="en-US" sz="1800">
                          <a:effectLst/>
                        </a:rPr>
                        <a:t>0.08</a:t>
                      </a:r>
                      <a:endParaRPr lang="en-US" sz="1800">
                        <a:effectLst/>
                        <a:latin typeface="Arial" panose="020B0604020202020204" pitchFamily="34" charset="0"/>
                        <a:ea typeface="Arial" panose="020B0604020202020204" pitchFamily="34" charset="0"/>
                      </a:endParaRPr>
                    </a:p>
                  </a:txBody>
                  <a:tcPr marL="63500" marR="63500" marT="63500" marB="63500"/>
                </a:tc>
                <a:tc>
                  <a:txBody>
                    <a:bodyPr/>
                    <a:lstStyle/>
                    <a:p>
                      <a:pPr marL="0" marR="0" algn="ctr">
                        <a:lnSpc>
                          <a:spcPct val="115000"/>
                        </a:lnSpc>
                        <a:spcBef>
                          <a:spcPts val="0"/>
                        </a:spcBef>
                        <a:spcAft>
                          <a:spcPts val="0"/>
                        </a:spcAft>
                      </a:pPr>
                      <a:r>
                        <a:rPr lang="en-US" sz="1800">
                          <a:effectLst/>
                        </a:rPr>
                        <a:t>0.28</a:t>
                      </a:r>
                      <a:endParaRPr lang="en-US" sz="1800">
                        <a:effectLst/>
                        <a:latin typeface="Arial" panose="020B0604020202020204" pitchFamily="34" charset="0"/>
                        <a:ea typeface="Arial" panose="020B0604020202020204" pitchFamily="34" charset="0"/>
                      </a:endParaRPr>
                    </a:p>
                  </a:txBody>
                  <a:tcPr marL="63500" marR="63500" marT="63500" marB="63500"/>
                </a:tc>
                <a:extLst>
                  <a:ext uri="{0D108BD9-81ED-4DB2-BD59-A6C34878D82A}">
                    <a16:rowId xmlns:a16="http://schemas.microsoft.com/office/drawing/2014/main" val="3577501834"/>
                  </a:ext>
                </a:extLst>
              </a:tr>
              <a:tr h="731008">
                <a:tc>
                  <a:txBody>
                    <a:bodyPr/>
                    <a:lstStyle/>
                    <a:p>
                      <a:pPr marL="0" marR="0">
                        <a:lnSpc>
                          <a:spcPct val="115000"/>
                        </a:lnSpc>
                        <a:spcBef>
                          <a:spcPts val="0"/>
                        </a:spcBef>
                        <a:spcAft>
                          <a:spcPts val="0"/>
                        </a:spcAft>
                      </a:pPr>
                      <a:r>
                        <a:rPr lang="en-US" sz="2400" dirty="0">
                          <a:effectLst/>
                        </a:rPr>
                        <a:t>Intron</a:t>
                      </a:r>
                      <a:endParaRPr lang="en-US" sz="2400" dirty="0">
                        <a:effectLst/>
                        <a:latin typeface="Arial" panose="020B0604020202020204" pitchFamily="34" charset="0"/>
                        <a:ea typeface="Arial" panose="020B0604020202020204" pitchFamily="34" charset="0"/>
                      </a:endParaRPr>
                    </a:p>
                  </a:txBody>
                  <a:tcPr marL="63500" marR="63500" marT="63500" marB="63500"/>
                </a:tc>
                <a:tc>
                  <a:txBody>
                    <a:bodyPr/>
                    <a:lstStyle/>
                    <a:p>
                      <a:pPr marL="0" marR="0" algn="ctr">
                        <a:lnSpc>
                          <a:spcPct val="115000"/>
                        </a:lnSpc>
                        <a:spcBef>
                          <a:spcPts val="0"/>
                        </a:spcBef>
                        <a:spcAft>
                          <a:spcPts val="0"/>
                        </a:spcAft>
                      </a:pPr>
                      <a:r>
                        <a:rPr lang="en-US" sz="1800">
                          <a:effectLst/>
                        </a:rPr>
                        <a:t>0.07</a:t>
                      </a:r>
                      <a:endParaRPr lang="en-US" sz="1800">
                        <a:effectLst/>
                        <a:latin typeface="Arial" panose="020B0604020202020204" pitchFamily="34" charset="0"/>
                        <a:ea typeface="Arial" panose="020B0604020202020204" pitchFamily="34" charset="0"/>
                      </a:endParaRPr>
                    </a:p>
                  </a:txBody>
                  <a:tcPr marL="63500" marR="63500" marT="63500" marB="63500"/>
                </a:tc>
                <a:tc>
                  <a:txBody>
                    <a:bodyPr/>
                    <a:lstStyle/>
                    <a:p>
                      <a:pPr marL="0" marR="0" algn="ctr">
                        <a:lnSpc>
                          <a:spcPct val="115000"/>
                        </a:lnSpc>
                        <a:spcBef>
                          <a:spcPts val="0"/>
                        </a:spcBef>
                        <a:spcAft>
                          <a:spcPts val="0"/>
                        </a:spcAft>
                      </a:pPr>
                      <a:r>
                        <a:rPr lang="en-US" sz="1800">
                          <a:effectLst/>
                        </a:rPr>
                        <a:t>0.06</a:t>
                      </a:r>
                      <a:endParaRPr lang="en-US" sz="1800">
                        <a:effectLst/>
                        <a:latin typeface="Arial" panose="020B0604020202020204" pitchFamily="34" charset="0"/>
                        <a:ea typeface="Arial" panose="020B0604020202020204" pitchFamily="34" charset="0"/>
                      </a:endParaRPr>
                    </a:p>
                  </a:txBody>
                  <a:tcPr marL="63500" marR="63500" marT="63500" marB="63500"/>
                </a:tc>
                <a:tc>
                  <a:txBody>
                    <a:bodyPr/>
                    <a:lstStyle/>
                    <a:p>
                      <a:pPr marL="0" marR="0" algn="ctr">
                        <a:lnSpc>
                          <a:spcPct val="115000"/>
                        </a:lnSpc>
                        <a:spcBef>
                          <a:spcPts val="0"/>
                        </a:spcBef>
                        <a:spcAft>
                          <a:spcPts val="0"/>
                        </a:spcAft>
                      </a:pPr>
                      <a:r>
                        <a:rPr lang="en-US" sz="1800" b="1" dirty="0">
                          <a:effectLst/>
                        </a:rPr>
                        <a:t>0.24</a:t>
                      </a:r>
                      <a:endParaRPr lang="en-US" sz="1800" b="1" dirty="0">
                        <a:effectLst/>
                        <a:latin typeface="Arial" panose="020B0604020202020204" pitchFamily="34" charset="0"/>
                        <a:ea typeface="Arial" panose="020B0604020202020204" pitchFamily="34" charset="0"/>
                      </a:endParaRPr>
                    </a:p>
                  </a:txBody>
                  <a:tcPr marL="63500" marR="63500" marT="63500" marB="63500"/>
                </a:tc>
                <a:tc>
                  <a:txBody>
                    <a:bodyPr/>
                    <a:lstStyle/>
                    <a:p>
                      <a:pPr marL="0" marR="0" algn="ctr">
                        <a:lnSpc>
                          <a:spcPct val="115000"/>
                        </a:lnSpc>
                        <a:spcBef>
                          <a:spcPts val="0"/>
                        </a:spcBef>
                        <a:spcAft>
                          <a:spcPts val="0"/>
                        </a:spcAft>
                      </a:pPr>
                      <a:r>
                        <a:rPr lang="en-US" sz="1800" dirty="0">
                          <a:effectLst/>
                        </a:rPr>
                        <a:t>0.01</a:t>
                      </a:r>
                      <a:endParaRPr lang="en-US" sz="1800" dirty="0">
                        <a:effectLst/>
                        <a:latin typeface="Arial" panose="020B0604020202020204" pitchFamily="34" charset="0"/>
                        <a:ea typeface="Arial" panose="020B0604020202020204" pitchFamily="34" charset="0"/>
                      </a:endParaRPr>
                    </a:p>
                  </a:txBody>
                  <a:tcPr marL="63500" marR="63500" marT="63500" marB="63500"/>
                </a:tc>
                <a:tc>
                  <a:txBody>
                    <a:bodyPr/>
                    <a:lstStyle/>
                    <a:p>
                      <a:pPr marL="0" marR="0" algn="ctr">
                        <a:lnSpc>
                          <a:spcPct val="115000"/>
                        </a:lnSpc>
                        <a:spcBef>
                          <a:spcPts val="0"/>
                        </a:spcBef>
                        <a:spcAft>
                          <a:spcPts val="0"/>
                        </a:spcAft>
                      </a:pPr>
                      <a:r>
                        <a:rPr lang="en-US" sz="1800" dirty="0">
                          <a:effectLst/>
                        </a:rPr>
                        <a:t>0.02</a:t>
                      </a:r>
                      <a:endParaRPr lang="en-US" sz="1800" dirty="0">
                        <a:effectLst/>
                        <a:latin typeface="Arial" panose="020B0604020202020204" pitchFamily="34" charset="0"/>
                        <a:ea typeface="Arial" panose="020B0604020202020204" pitchFamily="34" charset="0"/>
                      </a:endParaRPr>
                    </a:p>
                  </a:txBody>
                  <a:tcPr marL="63500" marR="63500" marT="63500" marB="63500"/>
                </a:tc>
                <a:tc>
                  <a:txBody>
                    <a:bodyPr/>
                    <a:lstStyle/>
                    <a:p>
                      <a:pPr marL="0" marR="0" algn="ctr">
                        <a:lnSpc>
                          <a:spcPct val="115000"/>
                        </a:lnSpc>
                        <a:spcBef>
                          <a:spcPts val="0"/>
                        </a:spcBef>
                        <a:spcAft>
                          <a:spcPts val="0"/>
                        </a:spcAft>
                      </a:pPr>
                      <a:r>
                        <a:rPr lang="en-US" sz="1800">
                          <a:effectLst/>
                        </a:rPr>
                        <a:t>0.22</a:t>
                      </a:r>
                      <a:endParaRPr lang="en-US" sz="1800">
                        <a:effectLst/>
                        <a:latin typeface="Arial" panose="020B0604020202020204" pitchFamily="34" charset="0"/>
                        <a:ea typeface="Arial" panose="020B0604020202020204" pitchFamily="34" charset="0"/>
                      </a:endParaRPr>
                    </a:p>
                  </a:txBody>
                  <a:tcPr marL="63500" marR="63500" marT="63500" marB="63500"/>
                </a:tc>
                <a:extLst>
                  <a:ext uri="{0D108BD9-81ED-4DB2-BD59-A6C34878D82A}">
                    <a16:rowId xmlns:a16="http://schemas.microsoft.com/office/drawing/2014/main" val="1824290687"/>
                  </a:ext>
                </a:extLst>
              </a:tr>
              <a:tr h="545279">
                <a:tc>
                  <a:txBody>
                    <a:bodyPr/>
                    <a:lstStyle/>
                    <a:p>
                      <a:pPr marL="0" marR="0">
                        <a:lnSpc>
                          <a:spcPct val="115000"/>
                        </a:lnSpc>
                        <a:spcBef>
                          <a:spcPts val="0"/>
                        </a:spcBef>
                        <a:spcAft>
                          <a:spcPts val="0"/>
                        </a:spcAft>
                      </a:pPr>
                      <a:r>
                        <a:rPr lang="en-US" sz="2400" dirty="0">
                          <a:effectLst/>
                        </a:rPr>
                        <a:t>SS</a:t>
                      </a:r>
                      <a:endParaRPr lang="en-US" sz="2400" dirty="0">
                        <a:effectLst/>
                        <a:latin typeface="Arial" panose="020B0604020202020204" pitchFamily="34" charset="0"/>
                        <a:ea typeface="Arial" panose="020B0604020202020204" pitchFamily="34" charset="0"/>
                      </a:endParaRPr>
                    </a:p>
                  </a:txBody>
                  <a:tcPr marL="63500" marR="63500" marT="63500" marB="63500"/>
                </a:tc>
                <a:tc>
                  <a:txBody>
                    <a:bodyPr/>
                    <a:lstStyle/>
                    <a:p>
                      <a:pPr marL="0" marR="0" algn="ctr">
                        <a:lnSpc>
                          <a:spcPct val="115000"/>
                        </a:lnSpc>
                        <a:spcBef>
                          <a:spcPts val="0"/>
                        </a:spcBef>
                        <a:spcAft>
                          <a:spcPts val="0"/>
                        </a:spcAft>
                      </a:pPr>
                      <a:r>
                        <a:rPr lang="en-US" sz="1800">
                          <a:effectLst/>
                        </a:rPr>
                        <a:t>0.20</a:t>
                      </a:r>
                      <a:endParaRPr lang="en-US" sz="1800">
                        <a:effectLst/>
                        <a:latin typeface="Arial" panose="020B0604020202020204" pitchFamily="34" charset="0"/>
                        <a:ea typeface="Arial" panose="020B0604020202020204" pitchFamily="34" charset="0"/>
                      </a:endParaRPr>
                    </a:p>
                  </a:txBody>
                  <a:tcPr marL="63500" marR="63500" marT="63500" marB="63500"/>
                </a:tc>
                <a:tc>
                  <a:txBody>
                    <a:bodyPr/>
                    <a:lstStyle/>
                    <a:p>
                      <a:pPr marL="0" marR="0" algn="ctr">
                        <a:lnSpc>
                          <a:spcPct val="115000"/>
                        </a:lnSpc>
                        <a:spcBef>
                          <a:spcPts val="0"/>
                        </a:spcBef>
                        <a:spcAft>
                          <a:spcPts val="0"/>
                        </a:spcAft>
                      </a:pPr>
                      <a:r>
                        <a:rPr lang="en-US" sz="1800">
                          <a:effectLst/>
                        </a:rPr>
                        <a:t>0.16</a:t>
                      </a:r>
                      <a:endParaRPr lang="en-US" sz="1800">
                        <a:effectLst/>
                        <a:latin typeface="Arial" panose="020B0604020202020204" pitchFamily="34" charset="0"/>
                        <a:ea typeface="Arial" panose="020B0604020202020204" pitchFamily="34" charset="0"/>
                      </a:endParaRPr>
                    </a:p>
                  </a:txBody>
                  <a:tcPr marL="63500" marR="63500" marT="63500" marB="63500"/>
                </a:tc>
                <a:tc>
                  <a:txBody>
                    <a:bodyPr/>
                    <a:lstStyle/>
                    <a:p>
                      <a:pPr marL="0" marR="0" algn="ctr">
                        <a:lnSpc>
                          <a:spcPct val="115000"/>
                        </a:lnSpc>
                        <a:spcBef>
                          <a:spcPts val="0"/>
                        </a:spcBef>
                        <a:spcAft>
                          <a:spcPts val="0"/>
                        </a:spcAft>
                      </a:pPr>
                      <a:r>
                        <a:rPr lang="en-US" sz="1800" b="1" dirty="0">
                          <a:effectLst/>
                        </a:rPr>
                        <a:t>0.41</a:t>
                      </a:r>
                      <a:endParaRPr lang="en-US" sz="1800" b="1" dirty="0">
                        <a:effectLst/>
                        <a:latin typeface="Arial" panose="020B0604020202020204" pitchFamily="34" charset="0"/>
                        <a:ea typeface="Arial" panose="020B0604020202020204" pitchFamily="34" charset="0"/>
                      </a:endParaRPr>
                    </a:p>
                  </a:txBody>
                  <a:tcPr marL="63500" marR="63500" marT="63500" marB="63500"/>
                </a:tc>
                <a:tc>
                  <a:txBody>
                    <a:bodyPr/>
                    <a:lstStyle/>
                    <a:p>
                      <a:pPr marL="0" marR="0" algn="ctr">
                        <a:lnSpc>
                          <a:spcPct val="115000"/>
                        </a:lnSpc>
                        <a:spcBef>
                          <a:spcPts val="0"/>
                        </a:spcBef>
                        <a:spcAft>
                          <a:spcPts val="0"/>
                        </a:spcAft>
                      </a:pPr>
                      <a:r>
                        <a:rPr lang="en-US" sz="1800" dirty="0">
                          <a:effectLst/>
                        </a:rPr>
                        <a:t>0.00</a:t>
                      </a:r>
                      <a:endParaRPr lang="en-US" sz="1800" dirty="0">
                        <a:effectLst/>
                        <a:latin typeface="Arial" panose="020B0604020202020204" pitchFamily="34" charset="0"/>
                        <a:ea typeface="Arial" panose="020B0604020202020204" pitchFamily="34" charset="0"/>
                      </a:endParaRPr>
                    </a:p>
                  </a:txBody>
                  <a:tcPr marL="63500" marR="63500" marT="63500" marB="63500"/>
                </a:tc>
                <a:tc>
                  <a:txBody>
                    <a:bodyPr/>
                    <a:lstStyle/>
                    <a:p>
                      <a:pPr marL="0" marR="0" algn="ctr">
                        <a:lnSpc>
                          <a:spcPct val="115000"/>
                        </a:lnSpc>
                        <a:spcBef>
                          <a:spcPts val="0"/>
                        </a:spcBef>
                        <a:spcAft>
                          <a:spcPts val="0"/>
                        </a:spcAft>
                      </a:pPr>
                      <a:r>
                        <a:rPr lang="en-US" sz="1800" dirty="0">
                          <a:effectLst/>
                        </a:rPr>
                        <a:t>0.08</a:t>
                      </a:r>
                      <a:endParaRPr lang="en-US" sz="1800" dirty="0">
                        <a:effectLst/>
                        <a:latin typeface="Arial" panose="020B0604020202020204" pitchFamily="34" charset="0"/>
                        <a:ea typeface="Arial" panose="020B0604020202020204" pitchFamily="34" charset="0"/>
                      </a:endParaRPr>
                    </a:p>
                  </a:txBody>
                  <a:tcPr marL="63500" marR="63500" marT="63500" marB="63500"/>
                </a:tc>
                <a:tc>
                  <a:txBody>
                    <a:bodyPr/>
                    <a:lstStyle/>
                    <a:p>
                      <a:pPr marL="0" marR="0" algn="ctr">
                        <a:lnSpc>
                          <a:spcPct val="115000"/>
                        </a:lnSpc>
                        <a:spcBef>
                          <a:spcPts val="0"/>
                        </a:spcBef>
                        <a:spcAft>
                          <a:spcPts val="0"/>
                        </a:spcAft>
                      </a:pPr>
                      <a:r>
                        <a:rPr lang="en-US" sz="1800" dirty="0">
                          <a:effectLst/>
                        </a:rPr>
                        <a:t>0.28</a:t>
                      </a:r>
                      <a:endParaRPr lang="en-US" sz="1800" dirty="0">
                        <a:effectLst/>
                        <a:latin typeface="Arial" panose="020B0604020202020204" pitchFamily="34" charset="0"/>
                        <a:ea typeface="Arial" panose="020B0604020202020204" pitchFamily="34" charset="0"/>
                      </a:endParaRPr>
                    </a:p>
                  </a:txBody>
                  <a:tcPr marL="63500" marR="63500" marT="63500" marB="63500"/>
                </a:tc>
                <a:extLst>
                  <a:ext uri="{0D108BD9-81ED-4DB2-BD59-A6C34878D82A}">
                    <a16:rowId xmlns:a16="http://schemas.microsoft.com/office/drawing/2014/main" val="287093751"/>
                  </a:ext>
                </a:extLst>
              </a:tr>
            </a:tbl>
          </a:graphicData>
        </a:graphic>
      </p:graphicFrame>
      <p:sp>
        <p:nvSpPr>
          <p:cNvPr id="5" name="Rectangle 4">
            <a:extLst>
              <a:ext uri="{FF2B5EF4-FFF2-40B4-BE49-F238E27FC236}">
                <a16:creationId xmlns:a16="http://schemas.microsoft.com/office/drawing/2014/main" id="{14AEF490-C1C6-44CB-8724-BB7127DBCAB5}"/>
              </a:ext>
            </a:extLst>
          </p:cNvPr>
          <p:cNvSpPr/>
          <p:nvPr/>
        </p:nvSpPr>
        <p:spPr>
          <a:xfrm>
            <a:off x="6830694" y="1521563"/>
            <a:ext cx="3604513" cy="1020921"/>
          </a:xfrm>
          <a:prstGeom prst="rect">
            <a:avLst/>
          </a:prstGeom>
        </p:spPr>
        <p:txBody>
          <a:bodyPr wrap="none">
            <a:spAutoFit/>
          </a:bodyPr>
          <a:lstStyle/>
          <a:p>
            <a:pPr>
              <a:lnSpc>
                <a:spcPct val="115000"/>
              </a:lnSpc>
            </a:pPr>
            <a:r>
              <a:rPr lang="en-US" dirty="0">
                <a:latin typeface="Arial" panose="020B0604020202020204" pitchFamily="34" charset="0"/>
                <a:ea typeface="Arial" panose="020B0604020202020204" pitchFamily="34" charset="0"/>
              </a:rPr>
              <a:t>Vex-seq</a:t>
            </a:r>
          </a:p>
          <a:p>
            <a:pPr>
              <a:lnSpc>
                <a:spcPct val="115000"/>
              </a:lnSpc>
            </a:pPr>
            <a:r>
              <a:rPr lang="en-US" dirty="0">
                <a:latin typeface="Arial" panose="020B0604020202020204" pitchFamily="34" charset="0"/>
                <a:ea typeface="Arial" panose="020B0604020202020204" pitchFamily="34" charset="0"/>
              </a:rPr>
              <a:t>Spearman correlation coefficients</a:t>
            </a:r>
          </a:p>
          <a:p>
            <a:pPr>
              <a:lnSpc>
                <a:spcPct val="115000"/>
              </a:lnSpc>
            </a:pPr>
            <a:r>
              <a:rPr lang="en-US" dirty="0">
                <a:latin typeface="Arial" panose="020B0604020202020204" pitchFamily="34" charset="0"/>
                <a:ea typeface="Arial" panose="020B0604020202020204" pitchFamily="34" charset="0"/>
              </a:rPr>
              <a:t>per group </a:t>
            </a:r>
          </a:p>
        </p:txBody>
      </p:sp>
    </p:spTree>
    <p:extLst>
      <p:ext uri="{BB962C8B-B14F-4D97-AF65-F5344CB8AC3E}">
        <p14:creationId xmlns:p14="http://schemas.microsoft.com/office/powerpoint/2010/main" val="36444940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D9892B7E-08F5-474C-9249-2E652BAD40F9}"/>
              </a:ext>
            </a:extLst>
          </p:cNvPr>
          <p:cNvSpPr txBox="1"/>
          <p:nvPr/>
        </p:nvSpPr>
        <p:spPr>
          <a:xfrm>
            <a:off x="282804" y="303272"/>
            <a:ext cx="11660564"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454C43"/>
                </a:solidFill>
                <a:effectLst/>
                <a:uLnTx/>
                <a:uFillTx/>
                <a:latin typeface="Verdana" panose="020B0604030504040204" pitchFamily="34" charset="0"/>
                <a:ea typeface="+mn-ea"/>
                <a:cs typeface="+mn-cs"/>
              </a:rPr>
              <a:t>Conclusion:	Modular predictions work</a:t>
            </a:r>
            <a:endParaRPr kumimoji="0" lang="en-US" sz="4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8F57AF4B-B167-4356-A85D-3CB11F06120C}"/>
              </a:ext>
            </a:extLst>
          </p:cNvPr>
          <p:cNvPicPr>
            <a:picLocks noChangeAspect="1"/>
          </p:cNvPicPr>
          <p:nvPr/>
        </p:nvPicPr>
        <p:blipFill rotWithShape="1">
          <a:blip r:embed="rId2"/>
          <a:srcRect b="46701"/>
          <a:stretch/>
        </p:blipFill>
        <p:spPr>
          <a:xfrm>
            <a:off x="601554" y="3744800"/>
            <a:ext cx="8707307" cy="2684282"/>
          </a:xfrm>
          <a:prstGeom prst="rect">
            <a:avLst/>
          </a:prstGeom>
        </p:spPr>
      </p:pic>
      <p:pic>
        <p:nvPicPr>
          <p:cNvPr id="6" name="Picture 5">
            <a:extLst>
              <a:ext uri="{FF2B5EF4-FFF2-40B4-BE49-F238E27FC236}">
                <a16:creationId xmlns:a16="http://schemas.microsoft.com/office/drawing/2014/main" id="{397861F4-D61D-440A-A933-B6EED116B7BC}"/>
              </a:ext>
            </a:extLst>
          </p:cNvPr>
          <p:cNvPicPr>
            <a:picLocks noChangeAspect="1"/>
          </p:cNvPicPr>
          <p:nvPr/>
        </p:nvPicPr>
        <p:blipFill>
          <a:blip r:embed="rId3"/>
          <a:stretch>
            <a:fillRect/>
          </a:stretch>
        </p:blipFill>
        <p:spPr>
          <a:xfrm>
            <a:off x="2132366" y="1670083"/>
            <a:ext cx="7927268" cy="1987515"/>
          </a:xfrm>
          <a:prstGeom prst="rect">
            <a:avLst/>
          </a:prstGeom>
        </p:spPr>
      </p:pic>
    </p:spTree>
    <p:extLst>
      <p:ext uri="{BB962C8B-B14F-4D97-AF65-F5344CB8AC3E}">
        <p14:creationId xmlns:p14="http://schemas.microsoft.com/office/powerpoint/2010/main" val="35974143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F74B651F-B49F-44B7-AFFC-849B602D86A9}"/>
              </a:ext>
            </a:extLst>
          </p:cNvPr>
          <p:cNvSpPr txBox="1"/>
          <p:nvPr/>
        </p:nvSpPr>
        <p:spPr>
          <a:xfrm>
            <a:off x="7389141" y="990448"/>
            <a:ext cx="4452414" cy="923330"/>
          </a:xfrm>
          <a:prstGeom prst="rect">
            <a:avLst/>
          </a:prstGeom>
          <a:solidFill>
            <a:srgbClr val="9BAFB5">
              <a:lumMod val="40000"/>
              <a:lumOff val="60000"/>
            </a:srgbClr>
          </a:solidFill>
          <a:ln w="28575">
            <a:solidFill>
              <a:srgbClr val="006600"/>
            </a:solidFill>
          </a:ln>
        </p:spPr>
        <p:txBody>
          <a:bodyPr wrap="square" rtlCol="0">
            <a:spAutoFit/>
          </a:bodyPr>
          <a:lstStyle>
            <a:defPPr>
              <a:defRPr lang="en-US"/>
            </a:defPPr>
            <a:lvl1pPr marR="0" lvl="0" indent="0" defTabSz="914400" fontAlgn="auto">
              <a:lnSpc>
                <a:spcPct val="100000"/>
              </a:lnSpc>
              <a:spcBef>
                <a:spcPts val="0"/>
              </a:spcBef>
              <a:spcAft>
                <a:spcPts val="0"/>
              </a:spcAft>
              <a:buClrTx/>
              <a:buSzTx/>
              <a:buFontTx/>
              <a:buNone/>
              <a:tabLst/>
              <a:defRPr kern="0">
                <a:solidFill>
                  <a:srgbClr val="000000"/>
                </a:solidFill>
                <a:latin typeface="Gill Sans MT" panose="020B0502020104020203"/>
              </a:defRPr>
            </a:lvl1pPr>
          </a:lstStyle>
          <a:p>
            <a:r>
              <a:rPr lang="en-US" dirty="0"/>
              <a:t>Vex-seq asked for prediction of delta-PSI but it’s easier to predict using a logit transformation.</a:t>
            </a:r>
          </a:p>
        </p:txBody>
      </p:sp>
      <p:pic>
        <p:nvPicPr>
          <p:cNvPr id="6" name="Picture 5">
            <a:extLst>
              <a:ext uri="{FF2B5EF4-FFF2-40B4-BE49-F238E27FC236}">
                <a16:creationId xmlns:a16="http://schemas.microsoft.com/office/drawing/2014/main" id="{27A482D1-D6A6-4D2C-9D5D-F78EB101CAAB}"/>
              </a:ext>
            </a:extLst>
          </p:cNvPr>
          <p:cNvPicPr>
            <a:picLocks noChangeAspect="1"/>
          </p:cNvPicPr>
          <p:nvPr/>
        </p:nvPicPr>
        <p:blipFill>
          <a:blip r:embed="rId2"/>
          <a:stretch>
            <a:fillRect/>
          </a:stretch>
        </p:blipFill>
        <p:spPr>
          <a:xfrm>
            <a:off x="293757" y="1761319"/>
            <a:ext cx="7072787" cy="3137615"/>
          </a:xfrm>
          <a:prstGeom prst="rect">
            <a:avLst/>
          </a:prstGeom>
        </p:spPr>
      </p:pic>
      <p:sp>
        <p:nvSpPr>
          <p:cNvPr id="19" name="TextBox 18">
            <a:extLst>
              <a:ext uri="{FF2B5EF4-FFF2-40B4-BE49-F238E27FC236}">
                <a16:creationId xmlns:a16="http://schemas.microsoft.com/office/drawing/2014/main" id="{D25A8A34-D538-44E7-8860-BB5186C3CCEE}"/>
              </a:ext>
            </a:extLst>
          </p:cNvPr>
          <p:cNvSpPr txBox="1"/>
          <p:nvPr/>
        </p:nvSpPr>
        <p:spPr>
          <a:xfrm>
            <a:off x="293757" y="5802184"/>
            <a:ext cx="5301738" cy="923330"/>
          </a:xfrm>
          <a:prstGeom prst="rect">
            <a:avLst/>
          </a:prstGeom>
          <a:solidFill>
            <a:srgbClr val="9BAFB5">
              <a:lumMod val="40000"/>
              <a:lumOff val="60000"/>
            </a:srgbClr>
          </a:solidFill>
          <a:ln w="28575">
            <a:solidFill>
              <a:srgbClr val="006600"/>
            </a:solidFill>
          </a:ln>
        </p:spPr>
        <p:txBody>
          <a:bodyPr wrap="square" rtlCol="0">
            <a:spAutoFit/>
          </a:bodyPr>
          <a:lstStyle>
            <a:defPPr>
              <a:defRPr lang="en-US"/>
            </a:defPPr>
            <a:lvl1pPr>
              <a:defRPr sz="3200">
                <a:solidFill>
                  <a:schemeClr val="bg1"/>
                </a:solidFill>
              </a:defRPr>
            </a:lvl1pPr>
          </a:lstStyle>
          <a:p>
            <a:pPr marL="0" marR="0" lvl="0" indent="0" defTabSz="914400" eaLnBrk="1" fontAlgn="auto" latinLnBrk="0" hangingPunct="1">
              <a:lnSpc>
                <a:spcPct val="100000"/>
              </a:lnSpc>
              <a:spcBef>
                <a:spcPts val="0"/>
              </a:spcBef>
              <a:spcAft>
                <a:spcPts val="0"/>
              </a:spcAft>
              <a:buClrTx/>
              <a:buSzTx/>
              <a:buFontTx/>
              <a:buNone/>
              <a:tabLst/>
              <a:defRPr/>
            </a:pPr>
            <a:r>
              <a:rPr lang="en-US" sz="1800" kern="0" dirty="0">
                <a:solidFill>
                  <a:srgbClr val="000000"/>
                </a:solidFill>
                <a:latin typeface="Gill Sans MT" panose="020B0502020104020203"/>
              </a:rPr>
              <a:t>Cheng et al. 2019.  </a:t>
            </a:r>
            <a:r>
              <a:rPr kumimoji="0" lang="en-US" sz="1800" b="0" i="0" u="none" strike="noStrike" kern="0" cap="none" spc="0" normalizeH="0" baseline="0" noProof="0" dirty="0">
                <a:ln>
                  <a:noFill/>
                </a:ln>
                <a:solidFill>
                  <a:srgbClr val="000000"/>
                </a:solidFill>
                <a:effectLst/>
                <a:uLnTx/>
                <a:uFillTx/>
                <a:latin typeface="Gill Sans MT" panose="020B0502020104020203"/>
              </a:rPr>
              <a:t>“CAGI5 Splicing Challenge: improved exon skipping and intron retention prediction with </a:t>
            </a:r>
            <a:r>
              <a:rPr kumimoji="0" lang="en-US" sz="1800" b="0" i="0" u="none" strike="noStrike" kern="0" cap="none" spc="0" normalizeH="0" baseline="0" noProof="0" dirty="0" err="1">
                <a:ln>
                  <a:noFill/>
                </a:ln>
                <a:solidFill>
                  <a:srgbClr val="000000"/>
                </a:solidFill>
                <a:effectLst/>
                <a:uLnTx/>
                <a:uFillTx/>
                <a:latin typeface="Gill Sans MT" panose="020B0502020104020203"/>
              </a:rPr>
              <a:t>MMsplice</a:t>
            </a:r>
            <a:endParaRPr kumimoji="0" lang="en-US" sz="1800" b="0" i="0" u="none" strike="noStrike" kern="0" cap="none" spc="0" normalizeH="0" baseline="0" noProof="0" dirty="0">
              <a:ln>
                <a:noFill/>
              </a:ln>
              <a:solidFill>
                <a:srgbClr val="000000"/>
              </a:solidFill>
              <a:effectLst/>
              <a:uLnTx/>
              <a:uFillTx/>
              <a:latin typeface="Gill Sans MT" panose="020B0502020104020203"/>
            </a:endParaRPr>
          </a:p>
        </p:txBody>
      </p:sp>
      <p:pic>
        <p:nvPicPr>
          <p:cNvPr id="20" name="Picture 2" descr="Image result for logit function">
            <a:extLst>
              <a:ext uri="{FF2B5EF4-FFF2-40B4-BE49-F238E27FC236}">
                <a16:creationId xmlns:a16="http://schemas.microsoft.com/office/drawing/2014/main" id="{50DB5F74-D283-4DAF-90F2-B660C84C68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7153" y="2662143"/>
            <a:ext cx="3812074" cy="2483294"/>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CF27E034-8CEC-4F15-B593-23AA0B59ECCB}"/>
              </a:ext>
            </a:extLst>
          </p:cNvPr>
          <p:cNvSpPr txBox="1"/>
          <p:nvPr/>
        </p:nvSpPr>
        <p:spPr>
          <a:xfrm>
            <a:off x="475311" y="283654"/>
            <a:ext cx="6037249" cy="830997"/>
          </a:xfrm>
          <a:prstGeom prst="rect">
            <a:avLst/>
          </a:prstGeom>
          <a:solidFill>
            <a:srgbClr val="006600"/>
          </a:solidFill>
          <a:ln w="28575">
            <a:solidFill>
              <a:srgbClr val="006600"/>
            </a:solidFill>
          </a:ln>
        </p:spPr>
        <p:txBody>
          <a:bodyPr wrap="square" rtlCol="0">
            <a:spAutoFit/>
          </a:bodyPr>
          <a:lstStyle/>
          <a:p>
            <a:r>
              <a:rPr lang="en-US" sz="4800" dirty="0">
                <a:solidFill>
                  <a:schemeClr val="bg1"/>
                </a:solidFill>
              </a:rPr>
              <a:t>The problem with PSI </a:t>
            </a:r>
          </a:p>
        </p:txBody>
      </p:sp>
    </p:spTree>
    <p:extLst>
      <p:ext uri="{BB962C8B-B14F-4D97-AF65-F5344CB8AC3E}">
        <p14:creationId xmlns:p14="http://schemas.microsoft.com/office/powerpoint/2010/main" val="26956854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0" y="1404653"/>
            <a:ext cx="5896276" cy="1325563"/>
          </a:xfrm>
          <a:solidFill>
            <a:srgbClr val="006600"/>
          </a:solidFill>
          <a:ln w="28575">
            <a:solidFill>
              <a:srgbClr val="006600"/>
            </a:solidFill>
          </a:ln>
        </p:spPr>
        <p:txBody>
          <a:bodyPr vert="horz" wrap="square" lIns="91440" tIns="45720" rIns="91440" bIns="45720" rtlCol="0" anchor="ctr">
            <a:spAutoFit/>
          </a:bodyPr>
          <a:lstStyle/>
          <a:p>
            <a:pPr defTabSz="457200"/>
            <a:r>
              <a:rPr lang="en-US" sz="3200" dirty="0">
                <a:solidFill>
                  <a:schemeClr val="bg1"/>
                </a:solidFill>
                <a:latin typeface="+mn-lt"/>
                <a:ea typeface="+mn-ea"/>
                <a:cs typeface="+mn-cs"/>
              </a:rPr>
              <a:t>When ranked by p-value, there is little correlation between logit and </a:t>
            </a:r>
            <a:r>
              <a:rPr lang="en-US" sz="3200" dirty="0" err="1">
                <a:solidFill>
                  <a:schemeClr val="bg1"/>
                </a:solidFill>
                <a:latin typeface="+mn-lt"/>
                <a:ea typeface="+mn-ea"/>
                <a:cs typeface="+mn-cs"/>
              </a:rPr>
              <a:t>nontransformed</a:t>
            </a:r>
            <a:r>
              <a:rPr lang="en-US" sz="3200" dirty="0">
                <a:solidFill>
                  <a:schemeClr val="bg1"/>
                </a:solidFill>
                <a:latin typeface="+mn-lt"/>
                <a:ea typeface="+mn-ea"/>
                <a:cs typeface="+mn-cs"/>
              </a:rPr>
              <a:t> significant cases of differential alternative splicing.</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9325" y="1331926"/>
            <a:ext cx="4444999" cy="4444999"/>
          </a:xfrm>
          <a:prstGeom prst="rect">
            <a:avLst/>
          </a:prstGeom>
        </p:spPr>
      </p:pic>
      <p:sp>
        <p:nvSpPr>
          <p:cNvPr id="5" name="TextBox 4"/>
          <p:cNvSpPr txBox="1"/>
          <p:nvPr/>
        </p:nvSpPr>
        <p:spPr>
          <a:xfrm>
            <a:off x="1215725" y="962594"/>
            <a:ext cx="135325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-log(p-value)</a:t>
            </a:r>
          </a:p>
        </p:txBody>
      </p:sp>
      <p:sp>
        <p:nvSpPr>
          <p:cNvPr id="6" name="TextBox 5"/>
          <p:cNvSpPr txBox="1"/>
          <p:nvPr/>
        </p:nvSpPr>
        <p:spPr>
          <a:xfrm>
            <a:off x="4906871" y="5099616"/>
            <a:ext cx="116025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R</a:t>
            </a:r>
            <a:r>
              <a:rPr kumimoji="0" lang="en-US" sz="1800" b="0" i="0" u="none" strike="noStrike" kern="1200" cap="none" spc="0" normalizeH="0" baseline="30000" noProof="0" dirty="0">
                <a:ln>
                  <a:noFill/>
                </a:ln>
                <a:solidFill>
                  <a:prstClr val="black"/>
                </a:solidFill>
                <a:effectLst/>
                <a:uLnTx/>
                <a:uFillTx/>
                <a:latin typeface="Calibri" panose="020F0502020204030204"/>
                <a:ea typeface="+mn-ea"/>
                <a:cs typeface="+mn-cs"/>
              </a:rPr>
              <a:t>2</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0.4344</a:t>
            </a:r>
          </a:p>
        </p:txBody>
      </p:sp>
      <p:sp>
        <p:nvSpPr>
          <p:cNvPr id="7" name="TextBox 6">
            <a:extLst>
              <a:ext uri="{FF2B5EF4-FFF2-40B4-BE49-F238E27FC236}">
                <a16:creationId xmlns:a16="http://schemas.microsoft.com/office/drawing/2014/main" id="{AE731CFB-2BED-4451-AE73-B71A8A639563}"/>
              </a:ext>
            </a:extLst>
          </p:cNvPr>
          <p:cNvSpPr txBox="1"/>
          <p:nvPr/>
        </p:nvSpPr>
        <p:spPr>
          <a:xfrm>
            <a:off x="7944249" y="6041229"/>
            <a:ext cx="4048027" cy="590931"/>
          </a:xfrm>
          <a:prstGeom prst="rect">
            <a:avLst/>
          </a:prstGeom>
          <a:solidFill>
            <a:srgbClr val="006600"/>
          </a:solidFill>
          <a:ln w="28575">
            <a:solidFill>
              <a:srgbClr val="006600"/>
            </a:solidFill>
          </a:ln>
        </p:spPr>
        <p:txBody>
          <a:bodyPr vert="horz" wrap="square" lIns="91440" tIns="45720" rIns="91440" bIns="45720" rtlCol="0" anchor="ctr">
            <a:spAutoFit/>
          </a:bodyPr>
          <a:lstStyle>
            <a:lvl1pPr>
              <a:lnSpc>
                <a:spcPct val="90000"/>
              </a:lnSpc>
              <a:spcBef>
                <a:spcPct val="0"/>
              </a:spcBef>
              <a:buNone/>
              <a:defRPr sz="3200">
                <a:solidFill>
                  <a:schemeClr val="bg1"/>
                </a:solidFill>
              </a:defRPr>
            </a:lvl1pPr>
          </a:lstStyle>
          <a:p>
            <a:r>
              <a:rPr lang="en-US" sz="1800" dirty="0"/>
              <a:t>This is my own data (Nazario and Wu) analyzed in my lab (by Haley Wight).</a:t>
            </a:r>
          </a:p>
        </p:txBody>
      </p:sp>
    </p:spTree>
    <p:extLst>
      <p:ext uri="{BB962C8B-B14F-4D97-AF65-F5344CB8AC3E}">
        <p14:creationId xmlns:p14="http://schemas.microsoft.com/office/powerpoint/2010/main" val="34130314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a:xfrm>
            <a:off x="6095999" y="261624"/>
            <a:ext cx="4548831" cy="535531"/>
          </a:xfrm>
          <a:solidFill>
            <a:srgbClr val="006600"/>
          </a:solidFill>
          <a:ln w="28575">
            <a:solidFill>
              <a:srgbClr val="006600"/>
            </a:solidFill>
          </a:ln>
        </p:spPr>
        <p:txBody>
          <a:bodyPr wrap="square" rtlCol="0">
            <a:spAutoFit/>
          </a:bodyPr>
          <a:lstStyle/>
          <a:p>
            <a:pPr defTabSz="457200"/>
            <a:r>
              <a:rPr lang="en-US" altLang="en-US" sz="3200" dirty="0" err="1">
                <a:solidFill>
                  <a:schemeClr val="bg1"/>
                </a:solidFill>
                <a:latin typeface="+mn-lt"/>
                <a:ea typeface="+mn-ea"/>
                <a:cs typeface="+mn-cs"/>
              </a:rPr>
              <a:t>SpliceAI</a:t>
            </a:r>
            <a:r>
              <a:rPr lang="en-US" altLang="en-US" sz="3200" dirty="0">
                <a:solidFill>
                  <a:schemeClr val="bg1"/>
                </a:solidFill>
                <a:latin typeface="+mn-lt"/>
                <a:ea typeface="+mn-ea"/>
                <a:cs typeface="+mn-cs"/>
              </a:rPr>
              <a:t> from Illumina</a:t>
            </a:r>
          </a:p>
        </p:txBody>
      </p:sp>
      <p:pic>
        <p:nvPicPr>
          <p:cNvPr id="2" name="Picture 1">
            <a:extLst>
              <a:ext uri="{FF2B5EF4-FFF2-40B4-BE49-F238E27FC236}">
                <a16:creationId xmlns:a16="http://schemas.microsoft.com/office/drawing/2014/main" id="{FB860015-EDD7-43CD-99DF-7C2606E7C113}"/>
              </a:ext>
            </a:extLst>
          </p:cNvPr>
          <p:cNvPicPr>
            <a:picLocks noChangeAspect="1"/>
          </p:cNvPicPr>
          <p:nvPr/>
        </p:nvPicPr>
        <p:blipFill>
          <a:blip r:embed="rId2"/>
          <a:stretch>
            <a:fillRect/>
          </a:stretch>
        </p:blipFill>
        <p:spPr>
          <a:xfrm>
            <a:off x="324723" y="4414636"/>
            <a:ext cx="11542553" cy="2108084"/>
          </a:xfrm>
          <a:prstGeom prst="rect">
            <a:avLst/>
          </a:prstGeom>
        </p:spPr>
      </p:pic>
      <p:pic>
        <p:nvPicPr>
          <p:cNvPr id="3" name="Picture 2">
            <a:extLst>
              <a:ext uri="{FF2B5EF4-FFF2-40B4-BE49-F238E27FC236}">
                <a16:creationId xmlns:a16="http://schemas.microsoft.com/office/drawing/2014/main" id="{67924EBB-43DC-425E-87C7-EFE5309C130B}"/>
              </a:ext>
            </a:extLst>
          </p:cNvPr>
          <p:cNvPicPr>
            <a:picLocks noChangeAspect="1"/>
          </p:cNvPicPr>
          <p:nvPr/>
        </p:nvPicPr>
        <p:blipFill>
          <a:blip r:embed="rId3"/>
          <a:stretch>
            <a:fillRect/>
          </a:stretch>
        </p:blipFill>
        <p:spPr>
          <a:xfrm>
            <a:off x="975017" y="267972"/>
            <a:ext cx="3058503" cy="4146664"/>
          </a:xfrm>
          <a:prstGeom prst="rect">
            <a:avLst/>
          </a:prstGeom>
          <a:ln w="25400">
            <a:solidFill>
              <a:srgbClr val="006600"/>
            </a:solidFill>
          </a:ln>
        </p:spPr>
      </p:pic>
      <p:pic>
        <p:nvPicPr>
          <p:cNvPr id="4" name="Picture 3">
            <a:extLst>
              <a:ext uri="{FF2B5EF4-FFF2-40B4-BE49-F238E27FC236}">
                <a16:creationId xmlns:a16="http://schemas.microsoft.com/office/drawing/2014/main" id="{C5020E5E-213B-45DB-B719-1F012F59E1FB}"/>
              </a:ext>
            </a:extLst>
          </p:cNvPr>
          <p:cNvPicPr>
            <a:picLocks noChangeAspect="1"/>
          </p:cNvPicPr>
          <p:nvPr/>
        </p:nvPicPr>
        <p:blipFill rotWithShape="1">
          <a:blip r:embed="rId4"/>
          <a:srcRect l="35097"/>
          <a:stretch/>
        </p:blipFill>
        <p:spPr>
          <a:xfrm>
            <a:off x="4500880" y="958174"/>
            <a:ext cx="7366396" cy="3168167"/>
          </a:xfrm>
          <a:prstGeom prst="rect">
            <a:avLst/>
          </a:prstGeom>
          <a:ln w="25400">
            <a:solidFill>
              <a:srgbClr val="006600"/>
            </a:solidFill>
          </a:ln>
        </p:spPr>
      </p:pic>
    </p:spTree>
    <p:extLst>
      <p:ext uri="{BB962C8B-B14F-4D97-AF65-F5344CB8AC3E}">
        <p14:creationId xmlns:p14="http://schemas.microsoft.com/office/powerpoint/2010/main" val="41223943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a:xfrm>
            <a:off x="7221218" y="277047"/>
            <a:ext cx="4548831" cy="535531"/>
          </a:xfrm>
          <a:solidFill>
            <a:srgbClr val="006600"/>
          </a:solidFill>
          <a:ln w="28575">
            <a:solidFill>
              <a:srgbClr val="006600"/>
            </a:solidFill>
          </a:ln>
        </p:spPr>
        <p:txBody>
          <a:bodyPr wrap="square" rtlCol="0">
            <a:spAutoFit/>
          </a:bodyPr>
          <a:lstStyle/>
          <a:p>
            <a:pPr defTabSz="457200"/>
            <a:r>
              <a:rPr lang="en-US" altLang="en-US" sz="3200" dirty="0" err="1">
                <a:solidFill>
                  <a:schemeClr val="bg1"/>
                </a:solidFill>
                <a:latin typeface="+mn-lt"/>
                <a:ea typeface="+mn-ea"/>
                <a:cs typeface="+mn-cs"/>
              </a:rPr>
              <a:t>SpliceAI</a:t>
            </a:r>
            <a:r>
              <a:rPr lang="en-US" altLang="en-US" sz="3200" dirty="0">
                <a:solidFill>
                  <a:schemeClr val="bg1"/>
                </a:solidFill>
                <a:latin typeface="+mn-lt"/>
                <a:ea typeface="+mn-ea"/>
                <a:cs typeface="+mn-cs"/>
              </a:rPr>
              <a:t> from Illumina</a:t>
            </a:r>
          </a:p>
        </p:txBody>
      </p:sp>
      <p:pic>
        <p:nvPicPr>
          <p:cNvPr id="4" name="Picture 3">
            <a:extLst>
              <a:ext uri="{FF2B5EF4-FFF2-40B4-BE49-F238E27FC236}">
                <a16:creationId xmlns:a16="http://schemas.microsoft.com/office/drawing/2014/main" id="{C6430F2B-BA28-43B8-967E-08CDD811A061}"/>
              </a:ext>
            </a:extLst>
          </p:cNvPr>
          <p:cNvPicPr>
            <a:picLocks noChangeAspect="1"/>
          </p:cNvPicPr>
          <p:nvPr/>
        </p:nvPicPr>
        <p:blipFill>
          <a:blip r:embed="rId2"/>
          <a:stretch>
            <a:fillRect/>
          </a:stretch>
        </p:blipFill>
        <p:spPr>
          <a:xfrm>
            <a:off x="134586" y="117231"/>
            <a:ext cx="6635763" cy="6623538"/>
          </a:xfrm>
          <a:prstGeom prst="rect">
            <a:avLst/>
          </a:prstGeom>
        </p:spPr>
      </p:pic>
      <p:pic>
        <p:nvPicPr>
          <p:cNvPr id="6" name="Picture 5">
            <a:extLst>
              <a:ext uri="{FF2B5EF4-FFF2-40B4-BE49-F238E27FC236}">
                <a16:creationId xmlns:a16="http://schemas.microsoft.com/office/drawing/2014/main" id="{51549A6E-4360-46B5-8BAF-1C15B59EB9F4}"/>
              </a:ext>
            </a:extLst>
          </p:cNvPr>
          <p:cNvPicPr>
            <a:picLocks noChangeAspect="1"/>
          </p:cNvPicPr>
          <p:nvPr/>
        </p:nvPicPr>
        <p:blipFill>
          <a:blip r:embed="rId3"/>
          <a:stretch>
            <a:fillRect/>
          </a:stretch>
        </p:blipFill>
        <p:spPr>
          <a:xfrm>
            <a:off x="7006391" y="1401801"/>
            <a:ext cx="4978481" cy="3420292"/>
          </a:xfrm>
          <a:prstGeom prst="rect">
            <a:avLst/>
          </a:prstGeom>
        </p:spPr>
      </p:pic>
    </p:spTree>
    <p:extLst>
      <p:ext uri="{BB962C8B-B14F-4D97-AF65-F5344CB8AC3E}">
        <p14:creationId xmlns:p14="http://schemas.microsoft.com/office/powerpoint/2010/main" val="12967266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a:xfrm>
            <a:off x="7221218" y="277047"/>
            <a:ext cx="4548831" cy="535531"/>
          </a:xfrm>
          <a:solidFill>
            <a:srgbClr val="006600"/>
          </a:solidFill>
          <a:ln w="28575">
            <a:solidFill>
              <a:srgbClr val="006600"/>
            </a:solidFill>
          </a:ln>
        </p:spPr>
        <p:txBody>
          <a:bodyPr wrap="square" rtlCol="0">
            <a:spAutoFit/>
          </a:bodyPr>
          <a:lstStyle/>
          <a:p>
            <a:pPr defTabSz="457200"/>
            <a:r>
              <a:rPr lang="en-US" altLang="en-US" sz="3200" dirty="0" err="1">
                <a:solidFill>
                  <a:schemeClr val="bg1"/>
                </a:solidFill>
                <a:latin typeface="+mn-lt"/>
                <a:ea typeface="+mn-ea"/>
                <a:cs typeface="+mn-cs"/>
              </a:rPr>
              <a:t>SpliceAI</a:t>
            </a:r>
            <a:r>
              <a:rPr lang="en-US" altLang="en-US" sz="3200" dirty="0">
                <a:solidFill>
                  <a:schemeClr val="bg1"/>
                </a:solidFill>
                <a:latin typeface="+mn-lt"/>
                <a:ea typeface="+mn-ea"/>
                <a:cs typeface="+mn-cs"/>
              </a:rPr>
              <a:t> from Illumina</a:t>
            </a:r>
          </a:p>
        </p:txBody>
      </p:sp>
      <p:pic>
        <p:nvPicPr>
          <p:cNvPr id="4" name="Picture 3">
            <a:extLst>
              <a:ext uri="{FF2B5EF4-FFF2-40B4-BE49-F238E27FC236}">
                <a16:creationId xmlns:a16="http://schemas.microsoft.com/office/drawing/2014/main" id="{C6430F2B-BA28-43B8-967E-08CDD811A061}"/>
              </a:ext>
            </a:extLst>
          </p:cNvPr>
          <p:cNvPicPr>
            <a:picLocks noChangeAspect="1"/>
          </p:cNvPicPr>
          <p:nvPr/>
        </p:nvPicPr>
        <p:blipFill>
          <a:blip r:embed="rId2"/>
          <a:stretch>
            <a:fillRect/>
          </a:stretch>
        </p:blipFill>
        <p:spPr>
          <a:xfrm>
            <a:off x="134586" y="117231"/>
            <a:ext cx="6635763" cy="6623538"/>
          </a:xfrm>
          <a:prstGeom prst="rect">
            <a:avLst/>
          </a:prstGeom>
        </p:spPr>
      </p:pic>
      <p:sp>
        <p:nvSpPr>
          <p:cNvPr id="13" name="TextBox 12">
            <a:extLst>
              <a:ext uri="{FF2B5EF4-FFF2-40B4-BE49-F238E27FC236}">
                <a16:creationId xmlns:a16="http://schemas.microsoft.com/office/drawing/2014/main" id="{CE635D6E-9569-44CA-B0C0-D01FE7C03803}"/>
              </a:ext>
            </a:extLst>
          </p:cNvPr>
          <p:cNvSpPr txBox="1"/>
          <p:nvPr/>
        </p:nvSpPr>
        <p:spPr>
          <a:xfrm>
            <a:off x="7610631" y="5952998"/>
            <a:ext cx="3770002" cy="646331"/>
          </a:xfrm>
          <a:prstGeom prst="rect">
            <a:avLst/>
          </a:prstGeom>
          <a:solidFill>
            <a:srgbClr val="9BAFB5">
              <a:lumMod val="40000"/>
              <a:lumOff val="60000"/>
            </a:srgbClr>
          </a:solidFill>
          <a:ln w="28575">
            <a:solidFill>
              <a:srgbClr val="006600"/>
            </a:solidFill>
          </a:ln>
        </p:spPr>
        <p:txBody>
          <a:bodyPr wrap="square" rtlCol="0">
            <a:spAutoFit/>
          </a:bodyPr>
          <a:lstStyle>
            <a:defPPr>
              <a:defRPr lang="en-US"/>
            </a:defPPr>
            <a:lvl1pPr>
              <a:defRPr sz="3200">
                <a:solidFill>
                  <a:schemeClr val="bg1"/>
                </a:solidFill>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err="1">
                <a:ln>
                  <a:noFill/>
                </a:ln>
                <a:solidFill>
                  <a:srgbClr val="000000"/>
                </a:solidFill>
                <a:effectLst/>
                <a:uLnTx/>
                <a:uFillTx/>
                <a:latin typeface="Gill Sans MT" panose="020B0502020104020203"/>
              </a:rPr>
              <a:t>Sarafim</a:t>
            </a:r>
            <a:r>
              <a:rPr kumimoji="0" lang="en-US" sz="1800" b="0" i="0" u="none" strike="noStrike" kern="0" cap="none" spc="0" normalizeH="0" baseline="0" noProof="0" dirty="0">
                <a:ln>
                  <a:noFill/>
                </a:ln>
                <a:solidFill>
                  <a:srgbClr val="000000"/>
                </a:solidFill>
                <a:effectLst/>
                <a:uLnTx/>
                <a:uFillTx/>
                <a:latin typeface="Gill Sans MT" panose="020B0502020104020203"/>
              </a:rPr>
              <a:t> </a:t>
            </a:r>
            <a:r>
              <a:rPr kumimoji="0" lang="en-US" sz="1800" b="0" i="0" u="none" strike="noStrike" kern="0" cap="none" spc="0" normalizeH="0" baseline="0" noProof="0" dirty="0" err="1">
                <a:ln>
                  <a:noFill/>
                </a:ln>
                <a:solidFill>
                  <a:srgbClr val="000000"/>
                </a:solidFill>
                <a:effectLst/>
                <a:uLnTx/>
                <a:uFillTx/>
                <a:latin typeface="Gill Sans MT" panose="020B0502020104020203"/>
              </a:rPr>
              <a:t>Batzoglou</a:t>
            </a:r>
            <a:r>
              <a:rPr kumimoji="0" lang="en-US" sz="1800" b="0" i="0" u="none" strike="noStrike" kern="0" cap="none" spc="0" normalizeH="0" baseline="0" noProof="0" dirty="0">
                <a:ln>
                  <a:noFill/>
                </a:ln>
                <a:solidFill>
                  <a:srgbClr val="000000"/>
                </a:solidFill>
                <a:effectLst/>
                <a:uLnTx/>
                <a:uFillTx/>
                <a:latin typeface="Gill Sans MT" panose="020B0502020104020203"/>
              </a:rPr>
              <a:t> will speak tomorrow morning</a:t>
            </a:r>
          </a:p>
        </p:txBody>
      </p:sp>
      <p:pic>
        <p:nvPicPr>
          <p:cNvPr id="6" name="Picture 5">
            <a:extLst>
              <a:ext uri="{FF2B5EF4-FFF2-40B4-BE49-F238E27FC236}">
                <a16:creationId xmlns:a16="http://schemas.microsoft.com/office/drawing/2014/main" id="{51549A6E-4360-46B5-8BAF-1C15B59EB9F4}"/>
              </a:ext>
            </a:extLst>
          </p:cNvPr>
          <p:cNvPicPr>
            <a:picLocks noChangeAspect="1"/>
          </p:cNvPicPr>
          <p:nvPr/>
        </p:nvPicPr>
        <p:blipFill>
          <a:blip r:embed="rId3"/>
          <a:stretch>
            <a:fillRect/>
          </a:stretch>
        </p:blipFill>
        <p:spPr>
          <a:xfrm>
            <a:off x="7006391" y="1401801"/>
            <a:ext cx="4978481" cy="3420292"/>
          </a:xfrm>
          <a:prstGeom prst="rect">
            <a:avLst/>
          </a:prstGeom>
        </p:spPr>
      </p:pic>
    </p:spTree>
    <p:extLst>
      <p:ext uri="{BB962C8B-B14F-4D97-AF65-F5344CB8AC3E}">
        <p14:creationId xmlns:p14="http://schemas.microsoft.com/office/powerpoint/2010/main" val="41254826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4">
            <a:lumMod val="75000"/>
          </a:schemeClr>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B2CCF489-A80D-46CA-922F-5B74D5A525AA}"/>
              </a:ext>
            </a:extLst>
          </p:cNvPr>
          <p:cNvSpPr txBox="1"/>
          <p:nvPr/>
        </p:nvSpPr>
        <p:spPr>
          <a:xfrm>
            <a:off x="210842" y="1073711"/>
            <a:ext cx="7078895" cy="584775"/>
          </a:xfrm>
          <a:prstGeom prst="rect">
            <a:avLst/>
          </a:prstGeom>
          <a:solidFill>
            <a:schemeClr val="accent2">
              <a:lumMod val="40000"/>
              <a:lumOff val="60000"/>
            </a:schemeClr>
          </a:solidFill>
          <a:ln w="28575">
            <a:solidFill>
              <a:srgbClr val="006600"/>
            </a:solidFill>
          </a:ln>
        </p:spPr>
        <p:txBody>
          <a:bodyPr wrap="square" rtlCol="0">
            <a:spAutoFit/>
          </a:bodyPr>
          <a:lstStyle/>
          <a:p>
            <a:r>
              <a:rPr lang="en-US" sz="3200" dirty="0">
                <a:solidFill>
                  <a:schemeClr val="bg1"/>
                </a:solidFill>
              </a:rPr>
              <a:t>Splicing mutation outcomes</a:t>
            </a:r>
          </a:p>
        </p:txBody>
      </p:sp>
      <p:sp>
        <p:nvSpPr>
          <p:cNvPr id="9" name="TextBox 8">
            <a:extLst>
              <a:ext uri="{FF2B5EF4-FFF2-40B4-BE49-F238E27FC236}">
                <a16:creationId xmlns:a16="http://schemas.microsoft.com/office/drawing/2014/main" id="{D1D1817C-E80C-4EFB-96D8-8AF12E4A89E0}"/>
              </a:ext>
            </a:extLst>
          </p:cNvPr>
          <p:cNvSpPr txBox="1"/>
          <p:nvPr/>
        </p:nvSpPr>
        <p:spPr>
          <a:xfrm>
            <a:off x="219153" y="390175"/>
            <a:ext cx="7078895" cy="584775"/>
          </a:xfrm>
          <a:prstGeom prst="rect">
            <a:avLst/>
          </a:prstGeom>
          <a:solidFill>
            <a:schemeClr val="accent2">
              <a:lumMod val="40000"/>
              <a:lumOff val="60000"/>
            </a:schemeClr>
          </a:solidFill>
          <a:ln w="28575">
            <a:solidFill>
              <a:srgbClr val="006600"/>
            </a:solidFill>
          </a:ln>
        </p:spPr>
        <p:txBody>
          <a:bodyPr wrap="square" rtlCol="0">
            <a:spAutoFit/>
          </a:bodyPr>
          <a:lstStyle/>
          <a:p>
            <a:r>
              <a:rPr lang="en-US" sz="3200" dirty="0">
                <a:solidFill>
                  <a:schemeClr val="bg1"/>
                </a:solidFill>
              </a:rPr>
              <a:t>Classes of splicing signal</a:t>
            </a:r>
            <a:endParaRPr lang="en-US" sz="2000" dirty="0">
              <a:solidFill>
                <a:schemeClr val="bg1"/>
              </a:solidFill>
            </a:endParaRPr>
          </a:p>
        </p:txBody>
      </p:sp>
      <p:sp>
        <p:nvSpPr>
          <p:cNvPr id="10" name="TextBox 9">
            <a:extLst>
              <a:ext uri="{FF2B5EF4-FFF2-40B4-BE49-F238E27FC236}">
                <a16:creationId xmlns:a16="http://schemas.microsoft.com/office/drawing/2014/main" id="{48868E22-62E0-4ADF-8CEE-91AF40CCAD65}"/>
              </a:ext>
            </a:extLst>
          </p:cNvPr>
          <p:cNvSpPr txBox="1"/>
          <p:nvPr/>
        </p:nvSpPr>
        <p:spPr>
          <a:xfrm>
            <a:off x="206744" y="1784820"/>
            <a:ext cx="11688418" cy="584775"/>
          </a:xfrm>
          <a:prstGeom prst="rect">
            <a:avLst/>
          </a:prstGeom>
          <a:solidFill>
            <a:schemeClr val="accent2">
              <a:lumMod val="40000"/>
              <a:lumOff val="60000"/>
            </a:schemeClr>
          </a:solidFill>
          <a:ln w="28575">
            <a:solidFill>
              <a:srgbClr val="006600"/>
            </a:solidFill>
          </a:ln>
        </p:spPr>
        <p:txBody>
          <a:bodyPr wrap="square" rtlCol="0">
            <a:spAutoFit/>
          </a:bodyPr>
          <a:lstStyle/>
          <a:p>
            <a:r>
              <a:rPr lang="en-US" sz="3200" dirty="0">
                <a:solidFill>
                  <a:schemeClr val="bg1"/>
                </a:solidFill>
              </a:rPr>
              <a:t>Data relevant to prediction of impacts on splicing mutation outcomes</a:t>
            </a:r>
          </a:p>
        </p:txBody>
      </p:sp>
      <p:sp>
        <p:nvSpPr>
          <p:cNvPr id="11" name="TextBox 10">
            <a:extLst>
              <a:ext uri="{FF2B5EF4-FFF2-40B4-BE49-F238E27FC236}">
                <a16:creationId xmlns:a16="http://schemas.microsoft.com/office/drawing/2014/main" id="{78296537-11CA-42F5-89AD-B5403CF2C025}"/>
              </a:ext>
            </a:extLst>
          </p:cNvPr>
          <p:cNvSpPr txBox="1"/>
          <p:nvPr/>
        </p:nvSpPr>
        <p:spPr>
          <a:xfrm>
            <a:off x="219987" y="2531082"/>
            <a:ext cx="11688418" cy="584775"/>
          </a:xfrm>
          <a:prstGeom prst="rect">
            <a:avLst/>
          </a:prstGeom>
          <a:solidFill>
            <a:schemeClr val="accent2">
              <a:lumMod val="40000"/>
              <a:lumOff val="60000"/>
            </a:schemeClr>
          </a:solidFill>
          <a:ln w="28575">
            <a:solidFill>
              <a:srgbClr val="006600"/>
            </a:solidFill>
          </a:ln>
        </p:spPr>
        <p:txBody>
          <a:bodyPr wrap="square" rtlCol="0">
            <a:spAutoFit/>
          </a:bodyPr>
          <a:lstStyle/>
          <a:p>
            <a:r>
              <a:rPr lang="en-US" sz="3200" dirty="0">
                <a:solidFill>
                  <a:schemeClr val="bg1"/>
                </a:solidFill>
              </a:rPr>
              <a:t>Current methods (How are we doing?)</a:t>
            </a:r>
          </a:p>
        </p:txBody>
      </p:sp>
      <p:sp>
        <p:nvSpPr>
          <p:cNvPr id="12" name="TextBox 11">
            <a:extLst>
              <a:ext uri="{FF2B5EF4-FFF2-40B4-BE49-F238E27FC236}">
                <a16:creationId xmlns:a16="http://schemas.microsoft.com/office/drawing/2014/main" id="{86F06D41-0E47-4E76-AA92-A4D73979FB17}"/>
              </a:ext>
            </a:extLst>
          </p:cNvPr>
          <p:cNvSpPr txBox="1"/>
          <p:nvPr/>
        </p:nvSpPr>
        <p:spPr>
          <a:xfrm>
            <a:off x="185549" y="3316313"/>
            <a:ext cx="11688418" cy="1815882"/>
          </a:xfrm>
          <a:prstGeom prst="rect">
            <a:avLst/>
          </a:prstGeom>
          <a:solidFill>
            <a:schemeClr val="accent2">
              <a:lumMod val="40000"/>
              <a:lumOff val="60000"/>
            </a:schemeClr>
          </a:solidFill>
          <a:ln w="28575">
            <a:solidFill>
              <a:srgbClr val="006600"/>
            </a:solidFill>
          </a:ln>
        </p:spPr>
        <p:txBody>
          <a:bodyPr wrap="square" rtlCol="0">
            <a:spAutoFit/>
          </a:bodyPr>
          <a:lstStyle/>
          <a:p>
            <a:pPr lvl="0"/>
            <a:r>
              <a:rPr lang="en-US" sz="3200" dirty="0">
                <a:solidFill>
                  <a:schemeClr val="bg1"/>
                </a:solidFill>
              </a:rPr>
              <a:t>Challenges for splicing impact predictions</a:t>
            </a:r>
            <a:r>
              <a:rPr lang="en-US" sz="2000" dirty="0">
                <a:solidFill>
                  <a:srgbClr val="000000"/>
                </a:solidFill>
              </a:rPr>
              <a:t>	</a:t>
            </a:r>
          </a:p>
          <a:p>
            <a:r>
              <a:rPr lang="en-US" sz="2000" dirty="0">
                <a:solidFill>
                  <a:srgbClr val="000000"/>
                </a:solidFill>
              </a:rPr>
              <a:t>	Context effects (effects of flanking exons)</a:t>
            </a:r>
          </a:p>
          <a:p>
            <a:pPr lvl="0"/>
            <a:r>
              <a:rPr lang="en-US" sz="2000" dirty="0">
                <a:solidFill>
                  <a:srgbClr val="000000"/>
                </a:solidFill>
              </a:rPr>
              <a:t>	Deep intron mutations that activate cryptic splice sites and cryptic (poison) exons</a:t>
            </a:r>
          </a:p>
          <a:p>
            <a:pPr lvl="0"/>
            <a:r>
              <a:rPr lang="en-US" sz="2000" dirty="0">
                <a:solidFill>
                  <a:srgbClr val="000000"/>
                </a:solidFill>
              </a:rPr>
              <a:t>	Weak exons</a:t>
            </a:r>
          </a:p>
          <a:p>
            <a:pPr lvl="0"/>
            <a:r>
              <a:rPr lang="en-US" sz="2000" dirty="0">
                <a:solidFill>
                  <a:srgbClr val="000000"/>
                </a:solidFill>
              </a:rPr>
              <a:t>	Tissue- and cell-type specific splicing</a:t>
            </a:r>
            <a:endParaRPr lang="en-US" sz="3200" dirty="0">
              <a:solidFill>
                <a:schemeClr val="bg1"/>
              </a:solidFill>
            </a:endParaRPr>
          </a:p>
        </p:txBody>
      </p:sp>
      <p:sp>
        <p:nvSpPr>
          <p:cNvPr id="13" name="TextBox 12">
            <a:extLst>
              <a:ext uri="{FF2B5EF4-FFF2-40B4-BE49-F238E27FC236}">
                <a16:creationId xmlns:a16="http://schemas.microsoft.com/office/drawing/2014/main" id="{BB9EA93A-4194-42D5-8E0D-F026BCFC823B}"/>
              </a:ext>
            </a:extLst>
          </p:cNvPr>
          <p:cNvSpPr txBox="1"/>
          <p:nvPr/>
        </p:nvSpPr>
        <p:spPr>
          <a:xfrm>
            <a:off x="178929" y="5321364"/>
            <a:ext cx="11688418" cy="584775"/>
          </a:xfrm>
          <a:prstGeom prst="rect">
            <a:avLst/>
          </a:prstGeom>
          <a:solidFill>
            <a:schemeClr val="accent2">
              <a:lumMod val="40000"/>
              <a:lumOff val="60000"/>
            </a:schemeClr>
          </a:solidFill>
          <a:ln w="28575">
            <a:solidFill>
              <a:srgbClr val="006600"/>
            </a:solidFill>
          </a:ln>
        </p:spPr>
        <p:txBody>
          <a:bodyPr wrap="square" rtlCol="0">
            <a:spAutoFit/>
          </a:bodyPr>
          <a:lstStyle/>
          <a:p>
            <a:r>
              <a:rPr lang="en-US" sz="3200" dirty="0">
                <a:solidFill>
                  <a:schemeClr val="bg1"/>
                </a:solidFill>
              </a:rPr>
              <a:t>Considerations for clinical diagnostics and future CAGI challenges</a:t>
            </a:r>
          </a:p>
        </p:txBody>
      </p:sp>
    </p:spTree>
    <p:extLst>
      <p:ext uri="{BB962C8B-B14F-4D97-AF65-F5344CB8AC3E}">
        <p14:creationId xmlns:p14="http://schemas.microsoft.com/office/powerpoint/2010/main" val="2926402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BF58F659-EB52-4A12-9BCC-C9CC8629812C}"/>
              </a:ext>
            </a:extLst>
          </p:cNvPr>
          <p:cNvSpPr txBox="1"/>
          <p:nvPr/>
        </p:nvSpPr>
        <p:spPr>
          <a:xfrm>
            <a:off x="188180" y="172336"/>
            <a:ext cx="11174233" cy="584775"/>
          </a:xfrm>
          <a:prstGeom prst="rect">
            <a:avLst/>
          </a:prstGeom>
          <a:solidFill>
            <a:srgbClr val="006600"/>
          </a:solidFill>
          <a:ln w="28575">
            <a:solidFill>
              <a:srgbClr val="006600"/>
            </a:solidFill>
          </a:ln>
        </p:spPr>
        <p:txBody>
          <a:bodyPr wrap="square" rtlCol="0">
            <a:spAutoFit/>
          </a:bodyPr>
          <a:lstStyle/>
          <a:p>
            <a:r>
              <a:rPr lang="en-US" sz="3200" dirty="0">
                <a:solidFill>
                  <a:schemeClr val="bg1"/>
                </a:solidFill>
              </a:rPr>
              <a:t>Challenges for splicing impact predictions: context</a:t>
            </a:r>
          </a:p>
        </p:txBody>
      </p:sp>
      <p:pic>
        <p:nvPicPr>
          <p:cNvPr id="2" name="Picture 1">
            <a:extLst>
              <a:ext uri="{FF2B5EF4-FFF2-40B4-BE49-F238E27FC236}">
                <a16:creationId xmlns:a16="http://schemas.microsoft.com/office/drawing/2014/main" id="{77587123-013C-484C-862A-303198265FA0}"/>
              </a:ext>
            </a:extLst>
          </p:cNvPr>
          <p:cNvPicPr>
            <a:picLocks noChangeAspect="1"/>
          </p:cNvPicPr>
          <p:nvPr/>
        </p:nvPicPr>
        <p:blipFill>
          <a:blip r:embed="rId2"/>
          <a:stretch>
            <a:fillRect/>
          </a:stretch>
        </p:blipFill>
        <p:spPr>
          <a:xfrm>
            <a:off x="188180" y="955585"/>
            <a:ext cx="9106895" cy="4170056"/>
          </a:xfrm>
          <a:prstGeom prst="rect">
            <a:avLst/>
          </a:prstGeom>
        </p:spPr>
      </p:pic>
      <p:sp>
        <p:nvSpPr>
          <p:cNvPr id="12" name="TextBox 11">
            <a:extLst>
              <a:ext uri="{FF2B5EF4-FFF2-40B4-BE49-F238E27FC236}">
                <a16:creationId xmlns:a16="http://schemas.microsoft.com/office/drawing/2014/main" id="{CB7583F9-3E36-49BA-87B9-4CE054A23A02}"/>
              </a:ext>
            </a:extLst>
          </p:cNvPr>
          <p:cNvSpPr txBox="1"/>
          <p:nvPr/>
        </p:nvSpPr>
        <p:spPr>
          <a:xfrm>
            <a:off x="7744570" y="2236449"/>
            <a:ext cx="4349363" cy="1200329"/>
          </a:xfrm>
          <a:prstGeom prst="rect">
            <a:avLst/>
          </a:prstGeom>
          <a:solidFill>
            <a:srgbClr val="9BAFB5">
              <a:lumMod val="40000"/>
              <a:lumOff val="60000"/>
            </a:srgbClr>
          </a:solidFill>
          <a:ln w="28575">
            <a:solidFill>
              <a:srgbClr val="006600"/>
            </a:solidFill>
          </a:ln>
        </p:spPr>
        <p:txBody>
          <a:bodyPr wrap="square" rtlCol="0">
            <a:spAutoFit/>
          </a:bodyPr>
          <a:lstStyle>
            <a:defPPr>
              <a:defRPr lang="en-US"/>
            </a:defPPr>
            <a:lvl1pPr>
              <a:defRPr sz="3200">
                <a:solidFill>
                  <a:schemeClr val="bg1"/>
                </a:solidFill>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solidFill>
                <a:effectLst/>
                <a:uLnTx/>
                <a:uFillTx/>
              </a:rPr>
              <a:t>Figure from Rhine et. al.</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solidFill>
                <a:effectLst/>
                <a:uLnTx/>
                <a:uFillTx/>
              </a:rPr>
              <a:t>“Future Directions for high-throughput spicing assays in precision medicine”</a:t>
            </a:r>
          </a:p>
          <a:p>
            <a:pPr marL="0" marR="0" lvl="0" indent="0" defTabSz="914400" eaLnBrk="1" fontAlgn="auto" latinLnBrk="0" hangingPunct="1">
              <a:lnSpc>
                <a:spcPct val="100000"/>
              </a:lnSpc>
              <a:spcBef>
                <a:spcPts val="0"/>
              </a:spcBef>
              <a:spcAft>
                <a:spcPts val="0"/>
              </a:spcAft>
              <a:buClrTx/>
              <a:buSzTx/>
              <a:buFontTx/>
              <a:buNone/>
              <a:tabLst/>
              <a:defRPr/>
            </a:pPr>
            <a:r>
              <a:rPr lang="en-US" sz="1800" kern="0" dirty="0">
                <a:solidFill>
                  <a:srgbClr val="000000"/>
                </a:solidFill>
              </a:rPr>
              <a:t>Human Mutation</a:t>
            </a:r>
            <a:endParaRPr kumimoji="0" lang="en-US" sz="1800" b="0" i="0" u="none" strike="noStrike" kern="0" cap="none" spc="0" normalizeH="0" baseline="0" noProof="0" dirty="0">
              <a:ln>
                <a:noFill/>
              </a:ln>
              <a:solidFill>
                <a:srgbClr val="000000"/>
              </a:solidFill>
              <a:effectLst/>
              <a:uLnTx/>
              <a:uFillTx/>
            </a:endParaRPr>
          </a:p>
        </p:txBody>
      </p:sp>
      <p:sp>
        <p:nvSpPr>
          <p:cNvPr id="19" name="Rectangle 18">
            <a:extLst>
              <a:ext uri="{FF2B5EF4-FFF2-40B4-BE49-F238E27FC236}">
                <a16:creationId xmlns:a16="http://schemas.microsoft.com/office/drawing/2014/main" id="{045DABE8-A0F5-4911-B60E-9231A87BB86C}"/>
              </a:ext>
            </a:extLst>
          </p:cNvPr>
          <p:cNvSpPr/>
          <p:nvPr/>
        </p:nvSpPr>
        <p:spPr>
          <a:xfrm>
            <a:off x="370348" y="5465070"/>
            <a:ext cx="1762813" cy="1047048"/>
          </a:xfrm>
          <a:prstGeom prst="rect">
            <a:avLst/>
          </a:prstGeom>
          <a:solidFill>
            <a:srgbClr val="4472C4"/>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rPr>
              <a:t>VCP exon 10</a:t>
            </a:r>
          </a:p>
          <a:p>
            <a:pPr marL="0" marR="0" lvl="0" indent="0" algn="ctr" defTabSz="914400" eaLnBrk="1" fontAlgn="auto" latinLnBrk="0" hangingPunct="1">
              <a:lnSpc>
                <a:spcPct val="100000"/>
              </a:lnSpc>
              <a:spcBef>
                <a:spcPts val="0"/>
              </a:spcBef>
              <a:spcAft>
                <a:spcPts val="0"/>
              </a:spcAft>
              <a:buClrTx/>
              <a:buSzTx/>
              <a:buFontTx/>
              <a:buNone/>
              <a:tabLst/>
              <a:defRPr/>
            </a:pPr>
            <a:r>
              <a:rPr lang="en-US" kern="0" dirty="0">
                <a:solidFill>
                  <a:prstClr val="white"/>
                </a:solidFill>
                <a:latin typeface="Calibri" panose="020F0502020204030204"/>
              </a:rPr>
              <a:t>VCP exon 15</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rPr>
              <a:t>EMC7 </a:t>
            </a:r>
            <a:r>
              <a:rPr lang="en-US" kern="0" dirty="0">
                <a:solidFill>
                  <a:prstClr val="white"/>
                </a:solidFill>
                <a:latin typeface="Calibri" panose="020F0502020204030204"/>
              </a:rPr>
              <a:t>exon 3</a:t>
            </a: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cxnSp>
        <p:nvCxnSpPr>
          <p:cNvPr id="20" name="Straight Connector 19">
            <a:extLst>
              <a:ext uri="{FF2B5EF4-FFF2-40B4-BE49-F238E27FC236}">
                <a16:creationId xmlns:a16="http://schemas.microsoft.com/office/drawing/2014/main" id="{C93DADE7-2400-4F27-BD4B-1D28E8E1201B}"/>
              </a:ext>
            </a:extLst>
          </p:cNvPr>
          <p:cNvCxnSpPr>
            <a:cxnSpLocks/>
          </p:cNvCxnSpPr>
          <p:nvPr/>
        </p:nvCxnSpPr>
        <p:spPr>
          <a:xfrm>
            <a:off x="2133161" y="5988594"/>
            <a:ext cx="858003" cy="0"/>
          </a:xfrm>
          <a:prstGeom prst="line">
            <a:avLst/>
          </a:prstGeom>
          <a:noFill/>
          <a:ln w="57150" cap="flat" cmpd="sng" algn="ctr">
            <a:solidFill>
              <a:srgbClr val="002060"/>
            </a:solidFill>
            <a:prstDash val="solid"/>
            <a:miter lim="800000"/>
          </a:ln>
          <a:effectLst/>
        </p:spPr>
      </p:cxnSp>
      <p:sp>
        <p:nvSpPr>
          <p:cNvPr id="21" name="Rectangle 20">
            <a:extLst>
              <a:ext uri="{FF2B5EF4-FFF2-40B4-BE49-F238E27FC236}">
                <a16:creationId xmlns:a16="http://schemas.microsoft.com/office/drawing/2014/main" id="{D4036384-9DB7-4762-A1DA-03B17A175FE6}"/>
              </a:ext>
            </a:extLst>
          </p:cNvPr>
          <p:cNvSpPr/>
          <p:nvPr/>
        </p:nvSpPr>
        <p:spPr>
          <a:xfrm>
            <a:off x="3917915" y="5610029"/>
            <a:ext cx="1762813" cy="757130"/>
          </a:xfrm>
          <a:prstGeom prst="rect">
            <a:avLst/>
          </a:prstGeom>
          <a:solidFill>
            <a:srgbClr val="70AD47">
              <a:lumMod val="75000"/>
            </a:srgbClr>
          </a:solidFill>
          <a:ln w="12700" cap="flat" cmpd="sng" algn="ctr">
            <a:solidFill>
              <a:srgbClr val="4472C4">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rPr>
              <a:t>748 test exons from the SSC</a:t>
            </a:r>
          </a:p>
        </p:txBody>
      </p:sp>
      <p:cxnSp>
        <p:nvCxnSpPr>
          <p:cNvPr id="22" name="Straight Connector 21">
            <a:extLst>
              <a:ext uri="{FF2B5EF4-FFF2-40B4-BE49-F238E27FC236}">
                <a16:creationId xmlns:a16="http://schemas.microsoft.com/office/drawing/2014/main" id="{B22B73BE-4A42-49F2-B3C5-822D809E5FCD}"/>
              </a:ext>
            </a:extLst>
          </p:cNvPr>
          <p:cNvCxnSpPr>
            <a:cxnSpLocks/>
          </p:cNvCxnSpPr>
          <p:nvPr/>
        </p:nvCxnSpPr>
        <p:spPr>
          <a:xfrm>
            <a:off x="7015183" y="5988594"/>
            <a:ext cx="1346831" cy="0"/>
          </a:xfrm>
          <a:prstGeom prst="line">
            <a:avLst/>
          </a:prstGeom>
          <a:noFill/>
          <a:ln w="57150" cap="flat" cmpd="sng" algn="ctr">
            <a:solidFill>
              <a:srgbClr val="C00000"/>
            </a:solidFill>
            <a:prstDash val="solid"/>
            <a:miter lim="800000"/>
          </a:ln>
          <a:effectLst/>
        </p:spPr>
      </p:cxnSp>
      <p:sp>
        <p:nvSpPr>
          <p:cNvPr id="23" name="Rectangle 22">
            <a:extLst>
              <a:ext uri="{FF2B5EF4-FFF2-40B4-BE49-F238E27FC236}">
                <a16:creationId xmlns:a16="http://schemas.microsoft.com/office/drawing/2014/main" id="{6F3DA612-F8B1-492E-9F08-6A54A8A5DE57}"/>
              </a:ext>
            </a:extLst>
          </p:cNvPr>
          <p:cNvSpPr/>
          <p:nvPr/>
        </p:nvSpPr>
        <p:spPr>
          <a:xfrm>
            <a:off x="8296026" y="5610029"/>
            <a:ext cx="1762813" cy="757130"/>
          </a:xfrm>
          <a:prstGeom prst="rect">
            <a:avLst/>
          </a:prstGeom>
          <a:solidFill>
            <a:srgbClr val="C00000"/>
          </a:solidFill>
          <a:ln w="12700" cap="flat" cmpd="sng" algn="ctr">
            <a:solidFill>
              <a:srgbClr val="C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rPr>
              <a:t>ACTN4</a:t>
            </a:r>
          </a:p>
        </p:txBody>
      </p:sp>
      <p:cxnSp>
        <p:nvCxnSpPr>
          <p:cNvPr id="24" name="Straight Connector 23">
            <a:extLst>
              <a:ext uri="{FF2B5EF4-FFF2-40B4-BE49-F238E27FC236}">
                <a16:creationId xmlns:a16="http://schemas.microsoft.com/office/drawing/2014/main" id="{4377D1D5-37E6-47F1-878D-80555D50457B}"/>
              </a:ext>
            </a:extLst>
          </p:cNvPr>
          <p:cNvCxnSpPr>
            <a:cxnSpLocks/>
          </p:cNvCxnSpPr>
          <p:nvPr/>
        </p:nvCxnSpPr>
        <p:spPr>
          <a:xfrm>
            <a:off x="5680728" y="5988594"/>
            <a:ext cx="1346831" cy="0"/>
          </a:xfrm>
          <a:prstGeom prst="line">
            <a:avLst/>
          </a:prstGeom>
          <a:noFill/>
          <a:ln w="57150" cap="flat" cmpd="sng" algn="ctr">
            <a:solidFill>
              <a:srgbClr val="006600"/>
            </a:solidFill>
            <a:prstDash val="solid"/>
            <a:miter lim="800000"/>
          </a:ln>
          <a:effectLst/>
        </p:spPr>
      </p:cxnSp>
      <p:cxnSp>
        <p:nvCxnSpPr>
          <p:cNvPr id="25" name="Straight Connector 24">
            <a:extLst>
              <a:ext uri="{FF2B5EF4-FFF2-40B4-BE49-F238E27FC236}">
                <a16:creationId xmlns:a16="http://schemas.microsoft.com/office/drawing/2014/main" id="{2318F26D-7B67-4264-9E20-A7F557C53EFC}"/>
              </a:ext>
            </a:extLst>
          </p:cNvPr>
          <p:cNvCxnSpPr>
            <a:cxnSpLocks/>
          </p:cNvCxnSpPr>
          <p:nvPr/>
        </p:nvCxnSpPr>
        <p:spPr>
          <a:xfrm>
            <a:off x="2991164" y="5999133"/>
            <a:ext cx="944732" cy="0"/>
          </a:xfrm>
          <a:prstGeom prst="line">
            <a:avLst/>
          </a:prstGeom>
          <a:noFill/>
          <a:ln w="57150" cap="flat" cmpd="sng" algn="ctr">
            <a:solidFill>
              <a:srgbClr val="006600"/>
            </a:solidFill>
            <a:prstDash val="solid"/>
            <a:miter lim="800000"/>
          </a:ln>
          <a:effectLst/>
        </p:spPr>
      </p:cxnSp>
    </p:spTree>
    <p:extLst>
      <p:ext uri="{BB962C8B-B14F-4D97-AF65-F5344CB8AC3E}">
        <p14:creationId xmlns:p14="http://schemas.microsoft.com/office/powerpoint/2010/main" val="21096392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BF58F659-EB52-4A12-9BCC-C9CC8629812C}"/>
              </a:ext>
            </a:extLst>
          </p:cNvPr>
          <p:cNvSpPr txBox="1"/>
          <p:nvPr/>
        </p:nvSpPr>
        <p:spPr>
          <a:xfrm>
            <a:off x="188180" y="172336"/>
            <a:ext cx="11174233" cy="584775"/>
          </a:xfrm>
          <a:prstGeom prst="rect">
            <a:avLst/>
          </a:prstGeom>
          <a:solidFill>
            <a:srgbClr val="006600"/>
          </a:solidFill>
          <a:ln w="28575">
            <a:solidFill>
              <a:srgbClr val="006600"/>
            </a:solidFill>
          </a:ln>
        </p:spPr>
        <p:txBody>
          <a:bodyPr wrap="square" rtlCol="0">
            <a:spAutoFit/>
          </a:bodyPr>
          <a:lstStyle/>
          <a:p>
            <a:r>
              <a:rPr lang="en-US" sz="3200" dirty="0">
                <a:solidFill>
                  <a:schemeClr val="bg1"/>
                </a:solidFill>
              </a:rPr>
              <a:t>Challenges for splicing impact predictions: context</a:t>
            </a:r>
          </a:p>
        </p:txBody>
      </p:sp>
      <p:pic>
        <p:nvPicPr>
          <p:cNvPr id="4" name="Picture 3">
            <a:extLst>
              <a:ext uri="{FF2B5EF4-FFF2-40B4-BE49-F238E27FC236}">
                <a16:creationId xmlns:a16="http://schemas.microsoft.com/office/drawing/2014/main" id="{746E30B7-614F-476C-857A-73CD529FD690}"/>
              </a:ext>
            </a:extLst>
          </p:cNvPr>
          <p:cNvPicPr>
            <a:picLocks noChangeAspect="1"/>
          </p:cNvPicPr>
          <p:nvPr/>
        </p:nvPicPr>
        <p:blipFill>
          <a:blip r:embed="rId2"/>
          <a:stretch>
            <a:fillRect/>
          </a:stretch>
        </p:blipFill>
        <p:spPr>
          <a:xfrm>
            <a:off x="5901396" y="1209039"/>
            <a:ext cx="5461017" cy="4136385"/>
          </a:xfrm>
          <a:prstGeom prst="rect">
            <a:avLst/>
          </a:prstGeom>
        </p:spPr>
      </p:pic>
      <p:sp>
        <p:nvSpPr>
          <p:cNvPr id="5" name="TextBox 4">
            <a:extLst>
              <a:ext uri="{FF2B5EF4-FFF2-40B4-BE49-F238E27FC236}">
                <a16:creationId xmlns:a16="http://schemas.microsoft.com/office/drawing/2014/main" id="{AD4C8779-7C33-4102-83A7-CD974AD81390}"/>
              </a:ext>
            </a:extLst>
          </p:cNvPr>
          <p:cNvSpPr txBox="1"/>
          <p:nvPr/>
        </p:nvSpPr>
        <p:spPr>
          <a:xfrm>
            <a:off x="492979" y="1209039"/>
            <a:ext cx="4952781" cy="2554545"/>
          </a:xfrm>
          <a:prstGeom prst="rect">
            <a:avLst/>
          </a:prstGeom>
          <a:solidFill>
            <a:srgbClr val="006600"/>
          </a:solidFill>
          <a:ln w="28575">
            <a:solidFill>
              <a:srgbClr val="006600"/>
            </a:solidFill>
          </a:ln>
        </p:spPr>
        <p:txBody>
          <a:bodyPr wrap="square" rtlCol="0">
            <a:spAutoFit/>
          </a:bodyPr>
          <a:lstStyle/>
          <a:p>
            <a:r>
              <a:rPr lang="en-US" sz="3200" dirty="0" err="1">
                <a:solidFill>
                  <a:schemeClr val="bg1"/>
                </a:solidFill>
              </a:rPr>
              <a:t>SpliceAI</a:t>
            </a:r>
            <a:r>
              <a:rPr lang="en-US" sz="3200" dirty="0">
                <a:solidFill>
                  <a:schemeClr val="bg1"/>
                </a:solidFill>
              </a:rPr>
              <a:t> was developed on four window sizes.  More sequence gives a significant improvement, even beyond the length of typical introns. </a:t>
            </a:r>
          </a:p>
        </p:txBody>
      </p:sp>
    </p:spTree>
    <p:extLst>
      <p:ext uri="{BB962C8B-B14F-4D97-AF65-F5344CB8AC3E}">
        <p14:creationId xmlns:p14="http://schemas.microsoft.com/office/powerpoint/2010/main" val="22926004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4">
            <a:lumMod val="75000"/>
          </a:schemeClr>
        </a:solidFill>
        <a:effectLst/>
      </p:bgPr>
    </p:bg>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86F06D41-0E47-4E76-AA92-A4D73979FB17}"/>
              </a:ext>
            </a:extLst>
          </p:cNvPr>
          <p:cNvSpPr txBox="1"/>
          <p:nvPr/>
        </p:nvSpPr>
        <p:spPr>
          <a:xfrm>
            <a:off x="251791" y="329273"/>
            <a:ext cx="11688418" cy="6124754"/>
          </a:xfrm>
          <a:prstGeom prst="rect">
            <a:avLst/>
          </a:prstGeom>
          <a:solidFill>
            <a:schemeClr val="accent2">
              <a:lumMod val="40000"/>
              <a:lumOff val="60000"/>
            </a:schemeClr>
          </a:solidFill>
          <a:ln w="28575">
            <a:solidFill>
              <a:srgbClr val="006600"/>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00"/>
                </a:solidFill>
                <a:effectLst/>
                <a:uLnTx/>
                <a:uFillTx/>
                <a:latin typeface="Gill Sans MT" panose="020B0502020104020203"/>
                <a:ea typeface="+mn-ea"/>
                <a:cs typeface="+mn-cs"/>
              </a:rPr>
              <a:t>Challenges for splicing impact predictions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srgbClr val="000000"/>
              </a:solidFill>
              <a:effectLst/>
              <a:uLnTx/>
              <a:uFillTx/>
              <a:latin typeface="Gill Sans MT" panose="020B0502020104020203"/>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Gill Sans MT" panose="020B0502020104020203"/>
                <a:ea typeface="+mn-ea"/>
                <a:cs typeface="+mn-cs"/>
              </a:rPr>
              <a:t>	Context effects (effects of flanking exons)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Gill Sans MT" panose="020B0502020104020203"/>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3200" dirty="0">
                <a:solidFill>
                  <a:srgbClr val="000000"/>
                </a:solidFill>
                <a:latin typeface="Gill Sans MT" panose="020B0502020104020203"/>
              </a:rPr>
              <a:t>	</a:t>
            </a:r>
            <a:r>
              <a:rPr kumimoji="0" lang="en-US" sz="3200" b="0" i="0" u="none" strike="noStrike" kern="1200" cap="none" spc="0" normalizeH="0" baseline="0" noProof="0" dirty="0">
                <a:ln>
                  <a:noFill/>
                </a:ln>
                <a:solidFill>
                  <a:srgbClr val="000000"/>
                </a:solidFill>
                <a:effectLst/>
                <a:uLnTx/>
                <a:uFillTx/>
                <a:latin typeface="Gill Sans MT" panose="020B0502020104020203"/>
                <a:ea typeface="+mn-ea"/>
                <a:cs typeface="+mn-cs"/>
              </a:rPr>
              <a:t>Deep intron mutations that activate cryptic splice sites and cryptic (poison) exons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Gill Sans MT" panose="020B0502020104020203"/>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3200" dirty="0">
                <a:solidFill>
                  <a:srgbClr val="000000"/>
                </a:solidFill>
                <a:latin typeface="Gill Sans MT" panose="020B0502020104020203"/>
              </a:rPr>
              <a:t>	</a:t>
            </a:r>
            <a:r>
              <a:rPr kumimoji="0" lang="en-US" sz="3200" b="0" i="0" u="none" strike="noStrike" kern="1200" cap="none" spc="0" normalizeH="0" baseline="0" noProof="0" dirty="0">
                <a:ln>
                  <a:noFill/>
                </a:ln>
                <a:solidFill>
                  <a:srgbClr val="000000"/>
                </a:solidFill>
                <a:effectLst/>
                <a:uLnTx/>
                <a:uFillTx/>
                <a:latin typeface="Gill Sans MT" panose="020B0502020104020203"/>
                <a:ea typeface="+mn-ea"/>
                <a:cs typeface="+mn-cs"/>
              </a:rPr>
              <a:t>Weak exons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3200" dirty="0">
                <a:solidFill>
                  <a:srgbClr val="000000"/>
                </a:solidFill>
                <a:latin typeface="Gill Sans MT" panose="020B0502020104020203"/>
              </a:rPr>
              <a:t>		Many well-studied disease genes with disease-causing loss-of-function have splicing variants that cluster in specific introns. </a:t>
            </a:r>
            <a:endParaRPr kumimoji="0" lang="en-US" sz="3200" b="0" i="0" u="none" strike="noStrike" kern="1200" cap="none" spc="0" normalizeH="0" baseline="0" noProof="0" dirty="0">
              <a:ln>
                <a:noFill/>
              </a:ln>
              <a:solidFill>
                <a:srgbClr val="000000"/>
              </a:solidFill>
              <a:effectLst/>
              <a:uLnTx/>
              <a:uFillTx/>
              <a:latin typeface="Gill Sans MT" panose="020B0502020104020203"/>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Gill Sans MT" panose="020B0502020104020203"/>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3200" dirty="0">
                <a:solidFill>
                  <a:srgbClr val="000000"/>
                </a:solidFill>
                <a:latin typeface="Gill Sans MT" panose="020B0502020104020203"/>
              </a:rPr>
              <a:t>	</a:t>
            </a:r>
            <a:r>
              <a:rPr kumimoji="0" lang="en-US" sz="3200" b="0" i="0" u="none" strike="noStrike" kern="1200" cap="none" spc="0" normalizeH="0" baseline="0" noProof="0" dirty="0">
                <a:ln>
                  <a:noFill/>
                </a:ln>
                <a:solidFill>
                  <a:srgbClr val="000000"/>
                </a:solidFill>
                <a:effectLst/>
                <a:uLnTx/>
                <a:uFillTx/>
                <a:latin typeface="Gill Sans MT" panose="020B0502020104020203"/>
                <a:ea typeface="+mn-ea"/>
                <a:cs typeface="+mn-cs"/>
              </a:rPr>
              <a:t>Tissue- and cell-type specific splicing</a:t>
            </a:r>
          </a:p>
        </p:txBody>
      </p:sp>
    </p:spTree>
    <p:extLst>
      <p:ext uri="{BB962C8B-B14F-4D97-AF65-F5344CB8AC3E}">
        <p14:creationId xmlns:p14="http://schemas.microsoft.com/office/powerpoint/2010/main" val="42460885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accent4">
            <a:lumMod val="75000"/>
          </a:schemeClr>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B2CCF489-A80D-46CA-922F-5B74D5A525AA}"/>
              </a:ext>
            </a:extLst>
          </p:cNvPr>
          <p:cNvSpPr txBox="1"/>
          <p:nvPr/>
        </p:nvSpPr>
        <p:spPr>
          <a:xfrm>
            <a:off x="210842" y="1073711"/>
            <a:ext cx="7078895" cy="584775"/>
          </a:xfrm>
          <a:prstGeom prst="rect">
            <a:avLst/>
          </a:prstGeom>
          <a:solidFill>
            <a:schemeClr val="accent2">
              <a:lumMod val="40000"/>
              <a:lumOff val="60000"/>
            </a:schemeClr>
          </a:solidFill>
          <a:ln w="28575">
            <a:solidFill>
              <a:srgbClr val="006600"/>
            </a:solidFill>
          </a:ln>
        </p:spPr>
        <p:txBody>
          <a:bodyPr wrap="square" rtlCol="0">
            <a:spAutoFit/>
          </a:bodyPr>
          <a:lstStyle/>
          <a:p>
            <a:r>
              <a:rPr lang="en-US" sz="3200" dirty="0">
                <a:solidFill>
                  <a:schemeClr val="bg1"/>
                </a:solidFill>
              </a:rPr>
              <a:t>Splicing mutation outcomes</a:t>
            </a:r>
          </a:p>
        </p:txBody>
      </p:sp>
      <p:sp>
        <p:nvSpPr>
          <p:cNvPr id="9" name="TextBox 8">
            <a:extLst>
              <a:ext uri="{FF2B5EF4-FFF2-40B4-BE49-F238E27FC236}">
                <a16:creationId xmlns:a16="http://schemas.microsoft.com/office/drawing/2014/main" id="{D1D1817C-E80C-4EFB-96D8-8AF12E4A89E0}"/>
              </a:ext>
            </a:extLst>
          </p:cNvPr>
          <p:cNvSpPr txBox="1"/>
          <p:nvPr/>
        </p:nvSpPr>
        <p:spPr>
          <a:xfrm>
            <a:off x="219153" y="390175"/>
            <a:ext cx="7078895" cy="584775"/>
          </a:xfrm>
          <a:prstGeom prst="rect">
            <a:avLst/>
          </a:prstGeom>
          <a:solidFill>
            <a:schemeClr val="accent2">
              <a:lumMod val="40000"/>
              <a:lumOff val="60000"/>
            </a:schemeClr>
          </a:solidFill>
          <a:ln w="28575">
            <a:solidFill>
              <a:srgbClr val="006600"/>
            </a:solidFill>
          </a:ln>
        </p:spPr>
        <p:txBody>
          <a:bodyPr wrap="square" rtlCol="0">
            <a:spAutoFit/>
          </a:bodyPr>
          <a:lstStyle/>
          <a:p>
            <a:r>
              <a:rPr lang="en-US" sz="3200" dirty="0">
                <a:solidFill>
                  <a:schemeClr val="bg1"/>
                </a:solidFill>
              </a:rPr>
              <a:t>Classes of splicing signal</a:t>
            </a:r>
            <a:endParaRPr lang="en-US" sz="2000" dirty="0">
              <a:solidFill>
                <a:schemeClr val="bg1"/>
              </a:solidFill>
            </a:endParaRPr>
          </a:p>
        </p:txBody>
      </p:sp>
      <p:sp>
        <p:nvSpPr>
          <p:cNvPr id="10" name="TextBox 9">
            <a:extLst>
              <a:ext uri="{FF2B5EF4-FFF2-40B4-BE49-F238E27FC236}">
                <a16:creationId xmlns:a16="http://schemas.microsoft.com/office/drawing/2014/main" id="{48868E22-62E0-4ADF-8CEE-91AF40CCAD65}"/>
              </a:ext>
            </a:extLst>
          </p:cNvPr>
          <p:cNvSpPr txBox="1"/>
          <p:nvPr/>
        </p:nvSpPr>
        <p:spPr>
          <a:xfrm>
            <a:off x="206744" y="1784820"/>
            <a:ext cx="11688418" cy="584775"/>
          </a:xfrm>
          <a:prstGeom prst="rect">
            <a:avLst/>
          </a:prstGeom>
          <a:solidFill>
            <a:schemeClr val="accent2">
              <a:lumMod val="40000"/>
              <a:lumOff val="60000"/>
            </a:schemeClr>
          </a:solidFill>
          <a:ln w="28575">
            <a:solidFill>
              <a:srgbClr val="006600"/>
            </a:solidFill>
          </a:ln>
        </p:spPr>
        <p:txBody>
          <a:bodyPr wrap="square" rtlCol="0">
            <a:spAutoFit/>
          </a:bodyPr>
          <a:lstStyle/>
          <a:p>
            <a:r>
              <a:rPr lang="en-US" sz="3200" dirty="0">
                <a:solidFill>
                  <a:schemeClr val="bg1"/>
                </a:solidFill>
              </a:rPr>
              <a:t>Data relevant to prediction of impacts on splicing mutation outcomes</a:t>
            </a:r>
          </a:p>
        </p:txBody>
      </p:sp>
      <p:sp>
        <p:nvSpPr>
          <p:cNvPr id="11" name="TextBox 10">
            <a:extLst>
              <a:ext uri="{FF2B5EF4-FFF2-40B4-BE49-F238E27FC236}">
                <a16:creationId xmlns:a16="http://schemas.microsoft.com/office/drawing/2014/main" id="{78296537-11CA-42F5-89AD-B5403CF2C025}"/>
              </a:ext>
            </a:extLst>
          </p:cNvPr>
          <p:cNvSpPr txBox="1"/>
          <p:nvPr/>
        </p:nvSpPr>
        <p:spPr>
          <a:xfrm>
            <a:off x="219987" y="2531082"/>
            <a:ext cx="11688418" cy="584775"/>
          </a:xfrm>
          <a:prstGeom prst="rect">
            <a:avLst/>
          </a:prstGeom>
          <a:solidFill>
            <a:schemeClr val="accent2">
              <a:lumMod val="40000"/>
              <a:lumOff val="60000"/>
            </a:schemeClr>
          </a:solidFill>
          <a:ln w="28575">
            <a:solidFill>
              <a:srgbClr val="006600"/>
            </a:solidFill>
          </a:ln>
        </p:spPr>
        <p:txBody>
          <a:bodyPr wrap="square" rtlCol="0">
            <a:spAutoFit/>
          </a:bodyPr>
          <a:lstStyle/>
          <a:p>
            <a:r>
              <a:rPr lang="en-US" sz="3200" dirty="0">
                <a:solidFill>
                  <a:schemeClr val="bg1"/>
                </a:solidFill>
              </a:rPr>
              <a:t>Current methods (How are we doing?)</a:t>
            </a:r>
          </a:p>
        </p:txBody>
      </p:sp>
      <p:sp>
        <p:nvSpPr>
          <p:cNvPr id="12" name="TextBox 11">
            <a:extLst>
              <a:ext uri="{FF2B5EF4-FFF2-40B4-BE49-F238E27FC236}">
                <a16:creationId xmlns:a16="http://schemas.microsoft.com/office/drawing/2014/main" id="{86F06D41-0E47-4E76-AA92-A4D73979FB17}"/>
              </a:ext>
            </a:extLst>
          </p:cNvPr>
          <p:cNvSpPr txBox="1"/>
          <p:nvPr/>
        </p:nvSpPr>
        <p:spPr>
          <a:xfrm>
            <a:off x="185549" y="3316313"/>
            <a:ext cx="11688418" cy="584775"/>
          </a:xfrm>
          <a:prstGeom prst="rect">
            <a:avLst/>
          </a:prstGeom>
          <a:solidFill>
            <a:schemeClr val="accent2">
              <a:lumMod val="40000"/>
              <a:lumOff val="60000"/>
            </a:schemeClr>
          </a:solidFill>
          <a:ln w="28575">
            <a:solidFill>
              <a:srgbClr val="006600"/>
            </a:solidFill>
          </a:ln>
        </p:spPr>
        <p:txBody>
          <a:bodyPr wrap="square" rtlCol="0">
            <a:spAutoFit/>
          </a:bodyPr>
          <a:lstStyle/>
          <a:p>
            <a:pPr lvl="0"/>
            <a:r>
              <a:rPr lang="en-US" sz="3200" dirty="0">
                <a:solidFill>
                  <a:schemeClr val="bg1"/>
                </a:solidFill>
              </a:rPr>
              <a:t>Challenges for splicing impact predictions</a:t>
            </a:r>
            <a:r>
              <a:rPr lang="en-US" sz="2000" dirty="0">
                <a:solidFill>
                  <a:srgbClr val="000000"/>
                </a:solidFill>
              </a:rPr>
              <a:t>	</a:t>
            </a:r>
          </a:p>
        </p:txBody>
      </p:sp>
      <p:sp>
        <p:nvSpPr>
          <p:cNvPr id="13" name="TextBox 12">
            <a:extLst>
              <a:ext uri="{FF2B5EF4-FFF2-40B4-BE49-F238E27FC236}">
                <a16:creationId xmlns:a16="http://schemas.microsoft.com/office/drawing/2014/main" id="{BB9EA93A-4194-42D5-8E0D-F026BCFC823B}"/>
              </a:ext>
            </a:extLst>
          </p:cNvPr>
          <p:cNvSpPr txBox="1"/>
          <p:nvPr/>
        </p:nvSpPr>
        <p:spPr>
          <a:xfrm>
            <a:off x="178929" y="4080957"/>
            <a:ext cx="11688418" cy="1815882"/>
          </a:xfrm>
          <a:prstGeom prst="rect">
            <a:avLst/>
          </a:prstGeom>
          <a:solidFill>
            <a:schemeClr val="accent2">
              <a:lumMod val="40000"/>
              <a:lumOff val="60000"/>
            </a:schemeClr>
          </a:solidFill>
          <a:ln w="28575">
            <a:solidFill>
              <a:srgbClr val="006600"/>
            </a:solidFill>
          </a:ln>
        </p:spPr>
        <p:txBody>
          <a:bodyPr wrap="square" rtlCol="0">
            <a:spAutoFit/>
          </a:bodyPr>
          <a:lstStyle/>
          <a:p>
            <a:pPr lvl="0"/>
            <a:r>
              <a:rPr lang="en-US" sz="3200" dirty="0">
                <a:solidFill>
                  <a:schemeClr val="bg1"/>
                </a:solidFill>
              </a:rPr>
              <a:t>Considerations for clinical diagnostics and future CAGI challenges</a:t>
            </a:r>
            <a:r>
              <a:rPr lang="en-US" sz="2000" dirty="0">
                <a:solidFill>
                  <a:srgbClr val="000000"/>
                </a:solidFill>
              </a:rPr>
              <a:t>			Predict effects on disease rather than an assay (with imperfections of its own)</a:t>
            </a:r>
          </a:p>
          <a:p>
            <a:pPr lvl="0"/>
            <a:r>
              <a:rPr lang="en-US" sz="2000" dirty="0">
                <a:solidFill>
                  <a:srgbClr val="000000"/>
                </a:solidFill>
              </a:rPr>
              <a:t>	Challenges on specific genes with known splicing vulnerability</a:t>
            </a:r>
          </a:p>
          <a:p>
            <a:pPr lvl="0"/>
            <a:r>
              <a:rPr lang="en-US" sz="2000" dirty="0">
                <a:solidFill>
                  <a:srgbClr val="000000"/>
                </a:solidFill>
              </a:rPr>
              <a:t>	Challenges on specific genes with known impact on disease</a:t>
            </a:r>
          </a:p>
          <a:p>
            <a:pPr lvl="0"/>
            <a:r>
              <a:rPr lang="en-US" sz="2000" dirty="0">
                <a:solidFill>
                  <a:srgbClr val="000000"/>
                </a:solidFill>
              </a:rPr>
              <a:t>	Parsing RNA-seq data (genome-wide)?</a:t>
            </a:r>
            <a:endParaRPr lang="en-US" sz="3200" dirty="0">
              <a:solidFill>
                <a:srgbClr val="000000"/>
              </a:solidFill>
            </a:endParaRPr>
          </a:p>
        </p:txBody>
      </p:sp>
    </p:spTree>
    <p:extLst>
      <p:ext uri="{BB962C8B-B14F-4D97-AF65-F5344CB8AC3E}">
        <p14:creationId xmlns:p14="http://schemas.microsoft.com/office/powerpoint/2010/main" val="4737765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accent4">
            <a:lumMod val="75000"/>
          </a:schemeClr>
        </a:solidFill>
        <a:effectLst/>
      </p:bgPr>
    </p:bg>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BB9EA93A-4194-42D5-8E0D-F026BCFC823B}"/>
              </a:ext>
            </a:extLst>
          </p:cNvPr>
          <p:cNvSpPr txBox="1"/>
          <p:nvPr/>
        </p:nvSpPr>
        <p:spPr>
          <a:xfrm>
            <a:off x="178929" y="157634"/>
            <a:ext cx="11688418" cy="6124754"/>
          </a:xfrm>
          <a:prstGeom prst="rect">
            <a:avLst/>
          </a:prstGeom>
          <a:solidFill>
            <a:schemeClr val="accent2">
              <a:lumMod val="40000"/>
              <a:lumOff val="60000"/>
            </a:schemeClr>
          </a:solidFill>
          <a:ln w="28575">
            <a:solidFill>
              <a:srgbClr val="006600"/>
            </a:solidFill>
          </a:ln>
        </p:spPr>
        <p:txBody>
          <a:bodyPr wrap="square" rtlCol="0">
            <a:spAutoFit/>
          </a:bodyPr>
          <a:lstStyle/>
          <a:p>
            <a:pPr lvl="0"/>
            <a:r>
              <a:rPr lang="en-US" sz="3200" dirty="0">
                <a:solidFill>
                  <a:schemeClr val="bg1"/>
                </a:solidFill>
              </a:rPr>
              <a:t>Considerations for clinical diagnostics and future CAGI challenges</a:t>
            </a:r>
            <a:r>
              <a:rPr lang="en-US" sz="2000" dirty="0">
                <a:solidFill>
                  <a:srgbClr val="000000"/>
                </a:solidFill>
              </a:rPr>
              <a:t>		\</a:t>
            </a:r>
          </a:p>
          <a:p>
            <a:pPr lvl="0"/>
            <a:r>
              <a:rPr lang="en-US" sz="2000" dirty="0">
                <a:solidFill>
                  <a:srgbClr val="000000"/>
                </a:solidFill>
              </a:rPr>
              <a:t>	</a:t>
            </a:r>
            <a:r>
              <a:rPr lang="en-US" sz="2000" b="1" dirty="0">
                <a:solidFill>
                  <a:srgbClr val="000000"/>
                </a:solidFill>
              </a:rPr>
              <a:t>Predict effects on disease rather than an assay </a:t>
            </a:r>
          </a:p>
          <a:p>
            <a:pPr lvl="0"/>
            <a:r>
              <a:rPr lang="en-US" sz="2000" dirty="0">
                <a:solidFill>
                  <a:srgbClr val="000000"/>
                </a:solidFill>
              </a:rPr>
              <a:t>		- assays are always imperfect	</a:t>
            </a:r>
          </a:p>
          <a:p>
            <a:pPr lvl="0"/>
            <a:endParaRPr lang="en-US" sz="2000" dirty="0">
              <a:solidFill>
                <a:srgbClr val="000000"/>
              </a:solidFill>
            </a:endParaRPr>
          </a:p>
          <a:p>
            <a:r>
              <a:rPr lang="en-US" sz="2000" dirty="0">
                <a:solidFill>
                  <a:srgbClr val="000000"/>
                </a:solidFill>
              </a:rPr>
              <a:t>	</a:t>
            </a:r>
            <a:r>
              <a:rPr lang="en-US" sz="2000" b="1" dirty="0">
                <a:solidFill>
                  <a:srgbClr val="000000"/>
                </a:solidFill>
              </a:rPr>
              <a:t>Challenges on specific genes with known impact on disease</a:t>
            </a:r>
          </a:p>
          <a:p>
            <a:pPr lvl="0"/>
            <a:r>
              <a:rPr lang="en-US" sz="2000" dirty="0">
                <a:solidFill>
                  <a:srgbClr val="000000"/>
                </a:solidFill>
              </a:rPr>
              <a:t>		- we can use data from large WGS surveys for diseases (autism, hyperlipidemia, cancer) with a list of known genes with loss-of-function phenotypes. </a:t>
            </a:r>
          </a:p>
          <a:p>
            <a:pPr lvl="0"/>
            <a:r>
              <a:rPr lang="en-US" sz="2000" dirty="0">
                <a:solidFill>
                  <a:srgbClr val="000000"/>
                </a:solidFill>
              </a:rPr>
              <a:t>	</a:t>
            </a:r>
            <a:r>
              <a:rPr lang="en-US" sz="2000" b="1" dirty="0">
                <a:solidFill>
                  <a:srgbClr val="000000"/>
                </a:solidFill>
              </a:rPr>
              <a:t>Challenges on specific genes with known splicing vulnerability</a:t>
            </a:r>
          </a:p>
          <a:p>
            <a:pPr lvl="0"/>
            <a:r>
              <a:rPr lang="en-US" sz="2000" dirty="0">
                <a:solidFill>
                  <a:srgbClr val="000000"/>
                </a:solidFill>
              </a:rPr>
              <a:t>		- ID the splicing defects among VUS</a:t>
            </a:r>
          </a:p>
          <a:p>
            <a:pPr lvl="0"/>
            <a:endParaRPr lang="en-US" sz="2000" dirty="0">
              <a:solidFill>
                <a:srgbClr val="000000"/>
              </a:solidFill>
            </a:endParaRPr>
          </a:p>
          <a:p>
            <a:pPr lvl="0"/>
            <a:r>
              <a:rPr lang="en-US" sz="2000" dirty="0">
                <a:solidFill>
                  <a:srgbClr val="000000"/>
                </a:solidFill>
              </a:rPr>
              <a:t>	</a:t>
            </a:r>
            <a:r>
              <a:rPr lang="en-US" sz="2000" b="1" dirty="0">
                <a:solidFill>
                  <a:srgbClr val="000000"/>
                </a:solidFill>
              </a:rPr>
              <a:t>Parsing RNA-seq data (genome-wide)?</a:t>
            </a:r>
          </a:p>
          <a:p>
            <a:pPr lvl="0"/>
            <a:r>
              <a:rPr lang="en-US" sz="2000" dirty="0">
                <a:solidFill>
                  <a:srgbClr val="000000"/>
                </a:solidFill>
              </a:rPr>
              <a:t>		- WGS plus RNA-seq data </a:t>
            </a:r>
            <a:r>
              <a:rPr lang="en-US" sz="2000" dirty="0">
                <a:solidFill>
                  <a:srgbClr val="000000"/>
                </a:solidFill>
                <a:sym typeface="Wingdings" panose="05000000000000000000" pitchFamily="2" charset="2"/>
              </a:rPr>
              <a:t> spot the splicing defect</a:t>
            </a:r>
          </a:p>
          <a:p>
            <a:pPr lvl="0"/>
            <a:endParaRPr lang="en-US" sz="2000" dirty="0">
              <a:solidFill>
                <a:srgbClr val="000000"/>
              </a:solidFill>
            </a:endParaRPr>
          </a:p>
          <a:p>
            <a:pPr lvl="0"/>
            <a:r>
              <a:rPr lang="en-US" sz="2000" dirty="0">
                <a:solidFill>
                  <a:srgbClr val="000000"/>
                </a:solidFill>
              </a:rPr>
              <a:t>	</a:t>
            </a:r>
            <a:r>
              <a:rPr lang="en-US" sz="2000" b="1" dirty="0">
                <a:solidFill>
                  <a:srgbClr val="000000"/>
                </a:solidFill>
              </a:rPr>
              <a:t>Identification of weak exons in a high throughput way</a:t>
            </a:r>
          </a:p>
          <a:p>
            <a:pPr lvl="0"/>
            <a:r>
              <a:rPr lang="en-US" sz="2000" dirty="0">
                <a:solidFill>
                  <a:srgbClr val="000000"/>
                </a:solidFill>
              </a:rPr>
              <a:t>		- This may be part of the above challenges.</a:t>
            </a:r>
            <a:endParaRPr lang="en-US" sz="2000" dirty="0">
              <a:solidFill>
                <a:srgbClr val="000000"/>
              </a:solidFill>
              <a:sym typeface="Wingdings" panose="05000000000000000000" pitchFamily="2" charset="2"/>
            </a:endParaRPr>
          </a:p>
          <a:p>
            <a:pPr lvl="0"/>
            <a:endParaRPr lang="en-US" sz="2000" dirty="0">
              <a:solidFill>
                <a:srgbClr val="000000"/>
              </a:solidFill>
              <a:sym typeface="Wingdings" panose="05000000000000000000" pitchFamily="2" charset="2"/>
            </a:endParaRPr>
          </a:p>
          <a:p>
            <a:pPr lvl="0"/>
            <a:r>
              <a:rPr lang="en-US" sz="2000" dirty="0">
                <a:solidFill>
                  <a:srgbClr val="000000"/>
                </a:solidFill>
                <a:sym typeface="Wingdings" panose="05000000000000000000" pitchFamily="2" charset="2"/>
              </a:rPr>
              <a:t>	</a:t>
            </a:r>
            <a:r>
              <a:rPr lang="en-US" sz="2000" b="1" dirty="0">
                <a:solidFill>
                  <a:srgbClr val="000000"/>
                </a:solidFill>
                <a:sym typeface="Wingdings" panose="05000000000000000000" pitchFamily="2" charset="2"/>
              </a:rPr>
              <a:t>In </a:t>
            </a:r>
            <a:r>
              <a:rPr lang="en-US" sz="2000" dirty="0">
                <a:solidFill>
                  <a:srgbClr val="000000"/>
                </a:solidFill>
                <a:sym typeface="Wingdings" panose="05000000000000000000" pitchFamily="2" charset="2"/>
              </a:rPr>
              <a:t>general – making degree of confidence </a:t>
            </a:r>
            <a:r>
              <a:rPr lang="en-US" sz="2000" b="1" dirty="0">
                <a:solidFill>
                  <a:srgbClr val="000000"/>
                </a:solidFill>
                <a:sym typeface="Wingdings" panose="05000000000000000000" pitchFamily="2" charset="2"/>
              </a:rPr>
              <a:t>the thing </a:t>
            </a:r>
            <a:r>
              <a:rPr lang="en-US" sz="2000" dirty="0">
                <a:solidFill>
                  <a:srgbClr val="000000"/>
                </a:solidFill>
                <a:sym typeface="Wingdings" panose="05000000000000000000" pitchFamily="2" charset="2"/>
              </a:rPr>
              <a:t>on which predictors are evaluated.</a:t>
            </a:r>
          </a:p>
          <a:p>
            <a:pPr lvl="0"/>
            <a:r>
              <a:rPr lang="en-US" sz="2000" dirty="0">
                <a:solidFill>
                  <a:srgbClr val="000000"/>
                </a:solidFill>
              </a:rPr>
              <a:t>		-Tell people in advance </a:t>
            </a:r>
            <a:r>
              <a:rPr lang="en-US" sz="2000" b="1" dirty="0">
                <a:solidFill>
                  <a:srgbClr val="000000"/>
                </a:solidFill>
              </a:rPr>
              <a:t>exactly how</a:t>
            </a:r>
            <a:r>
              <a:rPr lang="en-US" sz="2000" dirty="0">
                <a:solidFill>
                  <a:srgbClr val="000000"/>
                </a:solidFill>
              </a:rPr>
              <a:t> their predictions will be assessed.</a:t>
            </a:r>
          </a:p>
          <a:p>
            <a:pPr lvl="0"/>
            <a:r>
              <a:rPr lang="en-US" sz="2000" dirty="0">
                <a:solidFill>
                  <a:srgbClr val="000000"/>
                </a:solidFill>
              </a:rPr>
              <a:t>		</a:t>
            </a:r>
            <a:endParaRPr lang="en-US" sz="3200" dirty="0">
              <a:solidFill>
                <a:srgbClr val="000000"/>
              </a:solidFill>
            </a:endParaRPr>
          </a:p>
        </p:txBody>
      </p:sp>
    </p:spTree>
    <p:extLst>
      <p:ext uri="{BB962C8B-B14F-4D97-AF65-F5344CB8AC3E}">
        <p14:creationId xmlns:p14="http://schemas.microsoft.com/office/powerpoint/2010/main" val="1385234511"/>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TM10001115[[fn=Parcel]]</Template>
  <TotalTime>993</TotalTime>
  <Words>1330</Words>
  <Application>Microsoft Office PowerPoint</Application>
  <PresentationFormat>Widescreen</PresentationFormat>
  <Paragraphs>268</Paragraphs>
  <Slides>41</Slides>
  <Notes>0</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41</vt:i4>
      </vt:variant>
    </vt:vector>
  </HeadingPairs>
  <TitlesOfParts>
    <vt:vector size="49" baseType="lpstr">
      <vt:lpstr>Arial</vt:lpstr>
      <vt:lpstr>Calibri</vt:lpstr>
      <vt:lpstr>Calibri Light</vt:lpstr>
      <vt:lpstr>Gill Sans MT</vt:lpstr>
      <vt:lpstr>Verdana</vt:lpstr>
      <vt:lpstr>Parcel</vt:lpstr>
      <vt:lpstr>Default Design</vt:lpstr>
      <vt:lpstr>Office Theme</vt:lpstr>
      <vt:lpstr>CAGI slide pack guidelines I agree to my slides being used according to the following terms: _______Steve Mount_______</vt:lpstr>
      <vt:lpstr>CAGI 2019 – San Francisco The status of splicing prediction.</vt:lpstr>
      <vt:lpstr>CAGI 2019 – San Francisco The status of splicing prediction.</vt:lpstr>
      <vt:lpstr>CAGI 2019 – San Francisco The status of splicing prediction.</vt:lpstr>
      <vt:lpstr>outline</vt:lpstr>
      <vt:lpstr>Classes of splice site signal</vt:lpstr>
      <vt:lpstr>Splice site recognition</vt:lpstr>
      <vt:lpstr>Missense and synonymous mutations are often ESE or ESS or cryptic splice site activation mutations.</vt:lpstr>
      <vt:lpstr>PowerPoint Presentation</vt:lpstr>
      <vt:lpstr>outline</vt:lpstr>
      <vt:lpstr>Alternative splicing</vt:lpstr>
      <vt:lpstr>Splicing mutation outcomes</vt:lpstr>
      <vt:lpstr>Splicing mutation outcomes</vt:lpstr>
      <vt:lpstr>Splicing mutation outcomes</vt:lpstr>
      <vt:lpstr>Splicing mutation outcomes</vt:lpstr>
      <vt:lpstr>PowerPoint Presentation</vt:lpstr>
      <vt:lpstr>PowerPoint Presentation</vt:lpstr>
      <vt:lpstr>PowerPoint Presentation</vt:lpstr>
      <vt:lpstr>PowerPoint Presentation</vt:lpstr>
      <vt:lpstr>CAGI5 Splicing challenges:  Vex-seq and MaPSy</vt:lpstr>
      <vt:lpstr>PowerPoint Presentation</vt:lpstr>
      <vt:lpstr>PowerPoint Presentation</vt:lpstr>
      <vt:lpstr>All predictors but two used a combination of known methods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When ranked by p-value, there is little correlation between logit and nontransformed significant cases of differential alternative splicing.</vt:lpstr>
      <vt:lpstr>SpliceAI from Illumina</vt:lpstr>
      <vt:lpstr>SpliceAI from Illumina</vt:lpstr>
      <vt:lpstr>SpliceAI from Illumina</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CAGI 2019 – San Francisco The status of splicing prediction.</dc:title>
  <dc:creator>Steve Mount</dc:creator>
  <cp:lastModifiedBy>Steve Mount</cp:lastModifiedBy>
  <cp:revision>49</cp:revision>
  <dcterms:created xsi:type="dcterms:W3CDTF">2019-12-05T21:39:55Z</dcterms:created>
  <dcterms:modified xsi:type="dcterms:W3CDTF">2019-12-07T22:13:20Z</dcterms:modified>
</cp:coreProperties>
</file>