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f"/>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1"/>
  </p:notesMasterIdLst>
  <p:sldIdLst>
    <p:sldId id="259" r:id="rId2"/>
    <p:sldId id="256" r:id="rId3"/>
    <p:sldId id="365" r:id="rId4"/>
    <p:sldId id="607" r:id="rId5"/>
    <p:sldId id="288" r:id="rId6"/>
    <p:sldId id="293" r:id="rId7"/>
    <p:sldId id="289" r:id="rId8"/>
    <p:sldId id="505" r:id="rId9"/>
    <p:sldId id="604" r:id="rId10"/>
    <p:sldId id="273" r:id="rId11"/>
    <p:sldId id="455" r:id="rId12"/>
    <p:sldId id="270" r:id="rId13"/>
    <p:sldId id="458" r:id="rId14"/>
    <p:sldId id="609" r:id="rId15"/>
    <p:sldId id="608" r:id="rId16"/>
    <p:sldId id="606" r:id="rId17"/>
    <p:sldId id="602" r:id="rId18"/>
    <p:sldId id="603" r:id="rId19"/>
    <p:sldId id="350" r:id="rId20"/>
    <p:sldId id="315" r:id="rId21"/>
    <p:sldId id="514" r:id="rId22"/>
    <p:sldId id="516" r:id="rId23"/>
    <p:sldId id="598" r:id="rId24"/>
    <p:sldId id="612" r:id="rId25"/>
    <p:sldId id="263" r:id="rId26"/>
    <p:sldId id="267" r:id="rId27"/>
    <p:sldId id="599" r:id="rId28"/>
    <p:sldId id="610" r:id="rId29"/>
    <p:sldId id="613" r:id="rId30"/>
    <p:sldId id="507" r:id="rId31"/>
    <p:sldId id="484" r:id="rId32"/>
    <p:sldId id="488" r:id="rId33"/>
    <p:sldId id="513" r:id="rId34"/>
    <p:sldId id="257" r:id="rId35"/>
    <p:sldId id="258" r:id="rId36"/>
    <p:sldId id="515" r:id="rId37"/>
    <p:sldId id="332" r:id="rId38"/>
    <p:sldId id="614" r:id="rId39"/>
    <p:sldId id="61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8"/>
    <p:restoredTop sz="94690"/>
  </p:normalViewPr>
  <p:slideViewPr>
    <p:cSldViewPr snapToGrid="0" snapToObjects="1">
      <p:cViewPr varScale="1">
        <p:scale>
          <a:sx n="99" d="100"/>
          <a:sy n="99" d="100"/>
        </p:scale>
        <p:origin x="384" y="184"/>
      </p:cViewPr>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oleObject" Target="lyra:Users:srepo:work:cagi:datasets_2011:CBS:assessments:CBS_figures.xls" TargetMode="External"/><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dirty="0"/>
              <a:t>HGMD 2012</a:t>
            </a:r>
          </a:p>
        </c:rich>
      </c:tx>
      <c:layout>
        <c:manualLayout>
          <c:xMode val="edge"/>
          <c:yMode val="edge"/>
          <c:x val="1.5664081577268899E-2"/>
          <c:y val="3.1659882406151099E-2"/>
        </c:manualLayout>
      </c:layout>
      <c:overlay val="0"/>
      <c:spPr>
        <a:noFill/>
        <a:ln>
          <a:noFill/>
        </a:ln>
        <a:effectLst/>
      </c:spPr>
      <c:txPr>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40025325501758302"/>
          <c:y val="0.12317510514713501"/>
          <c:w val="0.56419878251573496"/>
          <c:h val="0.73150158299412005"/>
        </c:manualLayout>
      </c:layout>
      <c:pieChart>
        <c:varyColors val="1"/>
        <c:ser>
          <c:idx val="0"/>
          <c:order val="0"/>
          <c:spPr>
            <a:ln>
              <a:noFill/>
            </a:ln>
            <a:effectLst>
              <a:outerShdw blurRad="50800" dist="63500" dir="2700000" algn="tl" rotWithShape="0">
                <a:prstClr val="black">
                  <a:alpha val="40000"/>
                </a:prstClr>
              </a:outerShdw>
            </a:effectLst>
          </c:spPr>
          <c:dPt>
            <c:idx val="0"/>
            <c:bubble3D val="0"/>
            <c:spPr>
              <a:solidFill>
                <a:srgbClr val="FFC000"/>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1-8EDF-C042-A293-F5C47C3C4D83}"/>
              </c:ext>
            </c:extLst>
          </c:dPt>
          <c:dPt>
            <c:idx val="1"/>
            <c:bubble3D val="0"/>
            <c:spPr>
              <a:solidFill>
                <a:srgbClr val="FFC000">
                  <a:lumMod val="40000"/>
                  <a:lumOff val="60000"/>
                </a:srgbClr>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3-8EDF-C042-A293-F5C47C3C4D83}"/>
              </c:ext>
            </c:extLst>
          </c:dPt>
          <c:dPt>
            <c:idx val="2"/>
            <c:bubble3D val="0"/>
            <c:spPr>
              <a:solidFill>
                <a:schemeClr val="accent2"/>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5-8EDF-C042-A293-F5C47C3C4D83}"/>
              </c:ext>
            </c:extLst>
          </c:dPt>
          <c:dPt>
            <c:idx val="3"/>
            <c:bubble3D val="0"/>
            <c:spPr>
              <a:solidFill>
                <a:srgbClr val="70AD47">
                  <a:lumMod val="40000"/>
                  <a:lumOff val="60000"/>
                </a:srgbClr>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7-8EDF-C042-A293-F5C47C3C4D83}"/>
              </c:ext>
            </c:extLst>
          </c:dPt>
          <c:dPt>
            <c:idx val="4"/>
            <c:bubble3D val="0"/>
            <c:spPr>
              <a:solidFill>
                <a:srgbClr val="70AD47"/>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9-8EDF-C042-A293-F5C47C3C4D83}"/>
              </c:ext>
            </c:extLst>
          </c:dPt>
          <c:dPt>
            <c:idx val="5"/>
            <c:bubble3D val="0"/>
            <c:spPr>
              <a:solidFill>
                <a:schemeClr val="accent1">
                  <a:lumMod val="40000"/>
                  <a:lumOff val="60000"/>
                </a:schemeClr>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B-8EDF-C042-A293-F5C47C3C4D83}"/>
              </c:ext>
            </c:extLst>
          </c:dPt>
          <c:dPt>
            <c:idx val="6"/>
            <c:bubble3D val="0"/>
            <c:spPr>
              <a:solidFill>
                <a:srgbClr val="5B9BD5"/>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D-8EDF-C042-A293-F5C47C3C4D83}"/>
              </c:ext>
            </c:extLst>
          </c:dPt>
          <c:dPt>
            <c:idx val="7"/>
            <c:bubble3D val="0"/>
            <c:spPr>
              <a:solidFill>
                <a:srgbClr val="7030A0"/>
              </a:solidFill>
              <a:ln w="19050">
                <a:noFill/>
              </a:ln>
              <a:effectLst>
                <a:outerShdw blurRad="50800" dist="63500" dir="2700000" algn="tl" rotWithShape="0">
                  <a:prstClr val="black">
                    <a:alpha val="40000"/>
                  </a:prstClr>
                </a:outerShdw>
              </a:effectLst>
            </c:spPr>
            <c:extLst>
              <c:ext xmlns:c16="http://schemas.microsoft.com/office/drawing/2014/chart" uri="{C3380CC4-5D6E-409C-BE32-E72D297353CC}">
                <c16:uniqueId val="{0000000F-8EDF-C042-A293-F5C47C3C4D83}"/>
              </c:ext>
            </c:extLst>
          </c:dPt>
          <c:dLbls>
            <c:dLbl>
              <c:idx val="2"/>
              <c:layout>
                <c:manualLayout>
                  <c:x val="2.8952401540176399E-2"/>
                  <c:y val="3.5943403953745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EDF-C042-A293-F5C47C3C4D83}"/>
                </c:ext>
              </c:extLst>
            </c:dLbl>
            <c:dLbl>
              <c:idx val="4"/>
              <c:layout>
                <c:manualLayout>
                  <c:x val="-6.37500954507224E-3"/>
                  <c:y val="-6.3976288920465599E-2"/>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EDF-C042-A293-F5C47C3C4D83}"/>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effectLst>
                      <a:outerShdw blurRad="50800" dist="63500" dir="2700000" algn="tl" rotWithShape="0">
                        <a:schemeClr val="bg1">
                          <a:alpha val="40000"/>
                        </a:schemeClr>
                      </a:outerShdw>
                    </a:effectLst>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Sheet1!$M$347:$M$354</c:f>
              <c:strCache>
                <c:ptCount val="8"/>
                <c:pt idx="0">
                  <c:v>missense</c:v>
                </c:pt>
                <c:pt idx="1">
                  <c:v>nonsense</c:v>
                </c:pt>
                <c:pt idx="2">
                  <c:v>splicing</c:v>
                </c:pt>
                <c:pt idx="3">
                  <c:v>regulatory</c:v>
                </c:pt>
                <c:pt idx="4">
                  <c:v>small indels (&lt;= 20bp)</c:v>
                </c:pt>
                <c:pt idx="5">
                  <c:v>Gross indels (&gt; 20bp)</c:v>
                </c:pt>
                <c:pt idx="6">
                  <c:v>Complex rearrangement</c:v>
                </c:pt>
                <c:pt idx="7">
                  <c:v>Repeat variations</c:v>
                </c:pt>
              </c:strCache>
            </c:strRef>
          </c:cat>
          <c:val>
            <c:numRef>
              <c:f>Sheet1!$O$347:$O$354</c:f>
              <c:numCache>
                <c:formatCode>0%</c:formatCode>
                <c:ptCount val="8"/>
                <c:pt idx="0">
                  <c:v>0.444539690754998</c:v>
                </c:pt>
                <c:pt idx="1">
                  <c:v>0.11162418321796</c:v>
                </c:pt>
                <c:pt idx="2">
                  <c:v>9.3202109076793702E-2</c:v>
                </c:pt>
                <c:pt idx="3">
                  <c:v>1.9044769360160401E-2</c:v>
                </c:pt>
                <c:pt idx="4">
                  <c:v>0.234820793168144</c:v>
                </c:pt>
                <c:pt idx="5">
                  <c:v>8.3821246037394104E-2</c:v>
                </c:pt>
                <c:pt idx="6">
                  <c:v>9.7852105842013305E-3</c:v>
                </c:pt>
                <c:pt idx="7">
                  <c:v>3.1619978003493599E-3</c:v>
                </c:pt>
              </c:numCache>
            </c:numRef>
          </c:val>
          <c:extLst>
            <c:ext xmlns:c16="http://schemas.microsoft.com/office/drawing/2014/chart" uri="{C3380CC4-5D6E-409C-BE32-E72D297353CC}">
              <c16:uniqueId val="{00000010-8EDF-C042-A293-F5C47C3C4D83}"/>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l"/>
      <c:layout>
        <c:manualLayout>
          <c:xMode val="edge"/>
          <c:yMode val="edge"/>
          <c:x val="2.3988747714218599E-2"/>
          <c:y val="0.19443631282860299"/>
          <c:w val="0.38890346210070698"/>
          <c:h val="0.80556362781653601"/>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lineChart>
        <c:grouping val="standard"/>
        <c:varyColors val="0"/>
        <c:ser>
          <c:idx val="0"/>
          <c:order val="0"/>
          <c:tx>
            <c:v>Experimental data</c:v>
          </c:tx>
          <c:spPr>
            <a:ln w="38100" cap="rnd" cmpd="sng" algn="ctr">
              <a:solidFill>
                <a:srgbClr val="4F81BD">
                  <a:shade val="95000"/>
                  <a:satMod val="105000"/>
                </a:srgbClr>
              </a:solidFill>
              <a:prstDash val="solid"/>
              <a:round/>
              <a:headEnd type="none" w="med" len="med"/>
              <a:tailEnd type="none" w="med" len="med"/>
            </a:ln>
          </c:spPr>
          <c:marker>
            <c:symbol val="diamond"/>
            <c:size val="5"/>
            <c:spPr>
              <a:ln w="38100" cap="rnd" cmpd="sng" algn="ctr">
                <a:solidFill>
                  <a:srgbClr val="4F81BD">
                    <a:shade val="95000"/>
                    <a:satMod val="105000"/>
                  </a:srgbClr>
                </a:solidFill>
                <a:prstDash val="solid"/>
                <a:round/>
                <a:headEnd type="none" w="med" len="med"/>
                <a:tailEnd type="none" w="med" len="med"/>
              </a:ln>
            </c:spPr>
          </c:marker>
          <c:trendline>
            <c:spPr>
              <a:ln w="12700">
                <a:solidFill>
                  <a:schemeClr val="tx2">
                    <a:lumMod val="75000"/>
                  </a:schemeClr>
                </a:solidFill>
              </a:ln>
            </c:spPr>
            <c:trendlineType val="linear"/>
            <c:dispRSqr val="0"/>
            <c:dispEq val="0"/>
          </c:trendline>
          <c:val>
            <c:numRef>
              <c:f>predictions!$E$3:$E$86</c:f>
              <c:numCache>
                <c:formatCode>General</c:formatCode>
                <c:ptCount val="84"/>
                <c:pt idx="0" formatCode="0.0">
                  <c:v>110.59379141384851</c:v>
                </c:pt>
                <c:pt idx="1">
                  <c:v>109.31367879991831</c:v>
                </c:pt>
                <c:pt idx="2" formatCode="0.0">
                  <c:v>109.2161368466372</c:v>
                </c:pt>
                <c:pt idx="3" formatCode="0.0">
                  <c:v>106.15183810277981</c:v>
                </c:pt>
                <c:pt idx="4" formatCode="0.0">
                  <c:v>105.7435871604057</c:v>
                </c:pt>
                <c:pt idx="5" formatCode="0.0">
                  <c:v>102.8602894594413</c:v>
                </c:pt>
                <c:pt idx="6" formatCode="0.0">
                  <c:v>101.1450911851786</c:v>
                </c:pt>
                <c:pt idx="7" formatCode="0.0">
                  <c:v>100.2895114786765</c:v>
                </c:pt>
                <c:pt idx="8" formatCode="0.0">
                  <c:v>100.1905099617146</c:v>
                </c:pt>
                <c:pt idx="9" formatCode="0.0">
                  <c:v>99.805975421526355</c:v>
                </c:pt>
                <c:pt idx="10" formatCode="0.0">
                  <c:v>99.366675677906201</c:v>
                </c:pt>
                <c:pt idx="11" formatCode="0.0">
                  <c:v>99.135447522873505</c:v>
                </c:pt>
                <c:pt idx="12" formatCode="0.0">
                  <c:v>98.308491111402802</c:v>
                </c:pt>
                <c:pt idx="13" formatCode="0.0">
                  <c:v>97.491656843803256</c:v>
                </c:pt>
                <c:pt idx="14" formatCode="0.0">
                  <c:v>97.487643900262199</c:v>
                </c:pt>
                <c:pt idx="15" formatCode="0.0">
                  <c:v>96.863429223268014</c:v>
                </c:pt>
                <c:pt idx="16" formatCode="0.0">
                  <c:v>94.952740429462708</c:v>
                </c:pt>
                <c:pt idx="17" formatCode="0.0">
                  <c:v>94.92810104000138</c:v>
                </c:pt>
                <c:pt idx="18" formatCode="0.0">
                  <c:v>94.730269893420811</c:v>
                </c:pt>
                <c:pt idx="19" formatCode="0.0">
                  <c:v>88.906146348362995</c:v>
                </c:pt>
                <c:pt idx="20" formatCode="0.0">
                  <c:v>87.757113831283533</c:v>
                </c:pt>
                <c:pt idx="21" formatCode="0.0">
                  <c:v>84.888308727156158</c:v>
                </c:pt>
                <c:pt idx="22" formatCode="0.0">
                  <c:v>77.128907565361345</c:v>
                </c:pt>
                <c:pt idx="23" formatCode="0.0">
                  <c:v>74.973622147864248</c:v>
                </c:pt>
                <c:pt idx="24" formatCode="0.0">
                  <c:v>70.385221519385482</c:v>
                </c:pt>
                <c:pt idx="25" formatCode="0.0">
                  <c:v>66.628395752451894</c:v>
                </c:pt>
                <c:pt idx="26" formatCode="0.0">
                  <c:v>60.237190084063599</c:v>
                </c:pt>
                <c:pt idx="27" formatCode="0.0">
                  <c:v>55.412766117094847</c:v>
                </c:pt>
                <c:pt idx="28" formatCode="0.0">
                  <c:v>47.077699870418243</c:v>
                </c:pt>
                <c:pt idx="29" formatCode="0.0">
                  <c:v>44.398450253652243</c:v>
                </c:pt>
                <c:pt idx="30" formatCode="0.0">
                  <c:v>42.093335886275582</c:v>
                </c:pt>
                <c:pt idx="31" formatCode="0.0">
                  <c:v>39.856787876457943</c:v>
                </c:pt>
                <c:pt idx="32" formatCode="0.0">
                  <c:v>39.651576949798397</c:v>
                </c:pt>
                <c:pt idx="33" formatCode="0.0">
                  <c:v>39.602552036593401</c:v>
                </c:pt>
                <c:pt idx="34" formatCode="0.0">
                  <c:v>36.821396611254023</c:v>
                </c:pt>
                <c:pt idx="35" formatCode="0.0">
                  <c:v>36.120867975902392</c:v>
                </c:pt>
                <c:pt idx="36" formatCode="0.0">
                  <c:v>30.139081648065961</c:v>
                </c:pt>
                <c:pt idx="37" formatCode="0.0">
                  <c:v>29.731994255217479</c:v>
                </c:pt>
                <c:pt idx="38" formatCode="0.0">
                  <c:v>0</c:v>
                </c:pt>
                <c:pt idx="39">
                  <c:v>0</c:v>
                </c:pt>
                <c:pt idx="40">
                  <c:v>0</c:v>
                </c:pt>
                <c:pt idx="41">
                  <c:v>0</c:v>
                </c:pt>
                <c:pt idx="42">
                  <c:v>0</c:v>
                </c:pt>
                <c:pt idx="43">
                  <c:v>0</c:v>
                </c:pt>
                <c:pt idx="44">
                  <c:v>0</c:v>
                </c:pt>
                <c:pt idx="45">
                  <c:v>0</c:v>
                </c:pt>
                <c:pt idx="46">
                  <c:v>0</c:v>
                </c:pt>
                <c:pt idx="47">
                  <c:v>0</c:v>
                </c:pt>
                <c:pt idx="48">
                  <c:v>0</c:v>
                </c:pt>
                <c:pt idx="49">
                  <c:v>0</c:v>
                </c:pt>
                <c:pt idx="50" formatCode="0.0">
                  <c:v>0</c:v>
                </c:pt>
                <c:pt idx="51">
                  <c:v>0</c:v>
                </c:pt>
                <c:pt idx="52">
                  <c:v>0</c:v>
                </c:pt>
                <c:pt idx="53">
                  <c:v>0</c:v>
                </c:pt>
                <c:pt idx="54">
                  <c:v>0</c:v>
                </c:pt>
                <c:pt idx="55">
                  <c:v>0</c:v>
                </c:pt>
                <c:pt idx="56">
                  <c:v>0</c:v>
                </c:pt>
                <c:pt idx="57">
                  <c:v>0</c:v>
                </c:pt>
                <c:pt idx="58">
                  <c:v>0</c:v>
                </c:pt>
                <c:pt idx="59">
                  <c:v>0</c:v>
                </c:pt>
                <c:pt idx="60">
                  <c:v>0</c:v>
                </c:pt>
                <c:pt idx="61">
                  <c:v>0</c:v>
                </c:pt>
                <c:pt idx="62" formatCode="0.0">
                  <c:v>0</c:v>
                </c:pt>
                <c:pt idx="63">
                  <c:v>0</c:v>
                </c:pt>
                <c:pt idx="64" formatCode="0.0">
                  <c:v>0</c:v>
                </c:pt>
                <c:pt idx="65">
                  <c:v>0</c:v>
                </c:pt>
                <c:pt idx="66">
                  <c:v>0</c:v>
                </c:pt>
                <c:pt idx="67">
                  <c:v>0</c:v>
                </c:pt>
                <c:pt idx="68">
                  <c:v>0</c:v>
                </c:pt>
                <c:pt idx="69">
                  <c:v>0</c:v>
                </c:pt>
                <c:pt idx="70">
                  <c:v>0</c:v>
                </c:pt>
                <c:pt idx="71">
                  <c:v>0</c:v>
                </c:pt>
                <c:pt idx="72" formatCode="0.0">
                  <c:v>0</c:v>
                </c:pt>
                <c:pt idx="73">
                  <c:v>0</c:v>
                </c:pt>
                <c:pt idx="74">
                  <c:v>0</c:v>
                </c:pt>
                <c:pt idx="75">
                  <c:v>0</c:v>
                </c:pt>
                <c:pt idx="76">
                  <c:v>0</c:v>
                </c:pt>
                <c:pt idx="77">
                  <c:v>0</c:v>
                </c:pt>
                <c:pt idx="78">
                  <c:v>0</c:v>
                </c:pt>
                <c:pt idx="79" formatCode="0.0">
                  <c:v>0</c:v>
                </c:pt>
                <c:pt idx="80">
                  <c:v>0</c:v>
                </c:pt>
                <c:pt idx="81">
                  <c:v>0</c:v>
                </c:pt>
                <c:pt idx="82">
                  <c:v>0</c:v>
                </c:pt>
                <c:pt idx="83">
                  <c:v>0</c:v>
                </c:pt>
              </c:numCache>
            </c:numRef>
          </c:val>
          <c:smooth val="0"/>
          <c:extLst>
            <c:ext xmlns:c16="http://schemas.microsoft.com/office/drawing/2014/chart" uri="{C3380CC4-5D6E-409C-BE32-E72D297353CC}">
              <c16:uniqueId val="{00000001-34B5-1A42-8401-D06C66AE537C}"/>
            </c:ext>
          </c:extLst>
        </c:ser>
        <c:ser>
          <c:idx val="1"/>
          <c:order val="1"/>
          <c:tx>
            <c:v>Lichtarge Lab predictions (Spearman: 0.63)</c:v>
          </c:tx>
          <c:spPr>
            <a:ln>
              <a:noFill/>
            </a:ln>
          </c:spPr>
          <c:marker>
            <c:symbol val="diamond"/>
            <c:size val="7"/>
            <c:spPr>
              <a:solidFill>
                <a:schemeClr val="accent4"/>
              </a:solidFill>
              <a:ln>
                <a:solidFill>
                  <a:schemeClr val="accent4"/>
                </a:solidFill>
              </a:ln>
            </c:spPr>
          </c:marker>
          <c:trendline>
            <c:spPr>
              <a:ln>
                <a:solidFill>
                  <a:schemeClr val="accent4">
                    <a:lumMod val="75000"/>
                  </a:schemeClr>
                </a:solidFill>
              </a:ln>
            </c:spPr>
            <c:trendlineType val="linear"/>
            <c:dispRSqr val="0"/>
            <c:dispEq val="0"/>
          </c:trendline>
          <c:val>
            <c:numRef>
              <c:f>predictions!$L$3:$L$86</c:f>
              <c:numCache>
                <c:formatCode>General</c:formatCode>
                <c:ptCount val="84"/>
                <c:pt idx="0">
                  <c:v>67</c:v>
                </c:pt>
                <c:pt idx="1">
                  <c:v>49</c:v>
                </c:pt>
                <c:pt idx="2">
                  <c:v>54</c:v>
                </c:pt>
                <c:pt idx="3">
                  <c:v>59</c:v>
                </c:pt>
                <c:pt idx="4">
                  <c:v>91</c:v>
                </c:pt>
                <c:pt idx="5">
                  <c:v>68</c:v>
                </c:pt>
                <c:pt idx="6">
                  <c:v>81</c:v>
                </c:pt>
                <c:pt idx="7">
                  <c:v>13</c:v>
                </c:pt>
                <c:pt idx="8">
                  <c:v>69</c:v>
                </c:pt>
                <c:pt idx="9">
                  <c:v>78</c:v>
                </c:pt>
                <c:pt idx="10">
                  <c:v>69</c:v>
                </c:pt>
                <c:pt idx="11">
                  <c:v>53</c:v>
                </c:pt>
                <c:pt idx="12">
                  <c:v>50</c:v>
                </c:pt>
                <c:pt idx="13">
                  <c:v>48</c:v>
                </c:pt>
                <c:pt idx="14">
                  <c:v>79</c:v>
                </c:pt>
                <c:pt idx="15">
                  <c:v>28</c:v>
                </c:pt>
                <c:pt idx="16">
                  <c:v>54</c:v>
                </c:pt>
                <c:pt idx="17">
                  <c:v>58</c:v>
                </c:pt>
                <c:pt idx="18">
                  <c:v>49</c:v>
                </c:pt>
                <c:pt idx="19">
                  <c:v>77</c:v>
                </c:pt>
                <c:pt idx="20">
                  <c:v>47</c:v>
                </c:pt>
                <c:pt idx="21">
                  <c:v>99</c:v>
                </c:pt>
                <c:pt idx="22">
                  <c:v>16</c:v>
                </c:pt>
                <c:pt idx="23">
                  <c:v>72</c:v>
                </c:pt>
                <c:pt idx="24">
                  <c:v>25</c:v>
                </c:pt>
                <c:pt idx="25">
                  <c:v>54</c:v>
                </c:pt>
                <c:pt idx="26">
                  <c:v>53</c:v>
                </c:pt>
                <c:pt idx="27">
                  <c:v>47</c:v>
                </c:pt>
                <c:pt idx="28">
                  <c:v>30</c:v>
                </c:pt>
                <c:pt idx="29">
                  <c:v>39</c:v>
                </c:pt>
                <c:pt idx="30">
                  <c:v>75</c:v>
                </c:pt>
                <c:pt idx="31">
                  <c:v>13</c:v>
                </c:pt>
                <c:pt idx="32">
                  <c:v>19</c:v>
                </c:pt>
                <c:pt idx="33">
                  <c:v>53</c:v>
                </c:pt>
                <c:pt idx="34">
                  <c:v>73</c:v>
                </c:pt>
                <c:pt idx="35">
                  <c:v>47</c:v>
                </c:pt>
                <c:pt idx="36">
                  <c:v>54</c:v>
                </c:pt>
                <c:pt idx="37">
                  <c:v>38</c:v>
                </c:pt>
                <c:pt idx="38">
                  <c:v>28</c:v>
                </c:pt>
                <c:pt idx="39">
                  <c:v>36</c:v>
                </c:pt>
                <c:pt idx="40">
                  <c:v>37</c:v>
                </c:pt>
                <c:pt idx="41">
                  <c:v>18</c:v>
                </c:pt>
                <c:pt idx="42">
                  <c:v>63</c:v>
                </c:pt>
                <c:pt idx="43">
                  <c:v>47</c:v>
                </c:pt>
                <c:pt idx="44">
                  <c:v>14</c:v>
                </c:pt>
                <c:pt idx="45">
                  <c:v>31</c:v>
                </c:pt>
                <c:pt idx="46">
                  <c:v>74</c:v>
                </c:pt>
                <c:pt idx="47">
                  <c:v>33</c:v>
                </c:pt>
                <c:pt idx="48">
                  <c:v>7</c:v>
                </c:pt>
                <c:pt idx="49">
                  <c:v>9</c:v>
                </c:pt>
                <c:pt idx="50">
                  <c:v>18</c:v>
                </c:pt>
                <c:pt idx="51">
                  <c:v>4</c:v>
                </c:pt>
                <c:pt idx="52">
                  <c:v>52</c:v>
                </c:pt>
                <c:pt idx="53">
                  <c:v>12</c:v>
                </c:pt>
                <c:pt idx="54">
                  <c:v>9</c:v>
                </c:pt>
                <c:pt idx="55">
                  <c:v>4</c:v>
                </c:pt>
                <c:pt idx="56">
                  <c:v>6</c:v>
                </c:pt>
                <c:pt idx="57">
                  <c:v>1</c:v>
                </c:pt>
                <c:pt idx="58">
                  <c:v>18</c:v>
                </c:pt>
                <c:pt idx="59">
                  <c:v>29</c:v>
                </c:pt>
                <c:pt idx="60">
                  <c:v>29</c:v>
                </c:pt>
                <c:pt idx="61">
                  <c:v>48</c:v>
                </c:pt>
                <c:pt idx="62">
                  <c:v>63</c:v>
                </c:pt>
                <c:pt idx="63">
                  <c:v>17</c:v>
                </c:pt>
                <c:pt idx="64">
                  <c:v>28</c:v>
                </c:pt>
                <c:pt idx="65">
                  <c:v>41</c:v>
                </c:pt>
                <c:pt idx="66">
                  <c:v>10</c:v>
                </c:pt>
                <c:pt idx="67">
                  <c:v>25</c:v>
                </c:pt>
                <c:pt idx="68">
                  <c:v>56</c:v>
                </c:pt>
                <c:pt idx="69">
                  <c:v>7</c:v>
                </c:pt>
                <c:pt idx="70">
                  <c:v>28</c:v>
                </c:pt>
                <c:pt idx="71">
                  <c:v>14</c:v>
                </c:pt>
                <c:pt idx="72">
                  <c:v>18</c:v>
                </c:pt>
                <c:pt idx="73">
                  <c:v>21</c:v>
                </c:pt>
                <c:pt idx="74">
                  <c:v>34</c:v>
                </c:pt>
                <c:pt idx="75">
                  <c:v>16</c:v>
                </c:pt>
                <c:pt idx="76">
                  <c:v>25</c:v>
                </c:pt>
                <c:pt idx="77">
                  <c:v>32</c:v>
                </c:pt>
                <c:pt idx="78">
                  <c:v>36</c:v>
                </c:pt>
                <c:pt idx="79">
                  <c:v>39</c:v>
                </c:pt>
                <c:pt idx="80">
                  <c:v>26</c:v>
                </c:pt>
                <c:pt idx="81">
                  <c:v>24</c:v>
                </c:pt>
                <c:pt idx="82">
                  <c:v>4</c:v>
                </c:pt>
                <c:pt idx="83">
                  <c:v>39</c:v>
                </c:pt>
              </c:numCache>
            </c:numRef>
          </c:val>
          <c:smooth val="0"/>
          <c:extLst>
            <c:ext xmlns:c16="http://schemas.microsoft.com/office/drawing/2014/chart" uri="{C3380CC4-5D6E-409C-BE32-E72D297353CC}">
              <c16:uniqueId val="{00000003-34B5-1A42-8401-D06C66AE537C}"/>
            </c:ext>
          </c:extLst>
        </c:ser>
        <c:dLbls>
          <c:showLegendKey val="0"/>
          <c:showVal val="0"/>
          <c:showCatName val="0"/>
          <c:showSerName val="0"/>
          <c:showPercent val="0"/>
          <c:showBubbleSize val="0"/>
        </c:dLbls>
        <c:marker val="1"/>
        <c:smooth val="0"/>
        <c:axId val="1913874416"/>
        <c:axId val="1913865568"/>
      </c:lineChart>
      <c:catAx>
        <c:axId val="1913874416"/>
        <c:scaling>
          <c:orientation val="minMax"/>
        </c:scaling>
        <c:delete val="0"/>
        <c:axPos val="b"/>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prstClr val="black"/>
                    </a:solidFill>
                    <a:latin typeface="+mn-lt"/>
                    <a:ea typeface="+mn-ea"/>
                    <a:cs typeface="+mn-cs"/>
                  </a:defRPr>
                </a:pPr>
                <a:r>
                  <a:rPr lang="en-US" sz="1800" b="1" i="0" baseline="0" dirty="0"/>
                  <a:t>Variants, total of 84 experimentally tested mutations </a:t>
                </a:r>
              </a:p>
            </c:rich>
          </c:tx>
          <c:overlay val="0"/>
        </c:title>
        <c:majorTickMark val="out"/>
        <c:minorTickMark val="none"/>
        <c:tickLblPos val="nextTo"/>
        <c:txPr>
          <a:bodyPr/>
          <a:lstStyle/>
          <a:p>
            <a:pPr>
              <a:defRPr sz="1200"/>
            </a:pPr>
            <a:endParaRPr lang="en-US"/>
          </a:p>
        </c:txPr>
        <c:crossAx val="1913865568"/>
        <c:crosses val="autoZero"/>
        <c:auto val="1"/>
        <c:lblAlgn val="ctr"/>
        <c:lblOffset val="100"/>
        <c:noMultiLvlLbl val="0"/>
      </c:catAx>
      <c:valAx>
        <c:axId val="1913865568"/>
        <c:scaling>
          <c:orientation val="minMax"/>
          <c:min val="-40"/>
        </c:scaling>
        <c:delete val="0"/>
        <c:axPos val="l"/>
        <c:majorGridlines/>
        <c:title>
          <c:tx>
            <c:rich>
              <a:bodyPr/>
              <a:lstStyle/>
              <a:p>
                <a:pPr>
                  <a:defRPr sz="1800"/>
                </a:pPr>
                <a:r>
                  <a:rPr lang="en-US" sz="1800" dirty="0"/>
                  <a:t>Relative growth rate</a:t>
                </a:r>
              </a:p>
            </c:rich>
          </c:tx>
          <c:overlay val="0"/>
        </c:title>
        <c:numFmt formatCode="0.0" sourceLinked="1"/>
        <c:majorTickMark val="out"/>
        <c:minorTickMark val="none"/>
        <c:tickLblPos val="nextTo"/>
        <c:txPr>
          <a:bodyPr/>
          <a:lstStyle/>
          <a:p>
            <a:pPr>
              <a:defRPr sz="1200"/>
            </a:pPr>
            <a:endParaRPr lang="en-US"/>
          </a:p>
        </c:txPr>
        <c:crossAx val="1913874416"/>
        <c:crosses val="autoZero"/>
        <c:crossBetween val="between"/>
      </c:valAx>
    </c:plotArea>
    <c:legend>
      <c:legendPos val="t"/>
      <c:legendEntry>
        <c:idx val="2"/>
        <c:delete val="1"/>
      </c:legendEntry>
      <c:legendEntry>
        <c:idx val="3"/>
        <c:delete val="1"/>
      </c:legendEntry>
      <c:overlay val="0"/>
      <c:txPr>
        <a:bodyPr/>
        <a:lstStyle/>
        <a:p>
          <a:pPr>
            <a:defRPr sz="1600"/>
          </a:pPr>
          <a:endParaRPr lang="en-US"/>
        </a:p>
      </c:txPr>
    </c:legend>
    <c:plotVisOnly val="1"/>
    <c:dispBlanksAs val="gap"/>
    <c:showDLblsOverMax val="0"/>
  </c:chart>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D3EBE7-1ADA-9741-9AD9-F806722E81C7}" type="datetimeFigureOut">
              <a:rPr lang="en-US" smtClean="0"/>
              <a:t>12/7/19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CE9372-D326-8B48-B4E0-7EA2BB8697F8}" type="slidenum">
              <a:rPr lang="en-US" smtClean="0"/>
              <a:t>‹#›</a:t>
            </a:fld>
            <a:endParaRPr lang="en-US"/>
          </a:p>
        </p:txBody>
      </p:sp>
    </p:spTree>
    <p:extLst>
      <p:ext uri="{BB962C8B-B14F-4D97-AF65-F5344CB8AC3E}">
        <p14:creationId xmlns:p14="http://schemas.microsoft.com/office/powerpoint/2010/main" val="16026658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Hgmd</a:t>
            </a:r>
            <a:r>
              <a:rPr lang="en-US" dirty="0"/>
              <a:t> paper pie chart for missense mutation</a:t>
            </a:r>
            <a:r>
              <a:rPr lang="en-US" baseline="0" dirty="0"/>
              <a:t>’s role in monogenic disease?</a:t>
            </a:r>
          </a:p>
          <a:p>
            <a:r>
              <a:rPr lang="en-US" baseline="0" dirty="0"/>
              <a:t>Do not write all example</a:t>
            </a:r>
          </a:p>
          <a:p>
            <a:endParaRPr lang="en-US" baseline="0" dirty="0"/>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solidFill>
                  <a:prstClr val="black"/>
                </a:solidFill>
              </a:rPr>
              <a:t>Other genetic variations include </a:t>
            </a:r>
            <a:r>
              <a:rPr lang="en-US" sz="1200" dirty="0" err="1">
                <a:solidFill>
                  <a:prstClr val="black"/>
                </a:solidFill>
              </a:rPr>
              <a:t>indel</a:t>
            </a:r>
            <a:r>
              <a:rPr lang="en-US" sz="1200" dirty="0">
                <a:solidFill>
                  <a:prstClr val="black"/>
                </a:solidFill>
              </a:rPr>
              <a:t>, copy number variation (CNV), large amplification and deletion, translocation, chromosomal abnormalities</a:t>
            </a:r>
          </a:p>
          <a:p>
            <a:endParaRPr lang="en-US" dirty="0"/>
          </a:p>
          <a:p>
            <a:endParaRPr lang="en-US" dirty="0"/>
          </a:p>
          <a:p>
            <a:pPr marL="285750" indent="-285750">
              <a:buFont typeface="Arial" panose="020B0604020202020204" pitchFamily="34" charset="0"/>
              <a:buChar char="•"/>
            </a:pPr>
            <a:r>
              <a:rPr lang="en-US" sz="2000" dirty="0">
                <a:solidFill>
                  <a:prstClr val="black"/>
                </a:solidFill>
              </a:rPr>
              <a:t>Non-synonymous mutations could cause disease by various mechanisms</a:t>
            </a:r>
          </a:p>
          <a:p>
            <a:pPr marL="742950" lvl="1" indent="-285750">
              <a:buFont typeface="Arial" panose="020B0604020202020204" pitchFamily="34" charset="0"/>
              <a:buChar char="•"/>
            </a:pPr>
            <a:r>
              <a:rPr lang="en-US" sz="2000" dirty="0">
                <a:solidFill>
                  <a:prstClr val="black"/>
                </a:solidFill>
              </a:rPr>
              <a:t>RNA level: expression, splicing</a:t>
            </a:r>
          </a:p>
          <a:p>
            <a:pPr marL="742950" lvl="1" indent="-285750">
              <a:buFont typeface="Arial" panose="020B0604020202020204" pitchFamily="34" charset="0"/>
              <a:buChar char="•"/>
            </a:pPr>
            <a:r>
              <a:rPr lang="en-US" sz="2000" dirty="0">
                <a:solidFill>
                  <a:prstClr val="black"/>
                </a:solidFill>
              </a:rPr>
              <a:t>Protein level: folding, activity, thermo-stability, half-life, interactions with other macromolecules and post-translational</a:t>
            </a:r>
          </a:p>
          <a:p>
            <a:endParaRPr lang="en-US" dirty="0"/>
          </a:p>
          <a:p>
            <a:r>
              <a:rPr lang="en-US" dirty="0"/>
              <a:t>Current status is </a:t>
            </a:r>
            <a:r>
              <a:rPr lang="en-US" dirty="0" err="1"/>
              <a:t>missense+nonsense</a:t>
            </a:r>
            <a:r>
              <a:rPr lang="en-US" dirty="0"/>
              <a:t> -&gt; 56%</a:t>
            </a:r>
          </a:p>
        </p:txBody>
      </p:sp>
      <p:sp>
        <p:nvSpPr>
          <p:cNvPr id="4" name="Slide Number Placeholder 3"/>
          <p:cNvSpPr>
            <a:spLocks noGrp="1"/>
          </p:cNvSpPr>
          <p:nvPr>
            <p:ph type="sldNum" sz="quarter" idx="10"/>
          </p:nvPr>
        </p:nvSpPr>
        <p:spPr/>
        <p:txBody>
          <a:bodyPr/>
          <a:lstStyle/>
          <a:p>
            <a:fld id="{1E154708-4092-48D9-96F0-43421F05D844}" type="slidenum">
              <a:rPr lang="en-US" smtClean="0"/>
              <a:t>3</a:t>
            </a:fld>
            <a:endParaRPr lang="en-US"/>
          </a:p>
        </p:txBody>
      </p:sp>
    </p:spTree>
    <p:extLst>
      <p:ext uri="{BB962C8B-B14F-4D97-AF65-F5344CB8AC3E}">
        <p14:creationId xmlns:p14="http://schemas.microsoft.com/office/powerpoint/2010/main" val="3296908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17411"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7412"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85189" indent="-301995">
              <a:defRPr>
                <a:solidFill>
                  <a:schemeClr val="tx1"/>
                </a:solidFill>
                <a:latin typeface="Arial" panose="020B0604020202020204" pitchFamily="34" charset="0"/>
                <a:ea typeface="MS PGothic" panose="020B0600070205080204" pitchFamily="34" charset="-128"/>
              </a:defRPr>
            </a:lvl2pPr>
            <a:lvl3pPr marL="1207984" indent="-241597">
              <a:defRPr>
                <a:solidFill>
                  <a:schemeClr val="tx1"/>
                </a:solidFill>
                <a:latin typeface="Arial" panose="020B0604020202020204" pitchFamily="34" charset="0"/>
                <a:ea typeface="MS PGothic" panose="020B0600070205080204" pitchFamily="34" charset="-128"/>
              </a:defRPr>
            </a:lvl3pPr>
            <a:lvl4pPr marL="1691179" indent="-241597">
              <a:defRPr>
                <a:solidFill>
                  <a:schemeClr val="tx1"/>
                </a:solidFill>
                <a:latin typeface="Arial" panose="020B0604020202020204" pitchFamily="34" charset="0"/>
                <a:ea typeface="MS PGothic" panose="020B0600070205080204" pitchFamily="34" charset="-128"/>
              </a:defRPr>
            </a:lvl4pPr>
            <a:lvl5pPr marL="2174372" indent="-241597">
              <a:defRPr>
                <a:solidFill>
                  <a:schemeClr val="tx1"/>
                </a:solidFill>
                <a:latin typeface="Arial" panose="020B0604020202020204" pitchFamily="34" charset="0"/>
                <a:ea typeface="MS PGothic" panose="020B0600070205080204" pitchFamily="34" charset="-128"/>
              </a:defRPr>
            </a:lvl5pPr>
            <a:lvl6pPr marL="2657565" indent="-241597" defTabSz="483194"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3140758" indent="-241597" defTabSz="483194"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623952" indent="-241597" defTabSz="483194"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4107145" indent="-241597" defTabSz="483194"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55E0ED1-EA82-4F02-A038-B8D02367B9CD}" type="slidenum">
              <a:rPr lang="en-US" altLang="en-US" smtClean="0">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41124615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en-US" sz="1200" kern="1200" dirty="0">
                <a:solidFill>
                  <a:schemeClr val="tx1"/>
                </a:solidFill>
                <a:effectLst/>
                <a:latin typeface="+mn-lt"/>
                <a:ea typeface="+mn-ea"/>
                <a:cs typeface="+mn-cs"/>
              </a:rPr>
              <a:t>But</a:t>
            </a:r>
            <a:r>
              <a:rPr lang="en-GB" sz="1200" kern="1200" dirty="0">
                <a:solidFill>
                  <a:schemeClr val="tx1"/>
                </a:solidFill>
                <a:effectLst/>
                <a:latin typeface="+mn-lt"/>
                <a:ea typeface="+mn-ea"/>
                <a:cs typeface="+mn-cs"/>
              </a:rPr>
              <a:t> we note this prediction was reliable for variants predicted to have less than 10% of wild type.. This subset seems distinct from the others. Spearman 0.61</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Notably, this involves some of the variants that are most clinically relevant, as the disease occurs when activity is below 10-20%.  There is a hope to within </a:t>
            </a:r>
            <a:r>
              <a:rPr lang="en-GB" sz="1200" kern="1200" dirty="0" err="1">
                <a:solidFill>
                  <a:schemeClr val="tx1"/>
                </a:solidFill>
                <a:effectLst/>
                <a:latin typeface="+mn-lt"/>
                <a:ea typeface="+mn-ea"/>
                <a:cs typeface="+mn-cs"/>
              </a:rPr>
              <a:t>ClinGen</a:t>
            </a:r>
            <a:r>
              <a:rPr lang="en-GB" sz="1200" kern="1200" dirty="0">
                <a:solidFill>
                  <a:schemeClr val="tx1"/>
                </a:solidFill>
                <a:effectLst/>
                <a:latin typeface="+mn-lt"/>
                <a:ea typeface="+mn-ea"/>
                <a:cs typeface="+mn-cs"/>
              </a:rPr>
              <a:t> to give computational predictions a higher weight in those cases they are demonstrated to perform well.  Further assessment of this sort could thus help tremendously in being able to assign impact to variants currently designated as VUS.</a:t>
            </a:r>
            <a:endParaRPr lang="it-IT" sz="1200" kern="1200" dirty="0">
              <a:solidFill>
                <a:schemeClr val="tx1"/>
              </a:solidFill>
              <a:effectLst/>
              <a:latin typeface="+mn-lt"/>
              <a:ea typeface="+mn-ea"/>
              <a:cs typeface="+mn-cs"/>
            </a:endParaRPr>
          </a:p>
        </p:txBody>
      </p:sp>
      <p:sp>
        <p:nvSpPr>
          <p:cNvPr id="4" name="Segnaposto numero diapositiva 3"/>
          <p:cNvSpPr>
            <a:spLocks noGrp="1"/>
          </p:cNvSpPr>
          <p:nvPr>
            <p:ph type="sldNum" sz="quarter" idx="10"/>
          </p:nvPr>
        </p:nvSpPr>
        <p:spPr/>
        <p:txBody>
          <a:bodyPr/>
          <a:lstStyle/>
          <a:p>
            <a:fld id="{51428FEF-84BC-4064-941A-E29B7F50A427}" type="slidenum">
              <a:rPr 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9632111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A627V:</a:t>
            </a:r>
            <a:r>
              <a:rPr lang="en-US" baseline="0" dirty="0"/>
              <a:t> variable position, conserved only in close species homolog</a:t>
            </a:r>
          </a:p>
          <a:p>
            <a:endParaRPr lang="en-US" baseline="0" dirty="0"/>
          </a:p>
          <a:p>
            <a:r>
              <a:rPr lang="en-US" baseline="0" dirty="0"/>
              <a:t>E251K: very variable position with both types of charges, no co-evolving position</a:t>
            </a:r>
          </a:p>
          <a:p>
            <a:endParaRPr lang="en-US" baseline="0" dirty="0"/>
          </a:p>
          <a:p>
            <a:r>
              <a:rPr lang="en-US" baseline="0" dirty="0"/>
              <a:t>P283L: conserved position</a:t>
            </a:r>
          </a:p>
          <a:p>
            <a:endParaRPr lang="en-US" baseline="0" dirty="0"/>
          </a:p>
          <a:p>
            <a:r>
              <a:rPr lang="en-US" baseline="0" dirty="0"/>
              <a:t>#Remove the E251K</a:t>
            </a:r>
          </a:p>
          <a:p>
            <a:r>
              <a:rPr lang="en-US" baseline="0" dirty="0"/>
              <a:t># remove </a:t>
            </a:r>
            <a:r>
              <a:rPr lang="en-US" baseline="0" dirty="0" err="1"/>
              <a:t>foldx</a:t>
            </a:r>
            <a:r>
              <a:rPr lang="en-US" baseline="0" dirty="0"/>
              <a:t> </a:t>
            </a:r>
            <a:r>
              <a:rPr lang="en-US" baseline="0" dirty="0" err="1"/>
              <a:t>ddg</a:t>
            </a:r>
            <a:r>
              <a:rPr lang="en-US" baseline="0" dirty="0"/>
              <a:t> for A627V</a:t>
            </a:r>
          </a:p>
          <a:p>
            <a:r>
              <a:rPr lang="en-US" baseline="0" dirty="0"/>
              <a:t>#?add position conservation</a:t>
            </a:r>
          </a:p>
          <a:p>
            <a:r>
              <a:rPr lang="en-US" baseline="0" dirty="0"/>
              <a:t>A627</a:t>
            </a:r>
          </a:p>
          <a:p>
            <a:r>
              <a:rPr lang="en-US" baseline="0" dirty="0"/>
              <a:t>Entropy: 3.15, </a:t>
            </a:r>
            <a:r>
              <a:rPr lang="en-US" baseline="0" dirty="0" err="1"/>
              <a:t>relative_entropy</a:t>
            </a:r>
            <a:r>
              <a:rPr lang="en-US" baseline="0" dirty="0"/>
              <a:t>: 1.43</a:t>
            </a:r>
          </a:p>
          <a:p>
            <a:r>
              <a:rPr lang="en-US" baseline="0" dirty="0"/>
              <a:t>3 hits in the 300 alignment, no hits in homologs</a:t>
            </a:r>
          </a:p>
          <a:p>
            <a:r>
              <a:rPr lang="en-US" baseline="0" dirty="0"/>
              <a:t>SNPs3d profile predict high impact</a:t>
            </a:r>
          </a:p>
          <a:p>
            <a:r>
              <a:rPr lang="en-US" baseline="0" dirty="0"/>
              <a:t>FOLDX </a:t>
            </a:r>
            <a:r>
              <a:rPr lang="en-US" baseline="0" dirty="0" err="1"/>
              <a:t>ddg</a:t>
            </a:r>
            <a:r>
              <a:rPr lang="en-US" baseline="0" dirty="0"/>
              <a:t> +0.64 kcal/</a:t>
            </a:r>
            <a:r>
              <a:rPr lang="en-US" baseline="0" dirty="0" err="1"/>
              <a:t>mol</a:t>
            </a:r>
            <a:endParaRPr lang="en-US" baseline="0" dirty="0"/>
          </a:p>
          <a:p>
            <a:endParaRPr lang="en-US" baseline="0" dirty="0"/>
          </a:p>
          <a:p>
            <a:r>
              <a:rPr lang="en-US" baseline="0" dirty="0"/>
              <a:t>P283L</a:t>
            </a:r>
          </a:p>
          <a:p>
            <a:r>
              <a:rPr lang="en-US" dirty="0"/>
              <a:t>Entropy:</a:t>
            </a:r>
            <a:r>
              <a:rPr lang="en-US" baseline="0" dirty="0"/>
              <a:t> 0.87, </a:t>
            </a:r>
            <a:r>
              <a:rPr lang="en-US" baseline="0" dirty="0" err="1"/>
              <a:t>relative_entropy</a:t>
            </a:r>
            <a:r>
              <a:rPr lang="en-US" baseline="0" dirty="0"/>
              <a:t>: 0.39</a:t>
            </a:r>
          </a:p>
          <a:p>
            <a:r>
              <a:rPr lang="en-US" baseline="0" dirty="0"/>
              <a:t>1 hit in both 300 alignment and homologs</a:t>
            </a:r>
            <a:endParaRPr lang="en-US" dirty="0"/>
          </a:p>
        </p:txBody>
      </p:sp>
      <p:sp>
        <p:nvSpPr>
          <p:cNvPr id="4" name="Slide Number Placeholder 3"/>
          <p:cNvSpPr>
            <a:spLocks noGrp="1"/>
          </p:cNvSpPr>
          <p:nvPr>
            <p:ph type="sldNum" sz="quarter" idx="10"/>
          </p:nvPr>
        </p:nvSpPr>
        <p:spPr/>
        <p:txBody>
          <a:bodyPr/>
          <a:lstStyle/>
          <a:p>
            <a:fld id="{7A5AA78B-8478-42C3-B13E-5B98AFC0DCE5}" type="slidenum">
              <a:rPr lang="en-US" smtClean="0"/>
              <a:t>13</a:t>
            </a:fld>
            <a:endParaRPr lang="en-US"/>
          </a:p>
        </p:txBody>
      </p:sp>
    </p:spTree>
    <p:extLst>
      <p:ext uri="{BB962C8B-B14F-4D97-AF65-F5344CB8AC3E}">
        <p14:creationId xmlns:p14="http://schemas.microsoft.com/office/powerpoint/2010/main" val="3431826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CCE8916-56C2-3F4F-A2D4-9AEC539A3855}" type="slidenum">
              <a:rPr lang="en-US" smtClean="0"/>
              <a:t>20</a:t>
            </a:fld>
            <a:endParaRPr lang="en-US"/>
          </a:p>
        </p:txBody>
      </p:sp>
    </p:spTree>
    <p:extLst>
      <p:ext uri="{BB962C8B-B14F-4D97-AF65-F5344CB8AC3E}">
        <p14:creationId xmlns:p14="http://schemas.microsoft.com/office/powerpoint/2010/main" val="48528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3558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22002385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FIGURE 7:</a:t>
            </a:r>
            <a:r>
              <a:rPr lang="en-US" sz="1200" kern="1200" dirty="0">
                <a:solidFill>
                  <a:schemeClr val="tx1"/>
                </a:solidFill>
                <a:effectLst/>
                <a:latin typeface="+mn-lt"/>
                <a:ea typeface="+mn-ea"/>
                <a:cs typeface="+mn-cs"/>
              </a:rPr>
              <a:t> Fraction of predicted destabilizing mutations. (A) More than 70% of monogenic disease mutations are destabilizing compared with only about half of mutations in cancer driver genes. The value for passenger gene mutations is not much lower than for driver genes. (B) The predicted destabilizing fraction is substantially lower on the surface than in the core for both types of disease. (C) Dependence on the fraction of mutations predicted destabilizing on the fraction of surface mutations. Each point is for one gene. The less mutations on the surface, the higher the fraction that predict destabilizing, and monogenic disease genes (blue) tend to have a lower surface fraction than cancer genes. (D) Relationship between the fraction predicting deleterious and recurrence for cancer mutations. The driver gene destabilizing fraction increases with recurrence, consistent with a mixture of driver and passenger mutations in these genes. There is no trend for passenger gene mutations. Results are for SVMs trained on monogenic disease surface and core mutations separately.</a:t>
            </a:r>
          </a:p>
          <a:p>
            <a:r>
              <a:rPr lang="en-US" sz="1200" kern="1200" dirty="0">
                <a:solidFill>
                  <a:schemeClr val="tx1"/>
                </a:solidFill>
                <a:effectLst/>
                <a:latin typeface="+mn-lt"/>
                <a:ea typeface="+mn-ea"/>
                <a:cs typeface="+mn-cs"/>
              </a:rPr>
              <a:t>Error bars show 95% confidence intervals derived from 100 rounds of bootstrapping. </a:t>
            </a:r>
          </a:p>
          <a:p>
            <a:endParaRPr lang="en-US" dirty="0"/>
          </a:p>
        </p:txBody>
      </p:sp>
      <p:sp>
        <p:nvSpPr>
          <p:cNvPr id="4" name="Slide Number Placeholder 3"/>
          <p:cNvSpPr>
            <a:spLocks noGrp="1"/>
          </p:cNvSpPr>
          <p:nvPr>
            <p:ph type="sldNum" sz="quarter" idx="5"/>
          </p:nvPr>
        </p:nvSpPr>
        <p:spPr/>
        <p:txBody>
          <a:bodyPr/>
          <a:lstStyle/>
          <a:p>
            <a:fld id="{25CE9372-D326-8B48-B4E0-7EA2BB8697F8}" type="slidenum">
              <a:rPr lang="en-US" smtClean="0"/>
              <a:t>24</a:t>
            </a:fld>
            <a:endParaRPr lang="en-US"/>
          </a:p>
        </p:txBody>
      </p:sp>
    </p:spTree>
    <p:extLst>
      <p:ext uri="{BB962C8B-B14F-4D97-AF65-F5344CB8AC3E}">
        <p14:creationId xmlns:p14="http://schemas.microsoft.com/office/powerpoint/2010/main" val="324042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3A) Scatter plot comparing SNPs3D stability scores with experimental relative enzyme activity of NAGLU. Blue point variants in the lower left quadrant (68% of all those with low (&gt; 0.3) activity) are predicted to destabilize the structure. Those at the upper right are predicted not destabilizing, consistent with their high activity. Those at the lower right (gray) are predicted to have low activity for reasons other than destabilization. The upper left quadrant variants (orange) are predicted destabilizing even though the experimental activity is high. Triangles show the location of the ten ‘hard to predict’ variants. </a:t>
            </a:r>
            <a:endParaRPr lang="en-US" dirty="0"/>
          </a:p>
          <a:p>
            <a:endParaRPr lang="en-US" dirty="0"/>
          </a:p>
        </p:txBody>
      </p:sp>
      <p:sp>
        <p:nvSpPr>
          <p:cNvPr id="4" name="Slide Number Placeholder 3"/>
          <p:cNvSpPr>
            <a:spLocks noGrp="1"/>
          </p:cNvSpPr>
          <p:nvPr>
            <p:ph type="sldNum" sz="quarter" idx="5"/>
          </p:nvPr>
        </p:nvSpPr>
        <p:spPr/>
        <p:txBody>
          <a:bodyPr/>
          <a:lstStyle/>
          <a:p>
            <a:fld id="{25CE9372-D326-8B48-B4E0-7EA2BB8697F8}" type="slidenum">
              <a:rPr lang="en-US" smtClean="0"/>
              <a:t>27</a:t>
            </a:fld>
            <a:endParaRPr lang="en-US"/>
          </a:p>
        </p:txBody>
      </p:sp>
    </p:spTree>
    <p:extLst>
      <p:ext uri="{BB962C8B-B14F-4D97-AF65-F5344CB8AC3E}">
        <p14:creationId xmlns:p14="http://schemas.microsoft.com/office/powerpoint/2010/main" val="40704811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5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835587"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38055457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Figure 7. </a:t>
            </a:r>
            <a:r>
              <a:rPr lang="en-US" sz="1200" kern="1200" dirty="0">
                <a:solidFill>
                  <a:schemeClr val="tx1"/>
                </a:solidFill>
                <a:effectLst/>
                <a:latin typeface="+mn-lt"/>
                <a:ea typeface="+mn-ea"/>
                <a:cs typeface="+mn-cs"/>
              </a:rPr>
              <a:t>Fraction of data for which pathogenicity or benign status is predicted at a specified level of confidence, as a function of the confidence level, for HGMD (7A, 7B), </a:t>
            </a:r>
            <a:r>
              <a:rPr lang="en-US" sz="1200" kern="1200" dirty="0" err="1">
                <a:solidFill>
                  <a:schemeClr val="tx1"/>
                </a:solidFill>
                <a:effectLst/>
                <a:latin typeface="+mn-lt"/>
                <a:ea typeface="+mn-ea"/>
                <a:cs typeface="+mn-cs"/>
              </a:rPr>
              <a:t>ClinVar</a:t>
            </a:r>
            <a:r>
              <a:rPr lang="en-US" sz="1200" kern="1200" dirty="0">
                <a:solidFill>
                  <a:schemeClr val="tx1"/>
                </a:solidFill>
                <a:effectLst/>
                <a:latin typeface="+mn-lt"/>
                <a:ea typeface="+mn-ea"/>
                <a:cs typeface="+mn-cs"/>
              </a:rPr>
              <a:t> (7C, 7D) and the NAGLU challenge dataset (pathogenicity cutoff of 0.3, 7E, 7F). Vertical dashed lines show the 0.9 reliability threshold. For each dataset, the left panel shows the fraction of pathogenic variants meeting a reliability (PPV) threshold as a function of threshold and the right panel shows the equivalent data for reliability of benign assignment (NPV). Our ensemble methods and REVEL perform best on the HGMD and </a:t>
            </a:r>
            <a:r>
              <a:rPr lang="en-US" sz="1200" kern="1200" dirty="0" err="1">
                <a:solidFill>
                  <a:schemeClr val="tx1"/>
                </a:solidFill>
                <a:effectLst/>
                <a:latin typeface="+mn-lt"/>
                <a:ea typeface="+mn-ea"/>
                <a:cs typeface="+mn-cs"/>
              </a:rPr>
              <a:t>ClinVar</a:t>
            </a:r>
            <a:r>
              <a:rPr lang="en-US" sz="1200" kern="1200" dirty="0">
                <a:solidFill>
                  <a:schemeClr val="tx1"/>
                </a:solidFill>
                <a:effectLst/>
                <a:latin typeface="+mn-lt"/>
                <a:ea typeface="+mn-ea"/>
                <a:cs typeface="+mn-cs"/>
              </a:rPr>
              <a:t> sets respectively. Overall, even in the demanding NAGLU dataset, a substantial fractions of variants can be assigned as pathogenic or benign with high confidence. NAGLU dataset using an activity of 0.3 as the pathogenicity threshold, 43% of the pathogenic variants are predicted with 90% or better accuracy, and 56% benign assignments are 90% or better correct. However, the dependence of accuracy on threshold is steep for both these numbers, and precise values are likely to be dataset specific.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fld id="{25CE9372-D326-8B48-B4E0-7EA2BB8697F8}" type="slidenum">
              <a:rPr lang="en-US" smtClean="0"/>
              <a:t>33</a:t>
            </a:fld>
            <a:endParaRPr lang="en-US"/>
          </a:p>
        </p:txBody>
      </p:sp>
    </p:spTree>
    <p:extLst>
      <p:ext uri="{BB962C8B-B14F-4D97-AF65-F5344CB8AC3E}">
        <p14:creationId xmlns:p14="http://schemas.microsoft.com/office/powerpoint/2010/main" val="23401106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Protein sequence features can be visualized/navigated using sequence viewer. </a:t>
            </a:r>
          </a:p>
          <a:p>
            <a:r>
              <a:rPr lang="en-US" dirty="0"/>
              <a:t>The  test interface was designed using the open source java script library </a:t>
            </a:r>
            <a:r>
              <a:rPr lang="en-US" i="1" dirty="0">
                <a:solidFill>
                  <a:schemeClr val="accent1">
                    <a:lumMod val="75000"/>
                  </a:schemeClr>
                </a:solidFill>
              </a:rPr>
              <a:t>feature-viewer, </a:t>
            </a:r>
            <a:r>
              <a:rPr lang="en-US" dirty="0"/>
              <a:t>used in the </a:t>
            </a:r>
            <a:r>
              <a:rPr lang="en-US" dirty="0" err="1"/>
              <a:t>neXtProt</a:t>
            </a:r>
            <a:r>
              <a:rPr lang="en-US" dirty="0"/>
              <a:t> website. This library uses API to fetch the data from </a:t>
            </a:r>
            <a:r>
              <a:rPr lang="en-US" dirty="0" err="1"/>
              <a:t>neXtProt</a:t>
            </a:r>
            <a:r>
              <a:rPr lang="en-US" dirty="0"/>
              <a:t> for any given accession number.</a:t>
            </a:r>
          </a:p>
          <a:p>
            <a:r>
              <a:rPr lang="en-US" dirty="0"/>
              <a:t>The below interface shows the sequence features of BRCA1 protein. </a:t>
            </a:r>
          </a:p>
          <a:p>
            <a:endParaRPr lang="en-US" dirty="0"/>
          </a:p>
        </p:txBody>
      </p:sp>
      <p:sp>
        <p:nvSpPr>
          <p:cNvPr id="4" name="Slide Number Placeholder 3"/>
          <p:cNvSpPr>
            <a:spLocks noGrp="1"/>
          </p:cNvSpPr>
          <p:nvPr>
            <p:ph type="sldNum" sz="quarter" idx="5"/>
          </p:nvPr>
        </p:nvSpPr>
        <p:spPr/>
        <p:txBody>
          <a:bodyPr/>
          <a:lstStyle/>
          <a:p>
            <a:fld id="{25CE9372-D326-8B48-B4E0-7EA2BB8697F8}" type="slidenum">
              <a:rPr lang="en-US" smtClean="0"/>
              <a:t>34</a:t>
            </a:fld>
            <a:endParaRPr lang="en-US"/>
          </a:p>
        </p:txBody>
      </p:sp>
    </p:spTree>
    <p:extLst>
      <p:ext uri="{BB962C8B-B14F-4D97-AF65-F5344CB8AC3E}">
        <p14:creationId xmlns:p14="http://schemas.microsoft.com/office/powerpoint/2010/main" val="570412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Selected A1708E (Ala1708Glu) from </a:t>
            </a:r>
            <a:r>
              <a:rPr lang="en-US" sz="1200" b="0" i="0" kern="1200" dirty="0" err="1">
                <a:solidFill>
                  <a:schemeClr val="tx1"/>
                </a:solidFill>
                <a:effectLst/>
                <a:latin typeface="+mn-lt"/>
                <a:ea typeface="+mn-ea"/>
                <a:cs typeface="+mn-cs"/>
              </a:rPr>
              <a:t>proteopedia</a:t>
            </a:r>
            <a:r>
              <a:rPr lang="en-US" sz="1200" b="0" i="0" kern="1200" dirty="0">
                <a:solidFill>
                  <a:schemeClr val="tx1"/>
                </a:solidFill>
                <a:effectLst/>
                <a:latin typeface="+mn-lt"/>
                <a:ea typeface="+mn-ea"/>
                <a:cs typeface="+mn-cs"/>
              </a:rPr>
              <a:t> for BRCA1 BRCT domain. Slides are attached here.</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John - This is the only mutation I found with stability icon (which we approve) and pathogenic. For others, we didn't approve the icons or snps3d figure - you know they didn't implement the new snps3d changes - so need to be restrictive.</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This residue is at the BRCT domains interface. Mutation is disrupting hydrophobic packing - two destabilizing icons are shown here (from SNPs3D structure model) overpacking due to change from Ala to Glu and buried charge. This mutation is affecting protein stability.</a:t>
            </a:r>
          </a:p>
          <a:p>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First slide: Inserted BRCT domain </a:t>
            </a:r>
            <a:r>
              <a:rPr lang="en-US" sz="1200" b="0" i="0" kern="1200" dirty="0" err="1">
                <a:solidFill>
                  <a:schemeClr val="tx1"/>
                </a:solidFill>
                <a:effectLst/>
                <a:latin typeface="+mn-lt"/>
                <a:ea typeface="+mn-ea"/>
                <a:cs typeface="+mn-cs"/>
              </a:rPr>
              <a:t>pdb</a:t>
            </a:r>
            <a:r>
              <a:rPr lang="en-US" sz="1200" b="0" i="0" kern="1200" dirty="0">
                <a:solidFill>
                  <a:schemeClr val="tx1"/>
                </a:solidFill>
                <a:effectLst/>
                <a:latin typeface="+mn-lt"/>
                <a:ea typeface="+mn-ea"/>
                <a:cs typeface="+mn-cs"/>
              </a:rPr>
              <a:t> structure from 1T15.pdb with A1708 in stick mode. Here the focus is on BRCT domain structure, its interface and location of A1708. BRCA1 is disrupting homologous recombination and thereby DNA repair activity. Different mutations at the BRCT domains are pathogenic - A1708E is one of them. Now we can view the mechanism elements in </a:t>
            </a:r>
            <a:r>
              <a:rPr lang="en-US" sz="1200" b="0" i="0" kern="1200" dirty="0" err="1">
                <a:solidFill>
                  <a:schemeClr val="tx1"/>
                </a:solidFill>
                <a:effectLst/>
                <a:latin typeface="+mn-lt"/>
                <a:ea typeface="+mn-ea"/>
                <a:cs typeface="+mn-cs"/>
              </a:rPr>
              <a:t>proteopedia</a:t>
            </a:r>
            <a:r>
              <a:rPr lang="en-US" sz="1200" b="0" i="0" kern="1200" dirty="0">
                <a:solidFill>
                  <a:schemeClr val="tx1"/>
                </a:solidFill>
                <a:effectLst/>
                <a:latin typeface="+mn-lt"/>
                <a:ea typeface="+mn-ea"/>
                <a:cs typeface="+mn-cs"/>
              </a:rPr>
              <a:t> - how it is destabilizing the structure.</a:t>
            </a:r>
          </a:p>
          <a:p>
            <a:br>
              <a:rPr lang="en-US" sz="1200" b="0" i="0" kern="1200" dirty="0">
                <a:solidFill>
                  <a:schemeClr val="tx1"/>
                </a:solidFill>
                <a:effectLst/>
                <a:latin typeface="+mn-lt"/>
                <a:ea typeface="+mn-ea"/>
                <a:cs typeface="+mn-cs"/>
              </a:rPr>
            </a:br>
            <a:endParaRPr lang="en-US" sz="1200" b="0" i="0" kern="1200" dirty="0">
              <a:solidFill>
                <a:schemeClr val="tx1"/>
              </a:solidFill>
              <a:effectLst/>
              <a:latin typeface="+mn-lt"/>
              <a:ea typeface="+mn-ea"/>
              <a:cs typeface="+mn-cs"/>
            </a:endParaRPr>
          </a:p>
          <a:p>
            <a:r>
              <a:rPr lang="en-US" sz="1200" b="0" i="0" kern="1200" dirty="0">
                <a:solidFill>
                  <a:schemeClr val="tx1"/>
                </a:solidFill>
                <a:effectLst/>
                <a:latin typeface="+mn-lt"/>
                <a:ea typeface="+mn-ea"/>
                <a:cs typeface="+mn-cs"/>
              </a:rPr>
              <a:t>Second slide (animated): Proteopedia page of A1708E. Web address is on the top. Then highlighting 3 main areas - top sequence slider, left annotation part and right structure viewer in </a:t>
            </a:r>
            <a:r>
              <a:rPr lang="en-US" sz="1200" b="0" i="0" kern="1200" dirty="0" err="1">
                <a:solidFill>
                  <a:schemeClr val="tx1"/>
                </a:solidFill>
                <a:effectLst/>
                <a:latin typeface="+mn-lt"/>
                <a:ea typeface="+mn-ea"/>
                <a:cs typeface="+mn-cs"/>
              </a:rPr>
              <a:t>JSmol</a:t>
            </a:r>
            <a:r>
              <a:rPr lang="en-US" sz="1200" b="0" i="0" kern="1200" dirty="0">
                <a:solidFill>
                  <a:schemeClr val="tx1"/>
                </a:solidFill>
                <a:effectLst/>
                <a:latin typeface="+mn-lt"/>
                <a:ea typeface="+mn-ea"/>
                <a:cs typeface="+mn-cs"/>
              </a:rPr>
              <a:t>. Then wild type structure will pop up and then mutated structure - side by side for comparison and destabilizing icons are visible above those. Prepared the popup figures in black background - ready to change if you don't like.</a:t>
            </a:r>
          </a:p>
          <a:p>
            <a:endParaRPr lang="en-US" dirty="0"/>
          </a:p>
        </p:txBody>
      </p:sp>
      <p:sp>
        <p:nvSpPr>
          <p:cNvPr id="4" name="Slide Number Placeholder 3"/>
          <p:cNvSpPr>
            <a:spLocks noGrp="1"/>
          </p:cNvSpPr>
          <p:nvPr>
            <p:ph type="sldNum" sz="quarter" idx="5"/>
          </p:nvPr>
        </p:nvSpPr>
        <p:spPr/>
        <p:txBody>
          <a:bodyPr/>
          <a:lstStyle/>
          <a:p>
            <a:fld id="{25CE9372-D326-8B48-B4E0-7EA2BB8697F8}" type="slidenum">
              <a:rPr lang="en-US" smtClean="0"/>
              <a:t>35</a:t>
            </a:fld>
            <a:endParaRPr lang="en-US"/>
          </a:p>
        </p:txBody>
      </p:sp>
    </p:spTree>
    <p:extLst>
      <p:ext uri="{BB962C8B-B14F-4D97-AF65-F5344CB8AC3E}">
        <p14:creationId xmlns:p14="http://schemas.microsoft.com/office/powerpoint/2010/main" val="1137502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4B224E-3EDE-5B4B-93EA-AD14613CE0EA}" type="slidenum">
              <a:rPr lang="en-US"/>
              <a:pPr>
                <a:defRPr/>
              </a:pPr>
              <a:t>37</a:t>
            </a:fld>
            <a:endParaRPr lang="en-US"/>
          </a:p>
        </p:txBody>
      </p:sp>
      <p:sp>
        <p:nvSpPr>
          <p:cNvPr id="377858" name="Rectangle 2"/>
          <p:cNvSpPr>
            <a:spLocks noGrp="1" noRot="1" noChangeAspect="1" noChangeArrowheads="1"/>
          </p:cNvSpPr>
          <p:nvPr>
            <p:ph type="sldImg"/>
          </p:nvPr>
        </p:nvSpPr>
        <p:spPr>
          <a:xfrm>
            <a:off x="381000" y="685800"/>
            <a:ext cx="6096000" cy="3429000"/>
          </a:xfrm>
          <a:solidFill>
            <a:srgbClr val="FFFFFF"/>
          </a:solidFill>
          <a:ln/>
        </p:spPr>
      </p:sp>
      <p:sp>
        <p:nvSpPr>
          <p:cNvPr id="377859" name="Rectangle 3"/>
          <p:cNvSpPr>
            <a:spLocks noGrp="1" noChangeArrowheads="1"/>
          </p:cNvSpPr>
          <p:nvPr>
            <p:ph type="body" idx="1"/>
          </p:nvPr>
        </p:nvSpPr>
        <p:spPr>
          <a:xfrm>
            <a:off x="685491" y="4343085"/>
            <a:ext cx="5487019" cy="4115747"/>
          </a:xfrm>
          <a:solidFill>
            <a:srgbClr val="FFFFFF"/>
          </a:solidFill>
          <a:ln>
            <a:solidFill>
              <a:srgbClr val="000000"/>
            </a:solidFill>
            <a:miter lim="800000"/>
            <a:headEnd/>
            <a:tailEnd/>
          </a:ln>
        </p:spPr>
        <p:txBody>
          <a:bodyPr/>
          <a:lstStyle/>
          <a:p>
            <a:pPr>
              <a:defRPr/>
            </a:pPr>
            <a:endParaRPr lang="en-US"/>
          </a:p>
        </p:txBody>
      </p:sp>
    </p:spTree>
    <p:extLst>
      <p:ext uri="{BB962C8B-B14F-4D97-AF65-F5344CB8AC3E}">
        <p14:creationId xmlns:p14="http://schemas.microsoft.com/office/powerpoint/2010/main" val="5811331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371600" y="1143000"/>
            <a:ext cx="41148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1" y="4400550"/>
            <a:ext cx="5486399" cy="3600450"/>
          </a:xfrm>
          <a:prstGeom prst="rect">
            <a:avLst/>
          </a:prstGeom>
          <a:noFill/>
          <a:ln>
            <a:noFill/>
          </a:ln>
        </p:spPr>
        <p:txBody>
          <a:bodyPr wrap="square" lIns="91416" tIns="45695" rIns="91416" bIns="45695" anchor="t" anchorCtr="0">
            <a:noAutofit/>
          </a:bodyPr>
          <a:lstStyle/>
          <a:p>
            <a:pPr>
              <a:buSzPct val="25000"/>
            </a:pPr>
            <a:r>
              <a:rPr lang="en-US" dirty="0" err="1"/>
              <a:t>lkjsdkljrs</a:t>
            </a:r>
            <a:r>
              <a:rPr lang="en-US" dirty="0"/>
              <a:t> </a:t>
            </a:r>
          </a:p>
        </p:txBody>
      </p:sp>
      <p:sp>
        <p:nvSpPr>
          <p:cNvPr id="93" name="Shape 93"/>
          <p:cNvSpPr txBox="1">
            <a:spLocks noGrp="1"/>
          </p:cNvSpPr>
          <p:nvPr>
            <p:ph type="sldNum" idx="12"/>
          </p:nvPr>
        </p:nvSpPr>
        <p:spPr>
          <a:xfrm>
            <a:off x="3884613" y="8685213"/>
            <a:ext cx="2971799" cy="458786"/>
          </a:xfrm>
          <a:prstGeom prst="rect">
            <a:avLst/>
          </a:prstGeom>
          <a:noFill/>
          <a:ln>
            <a:noFill/>
          </a:ln>
        </p:spPr>
        <p:txBody>
          <a:bodyPr wrap="square" lIns="91416" tIns="45695" rIns="91416" bIns="45695" anchor="b"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Pct val="25000"/>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65106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91B08-A7B8-5644-ADEC-A4E12B05F8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CD7985-946E-E04D-B0EE-50D456CB6D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23A89B-D54A-F748-AF5F-8F684BDE0D4B}"/>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422B4B20-0242-884C-9EC6-7E7583DC62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A8A7BF-409A-3242-BE0D-BD7D8ABCE250}"/>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4266750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1CEE3-216E-0245-9EE3-C22C0EC5654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7F8885-7FFE-7A48-84DE-9662414480E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EEABE2-AEBD-8F43-8621-3502AE37C298}"/>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05B81687-F753-5243-B4C7-5717FBB676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28546E-238F-7847-A67D-354404B1C7A3}"/>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16223065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E75D9-DB48-DC4B-A3AA-BE49ED9683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C8F6EB4-801A-2041-8D6A-6E2670E4DB8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4A30770-26E5-5A4D-9675-8248A92F11F8}"/>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E1BF5DE5-5C95-394C-BAED-9BC80EB137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5C928F-388E-AF4E-9FB9-9FC22BD5144E}"/>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4266302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40A97-E5BE-854E-AAAB-24201915DED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3835F5-3EBD-F348-BE8E-5CF3F162F58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2ECBFA-2C13-CF4D-BC97-C1F8AF17BB9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6BA6C3-6950-6C4C-991D-91C8AF24C1F5}"/>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6" name="Footer Placeholder 5">
            <a:extLst>
              <a:ext uri="{FF2B5EF4-FFF2-40B4-BE49-F238E27FC236}">
                <a16:creationId xmlns:a16="http://schemas.microsoft.com/office/drawing/2014/main" id="{E9460205-899A-344D-82A2-A80CFF7EDD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262CFF-426E-F640-A556-F9224C26DB20}"/>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40921005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E4231-9D94-7C4B-91F7-E75A6AC8D28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82C10F-C479-0447-A66E-8832DCCC394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6D93F90-1682-BC43-BA6F-0F555B1F29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D368B4-B499-B54C-B7B1-59AF4945C15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170C4D2-ED2F-D749-90C2-81308335F1E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10E0E8C-B9D7-D742-9F15-44FB18C63687}"/>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8" name="Footer Placeholder 7">
            <a:extLst>
              <a:ext uri="{FF2B5EF4-FFF2-40B4-BE49-F238E27FC236}">
                <a16:creationId xmlns:a16="http://schemas.microsoft.com/office/drawing/2014/main" id="{6B7FA00F-07DC-C042-A9FB-32309FE72E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C721D6F-5CD8-E649-B35A-60588170E371}"/>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242413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1D31-17E3-354A-AB50-B67999EF91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9346872-3FB1-4E4D-9390-93529B919B81}"/>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4" name="Footer Placeholder 3">
            <a:extLst>
              <a:ext uri="{FF2B5EF4-FFF2-40B4-BE49-F238E27FC236}">
                <a16:creationId xmlns:a16="http://schemas.microsoft.com/office/drawing/2014/main" id="{D0F2238B-7704-514A-B9DD-E8930D20859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05BE170-D4A0-D64F-A122-E2B60423AE78}"/>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3987735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2B5E9FA-7612-6240-A6E7-4A0C91C63BD3}"/>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3" name="Footer Placeholder 2">
            <a:extLst>
              <a:ext uri="{FF2B5EF4-FFF2-40B4-BE49-F238E27FC236}">
                <a16:creationId xmlns:a16="http://schemas.microsoft.com/office/drawing/2014/main" id="{806D79F8-1090-AD45-A3A1-4B0071672C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2BDE579-CA6A-694A-B3B7-6B6A773436C5}"/>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1210835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8B284-158D-714E-B53C-CC05BB7FBD1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32837F-81DB-F94A-AF9C-3D033C0FC82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4BCBBD-BCF3-C542-B95B-D139D3E0FF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BA904A-974B-1D48-8A18-5FE9B30055C4}"/>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6" name="Footer Placeholder 5">
            <a:extLst>
              <a:ext uri="{FF2B5EF4-FFF2-40B4-BE49-F238E27FC236}">
                <a16:creationId xmlns:a16="http://schemas.microsoft.com/office/drawing/2014/main" id="{CCDDD29C-A9DB-B247-830E-55763C80AE1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2788BA-8554-924C-A891-118A6BF03144}"/>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72251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4F976-F4B3-E24F-8873-81E80C5028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C58CB3-3BF3-CC42-B8DD-A62BF8CB0C2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18B1D29-9AAB-8E4A-8CE9-0260B42D33E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203DC7-5D50-5449-BFD7-05130167F117}"/>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6" name="Footer Placeholder 5">
            <a:extLst>
              <a:ext uri="{FF2B5EF4-FFF2-40B4-BE49-F238E27FC236}">
                <a16:creationId xmlns:a16="http://schemas.microsoft.com/office/drawing/2014/main" id="{C830B621-3992-6348-A634-779BEDE31FD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1A72E7B-BA16-1F4C-A35A-83D5596CBD26}"/>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24498929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46C878-901A-A14F-86C1-B05114A965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5C2B225-D380-8549-9FC7-933427783D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493C18-A5E3-F84F-94FB-F30894BEEB3A}"/>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D616D07C-3EC2-954A-B643-DBB3B1C03D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9913DF-02EE-5644-8C0B-502BB631B679}"/>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37012271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FB74A8-43A8-A244-B792-593C2B87261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C52ABC-2480-5E4D-8272-AC7C587D66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400BC5-504D-2F43-9568-F58303C85A1A}"/>
              </a:ext>
            </a:extLst>
          </p:cNvPr>
          <p:cNvSpPr>
            <a:spLocks noGrp="1"/>
          </p:cNvSpPr>
          <p:nvPr>
            <p:ph type="dt" sz="half" idx="10"/>
          </p:nvPr>
        </p:nvSpPr>
        <p:spPr/>
        <p:txBody>
          <a:body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F31336B0-FD34-0C47-86EE-F128DE4E9A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EEF4C9-44BE-AF49-A4AE-C9CA5A940C7B}"/>
              </a:ext>
            </a:extLst>
          </p:cNvPr>
          <p:cNvSpPr>
            <a:spLocks noGrp="1"/>
          </p:cNvSpPr>
          <p:nvPr>
            <p:ph type="sldNum" sz="quarter" idx="12"/>
          </p:nvPr>
        </p:nvSpPr>
        <p:spPr/>
        <p:txBody>
          <a:bodyPr/>
          <a:lstStyle/>
          <a:p>
            <a:fld id="{7E2EEA8E-3D78-6B46-A6CE-75F022814018}" type="slidenum">
              <a:rPr lang="en-US" smtClean="0"/>
              <a:t>‹#›</a:t>
            </a:fld>
            <a:endParaRPr lang="en-US"/>
          </a:p>
        </p:txBody>
      </p:sp>
    </p:spTree>
    <p:extLst>
      <p:ext uri="{BB962C8B-B14F-4D97-AF65-F5344CB8AC3E}">
        <p14:creationId xmlns:p14="http://schemas.microsoft.com/office/powerpoint/2010/main" val="1285788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27267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option A">
    <p:spTree>
      <p:nvGrpSpPr>
        <p:cNvPr id="1" name=""/>
        <p:cNvGrpSpPr/>
        <p:nvPr/>
      </p:nvGrpSpPr>
      <p:grpSpPr>
        <a:xfrm>
          <a:off x="0" y="0"/>
          <a:ext cx="0" cy="0"/>
          <a:chOff x="0" y="0"/>
          <a:chExt cx="0" cy="0"/>
        </a:xfrm>
      </p:grpSpPr>
      <p:sp>
        <p:nvSpPr>
          <p:cNvPr id="37" name="Title 36"/>
          <p:cNvSpPr>
            <a:spLocks noGrp="1"/>
          </p:cNvSpPr>
          <p:nvPr>
            <p:ph type="title"/>
          </p:nvPr>
        </p:nvSpPr>
        <p:spPr bwMode="gray">
          <a:xfrm>
            <a:off x="497074" y="416743"/>
            <a:ext cx="11411188" cy="691076"/>
          </a:xfrm>
          <a:prstGeom prst="rect">
            <a:avLst/>
          </a:prstGeom>
        </p:spPr>
        <p:txBody>
          <a:bodyPr vert="horz"/>
          <a:lstStyle>
            <a:lvl1pPr algn="l">
              <a:defRPr sz="2400" b="1">
                <a:solidFill>
                  <a:srgbClr val="393996"/>
                </a:solidFill>
                <a:latin typeface="Arial"/>
                <a:cs typeface="Arial"/>
              </a:defRPr>
            </a:lvl1pPr>
          </a:lstStyle>
          <a:p>
            <a:r>
              <a:rPr lang="en-US"/>
              <a:t>Click to edit Master title style</a:t>
            </a:r>
            <a:endParaRPr lang="en-US" dirty="0"/>
          </a:p>
        </p:txBody>
      </p:sp>
      <p:sp>
        <p:nvSpPr>
          <p:cNvPr id="39" name="Content Placeholder 38"/>
          <p:cNvSpPr>
            <a:spLocks noGrp="1"/>
          </p:cNvSpPr>
          <p:nvPr>
            <p:ph sz="quarter" idx="15"/>
          </p:nvPr>
        </p:nvSpPr>
        <p:spPr bwMode="gray">
          <a:xfrm>
            <a:off x="785322" y="1367762"/>
            <a:ext cx="10612967" cy="4989539"/>
          </a:xfrm>
          <a:prstGeom prst="rect">
            <a:avLst/>
          </a:prstGeom>
        </p:spPr>
        <p:txBody>
          <a:bodyPr vert="horz" tIns="137160"/>
          <a:lstStyle>
            <a:lvl1pPr>
              <a:lnSpc>
                <a:spcPts val="2360"/>
              </a:lnSpc>
              <a:spcBef>
                <a:spcPts val="600"/>
              </a:spcBef>
              <a:spcAft>
                <a:spcPts val="300"/>
              </a:spcAft>
              <a:buClr>
                <a:srgbClr val="353D98"/>
              </a:buClr>
              <a:defRPr sz="1800">
                <a:solidFill>
                  <a:srgbClr val="646464"/>
                </a:solidFill>
                <a:latin typeface="Arial" pitchFamily="34" charset="0"/>
                <a:cs typeface="Arial" pitchFamily="34" charset="0"/>
              </a:defRPr>
            </a:lvl1pPr>
            <a:lvl2pPr>
              <a:lnSpc>
                <a:spcPct val="100000"/>
              </a:lnSpc>
              <a:spcBef>
                <a:spcPts val="600"/>
              </a:spcBef>
              <a:buClr>
                <a:srgbClr val="00509C"/>
              </a:buClr>
              <a:buFont typeface="Arial"/>
              <a:buChar char="•"/>
              <a:defRPr sz="1600">
                <a:solidFill>
                  <a:srgbClr val="646464"/>
                </a:solidFill>
                <a:latin typeface="Arial" pitchFamily="34" charset="0"/>
                <a:cs typeface="Arial" pitchFamily="34" charset="0"/>
              </a:defRPr>
            </a:lvl2pPr>
            <a:lvl3pPr>
              <a:lnSpc>
                <a:spcPct val="100000"/>
              </a:lnSpc>
              <a:spcBef>
                <a:spcPts val="600"/>
              </a:spcBef>
              <a:buClr>
                <a:srgbClr val="A9218E"/>
              </a:buClr>
              <a:defRPr sz="1400">
                <a:solidFill>
                  <a:srgbClr val="646464"/>
                </a:solidFill>
                <a:latin typeface="Arial" pitchFamily="34" charset="0"/>
                <a:cs typeface="Arial" pitchFamily="34" charset="0"/>
              </a:defRPr>
            </a:lvl3pPr>
            <a:lvl4pPr>
              <a:lnSpc>
                <a:spcPct val="100000"/>
              </a:lnSpc>
              <a:spcBef>
                <a:spcPts val="600"/>
              </a:spcBef>
              <a:buClr>
                <a:srgbClr val="EE304E"/>
              </a:buClr>
              <a:buFont typeface="Arial"/>
              <a:buChar char="•"/>
              <a:defRPr sz="1200">
                <a:solidFill>
                  <a:srgbClr val="646464"/>
                </a:solidFill>
                <a:latin typeface="Arial" pitchFamily="34" charset="0"/>
                <a:cs typeface="Arial" pitchFamily="34" charset="0"/>
              </a:defRPr>
            </a:lvl4pPr>
            <a:lvl5pPr>
              <a:lnSpc>
                <a:spcPct val="100000"/>
              </a:lnSpc>
              <a:spcBef>
                <a:spcPts val="600"/>
              </a:spcBef>
              <a:buClr>
                <a:srgbClr val="F26631"/>
              </a:buClr>
              <a:buFont typeface="Arial"/>
              <a:buChar char="•"/>
              <a:defRPr sz="1200">
                <a:solidFill>
                  <a:srgbClr val="646464"/>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09679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maller Font">
    <p:spTree>
      <p:nvGrpSpPr>
        <p:cNvPr id="1" name=""/>
        <p:cNvGrpSpPr/>
        <p:nvPr/>
      </p:nvGrpSpPr>
      <p:grpSpPr>
        <a:xfrm>
          <a:off x="0" y="0"/>
          <a:ext cx="0" cy="0"/>
          <a:chOff x="0" y="0"/>
          <a:chExt cx="0" cy="0"/>
        </a:xfrm>
      </p:grpSpPr>
      <p:sp>
        <p:nvSpPr>
          <p:cNvPr id="2" name="Title 1"/>
          <p:cNvSpPr>
            <a:spLocks noGrp="1"/>
          </p:cNvSpPr>
          <p:nvPr>
            <p:ph type="title"/>
          </p:nvPr>
        </p:nvSpPr>
        <p:spPr>
          <a:xfrm>
            <a:off x="609600" y="49824"/>
            <a:ext cx="10972800" cy="762000"/>
          </a:xfrm>
        </p:spPr>
        <p:txBody>
          <a:bodyPr>
            <a:normAutofit/>
          </a:bodyPr>
          <a:lstStyle>
            <a:lvl1pPr>
              <a:defRPr sz="2400" b="1">
                <a:latin typeface="Arial" panose="020B0604020202020204" pitchFamily="34" charset="0"/>
                <a:cs typeface="Arial" panose="020B0604020202020204" pitchFamily="34" charset="0"/>
              </a:defRPr>
            </a:lvl1pPr>
          </a:lstStyle>
          <a:p>
            <a:r>
              <a:rPr lang="it-IT"/>
              <a:t>Fare clic per modificare stile</a:t>
            </a:r>
            <a:endParaRPr lang="en-US" dirty="0"/>
          </a:p>
        </p:txBody>
      </p:sp>
      <p:sp>
        <p:nvSpPr>
          <p:cNvPr id="3" name="Date Placeholder 2"/>
          <p:cNvSpPr>
            <a:spLocks noGrp="1"/>
          </p:cNvSpPr>
          <p:nvPr>
            <p:ph type="dt" sz="half" idx="10"/>
          </p:nvPr>
        </p:nvSpPr>
        <p:spPr>
          <a:xfrm>
            <a:off x="609600" y="6356353"/>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B5877C91-0346-C64F-A5E5-E078190C695E}" type="datetime1">
              <a:rPr lang="it-IT" smtClean="0"/>
              <a:t>07/12/19</a:t>
            </a:fld>
            <a:endParaRPr lang="en-US" dirty="0"/>
          </a:p>
        </p:txBody>
      </p:sp>
      <p:sp>
        <p:nvSpPr>
          <p:cNvPr id="4" name="Footer Placeholder 3"/>
          <p:cNvSpPr>
            <a:spLocks noGrp="1"/>
          </p:cNvSpPr>
          <p:nvPr>
            <p:ph type="ftr" sz="quarter" idx="11"/>
          </p:nvPr>
        </p:nvSpPr>
        <p:spPr>
          <a:xfrm>
            <a:off x="4165600" y="6356353"/>
            <a:ext cx="3860800" cy="365125"/>
          </a:xfrm>
          <a:prstGeom prst="rect">
            <a:avLst/>
          </a:prstGeom>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a:xfrm>
            <a:off x="8737600" y="6356353"/>
            <a:ext cx="2844800" cy="365125"/>
          </a:xfrm>
          <a:prstGeom prst="rect">
            <a:avLst/>
          </a:prstGeom>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87518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F9C8C3-2A91-784A-B77E-14FDAB7CA07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2894CDE-6BFC-E442-BF30-567AE74D364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2BA4FB-7710-AC47-8BCE-D050A397E4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6DE34D-4223-E840-9696-2F3215E3DBCC}" type="datetimeFigureOut">
              <a:rPr lang="en-US" smtClean="0"/>
              <a:t>12/7/19</a:t>
            </a:fld>
            <a:endParaRPr lang="en-US"/>
          </a:p>
        </p:txBody>
      </p:sp>
      <p:sp>
        <p:nvSpPr>
          <p:cNvPr id="5" name="Footer Placeholder 4">
            <a:extLst>
              <a:ext uri="{FF2B5EF4-FFF2-40B4-BE49-F238E27FC236}">
                <a16:creationId xmlns:a16="http://schemas.microsoft.com/office/drawing/2014/main" id="{5E5F00AC-3158-F440-9440-C31DAB3B1C4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6A9BA77-7B79-944B-995E-D16F06FDE6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2EEA8E-3D78-6B46-A6CE-75F022814018}" type="slidenum">
              <a:rPr lang="en-US" smtClean="0"/>
              <a:t>‹#›</a:t>
            </a:fld>
            <a:endParaRPr lang="en-US"/>
          </a:p>
        </p:txBody>
      </p:sp>
    </p:spTree>
    <p:extLst>
      <p:ext uri="{BB962C8B-B14F-4D97-AF65-F5344CB8AC3E}">
        <p14:creationId xmlns:p14="http://schemas.microsoft.com/office/powerpoint/2010/main" val="24705192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1.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5.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9.t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34.png"/><Relationship Id="rId4" Type="http://schemas.openxmlformats.org/officeDocument/2006/relationships/image" Target="../media/image33.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6" Type="http://schemas.openxmlformats.org/officeDocument/2006/relationships/image" Target="../media/image58.jpg"/><Relationship Id="rId21" Type="http://schemas.openxmlformats.org/officeDocument/2006/relationships/image" Target="../media/image53.jpg"/><Relationship Id="rId42" Type="http://schemas.openxmlformats.org/officeDocument/2006/relationships/image" Target="../media/image73.jpg"/><Relationship Id="rId47" Type="http://schemas.openxmlformats.org/officeDocument/2006/relationships/image" Target="../media/image78.jpg"/><Relationship Id="rId63" Type="http://schemas.openxmlformats.org/officeDocument/2006/relationships/image" Target="../media/image94.png"/><Relationship Id="rId68" Type="http://schemas.openxmlformats.org/officeDocument/2006/relationships/image" Target="../media/image99.jpg"/><Relationship Id="rId84" Type="http://schemas.openxmlformats.org/officeDocument/2006/relationships/image" Target="../media/image115.jpg"/><Relationship Id="rId89" Type="http://schemas.openxmlformats.org/officeDocument/2006/relationships/image" Target="../media/image120.jpg"/><Relationship Id="rId16" Type="http://schemas.openxmlformats.org/officeDocument/2006/relationships/image" Target="../media/image48.jpg"/><Relationship Id="rId11" Type="http://schemas.openxmlformats.org/officeDocument/2006/relationships/image" Target="../media/image43.jpg"/><Relationship Id="rId32" Type="http://schemas.openxmlformats.org/officeDocument/2006/relationships/image" Target="../media/image64.png"/><Relationship Id="rId37" Type="http://schemas.openxmlformats.org/officeDocument/2006/relationships/image" Target="../media/image69.png"/><Relationship Id="rId53" Type="http://schemas.openxmlformats.org/officeDocument/2006/relationships/image" Target="../media/image84.png"/><Relationship Id="rId58" Type="http://schemas.openxmlformats.org/officeDocument/2006/relationships/image" Target="../media/image89.png"/><Relationship Id="rId74" Type="http://schemas.openxmlformats.org/officeDocument/2006/relationships/image" Target="../media/image105.jpg"/><Relationship Id="rId79" Type="http://schemas.openxmlformats.org/officeDocument/2006/relationships/image" Target="../media/image110.jpg"/><Relationship Id="rId5" Type="http://schemas.openxmlformats.org/officeDocument/2006/relationships/image" Target="../media/image37.jpg"/><Relationship Id="rId90" Type="http://schemas.openxmlformats.org/officeDocument/2006/relationships/image" Target="../media/image121.png"/><Relationship Id="rId95" Type="http://schemas.openxmlformats.org/officeDocument/2006/relationships/image" Target="../media/image126.emf"/><Relationship Id="rId22" Type="http://schemas.openxmlformats.org/officeDocument/2006/relationships/image" Target="../media/image54.png"/><Relationship Id="rId27" Type="http://schemas.openxmlformats.org/officeDocument/2006/relationships/image" Target="../media/image59.png"/><Relationship Id="rId43" Type="http://schemas.openxmlformats.org/officeDocument/2006/relationships/image" Target="../media/image74.jpg"/><Relationship Id="rId48" Type="http://schemas.openxmlformats.org/officeDocument/2006/relationships/image" Target="../media/image79.jpg"/><Relationship Id="rId64" Type="http://schemas.openxmlformats.org/officeDocument/2006/relationships/image" Target="../media/image95.png"/><Relationship Id="rId69" Type="http://schemas.openxmlformats.org/officeDocument/2006/relationships/image" Target="../media/image100.png"/><Relationship Id="rId8" Type="http://schemas.openxmlformats.org/officeDocument/2006/relationships/image" Target="../media/image40.jpg"/><Relationship Id="rId51" Type="http://schemas.openxmlformats.org/officeDocument/2006/relationships/image" Target="../media/image82.png"/><Relationship Id="rId72" Type="http://schemas.openxmlformats.org/officeDocument/2006/relationships/image" Target="../media/image103.png"/><Relationship Id="rId80" Type="http://schemas.openxmlformats.org/officeDocument/2006/relationships/image" Target="../media/image111.jpg"/><Relationship Id="rId85" Type="http://schemas.openxmlformats.org/officeDocument/2006/relationships/image" Target="../media/image116.jpg"/><Relationship Id="rId93" Type="http://schemas.openxmlformats.org/officeDocument/2006/relationships/image" Target="../media/image124.jpg"/><Relationship Id="rId3" Type="http://schemas.openxmlformats.org/officeDocument/2006/relationships/image" Target="../media/image35.jpg"/><Relationship Id="rId12" Type="http://schemas.openxmlformats.org/officeDocument/2006/relationships/image" Target="../media/image44.jpg"/><Relationship Id="rId17" Type="http://schemas.openxmlformats.org/officeDocument/2006/relationships/image" Target="../media/image49.jpg"/><Relationship Id="rId25" Type="http://schemas.openxmlformats.org/officeDocument/2006/relationships/image" Target="../media/image57.png"/><Relationship Id="rId33" Type="http://schemas.openxmlformats.org/officeDocument/2006/relationships/image" Target="../media/image65.png"/><Relationship Id="rId38" Type="http://schemas.openxmlformats.org/officeDocument/2006/relationships/image" Target="../media/image70.png"/><Relationship Id="rId46" Type="http://schemas.openxmlformats.org/officeDocument/2006/relationships/image" Target="../media/image77.jpg"/><Relationship Id="rId59" Type="http://schemas.openxmlformats.org/officeDocument/2006/relationships/image" Target="../media/image90.png"/><Relationship Id="rId67" Type="http://schemas.openxmlformats.org/officeDocument/2006/relationships/image" Target="../media/image98.jpeg"/><Relationship Id="rId20" Type="http://schemas.openxmlformats.org/officeDocument/2006/relationships/image" Target="../media/image52.jpg"/><Relationship Id="rId41" Type="http://schemas.openxmlformats.org/officeDocument/2006/relationships/image" Target="../media/image72.jpg"/><Relationship Id="rId54" Type="http://schemas.openxmlformats.org/officeDocument/2006/relationships/image" Target="../media/image85.png"/><Relationship Id="rId62" Type="http://schemas.openxmlformats.org/officeDocument/2006/relationships/image" Target="../media/image93.png"/><Relationship Id="rId70" Type="http://schemas.openxmlformats.org/officeDocument/2006/relationships/image" Target="../media/image101.png"/><Relationship Id="rId75" Type="http://schemas.openxmlformats.org/officeDocument/2006/relationships/image" Target="../media/image106.jpg"/><Relationship Id="rId83" Type="http://schemas.openxmlformats.org/officeDocument/2006/relationships/image" Target="../media/image114.jpg"/><Relationship Id="rId88" Type="http://schemas.openxmlformats.org/officeDocument/2006/relationships/image" Target="../media/image119.jpg"/><Relationship Id="rId91" Type="http://schemas.openxmlformats.org/officeDocument/2006/relationships/image" Target="../media/image122.jpg"/><Relationship Id="rId96" Type="http://schemas.openxmlformats.org/officeDocument/2006/relationships/image" Target="../media/image127.jpeg"/><Relationship Id="rId1" Type="http://schemas.openxmlformats.org/officeDocument/2006/relationships/slideLayout" Target="../slideLayouts/slideLayout7.xml"/><Relationship Id="rId6" Type="http://schemas.openxmlformats.org/officeDocument/2006/relationships/image" Target="../media/image38.jpg"/><Relationship Id="rId15" Type="http://schemas.openxmlformats.org/officeDocument/2006/relationships/image" Target="../media/image47.jpg"/><Relationship Id="rId23" Type="http://schemas.openxmlformats.org/officeDocument/2006/relationships/image" Target="../media/image55.png"/><Relationship Id="rId28" Type="http://schemas.openxmlformats.org/officeDocument/2006/relationships/image" Target="../media/image60.png"/><Relationship Id="rId36" Type="http://schemas.openxmlformats.org/officeDocument/2006/relationships/image" Target="../media/image68.png"/><Relationship Id="rId49" Type="http://schemas.openxmlformats.org/officeDocument/2006/relationships/image" Target="../media/image80.jpg"/><Relationship Id="rId57" Type="http://schemas.openxmlformats.org/officeDocument/2006/relationships/image" Target="../media/image88.png"/><Relationship Id="rId10" Type="http://schemas.openxmlformats.org/officeDocument/2006/relationships/image" Target="../media/image42.jpg"/><Relationship Id="rId31" Type="http://schemas.openxmlformats.org/officeDocument/2006/relationships/image" Target="../media/image63.png"/><Relationship Id="rId44" Type="http://schemas.openxmlformats.org/officeDocument/2006/relationships/image" Target="../media/image75.jpg"/><Relationship Id="rId52" Type="http://schemas.openxmlformats.org/officeDocument/2006/relationships/image" Target="../media/image83.png"/><Relationship Id="rId60" Type="http://schemas.openxmlformats.org/officeDocument/2006/relationships/image" Target="../media/image91.png"/><Relationship Id="rId65" Type="http://schemas.openxmlformats.org/officeDocument/2006/relationships/image" Target="../media/image96.png"/><Relationship Id="rId73" Type="http://schemas.openxmlformats.org/officeDocument/2006/relationships/image" Target="../media/image104.jpg"/><Relationship Id="rId78" Type="http://schemas.openxmlformats.org/officeDocument/2006/relationships/image" Target="../media/image109.png"/><Relationship Id="rId81" Type="http://schemas.openxmlformats.org/officeDocument/2006/relationships/image" Target="../media/image112.jpg"/><Relationship Id="rId86" Type="http://schemas.openxmlformats.org/officeDocument/2006/relationships/image" Target="../media/image117.jpg"/><Relationship Id="rId94" Type="http://schemas.openxmlformats.org/officeDocument/2006/relationships/image" Target="../media/image125.jpg"/><Relationship Id="rId4" Type="http://schemas.openxmlformats.org/officeDocument/2006/relationships/image" Target="../media/image36.jpg"/><Relationship Id="rId9" Type="http://schemas.openxmlformats.org/officeDocument/2006/relationships/image" Target="../media/image41.jpg"/><Relationship Id="rId13" Type="http://schemas.openxmlformats.org/officeDocument/2006/relationships/image" Target="../media/image45.png"/><Relationship Id="rId18" Type="http://schemas.openxmlformats.org/officeDocument/2006/relationships/image" Target="../media/image50.png"/><Relationship Id="rId39" Type="http://schemas.openxmlformats.org/officeDocument/2006/relationships/image" Target="../media/image71.png"/><Relationship Id="rId34" Type="http://schemas.openxmlformats.org/officeDocument/2006/relationships/image" Target="../media/image66.png"/><Relationship Id="rId50" Type="http://schemas.openxmlformats.org/officeDocument/2006/relationships/image" Target="../media/image81.jpg"/><Relationship Id="rId55" Type="http://schemas.openxmlformats.org/officeDocument/2006/relationships/image" Target="../media/image86.png"/><Relationship Id="rId76" Type="http://schemas.openxmlformats.org/officeDocument/2006/relationships/image" Target="../media/image107.jpg"/><Relationship Id="rId7" Type="http://schemas.openxmlformats.org/officeDocument/2006/relationships/image" Target="../media/image39.jpg"/><Relationship Id="rId71" Type="http://schemas.openxmlformats.org/officeDocument/2006/relationships/image" Target="../media/image102.png"/><Relationship Id="rId92" Type="http://schemas.openxmlformats.org/officeDocument/2006/relationships/image" Target="../media/image123.jpg"/><Relationship Id="rId2" Type="http://schemas.openxmlformats.org/officeDocument/2006/relationships/notesSlide" Target="../notesSlides/notesSlide14.xml"/><Relationship Id="rId29" Type="http://schemas.openxmlformats.org/officeDocument/2006/relationships/image" Target="../media/image61.jpg"/><Relationship Id="rId24" Type="http://schemas.openxmlformats.org/officeDocument/2006/relationships/image" Target="../media/image56.png"/><Relationship Id="rId40" Type="http://schemas.openxmlformats.org/officeDocument/2006/relationships/image" Target="../media/image4.png"/><Relationship Id="rId45" Type="http://schemas.openxmlformats.org/officeDocument/2006/relationships/image" Target="../media/image76.jpg"/><Relationship Id="rId66" Type="http://schemas.openxmlformats.org/officeDocument/2006/relationships/image" Target="../media/image97.png"/><Relationship Id="rId87" Type="http://schemas.openxmlformats.org/officeDocument/2006/relationships/image" Target="../media/image118.jpg"/><Relationship Id="rId61" Type="http://schemas.openxmlformats.org/officeDocument/2006/relationships/image" Target="../media/image92.png"/><Relationship Id="rId82" Type="http://schemas.openxmlformats.org/officeDocument/2006/relationships/image" Target="../media/image113.jpg"/><Relationship Id="rId19" Type="http://schemas.openxmlformats.org/officeDocument/2006/relationships/image" Target="../media/image51.jpg"/><Relationship Id="rId14" Type="http://schemas.openxmlformats.org/officeDocument/2006/relationships/image" Target="../media/image46.jpg"/><Relationship Id="rId30" Type="http://schemas.openxmlformats.org/officeDocument/2006/relationships/image" Target="../media/image62.png"/><Relationship Id="rId35" Type="http://schemas.openxmlformats.org/officeDocument/2006/relationships/image" Target="../media/image67.png"/><Relationship Id="rId56" Type="http://schemas.openxmlformats.org/officeDocument/2006/relationships/image" Target="../media/image87.png"/><Relationship Id="rId77" Type="http://schemas.openxmlformats.org/officeDocument/2006/relationships/image" Target="../media/image10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br>
              <a:rPr lang="en-US" altLang="en-US" sz="1800" dirty="0"/>
            </a:br>
            <a:r>
              <a:rPr lang="en-US" altLang="en-US" sz="1800" i="1" dirty="0"/>
              <a:t>_______</a:t>
            </a:r>
            <a:r>
              <a:rPr lang="en-US" altLang="en-US" sz="1800" i="1" dirty="0">
                <a:solidFill>
                  <a:srgbClr val="FF3300"/>
                </a:solidFill>
              </a:rPr>
              <a:t>John Moult</a:t>
            </a:r>
            <a:r>
              <a:rPr lang="en-US" altLang="en-US" sz="1800" i="1" dirty="0"/>
              <a:t>_______</a:t>
            </a:r>
          </a:p>
        </p:txBody>
      </p:sp>
      <p:sp>
        <p:nvSpPr>
          <p:cNvPr id="8197" name="Rectangle 5"/>
          <p:cNvSpPr>
            <a:spLocks noGrp="1" noChangeArrowheads="1"/>
          </p:cNvSpPr>
          <p:nvPr>
            <p:ph type="body" idx="1"/>
          </p:nvPr>
        </p:nvSpPr>
        <p:spPr/>
        <p:txBody>
          <a:bodyPr>
            <a:normAutofit fontScale="925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9988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71497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D87BAF-9A32-AF4E-92AD-7E88FA2FDBB5}"/>
              </a:ext>
            </a:extLst>
          </p:cNvPr>
          <p:cNvSpPr>
            <a:spLocks noGrp="1"/>
          </p:cNvSpPr>
          <p:nvPr>
            <p:ph type="ctrTitle"/>
          </p:nvPr>
        </p:nvSpPr>
        <p:spPr/>
        <p:txBody>
          <a:bodyPr>
            <a:normAutofit/>
          </a:bodyPr>
          <a:lstStyle/>
          <a:p>
            <a:r>
              <a:rPr lang="en-US" dirty="0"/>
              <a:t>Missense interpretation now and in future</a:t>
            </a:r>
          </a:p>
        </p:txBody>
      </p:sp>
      <p:sp>
        <p:nvSpPr>
          <p:cNvPr id="6" name="Subtitle 5">
            <a:extLst>
              <a:ext uri="{FF2B5EF4-FFF2-40B4-BE49-F238E27FC236}">
                <a16:creationId xmlns:a16="http://schemas.microsoft.com/office/drawing/2014/main" id="{1D17F65C-BF2D-0D40-8758-D4B8D809525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92048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101453" y="364738"/>
            <a:ext cx="8211480" cy="856536"/>
          </a:xfrm>
          <a:effectLst>
            <a:outerShdw blurRad="50800" dist="38100" dir="2700000" algn="tl" rotWithShape="0">
              <a:prstClr val="black">
                <a:alpha val="40000"/>
              </a:prstClr>
            </a:outerShdw>
          </a:effectLst>
        </p:spPr>
        <p:txBody>
          <a:bodyPr>
            <a:noAutofit/>
          </a:bodyPr>
          <a:lstStyle/>
          <a:p>
            <a:r>
              <a:rPr lang="en-US" sz="2700" b="1" dirty="0"/>
              <a:t>disease related mutations in monogenic diseases</a:t>
            </a:r>
            <a:br>
              <a:rPr lang="en-US" sz="2700" b="1" dirty="0"/>
            </a:br>
            <a:r>
              <a:rPr lang="en-US" sz="2700" dirty="0"/>
              <a:t>(~7000 diseases, ~2000 genes)</a:t>
            </a:r>
            <a:endParaRPr lang="en-US" sz="2400" dirty="0"/>
          </a:p>
        </p:txBody>
      </p:sp>
      <p:sp>
        <p:nvSpPr>
          <p:cNvPr id="2" name="TextBox 1"/>
          <p:cNvSpPr txBox="1"/>
          <p:nvPr/>
        </p:nvSpPr>
        <p:spPr>
          <a:xfrm>
            <a:off x="7562386" y="2437013"/>
            <a:ext cx="2948702" cy="369332"/>
          </a:xfrm>
          <a:prstGeom prst="rect">
            <a:avLst/>
          </a:prstGeom>
          <a:noFill/>
        </p:spPr>
        <p:txBody>
          <a:bodyPr wrap="square" rtlCol="0">
            <a:spAutoFit/>
          </a:bodyPr>
          <a:lstStyle/>
          <a:p>
            <a:pPr marL="257175" indent="-257175">
              <a:buFont typeface="Arial" panose="020B0604020202020204" pitchFamily="34" charset="0"/>
              <a:buChar char="•"/>
            </a:pPr>
            <a:endParaRPr lang="en-US" dirty="0"/>
          </a:p>
        </p:txBody>
      </p:sp>
      <p:sp>
        <p:nvSpPr>
          <p:cNvPr id="6" name="TextBox 5"/>
          <p:cNvSpPr txBox="1"/>
          <p:nvPr/>
        </p:nvSpPr>
        <p:spPr>
          <a:xfrm>
            <a:off x="5103542" y="5638217"/>
            <a:ext cx="2336522" cy="369332"/>
          </a:xfrm>
          <a:prstGeom prst="rect">
            <a:avLst/>
          </a:prstGeom>
          <a:noFill/>
        </p:spPr>
        <p:txBody>
          <a:bodyPr wrap="square" rtlCol="0">
            <a:spAutoFit/>
          </a:bodyPr>
          <a:lstStyle/>
          <a:p>
            <a:r>
              <a:rPr lang="en-US" sz="900" u="sng" dirty="0" err="1">
                <a:solidFill>
                  <a:prstClr val="black"/>
                </a:solidFill>
              </a:rPr>
              <a:t>Stenson</a:t>
            </a:r>
            <a:r>
              <a:rPr lang="en-US" sz="900" u="sng" dirty="0">
                <a:solidFill>
                  <a:prstClr val="black"/>
                </a:solidFill>
              </a:rPr>
              <a:t> et al, 2013, </a:t>
            </a:r>
            <a:r>
              <a:rPr lang="en-US" sz="900" dirty="0" err="1"/>
              <a:t>Curr</a:t>
            </a:r>
            <a:r>
              <a:rPr lang="en-US" sz="900" dirty="0"/>
              <a:t> </a:t>
            </a:r>
            <a:r>
              <a:rPr lang="en-US" sz="900" dirty="0" err="1"/>
              <a:t>Protoc</a:t>
            </a:r>
            <a:r>
              <a:rPr lang="en-US" sz="900" dirty="0"/>
              <a:t> Bioinformatics</a:t>
            </a:r>
            <a:endParaRPr lang="en-US" sz="900" u="sng" dirty="0">
              <a:solidFill>
                <a:prstClr val="black"/>
              </a:solidFill>
            </a:endParaRPr>
          </a:p>
        </p:txBody>
      </p:sp>
      <p:graphicFrame>
        <p:nvGraphicFramePr>
          <p:cNvPr id="7" name="Chart 6"/>
          <p:cNvGraphicFramePr>
            <a:graphicFrameLocks/>
          </p:cNvGraphicFramePr>
          <p:nvPr/>
        </p:nvGraphicFramePr>
        <p:xfrm>
          <a:off x="2101454" y="1713787"/>
          <a:ext cx="6993779" cy="421195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927549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D87BAF-9A32-AF4E-92AD-7E88FA2FDBB5}"/>
              </a:ext>
            </a:extLst>
          </p:cNvPr>
          <p:cNvSpPr>
            <a:spLocks noGrp="1"/>
          </p:cNvSpPr>
          <p:nvPr>
            <p:ph type="ctrTitle"/>
          </p:nvPr>
        </p:nvSpPr>
        <p:spPr/>
        <p:txBody>
          <a:bodyPr>
            <a:normAutofit fontScale="90000"/>
          </a:bodyPr>
          <a:lstStyle/>
          <a:p>
            <a:r>
              <a:rPr lang="en-US" dirty="0"/>
              <a:t>Part 1: How well have missense methods worked in CAGI?</a:t>
            </a:r>
          </a:p>
        </p:txBody>
      </p:sp>
      <p:sp>
        <p:nvSpPr>
          <p:cNvPr id="6" name="Subtitle 5">
            <a:extLst>
              <a:ext uri="{FF2B5EF4-FFF2-40B4-BE49-F238E27FC236}">
                <a16:creationId xmlns:a16="http://schemas.microsoft.com/office/drawing/2014/main" id="{1D17F65C-BF2D-0D40-8758-D4B8D809525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902672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Oval 30"/>
          <p:cNvSpPr>
            <a:spLocks noChangeArrowheads="1"/>
          </p:cNvSpPr>
          <p:nvPr/>
        </p:nvSpPr>
        <p:spPr bwMode="auto">
          <a:xfrm>
            <a:off x="4152900" y="2365375"/>
            <a:ext cx="1041400" cy="660400"/>
          </a:xfrm>
          <a:prstGeom prst="ellipse">
            <a:avLst/>
          </a:prstGeom>
          <a:solidFill>
            <a:srgbClr val="FF6445"/>
          </a:solidFill>
          <a:ln w="9525">
            <a:solidFill>
              <a:srgbClr val="287A9E"/>
            </a:solidFill>
            <a:round/>
            <a:headEnd/>
            <a:tailEnd/>
          </a:ln>
          <a:effectLst>
            <a:outerShdw blurRad="40000" dist="23000" dir="5400000" rotWithShape="0">
              <a:srgbClr val="000000">
                <a:alpha val="34998"/>
              </a:srgbClr>
            </a:outerShdw>
          </a:effectLst>
        </p:spPr>
        <p:txBody>
          <a:bodyPr anchor="ctr"/>
          <a:lstStyle/>
          <a:p>
            <a:pPr algn="ctr">
              <a:defRPr/>
            </a:pPr>
            <a:endParaRPr lang="en-US" sz="2400">
              <a:solidFill>
                <a:schemeClr val="lt1"/>
              </a:solidFill>
            </a:endParaRPr>
          </a:p>
        </p:txBody>
      </p:sp>
      <p:sp>
        <p:nvSpPr>
          <p:cNvPr id="27" name="Rectangle 26"/>
          <p:cNvSpPr>
            <a:spLocks noChangeArrowheads="1"/>
          </p:cNvSpPr>
          <p:nvPr/>
        </p:nvSpPr>
        <p:spPr bwMode="auto">
          <a:xfrm>
            <a:off x="8623300" y="1781175"/>
            <a:ext cx="1651000" cy="609600"/>
          </a:xfrm>
          <a:prstGeom prst="rect">
            <a:avLst/>
          </a:prstGeom>
          <a:solidFill>
            <a:srgbClr val="F9FFA8"/>
          </a:solidFill>
          <a:ln w="9525">
            <a:solidFill>
              <a:srgbClr val="287A9E"/>
            </a:solidFill>
            <a:miter lim="800000"/>
            <a:headEnd/>
            <a:tailEnd/>
          </a:ln>
          <a:effectLst>
            <a:outerShdw blurRad="40000" dist="20000" dir="5400000" rotWithShape="0">
              <a:srgbClr val="000000">
                <a:alpha val="37999"/>
              </a:srgbClr>
            </a:outerShdw>
          </a:effectLst>
        </p:spPr>
        <p:txBody>
          <a:bodyPr anchor="ctr"/>
          <a:lstStyle/>
          <a:p>
            <a:pPr algn="ctr">
              <a:defRPr/>
            </a:pPr>
            <a:endParaRPr lang="en-US" sz="2400">
              <a:solidFill>
                <a:schemeClr val="dk1"/>
              </a:solidFill>
            </a:endParaRPr>
          </a:p>
        </p:txBody>
      </p:sp>
      <p:sp>
        <p:nvSpPr>
          <p:cNvPr id="26" name="Rectangle 25"/>
          <p:cNvSpPr>
            <a:spLocks noChangeArrowheads="1"/>
          </p:cNvSpPr>
          <p:nvPr/>
        </p:nvSpPr>
        <p:spPr bwMode="auto">
          <a:xfrm>
            <a:off x="5207000" y="1781175"/>
            <a:ext cx="1892300" cy="609600"/>
          </a:xfrm>
          <a:prstGeom prst="rect">
            <a:avLst/>
          </a:prstGeom>
          <a:gradFill rotWithShape="1">
            <a:gsLst>
              <a:gs pos="0">
                <a:srgbClr val="ECEFF1"/>
              </a:gs>
              <a:gs pos="64999">
                <a:srgbClr val="CDD5D9"/>
              </a:gs>
              <a:gs pos="100000">
                <a:srgbClr val="B6C3CA"/>
              </a:gs>
            </a:gsLst>
            <a:lin ang="5400000" scaled="1"/>
          </a:gradFill>
          <a:ln w="9525">
            <a:solidFill>
              <a:srgbClr val="224957"/>
            </a:solidFill>
            <a:miter lim="800000"/>
            <a:headEnd/>
            <a:tailEnd/>
          </a:ln>
          <a:effectLst>
            <a:outerShdw blurRad="40000" dist="20000" dir="5400000" rotWithShape="0">
              <a:srgbClr val="000000">
                <a:alpha val="37999"/>
              </a:srgbClr>
            </a:outerShdw>
          </a:effectLst>
        </p:spPr>
        <p:txBody>
          <a:bodyPr anchor="ctr"/>
          <a:lstStyle/>
          <a:p>
            <a:pPr algn="ctr">
              <a:defRPr/>
            </a:pPr>
            <a:endParaRPr lang="en-US" sz="2400">
              <a:solidFill>
                <a:schemeClr val="dk1"/>
              </a:solidFill>
            </a:endParaRPr>
          </a:p>
        </p:txBody>
      </p:sp>
      <p:sp>
        <p:nvSpPr>
          <p:cNvPr id="25" name="Rectangle 24"/>
          <p:cNvSpPr>
            <a:spLocks noChangeArrowheads="1"/>
          </p:cNvSpPr>
          <p:nvPr/>
        </p:nvSpPr>
        <p:spPr bwMode="auto">
          <a:xfrm>
            <a:off x="1708150" y="1603375"/>
            <a:ext cx="2273300" cy="1016000"/>
          </a:xfrm>
          <a:prstGeom prst="rect">
            <a:avLst/>
          </a:prstGeom>
          <a:gradFill rotWithShape="1">
            <a:gsLst>
              <a:gs pos="0">
                <a:srgbClr val="E7F2FB"/>
              </a:gs>
              <a:gs pos="64999">
                <a:srgbClr val="C1DCF2"/>
              </a:gs>
              <a:gs pos="100000">
                <a:srgbClr val="A5CFEF"/>
              </a:gs>
            </a:gsLst>
            <a:lin ang="5400000" scaled="1"/>
          </a:gradFill>
          <a:ln w="9525">
            <a:solidFill>
              <a:srgbClr val="287A9E"/>
            </a:solidFill>
            <a:miter lim="800000"/>
            <a:headEnd/>
            <a:tailEnd/>
          </a:ln>
          <a:effectLst>
            <a:outerShdw blurRad="40000" dist="20000" dir="5400000" rotWithShape="0">
              <a:srgbClr val="000000">
                <a:alpha val="37999"/>
              </a:srgbClr>
            </a:outerShdw>
          </a:effectLst>
        </p:spPr>
        <p:txBody>
          <a:bodyPr anchor="ctr"/>
          <a:lstStyle/>
          <a:p>
            <a:pPr algn="ctr">
              <a:defRPr/>
            </a:pPr>
            <a:endParaRPr lang="en-US" sz="2400">
              <a:solidFill>
                <a:schemeClr val="dk1"/>
              </a:solidFill>
            </a:endParaRPr>
          </a:p>
        </p:txBody>
      </p:sp>
      <p:sp>
        <p:nvSpPr>
          <p:cNvPr id="39942" name="TextBox 14"/>
          <p:cNvSpPr txBox="1">
            <a:spLocks noChangeArrowheads="1"/>
          </p:cNvSpPr>
          <p:nvPr/>
        </p:nvSpPr>
        <p:spPr bwMode="auto">
          <a:xfrm>
            <a:off x="1778001" y="1677988"/>
            <a:ext cx="211772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Homocysteine</a:t>
            </a:r>
          </a:p>
        </p:txBody>
      </p:sp>
      <p:sp>
        <p:nvSpPr>
          <p:cNvPr id="39943" name="TextBox 15"/>
          <p:cNvSpPr txBox="1">
            <a:spLocks noChangeArrowheads="1"/>
          </p:cNvSpPr>
          <p:nvPr/>
        </p:nvSpPr>
        <p:spPr bwMode="auto">
          <a:xfrm>
            <a:off x="2308225" y="2073275"/>
            <a:ext cx="10668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Serine</a:t>
            </a:r>
          </a:p>
        </p:txBody>
      </p:sp>
      <p:sp>
        <p:nvSpPr>
          <p:cNvPr id="39944" name="TextBox 17"/>
          <p:cNvSpPr txBox="1">
            <a:spLocks noChangeArrowheads="1"/>
          </p:cNvSpPr>
          <p:nvPr/>
        </p:nvSpPr>
        <p:spPr bwMode="auto">
          <a:xfrm>
            <a:off x="5248276" y="1855788"/>
            <a:ext cx="17954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Cystathione</a:t>
            </a:r>
          </a:p>
        </p:txBody>
      </p:sp>
      <p:sp>
        <p:nvSpPr>
          <p:cNvPr id="39945" name="TextBox 20"/>
          <p:cNvSpPr txBox="1">
            <a:spLocks noChangeArrowheads="1"/>
          </p:cNvSpPr>
          <p:nvPr/>
        </p:nvSpPr>
        <p:spPr bwMode="auto">
          <a:xfrm>
            <a:off x="8758238" y="1855788"/>
            <a:ext cx="137160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Cysteine</a:t>
            </a:r>
          </a:p>
        </p:txBody>
      </p:sp>
      <p:cxnSp>
        <p:nvCxnSpPr>
          <p:cNvPr id="23" name="Straight Arrow Connector 22"/>
          <p:cNvCxnSpPr>
            <a:cxnSpLocks noChangeShapeType="1"/>
          </p:cNvCxnSpPr>
          <p:nvPr/>
        </p:nvCxnSpPr>
        <p:spPr bwMode="auto">
          <a:xfrm>
            <a:off x="4064000" y="2124075"/>
            <a:ext cx="1028700" cy="12700"/>
          </a:xfrm>
          <a:prstGeom prst="straightConnector1">
            <a:avLst/>
          </a:prstGeom>
          <a:noFill/>
          <a:ln w="38100">
            <a:solidFill>
              <a:schemeClr val="accent2"/>
            </a:solidFill>
            <a:round/>
            <a:headEnd/>
            <a:tailEnd type="arrow" w="med" len="me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cxnSp>
        <p:nvCxnSpPr>
          <p:cNvPr id="24" name="Straight Arrow Connector 23"/>
          <p:cNvCxnSpPr>
            <a:cxnSpLocks noChangeShapeType="1"/>
          </p:cNvCxnSpPr>
          <p:nvPr/>
        </p:nvCxnSpPr>
        <p:spPr bwMode="auto">
          <a:xfrm>
            <a:off x="7366000" y="2124075"/>
            <a:ext cx="1028700" cy="12700"/>
          </a:xfrm>
          <a:prstGeom prst="straightConnector1">
            <a:avLst/>
          </a:prstGeom>
          <a:noFill/>
          <a:ln w="38100">
            <a:solidFill>
              <a:schemeClr val="accent2"/>
            </a:solidFill>
            <a:round/>
            <a:headEnd/>
            <a:tailEnd type="arrow" w="med" len="med"/>
          </a:ln>
          <a:effectLst>
            <a:outerShdw blurRad="40000" dist="20000" dir="5400000" rotWithShape="0">
              <a:srgbClr val="000000">
                <a:alpha val="37999"/>
              </a:srgbClr>
            </a:outerShdw>
          </a:effectLst>
          <a:extLst>
            <a:ext uri="{909E8E84-426E-40dd-AFC4-6F175D3DCCD1}">
              <a14:hiddenFill xmlns="" xmlns:a14="http://schemas.microsoft.com/office/drawing/2010/main">
                <a:noFill/>
              </a14:hiddenFill>
            </a:ext>
          </a:extLst>
        </p:spPr>
      </p:cxnSp>
      <p:sp>
        <p:nvSpPr>
          <p:cNvPr id="39948" name="TextBox 27"/>
          <p:cNvSpPr txBox="1">
            <a:spLocks noChangeArrowheads="1"/>
          </p:cNvSpPr>
          <p:nvPr/>
        </p:nvSpPr>
        <p:spPr bwMode="auto">
          <a:xfrm>
            <a:off x="4254501" y="2479675"/>
            <a:ext cx="828675"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b="1"/>
              <a:t>CBS</a:t>
            </a:r>
          </a:p>
        </p:txBody>
      </p:sp>
      <p:sp>
        <p:nvSpPr>
          <p:cNvPr id="39949" name="TextBox 29"/>
          <p:cNvSpPr txBox="1">
            <a:spLocks noChangeArrowheads="1"/>
          </p:cNvSpPr>
          <p:nvPr/>
        </p:nvSpPr>
        <p:spPr bwMode="auto">
          <a:xfrm>
            <a:off x="7038976" y="2124075"/>
            <a:ext cx="159530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cystathionase</a:t>
            </a:r>
          </a:p>
        </p:txBody>
      </p:sp>
      <p:sp>
        <p:nvSpPr>
          <p:cNvPr id="2" name="Title 1"/>
          <p:cNvSpPr>
            <a:spLocks noGrp="1"/>
          </p:cNvSpPr>
          <p:nvPr>
            <p:ph type="title" idx="4294967295"/>
          </p:nvPr>
        </p:nvSpPr>
        <p:spPr/>
        <p:txBody>
          <a:bodyPr>
            <a:normAutofit/>
          </a:bodyPr>
          <a:lstStyle/>
          <a:p>
            <a:pPr eaLnBrk="1" hangingPunct="1">
              <a:defRPr/>
            </a:pPr>
            <a:r>
              <a:rPr lang="en-US" sz="4000" b="1" dirty="0" err="1">
                <a:solidFill>
                  <a:srgbClr val="000090"/>
                </a:solidFill>
              </a:rPr>
              <a:t>Cystathionine</a:t>
            </a:r>
            <a:r>
              <a:rPr lang="en-US" sz="4000" b="1" dirty="0">
                <a:solidFill>
                  <a:srgbClr val="000090"/>
                </a:solidFill>
              </a:rPr>
              <a:t> </a:t>
            </a:r>
            <a:r>
              <a:rPr lang="en-US" sz="4000" b="1" dirty="0" err="1">
                <a:solidFill>
                  <a:srgbClr val="000090"/>
                </a:solidFill>
                <a:latin typeface="Symbol" pitchFamily="-1" charset="2"/>
              </a:rPr>
              <a:t>b</a:t>
            </a:r>
            <a:r>
              <a:rPr lang="en-US" sz="4000" b="1" dirty="0" err="1">
                <a:solidFill>
                  <a:srgbClr val="000090"/>
                </a:solidFill>
              </a:rPr>
              <a:t>-Synthase</a:t>
            </a:r>
            <a:r>
              <a:rPr lang="en-US" sz="4000" b="1" dirty="0">
                <a:solidFill>
                  <a:srgbClr val="000090"/>
                </a:solidFill>
              </a:rPr>
              <a:t> (CBS) single amino acid mutations</a:t>
            </a:r>
          </a:p>
        </p:txBody>
      </p:sp>
      <p:pic>
        <p:nvPicPr>
          <p:cNvPr id="39951" name="Picture 34" descr="Pyridoxal-phosphate.pd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848100" y="2959101"/>
            <a:ext cx="1625600" cy="9636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52" name="TextBox 35"/>
          <p:cNvSpPr txBox="1">
            <a:spLocks noChangeArrowheads="1"/>
          </p:cNvSpPr>
          <p:nvPr/>
        </p:nvSpPr>
        <p:spPr bwMode="auto">
          <a:xfrm>
            <a:off x="4660901" y="3533775"/>
            <a:ext cx="76041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PLP</a:t>
            </a:r>
          </a:p>
        </p:txBody>
      </p:sp>
      <p:sp>
        <p:nvSpPr>
          <p:cNvPr id="39953" name="Rectangle 31"/>
          <p:cNvSpPr>
            <a:spLocks noChangeArrowheads="1"/>
          </p:cNvSpPr>
          <p:nvPr/>
        </p:nvSpPr>
        <p:spPr bwMode="auto">
          <a:xfrm>
            <a:off x="4321175" y="4433889"/>
            <a:ext cx="5722336"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p>
            <a:r>
              <a:rPr lang="en-US" sz="2400"/>
              <a:t>CBS variants associated with homocystinuria</a:t>
            </a:r>
          </a:p>
        </p:txBody>
      </p:sp>
      <p:sp>
        <p:nvSpPr>
          <p:cNvPr id="39954" name="TextBox 41"/>
          <p:cNvSpPr txBox="1">
            <a:spLocks noChangeArrowheads="1"/>
          </p:cNvSpPr>
          <p:nvPr/>
        </p:nvSpPr>
        <p:spPr bwMode="auto">
          <a:xfrm>
            <a:off x="6477001" y="3165475"/>
            <a:ext cx="3725863"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a:t>Treat with high dose of B6</a:t>
            </a:r>
          </a:p>
        </p:txBody>
      </p:sp>
      <p:sp>
        <p:nvSpPr>
          <p:cNvPr id="43" name="Oval 42"/>
          <p:cNvSpPr>
            <a:spLocks noChangeArrowheads="1"/>
          </p:cNvSpPr>
          <p:nvPr/>
        </p:nvSpPr>
        <p:spPr bwMode="auto">
          <a:xfrm>
            <a:off x="3733800" y="2365375"/>
            <a:ext cx="1879600" cy="1765300"/>
          </a:xfrm>
          <a:prstGeom prst="ellipse">
            <a:avLst/>
          </a:prstGeom>
          <a:noFill/>
          <a:ln w="9525">
            <a:solidFill>
              <a:srgbClr val="FF6B01"/>
            </a:solidFill>
            <a:round/>
            <a:headEnd/>
            <a:tailEnd/>
          </a:ln>
          <a:effectLst>
            <a:outerShdw blurRad="40000" dist="23000" dir="5400000" rotWithShape="0">
              <a:srgbClr val="000000">
                <a:alpha val="34998"/>
              </a:srgbClr>
            </a:outerShdw>
          </a:effectLst>
          <a:extLst>
            <a:ext uri="{909E8E84-426E-40dd-AFC4-6F175D3DCCD1}">
              <a14:hiddenFill xmlns="" xmlns:a14="http://schemas.microsoft.com/office/drawing/2010/main">
                <a:solidFill>
                  <a:srgbClr val="FFFFFF"/>
                </a:solidFill>
              </a14:hiddenFill>
            </a:ext>
          </a:extLst>
        </p:spPr>
        <p:txBody>
          <a:bodyPr anchor="ctr"/>
          <a:lstStyle/>
          <a:p>
            <a:pPr algn="ctr">
              <a:defRPr/>
            </a:pPr>
            <a:endParaRPr lang="en-US" sz="2400">
              <a:solidFill>
                <a:schemeClr val="lt1"/>
              </a:solidFill>
            </a:endParaRPr>
          </a:p>
        </p:txBody>
      </p:sp>
      <p:sp>
        <p:nvSpPr>
          <p:cNvPr id="45" name="Bent Arrow 44"/>
          <p:cNvSpPr>
            <a:spLocks noChangeArrowheads="1"/>
          </p:cNvSpPr>
          <p:nvPr/>
        </p:nvSpPr>
        <p:spPr bwMode="auto">
          <a:xfrm rot="5400000">
            <a:off x="5572125" y="3302000"/>
            <a:ext cx="1231900" cy="882650"/>
          </a:xfrm>
          <a:custGeom>
            <a:avLst/>
            <a:gdLst>
              <a:gd name="T0" fmla="*/ 1011238 w 1231900"/>
              <a:gd name="T1" fmla="*/ 0 h 882650"/>
              <a:gd name="T2" fmla="*/ 1011238 w 1231900"/>
              <a:gd name="T3" fmla="*/ 441325 h 882650"/>
              <a:gd name="T4" fmla="*/ 110331 w 1231900"/>
              <a:gd name="T5" fmla="*/ 882650 h 882650"/>
              <a:gd name="T6" fmla="*/ 1231900 w 1231900"/>
              <a:gd name="T7" fmla="*/ 220663 h 882650"/>
              <a:gd name="T8" fmla="*/ 0 60000 65536"/>
              <a:gd name="T9" fmla="*/ 0 60000 65536"/>
              <a:gd name="T10" fmla="*/ 0 60000 65536"/>
              <a:gd name="T11" fmla="*/ 0 60000 65536"/>
              <a:gd name="T12" fmla="*/ 0 w 1231900"/>
              <a:gd name="T13" fmla="*/ 0 h 882650"/>
              <a:gd name="T14" fmla="*/ 1231900 w 1231900"/>
              <a:gd name="T15" fmla="*/ 882650 h 882650"/>
            </a:gdLst>
            <a:ahLst/>
            <a:cxnLst>
              <a:cxn ang="T8">
                <a:pos x="T0" y="T1"/>
              </a:cxn>
              <a:cxn ang="T9">
                <a:pos x="T2" y="T3"/>
              </a:cxn>
              <a:cxn ang="T10">
                <a:pos x="T4" y="T5"/>
              </a:cxn>
              <a:cxn ang="T11">
                <a:pos x="T6" y="T7"/>
              </a:cxn>
            </a:cxnLst>
            <a:rect l="T12" t="T13" r="T14" b="T15"/>
            <a:pathLst>
              <a:path w="1231900" h="882650">
                <a:moveTo>
                  <a:pt x="0" y="882650"/>
                </a:moveTo>
                <a:lnTo>
                  <a:pt x="0" y="496491"/>
                </a:lnTo>
                <a:lnTo>
                  <a:pt x="-1" y="496490"/>
                </a:lnTo>
                <a:cubicBezTo>
                  <a:pt x="-1" y="283221"/>
                  <a:pt x="172889" y="110331"/>
                  <a:pt x="386159" y="110331"/>
                </a:cubicBezTo>
                <a:lnTo>
                  <a:pt x="1011238" y="110331"/>
                </a:lnTo>
                <a:lnTo>
                  <a:pt x="1011238" y="0"/>
                </a:lnTo>
                <a:lnTo>
                  <a:pt x="1231900" y="220663"/>
                </a:lnTo>
                <a:lnTo>
                  <a:pt x="1011238" y="441325"/>
                </a:lnTo>
                <a:lnTo>
                  <a:pt x="1011238" y="330994"/>
                </a:lnTo>
                <a:lnTo>
                  <a:pt x="386159" y="330994"/>
                </a:lnTo>
                <a:lnTo>
                  <a:pt x="386159" y="330993"/>
                </a:lnTo>
                <a:cubicBezTo>
                  <a:pt x="294757" y="330993"/>
                  <a:pt x="220661" y="405089"/>
                  <a:pt x="220661" y="496490"/>
                </a:cubicBezTo>
                <a:lnTo>
                  <a:pt x="220663" y="882650"/>
                </a:lnTo>
                <a:lnTo>
                  <a:pt x="0" y="882650"/>
                </a:lnTo>
                <a:close/>
              </a:path>
            </a:pathLst>
          </a:custGeom>
          <a:solidFill>
            <a:srgbClr val="5A8029"/>
          </a:solidFill>
          <a:ln w="9525">
            <a:solidFill>
              <a:srgbClr val="2F2F98"/>
            </a:solidFill>
            <a:miter lim="800000"/>
            <a:headEnd/>
            <a:tailEnd/>
          </a:ln>
          <a:effectLst>
            <a:outerShdw blurRad="40000" dist="20000" dir="5400000" rotWithShape="0">
              <a:srgbClr val="808080">
                <a:alpha val="37999"/>
              </a:srgbClr>
            </a:outerShdw>
          </a:effectLst>
        </p:spPr>
        <p:txBody>
          <a:bodyPr rot="10800000" vert="eaVert" anchor="ctr"/>
          <a:lstStyle/>
          <a:p>
            <a:endParaRPr lang="en-US"/>
          </a:p>
        </p:txBody>
      </p:sp>
      <p:pic>
        <p:nvPicPr>
          <p:cNvPr id="39957" name="Picture 21"/>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t="12134" b="16000"/>
          <a:stretch>
            <a:fillRect/>
          </a:stretch>
        </p:blipFill>
        <p:spPr bwMode="auto">
          <a:xfrm rot="-6760569">
            <a:off x="1177132" y="3002757"/>
            <a:ext cx="3359150" cy="2414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58" name="TextBox 38"/>
          <p:cNvSpPr txBox="1">
            <a:spLocks noChangeArrowheads="1"/>
          </p:cNvSpPr>
          <p:nvPr/>
        </p:nvSpPr>
        <p:spPr bwMode="auto">
          <a:xfrm>
            <a:off x="4260850" y="5324475"/>
            <a:ext cx="6457950" cy="457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2400" i="1"/>
              <a:t>In 2011 84 mutations assessed experimentally</a:t>
            </a:r>
          </a:p>
        </p:txBody>
      </p:sp>
      <p:pic>
        <p:nvPicPr>
          <p:cNvPr id="39959" name="Picture 9" descr="jasper_rine.tif"/>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988426" y="5781675"/>
            <a:ext cx="798513"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960" name="Picture 13" descr="iddo-b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879014" y="5781675"/>
            <a:ext cx="776287" cy="10874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9961" name="Text Box 31"/>
          <p:cNvSpPr txBox="1">
            <a:spLocks noChangeArrowheads="1"/>
          </p:cNvSpPr>
          <p:nvPr/>
        </p:nvSpPr>
        <p:spPr bwMode="auto">
          <a:xfrm>
            <a:off x="1957388" y="6221413"/>
            <a:ext cx="7054850" cy="6413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a:t>Dataset provided by Jasper Rine, University of California, Berkeley  </a:t>
            </a:r>
          </a:p>
          <a:p>
            <a:pPr eaLnBrk="1" hangingPunct="1"/>
            <a:r>
              <a:rPr lang="en-US"/>
              <a:t>Assessed by Iddo Friedberg, Miami University</a:t>
            </a:r>
          </a:p>
        </p:txBody>
      </p:sp>
    </p:spTree>
    <p:extLst>
      <p:ext uri="{BB962C8B-B14F-4D97-AF65-F5344CB8AC3E}">
        <p14:creationId xmlns:p14="http://schemas.microsoft.com/office/powerpoint/2010/main" val="674521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p:nvPr/>
        </p:nvGraphicFramePr>
        <p:xfrm>
          <a:off x="1524000" y="685800"/>
          <a:ext cx="9144000" cy="54864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67420028"/>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jbq.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850" y="-76640"/>
            <a:ext cx="12463119" cy="6729546"/>
          </a:xfrm>
          <a:prstGeom prst="rect">
            <a:avLst/>
          </a:prstGeom>
        </p:spPr>
      </p:pic>
    </p:spTree>
    <p:extLst>
      <p:ext uri="{BB962C8B-B14F-4D97-AF65-F5344CB8AC3E}">
        <p14:creationId xmlns:p14="http://schemas.microsoft.com/office/powerpoint/2010/main" val="1581789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7763C4F-FF91-2A4C-B74D-A7BE0FF81D30}"/>
              </a:ext>
            </a:extLst>
          </p:cNvPr>
          <p:cNvSpPr txBox="1"/>
          <p:nvPr/>
        </p:nvSpPr>
        <p:spPr>
          <a:xfrm>
            <a:off x="2068286" y="1719943"/>
            <a:ext cx="1662186" cy="369332"/>
          </a:xfrm>
          <a:prstGeom prst="rect">
            <a:avLst/>
          </a:prstGeom>
          <a:noFill/>
        </p:spPr>
        <p:txBody>
          <a:bodyPr wrap="none" rtlCol="0">
            <a:spAutoFit/>
          </a:bodyPr>
          <a:lstStyle/>
          <a:p>
            <a:r>
              <a:rPr lang="en-US" dirty="0"/>
              <a:t>PTEN intro slide</a:t>
            </a:r>
          </a:p>
        </p:txBody>
      </p:sp>
      <p:pic>
        <p:nvPicPr>
          <p:cNvPr id="4" name="Picture 3">
            <a:extLst>
              <a:ext uri="{FF2B5EF4-FFF2-40B4-BE49-F238E27FC236}">
                <a16:creationId xmlns:a16="http://schemas.microsoft.com/office/drawing/2014/main" id="{56C73AAE-5C9B-724A-BEEB-A7676CB1EB58}"/>
              </a:ext>
            </a:extLst>
          </p:cNvPr>
          <p:cNvPicPr>
            <a:picLocks noChangeAspect="1"/>
          </p:cNvPicPr>
          <p:nvPr/>
        </p:nvPicPr>
        <p:blipFill>
          <a:blip r:embed="rId2"/>
          <a:stretch>
            <a:fillRect/>
          </a:stretch>
        </p:blipFill>
        <p:spPr>
          <a:xfrm>
            <a:off x="1658470" y="0"/>
            <a:ext cx="8875059" cy="6858000"/>
          </a:xfrm>
          <a:prstGeom prst="rect">
            <a:avLst/>
          </a:prstGeom>
        </p:spPr>
      </p:pic>
      <p:sp>
        <p:nvSpPr>
          <p:cNvPr id="6" name="TextBox 5">
            <a:extLst>
              <a:ext uri="{FF2B5EF4-FFF2-40B4-BE49-F238E27FC236}">
                <a16:creationId xmlns:a16="http://schemas.microsoft.com/office/drawing/2014/main" id="{E0436B73-2460-0649-BFDB-DCE510302A09}"/>
              </a:ext>
            </a:extLst>
          </p:cNvPr>
          <p:cNvSpPr txBox="1"/>
          <p:nvPr/>
        </p:nvSpPr>
        <p:spPr>
          <a:xfrm>
            <a:off x="7326344" y="877329"/>
            <a:ext cx="3200400" cy="646331"/>
          </a:xfrm>
          <a:prstGeom prst="rect">
            <a:avLst/>
          </a:prstGeom>
          <a:noFill/>
        </p:spPr>
        <p:txBody>
          <a:bodyPr wrap="square" rtlCol="0">
            <a:spAutoFit/>
          </a:bodyPr>
          <a:lstStyle/>
          <a:p>
            <a:r>
              <a:rPr lang="en-US" dirty="0">
                <a:solidFill>
                  <a:schemeClr val="bg1"/>
                </a:solidFill>
              </a:rPr>
              <a:t>Kenneth </a:t>
            </a:r>
            <a:r>
              <a:rPr lang="en-US" dirty="0" err="1">
                <a:solidFill>
                  <a:schemeClr val="bg1"/>
                </a:solidFill>
              </a:rPr>
              <a:t>Matreyek</a:t>
            </a:r>
            <a:r>
              <a:rPr lang="en-US" dirty="0">
                <a:solidFill>
                  <a:schemeClr val="bg1"/>
                </a:solidFill>
              </a:rPr>
              <a:t>, Lea </a:t>
            </a:r>
            <a:r>
              <a:rPr lang="en-US" dirty="0" err="1">
                <a:solidFill>
                  <a:schemeClr val="bg1"/>
                </a:solidFill>
              </a:rPr>
              <a:t>Starita</a:t>
            </a:r>
            <a:r>
              <a:rPr lang="en-US" dirty="0">
                <a:solidFill>
                  <a:schemeClr val="bg1"/>
                </a:solidFill>
              </a:rPr>
              <a:t> and Doug Fowler</a:t>
            </a:r>
          </a:p>
        </p:txBody>
      </p:sp>
    </p:spTree>
    <p:extLst>
      <p:ext uri="{BB962C8B-B14F-4D97-AF65-F5344CB8AC3E}">
        <p14:creationId xmlns:p14="http://schemas.microsoft.com/office/powerpoint/2010/main" val="551857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DD44C41-6B52-B34A-9757-A8700BCFE30A}"/>
              </a:ext>
            </a:extLst>
          </p:cNvPr>
          <p:cNvPicPr>
            <a:picLocks noChangeAspect="1"/>
          </p:cNvPicPr>
          <p:nvPr/>
        </p:nvPicPr>
        <p:blipFill>
          <a:blip r:embed="rId2"/>
          <a:stretch>
            <a:fillRect/>
          </a:stretch>
        </p:blipFill>
        <p:spPr>
          <a:xfrm>
            <a:off x="1658470" y="0"/>
            <a:ext cx="8875059" cy="6858000"/>
          </a:xfrm>
          <a:prstGeom prst="rect">
            <a:avLst/>
          </a:prstGeom>
        </p:spPr>
      </p:pic>
    </p:spTree>
    <p:extLst>
      <p:ext uri="{BB962C8B-B14F-4D97-AF65-F5344CB8AC3E}">
        <p14:creationId xmlns:p14="http://schemas.microsoft.com/office/powerpoint/2010/main" val="42778587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NAGLU_rib.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7153974">
            <a:off x="3278389" y="3181049"/>
            <a:ext cx="1674019" cy="175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Rectangle 2"/>
          <p:cNvSpPr/>
          <p:nvPr/>
        </p:nvSpPr>
        <p:spPr>
          <a:xfrm>
            <a:off x="3314701" y="4897191"/>
            <a:ext cx="5520929" cy="339837"/>
          </a:xfrm>
          <a:prstGeom prst="rect">
            <a:avLst/>
          </a:prstGeom>
          <a:noFill/>
        </p:spPr>
        <p:txBody>
          <a:bodyPr>
            <a:spAutoFit/>
          </a:bodyPr>
          <a:lstStyle/>
          <a:p>
            <a:pPr algn="ctr">
              <a:lnSpc>
                <a:spcPct val="110000"/>
              </a:lnSpc>
              <a:defRPr/>
            </a:pPr>
            <a:r>
              <a:rPr lang="de-DE" sz="750" dirty="0">
                <a:solidFill>
                  <a:srgbClr val="646464"/>
                </a:solidFill>
                <a:latin typeface="Calibri"/>
                <a:ea typeface="MS PGothic" charset="0"/>
                <a:cs typeface="MS PGothic" charset="0"/>
              </a:rPr>
              <a:t>Haust. Connect </a:t>
            </a:r>
            <a:r>
              <a:rPr lang="de-DE" sz="750" dirty="0" err="1">
                <a:solidFill>
                  <a:srgbClr val="646464"/>
                </a:solidFill>
                <a:latin typeface="Calibri"/>
                <a:ea typeface="MS PGothic" charset="0"/>
                <a:cs typeface="MS PGothic" charset="0"/>
              </a:rPr>
              <a:t>Tissue</a:t>
            </a:r>
            <a:r>
              <a:rPr lang="de-DE" sz="750" dirty="0">
                <a:solidFill>
                  <a:srgbClr val="646464"/>
                </a:solidFill>
                <a:latin typeface="Calibri"/>
                <a:ea typeface="MS PGothic" charset="0"/>
                <a:cs typeface="MS PGothic" charset="0"/>
              </a:rPr>
              <a:t> Res (1986); </a:t>
            </a:r>
            <a:r>
              <a:rPr lang="de-DE" sz="750" dirty="0" err="1">
                <a:solidFill>
                  <a:srgbClr val="646464"/>
                </a:solidFill>
                <a:latin typeface="Calibri"/>
                <a:ea typeface="MS PGothic" charset="0"/>
                <a:cs typeface="MS PGothic" charset="0"/>
              </a:rPr>
              <a:t>Meikle</a:t>
            </a:r>
            <a:r>
              <a:rPr lang="de-DE" sz="750" dirty="0">
                <a:solidFill>
                  <a:srgbClr val="646464"/>
                </a:solidFill>
                <a:latin typeface="Calibri"/>
                <a:ea typeface="MS PGothic" charset="0"/>
                <a:cs typeface="MS PGothic" charset="0"/>
              </a:rPr>
              <a:t>. </a:t>
            </a:r>
            <a:r>
              <a:rPr lang="en-US" sz="750" dirty="0">
                <a:solidFill>
                  <a:srgbClr val="646464"/>
                </a:solidFill>
                <a:latin typeface="Calibri"/>
                <a:ea typeface="MS PGothic" charset="0"/>
                <a:cs typeface="MS PGothic" charset="0"/>
              </a:rPr>
              <a:t>JAMA (1999); </a:t>
            </a:r>
            <a:r>
              <a:rPr lang="de-DE" sz="750" dirty="0" err="1">
                <a:solidFill>
                  <a:srgbClr val="646464"/>
                </a:solidFill>
                <a:latin typeface="Calibri"/>
                <a:ea typeface="MS PGothic" charset="0"/>
                <a:cs typeface="MS PGothic" charset="0"/>
              </a:rPr>
              <a:t>Poorthuis</a:t>
            </a:r>
            <a:r>
              <a:rPr lang="de-DE" sz="750" dirty="0">
                <a:solidFill>
                  <a:srgbClr val="646464"/>
                </a:solidFill>
                <a:latin typeface="Calibri"/>
                <a:ea typeface="MS PGothic" charset="0"/>
                <a:cs typeface="MS PGothic" charset="0"/>
              </a:rPr>
              <a:t>. Hum Genet (1999); </a:t>
            </a:r>
            <a:r>
              <a:rPr lang="de-DE" sz="750" dirty="0" err="1">
                <a:solidFill>
                  <a:srgbClr val="646464"/>
                </a:solidFill>
                <a:latin typeface="Calibri"/>
                <a:ea typeface="MS PGothic" charset="0"/>
                <a:cs typeface="MS PGothic" charset="0"/>
              </a:rPr>
              <a:t>Baehner</a:t>
            </a:r>
            <a:r>
              <a:rPr lang="de-DE" sz="750" dirty="0">
                <a:solidFill>
                  <a:srgbClr val="646464"/>
                </a:solidFill>
                <a:latin typeface="Calibri"/>
                <a:ea typeface="MS PGothic" charset="0"/>
                <a:cs typeface="MS PGothic" charset="0"/>
              </a:rPr>
              <a:t>. </a:t>
            </a:r>
            <a:r>
              <a:rPr lang="en-US" sz="750" dirty="0">
                <a:solidFill>
                  <a:srgbClr val="646464"/>
                </a:solidFill>
                <a:latin typeface="Calibri"/>
                <a:ea typeface="MS PGothic" charset="0"/>
                <a:cs typeface="MS PGothic" charset="0"/>
              </a:rPr>
              <a:t>J Inherit </a:t>
            </a:r>
            <a:r>
              <a:rPr lang="en-US" sz="750" dirty="0" err="1">
                <a:solidFill>
                  <a:srgbClr val="646464"/>
                </a:solidFill>
                <a:latin typeface="Calibri"/>
                <a:ea typeface="MS PGothic" charset="0"/>
                <a:cs typeface="MS PGothic" charset="0"/>
              </a:rPr>
              <a:t>Metab</a:t>
            </a:r>
            <a:r>
              <a:rPr lang="en-US" sz="750" dirty="0">
                <a:solidFill>
                  <a:srgbClr val="646464"/>
                </a:solidFill>
                <a:latin typeface="Calibri"/>
                <a:ea typeface="MS PGothic" charset="0"/>
                <a:cs typeface="MS PGothic" charset="0"/>
              </a:rPr>
              <a:t> Dis (2005)</a:t>
            </a:r>
            <a:r>
              <a:rPr lang="de-DE" sz="750" dirty="0">
                <a:solidFill>
                  <a:srgbClr val="646464"/>
                </a:solidFill>
                <a:latin typeface="Calibri"/>
                <a:ea typeface="MS PGothic" charset="0"/>
                <a:cs typeface="MS PGothic" charset="0"/>
              </a:rPr>
              <a:t>; </a:t>
            </a:r>
            <a:r>
              <a:rPr lang="en-US" sz="750" dirty="0">
                <a:solidFill>
                  <a:srgbClr val="646464"/>
                </a:solidFill>
                <a:latin typeface="Calibri"/>
                <a:ea typeface="MS PGothic" charset="0"/>
                <a:cs typeface="MS PGothic" charset="0"/>
              </a:rPr>
              <a:t>Heron. </a:t>
            </a:r>
            <a:r>
              <a:rPr lang="de-DE" sz="750" dirty="0">
                <a:solidFill>
                  <a:srgbClr val="646464"/>
                </a:solidFill>
                <a:latin typeface="Calibri"/>
                <a:ea typeface="MS PGothic" charset="0"/>
                <a:cs typeface="MS PGothic" charset="0"/>
              </a:rPr>
              <a:t>Am J </a:t>
            </a:r>
            <a:r>
              <a:rPr lang="de-DE" sz="750" dirty="0" err="1">
                <a:solidFill>
                  <a:srgbClr val="646464"/>
                </a:solidFill>
                <a:latin typeface="Calibri"/>
                <a:ea typeface="MS PGothic" charset="0"/>
                <a:cs typeface="MS PGothic" charset="0"/>
              </a:rPr>
              <a:t>Med</a:t>
            </a:r>
            <a:r>
              <a:rPr lang="de-DE" sz="750" dirty="0">
                <a:solidFill>
                  <a:srgbClr val="646464"/>
                </a:solidFill>
                <a:latin typeface="Calibri"/>
                <a:ea typeface="MS PGothic" charset="0"/>
                <a:cs typeface="MS PGothic" charset="0"/>
              </a:rPr>
              <a:t> Genet </a:t>
            </a:r>
            <a:r>
              <a:rPr lang="en-US" sz="750" dirty="0">
                <a:solidFill>
                  <a:srgbClr val="646464"/>
                </a:solidFill>
                <a:latin typeface="Calibri"/>
                <a:ea typeface="MS PGothic" charset="0"/>
                <a:cs typeface="MS PGothic" charset="0"/>
              </a:rPr>
              <a:t>(2010); </a:t>
            </a:r>
            <a:r>
              <a:rPr lang="en-US" sz="750" dirty="0" err="1">
                <a:solidFill>
                  <a:srgbClr val="646464"/>
                </a:solidFill>
                <a:latin typeface="Calibri"/>
                <a:cs typeface="Arial"/>
              </a:rPr>
              <a:t>Valstar</a:t>
            </a:r>
            <a:r>
              <a:rPr lang="en-US" sz="750" dirty="0">
                <a:solidFill>
                  <a:srgbClr val="646464"/>
                </a:solidFill>
                <a:latin typeface="Calibri"/>
                <a:cs typeface="Arial"/>
              </a:rPr>
              <a:t>. J Inherit </a:t>
            </a:r>
            <a:r>
              <a:rPr lang="en-US" sz="750" dirty="0" err="1">
                <a:solidFill>
                  <a:srgbClr val="646464"/>
                </a:solidFill>
                <a:latin typeface="Calibri"/>
                <a:cs typeface="Arial"/>
              </a:rPr>
              <a:t>Metab</a:t>
            </a:r>
            <a:r>
              <a:rPr lang="en-US" sz="750" dirty="0">
                <a:solidFill>
                  <a:srgbClr val="646464"/>
                </a:solidFill>
                <a:latin typeface="Calibri"/>
                <a:cs typeface="Arial"/>
              </a:rPr>
              <a:t> Dis (2008, 2010); </a:t>
            </a:r>
            <a:r>
              <a:rPr lang="de-DE" sz="750" dirty="0" err="1">
                <a:solidFill>
                  <a:srgbClr val="646464"/>
                </a:solidFill>
                <a:latin typeface="Calibri"/>
                <a:ea typeface="MS PGothic" charset="0"/>
                <a:cs typeface="MS PGothic" charset="0"/>
              </a:rPr>
              <a:t>Poupetova</a:t>
            </a:r>
            <a:r>
              <a:rPr lang="de-DE" sz="750" dirty="0">
                <a:solidFill>
                  <a:srgbClr val="646464"/>
                </a:solidFill>
                <a:latin typeface="Calibri"/>
                <a:ea typeface="MS PGothic" charset="0"/>
                <a:cs typeface="MS PGothic" charset="0"/>
              </a:rPr>
              <a:t>. </a:t>
            </a:r>
            <a:r>
              <a:rPr lang="en-US" sz="750" dirty="0">
                <a:solidFill>
                  <a:srgbClr val="646464"/>
                </a:solidFill>
                <a:latin typeface="Calibri"/>
                <a:ea typeface="MS PGothic" charset="0"/>
                <a:cs typeface="MS PGothic" charset="0"/>
              </a:rPr>
              <a:t>J Inherit </a:t>
            </a:r>
            <a:r>
              <a:rPr lang="en-US" sz="750" dirty="0" err="1">
                <a:solidFill>
                  <a:srgbClr val="646464"/>
                </a:solidFill>
                <a:latin typeface="Calibri"/>
                <a:ea typeface="MS PGothic" charset="0"/>
                <a:cs typeface="MS PGothic" charset="0"/>
              </a:rPr>
              <a:t>Metab</a:t>
            </a:r>
            <a:r>
              <a:rPr lang="en-US" sz="750" dirty="0">
                <a:solidFill>
                  <a:srgbClr val="646464"/>
                </a:solidFill>
                <a:latin typeface="Calibri"/>
                <a:ea typeface="MS PGothic" charset="0"/>
                <a:cs typeface="MS PGothic" charset="0"/>
              </a:rPr>
              <a:t> Dis (2010)</a:t>
            </a:r>
            <a:endParaRPr lang="en-US" sz="750" dirty="0">
              <a:solidFill>
                <a:srgbClr val="646464"/>
              </a:solidFill>
              <a:latin typeface="Calibri"/>
            </a:endParaRPr>
          </a:p>
        </p:txBody>
      </p:sp>
      <p:sp>
        <p:nvSpPr>
          <p:cNvPr id="4" name="TextBox 3"/>
          <p:cNvSpPr txBox="1"/>
          <p:nvPr/>
        </p:nvSpPr>
        <p:spPr>
          <a:xfrm>
            <a:off x="6344956" y="3295948"/>
            <a:ext cx="957313" cy="369332"/>
          </a:xfrm>
          <a:prstGeom prst="rect">
            <a:avLst/>
          </a:prstGeom>
        </p:spPr>
        <p:txBody>
          <a:bodyPr wrap="none">
            <a:spAutoFit/>
          </a:bodyPr>
          <a:lstStyle/>
          <a:p>
            <a:pPr>
              <a:spcBef>
                <a:spcPct val="20000"/>
              </a:spcBef>
              <a:defRPr/>
            </a:pPr>
            <a:r>
              <a:rPr lang="en-US" dirty="0">
                <a:solidFill>
                  <a:srgbClr val="EE304E"/>
                </a:solidFill>
                <a:latin typeface="Calibri"/>
                <a:cs typeface="Arial"/>
              </a:rPr>
              <a:t>MPS IIIB</a:t>
            </a:r>
          </a:p>
        </p:txBody>
      </p:sp>
      <p:grpSp>
        <p:nvGrpSpPr>
          <p:cNvPr id="5" name="Group 56"/>
          <p:cNvGrpSpPr>
            <a:grpSpLocks/>
          </p:cNvGrpSpPr>
          <p:nvPr/>
        </p:nvGrpSpPr>
        <p:grpSpPr bwMode="auto">
          <a:xfrm>
            <a:off x="2755107" y="2408269"/>
            <a:ext cx="6740129" cy="2532293"/>
            <a:chOff x="118236" y="2688231"/>
            <a:chExt cx="8985608" cy="3376505"/>
          </a:xfrm>
        </p:grpSpPr>
        <p:grpSp>
          <p:nvGrpSpPr>
            <p:cNvPr id="6" name="Group 54"/>
            <p:cNvGrpSpPr>
              <a:grpSpLocks/>
            </p:cNvGrpSpPr>
            <p:nvPr/>
          </p:nvGrpSpPr>
          <p:grpSpPr bwMode="auto">
            <a:xfrm>
              <a:off x="118236" y="4072578"/>
              <a:ext cx="8926878" cy="1992158"/>
              <a:chOff x="118236" y="4072578"/>
              <a:chExt cx="8926878" cy="1992158"/>
            </a:xfrm>
          </p:grpSpPr>
          <p:cxnSp>
            <p:nvCxnSpPr>
              <p:cNvPr id="75" name="Straight Connector 74"/>
              <p:cNvCxnSpPr/>
              <p:nvPr/>
            </p:nvCxnSpPr>
            <p:spPr>
              <a:xfrm>
                <a:off x="6418162" y="4434540"/>
                <a:ext cx="439677" cy="1431974"/>
              </a:xfrm>
              <a:prstGeom prst="line">
                <a:avLst/>
              </a:prstGeom>
              <a:ln w="19050" cmpd="sng">
                <a:solidFill>
                  <a:schemeClr val="bg2">
                    <a:lumMod val="10000"/>
                  </a:schemeClr>
                </a:solidFill>
                <a:tailEnd type="none"/>
              </a:ln>
            </p:spPr>
            <p:style>
              <a:lnRef idx="1">
                <a:schemeClr val="dk1"/>
              </a:lnRef>
              <a:fillRef idx="0">
                <a:schemeClr val="dk1"/>
              </a:fillRef>
              <a:effectRef idx="0">
                <a:schemeClr val="dk1"/>
              </a:effectRef>
              <a:fontRef idx="minor">
                <a:schemeClr val="tx1"/>
              </a:fontRef>
            </p:style>
          </p:cxnSp>
          <p:sp>
            <p:nvSpPr>
              <p:cNvPr id="76" name="Rectangle 75"/>
              <p:cNvSpPr/>
              <p:nvPr/>
            </p:nvSpPr>
            <p:spPr>
              <a:xfrm>
                <a:off x="118236" y="5345796"/>
                <a:ext cx="1111099" cy="718940"/>
              </a:xfrm>
              <a:prstGeom prst="rect">
                <a:avLst/>
              </a:prstGeom>
            </p:spPr>
            <p:txBody>
              <a:bodyPr>
                <a:spAutoFit/>
              </a:bodyPr>
              <a:lstStyle/>
              <a:p>
                <a:pPr algn="ctr">
                  <a:lnSpc>
                    <a:spcPct val="80000"/>
                  </a:lnSpc>
                  <a:defRPr/>
                </a:pPr>
                <a:r>
                  <a:rPr lang="en-US" sz="1200" dirty="0">
                    <a:solidFill>
                      <a:srgbClr val="F2F2F2">
                        <a:lumMod val="10000"/>
                      </a:srgbClr>
                    </a:solidFill>
                    <a:latin typeface="Calibri"/>
                  </a:rPr>
                  <a:t>Human </a:t>
                </a:r>
              </a:p>
              <a:p>
                <a:pPr algn="ctr">
                  <a:lnSpc>
                    <a:spcPct val="80000"/>
                  </a:lnSpc>
                  <a:defRPr/>
                </a:pPr>
                <a:r>
                  <a:rPr lang="en-US" sz="1200" b="1" dirty="0">
                    <a:solidFill>
                      <a:srgbClr val="F2F2F2">
                        <a:lumMod val="10000"/>
                      </a:srgbClr>
                    </a:solidFill>
                    <a:latin typeface="Calibri"/>
                  </a:rPr>
                  <a:t>NAGLU </a:t>
                </a:r>
              </a:p>
              <a:p>
                <a:pPr algn="ctr">
                  <a:lnSpc>
                    <a:spcPct val="80000"/>
                  </a:lnSpc>
                  <a:defRPr/>
                </a:pPr>
                <a:r>
                  <a:rPr lang="en-US" sz="1200" dirty="0">
                    <a:solidFill>
                      <a:srgbClr val="F2F2F2">
                        <a:lumMod val="10000"/>
                      </a:srgbClr>
                    </a:solidFill>
                    <a:latin typeface="Calibri"/>
                  </a:rPr>
                  <a:t>(</a:t>
                </a:r>
                <a:r>
                  <a:rPr lang="en-US" sz="1200" dirty="0" err="1">
                    <a:solidFill>
                      <a:srgbClr val="F2F2F2">
                        <a:lumMod val="10000"/>
                      </a:srgbClr>
                    </a:solidFill>
                    <a:latin typeface="Calibri"/>
                  </a:rPr>
                  <a:t>Trimer</a:t>
                </a:r>
                <a:r>
                  <a:rPr lang="en-US" sz="1200" dirty="0">
                    <a:solidFill>
                      <a:srgbClr val="F2F2F2">
                        <a:lumMod val="10000"/>
                      </a:srgbClr>
                    </a:solidFill>
                    <a:latin typeface="Calibri"/>
                  </a:rPr>
                  <a:t>)</a:t>
                </a:r>
              </a:p>
            </p:txBody>
          </p:sp>
          <p:sp>
            <p:nvSpPr>
              <p:cNvPr id="77" name="Rectangle 76"/>
              <p:cNvSpPr>
                <a:spLocks noChangeAspect="1"/>
              </p:cNvSpPr>
              <p:nvPr/>
            </p:nvSpPr>
            <p:spPr bwMode="auto">
              <a:xfrm>
                <a:off x="3414771" y="4434204"/>
                <a:ext cx="3003164" cy="1250404"/>
              </a:xfrm>
              <a:prstGeom prst="rect">
                <a:avLst/>
              </a:prstGeom>
              <a:solidFill>
                <a:srgbClr val="FFFFFF"/>
              </a:solidFill>
              <a:ln w="12700">
                <a:solidFill>
                  <a:srgbClr val="181818"/>
                </a:solidFill>
                <a:miter lim="800000"/>
                <a:headEnd/>
                <a:tailEnd/>
              </a:ln>
              <a:effectLst>
                <a:outerShdw blurRad="50800" dist="38100" dir="2700000" algn="tl" rotWithShape="0">
                  <a:srgbClr val="808080">
                    <a:alpha val="42999"/>
                  </a:srgbClr>
                </a:outerShdw>
              </a:effectLst>
            </p:spPr>
            <p:txBody>
              <a:bodyPr anchor="ctr"/>
              <a:lstStyle/>
              <a:p>
                <a:pPr algn="ctr">
                  <a:defRPr/>
                </a:pPr>
                <a:endParaRPr lang="en-US" sz="1350">
                  <a:solidFill>
                    <a:prstClr val="white"/>
                  </a:solidFill>
                  <a:latin typeface="Calibri"/>
                </a:endParaRPr>
              </a:p>
            </p:txBody>
          </p:sp>
          <p:grpSp>
            <p:nvGrpSpPr>
              <p:cNvPr id="78" name="Group 50"/>
              <p:cNvGrpSpPr>
                <a:grpSpLocks/>
              </p:cNvGrpSpPr>
              <p:nvPr/>
            </p:nvGrpSpPr>
            <p:grpSpPr bwMode="auto">
              <a:xfrm>
                <a:off x="3415022" y="4434202"/>
                <a:ext cx="2941245" cy="1242489"/>
                <a:chOff x="3415022" y="4434202"/>
                <a:chExt cx="2941245" cy="1242489"/>
              </a:xfrm>
            </p:grpSpPr>
            <p:grpSp>
              <p:nvGrpSpPr>
                <p:cNvPr id="115" name="Group 29"/>
                <p:cNvGrpSpPr>
                  <a:grpSpLocks/>
                </p:cNvGrpSpPr>
                <p:nvPr/>
              </p:nvGrpSpPr>
              <p:grpSpPr bwMode="auto">
                <a:xfrm>
                  <a:off x="3415022" y="4434202"/>
                  <a:ext cx="2941245" cy="1242489"/>
                  <a:chOff x="3912148" y="4037555"/>
                  <a:chExt cx="4283724" cy="1809609"/>
                </a:xfrm>
              </p:grpSpPr>
              <p:grpSp>
                <p:nvGrpSpPr>
                  <p:cNvPr id="119" name="Group 33"/>
                  <p:cNvGrpSpPr>
                    <a:grpSpLocks/>
                  </p:cNvGrpSpPr>
                  <p:nvPr/>
                </p:nvGrpSpPr>
                <p:grpSpPr bwMode="auto">
                  <a:xfrm>
                    <a:off x="3912148" y="4037555"/>
                    <a:ext cx="4230458" cy="1809609"/>
                    <a:chOff x="431640" y="3711019"/>
                    <a:chExt cx="4230458" cy="1809609"/>
                  </a:xfrm>
                </p:grpSpPr>
                <p:sp>
                  <p:nvSpPr>
                    <p:cNvPr id="124" name="Rectangle 123"/>
                    <p:cNvSpPr/>
                    <p:nvPr/>
                  </p:nvSpPr>
                  <p:spPr>
                    <a:xfrm>
                      <a:off x="431640" y="5165869"/>
                      <a:ext cx="2938258" cy="354759"/>
                    </a:xfrm>
                    <a:prstGeom prst="rect">
                      <a:avLst/>
                    </a:prstGeom>
                  </p:spPr>
                  <p:txBody>
                    <a:bodyPr>
                      <a:spAutoFit/>
                    </a:bodyPr>
                    <a:lstStyle/>
                    <a:p>
                      <a:pPr algn="ctr">
                        <a:lnSpc>
                          <a:spcPct val="70000"/>
                        </a:lnSpc>
                        <a:spcBef>
                          <a:spcPct val="20000"/>
                        </a:spcBef>
                        <a:defRPr/>
                      </a:pPr>
                      <a:r>
                        <a:rPr lang="en-US" sz="788" i="1" dirty="0">
                          <a:solidFill>
                            <a:srgbClr val="181818"/>
                          </a:solidFill>
                          <a:latin typeface="Calibri"/>
                          <a:cs typeface="Arial"/>
                        </a:rPr>
                        <a:t>N</a:t>
                      </a:r>
                      <a:r>
                        <a:rPr lang="en-US" sz="788" dirty="0">
                          <a:solidFill>
                            <a:srgbClr val="181818"/>
                          </a:solidFill>
                          <a:latin typeface="Calibri"/>
                          <a:cs typeface="Arial"/>
                        </a:rPr>
                        <a:t>-</a:t>
                      </a:r>
                      <a:r>
                        <a:rPr lang="en-US" sz="788" dirty="0" err="1">
                          <a:solidFill>
                            <a:srgbClr val="181818"/>
                          </a:solidFill>
                          <a:latin typeface="Calibri"/>
                          <a:cs typeface="Arial"/>
                        </a:rPr>
                        <a:t>acetylglucosamine</a:t>
                      </a:r>
                      <a:r>
                        <a:rPr lang="en-US" sz="788" dirty="0">
                          <a:solidFill>
                            <a:srgbClr val="181818"/>
                          </a:solidFill>
                          <a:latin typeface="Calibri"/>
                          <a:cs typeface="Arial"/>
                        </a:rPr>
                        <a:t>(</a:t>
                      </a:r>
                      <a:r>
                        <a:rPr lang="en-US" sz="788" dirty="0" err="1">
                          <a:solidFill>
                            <a:srgbClr val="181818"/>
                          </a:solidFill>
                          <a:latin typeface="Calibri"/>
                          <a:cs typeface="Arial"/>
                        </a:rPr>
                        <a:t>GlcNAc</a:t>
                      </a:r>
                      <a:r>
                        <a:rPr lang="en-US" sz="788" dirty="0">
                          <a:solidFill>
                            <a:srgbClr val="181818"/>
                          </a:solidFill>
                          <a:latin typeface="Calibri"/>
                          <a:cs typeface="Arial"/>
                        </a:rPr>
                        <a:t>)</a:t>
                      </a:r>
                    </a:p>
                  </p:txBody>
                </p:sp>
                <p:grpSp>
                  <p:nvGrpSpPr>
                    <p:cNvPr id="125" name="Group 39"/>
                    <p:cNvGrpSpPr>
                      <a:grpSpLocks/>
                    </p:cNvGrpSpPr>
                    <p:nvPr/>
                  </p:nvGrpSpPr>
                  <p:grpSpPr bwMode="auto">
                    <a:xfrm>
                      <a:off x="1125435" y="3711019"/>
                      <a:ext cx="3536663" cy="1620980"/>
                      <a:chOff x="1125435" y="3711019"/>
                      <a:chExt cx="3536663" cy="1620980"/>
                    </a:xfrm>
                  </p:grpSpPr>
                  <p:sp>
                    <p:nvSpPr>
                      <p:cNvPr id="126" name="Hexagon 125"/>
                      <p:cNvSpPr>
                        <a:spLocks noChangeArrowheads="1"/>
                      </p:cNvSpPr>
                      <p:nvPr/>
                    </p:nvSpPr>
                    <p:spPr bwMode="auto">
                      <a:xfrm>
                        <a:off x="1321519" y="4249549"/>
                        <a:ext cx="1155977" cy="531404"/>
                      </a:xfrm>
                      <a:prstGeom prst="hexagon">
                        <a:avLst>
                          <a:gd name="adj" fmla="val 49599"/>
                          <a:gd name="vf" fmla="val 115470"/>
                        </a:avLst>
                      </a:prstGeom>
                      <a:noFill/>
                      <a:ln w="28575">
                        <a:solidFill>
                          <a:srgbClr val="181818"/>
                        </a:solidFill>
                        <a:miter lim="800000"/>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sz="900">
                          <a:solidFill>
                            <a:prstClr val="white"/>
                          </a:solidFill>
                          <a:latin typeface="Calibri"/>
                        </a:endParaRPr>
                      </a:p>
                    </p:txBody>
                  </p:sp>
                  <p:cxnSp>
                    <p:nvCxnSpPr>
                      <p:cNvPr id="127" name="Straight Connector 126"/>
                      <p:cNvCxnSpPr>
                        <a:cxnSpLocks noChangeShapeType="1"/>
                      </p:cNvCxnSpPr>
                      <p:nvPr/>
                    </p:nvCxnSpPr>
                    <p:spPr bwMode="auto">
                      <a:xfrm>
                        <a:off x="1327409" y="4508250"/>
                        <a:ext cx="0" cy="235944"/>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128" name="Straight Connector 127"/>
                      <p:cNvCxnSpPr>
                        <a:cxnSpLocks noChangeShapeType="1"/>
                      </p:cNvCxnSpPr>
                      <p:nvPr/>
                    </p:nvCxnSpPr>
                    <p:spPr bwMode="auto">
                      <a:xfrm>
                        <a:off x="1587759" y="4542678"/>
                        <a:ext cx="0" cy="235944"/>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129" name="Straight Connector 128"/>
                      <p:cNvCxnSpPr>
                        <a:cxnSpLocks noChangeShapeType="1"/>
                      </p:cNvCxnSpPr>
                      <p:nvPr/>
                    </p:nvCxnSpPr>
                    <p:spPr bwMode="auto">
                      <a:xfrm>
                        <a:off x="2216409" y="4777875"/>
                        <a:ext cx="0" cy="235944"/>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130" name="Straight Connector 129"/>
                      <p:cNvCxnSpPr>
                        <a:cxnSpLocks noChangeShapeType="1"/>
                      </p:cNvCxnSpPr>
                      <p:nvPr/>
                    </p:nvCxnSpPr>
                    <p:spPr bwMode="auto">
                      <a:xfrm>
                        <a:off x="1588018" y="4008949"/>
                        <a:ext cx="0" cy="235944"/>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131" name="TextBox 130"/>
                      <p:cNvSpPr txBox="1">
                        <a:spLocks noChangeArrowheads="1"/>
                      </p:cNvSpPr>
                      <p:nvPr/>
                    </p:nvSpPr>
                    <p:spPr bwMode="auto">
                      <a:xfrm>
                        <a:off x="1376171" y="4259140"/>
                        <a:ext cx="654241"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88" b="1" dirty="0">
                            <a:solidFill>
                              <a:srgbClr val="F2F2F2">
                                <a:lumMod val="10000"/>
                              </a:srgbClr>
                            </a:solidFill>
                            <a:latin typeface="Arial"/>
                            <a:cs typeface="Arial"/>
                          </a:rPr>
                          <a:t>OH</a:t>
                        </a:r>
                      </a:p>
                    </p:txBody>
                  </p:sp>
                  <p:sp>
                    <p:nvSpPr>
                      <p:cNvPr id="132" name="TextBox 131"/>
                      <p:cNvSpPr txBox="1">
                        <a:spLocks noChangeArrowheads="1"/>
                      </p:cNvSpPr>
                      <p:nvPr/>
                    </p:nvSpPr>
                    <p:spPr bwMode="auto">
                      <a:xfrm>
                        <a:off x="1125435" y="4648823"/>
                        <a:ext cx="654241"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88" b="1" dirty="0">
                            <a:solidFill>
                              <a:srgbClr val="F2F2F2">
                                <a:lumMod val="10000"/>
                              </a:srgbClr>
                            </a:solidFill>
                            <a:latin typeface="Arial"/>
                            <a:cs typeface="Arial"/>
                          </a:rPr>
                          <a:t>OH</a:t>
                        </a:r>
                      </a:p>
                    </p:txBody>
                  </p:sp>
                  <p:sp>
                    <p:nvSpPr>
                      <p:cNvPr id="133" name="TextBox 132"/>
                      <p:cNvSpPr txBox="1">
                        <a:spLocks noChangeArrowheads="1"/>
                      </p:cNvSpPr>
                      <p:nvPr/>
                    </p:nvSpPr>
                    <p:spPr bwMode="auto">
                      <a:xfrm>
                        <a:off x="1173462" y="3711019"/>
                        <a:ext cx="1012173"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88" b="1" dirty="0">
                            <a:solidFill>
                              <a:srgbClr val="F2F2F2">
                                <a:lumMod val="10000"/>
                              </a:srgbClr>
                            </a:solidFill>
                            <a:latin typeface="Arial"/>
                            <a:cs typeface="Arial"/>
                          </a:rPr>
                          <a:t>H</a:t>
                        </a:r>
                        <a:r>
                          <a:rPr lang="en-US" sz="788" b="1" baseline="-25000" dirty="0">
                            <a:solidFill>
                              <a:srgbClr val="F2F2F2">
                                <a:lumMod val="10000"/>
                              </a:srgbClr>
                            </a:solidFill>
                            <a:latin typeface="Arial"/>
                            <a:cs typeface="Arial"/>
                          </a:rPr>
                          <a:t>2</a:t>
                        </a:r>
                        <a:r>
                          <a:rPr lang="en-US" sz="788" b="1" dirty="0">
                            <a:solidFill>
                              <a:srgbClr val="F2F2F2">
                                <a:lumMod val="10000"/>
                              </a:srgbClr>
                            </a:solidFill>
                            <a:latin typeface="Arial"/>
                            <a:cs typeface="Arial"/>
                          </a:rPr>
                          <a:t>COH</a:t>
                        </a:r>
                      </a:p>
                    </p:txBody>
                  </p:sp>
                  <p:sp>
                    <p:nvSpPr>
                      <p:cNvPr id="134" name="TextBox 133"/>
                      <p:cNvSpPr txBox="1">
                        <a:spLocks noChangeArrowheads="1"/>
                      </p:cNvSpPr>
                      <p:nvPr/>
                    </p:nvSpPr>
                    <p:spPr bwMode="auto">
                      <a:xfrm>
                        <a:off x="1876236" y="4917220"/>
                        <a:ext cx="897012"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88" b="1" dirty="0">
                            <a:solidFill>
                              <a:srgbClr val="F2F2F2">
                                <a:lumMod val="10000"/>
                              </a:srgbClr>
                            </a:solidFill>
                            <a:latin typeface="Arial"/>
                            <a:cs typeface="Arial"/>
                          </a:rPr>
                          <a:t>HNAc</a:t>
                        </a:r>
                      </a:p>
                    </p:txBody>
                  </p:sp>
                  <p:cxnSp>
                    <p:nvCxnSpPr>
                      <p:cNvPr id="135" name="Straight Connector 134"/>
                      <p:cNvCxnSpPr>
                        <a:cxnSpLocks noChangeShapeType="1"/>
                      </p:cNvCxnSpPr>
                      <p:nvPr/>
                    </p:nvCxnSpPr>
                    <p:spPr bwMode="auto">
                      <a:xfrm>
                        <a:off x="2467971" y="4513603"/>
                        <a:ext cx="227604" cy="0"/>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136" name="Straight Connector 135"/>
                      <p:cNvCxnSpPr>
                        <a:cxnSpLocks noChangeShapeType="1"/>
                      </p:cNvCxnSpPr>
                      <p:nvPr/>
                    </p:nvCxnSpPr>
                    <p:spPr bwMode="auto">
                      <a:xfrm>
                        <a:off x="2930806" y="4513602"/>
                        <a:ext cx="1731292" cy="0"/>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137" name="Rectangle 136"/>
                      <p:cNvSpPr/>
                      <p:nvPr/>
                    </p:nvSpPr>
                    <p:spPr>
                      <a:xfrm>
                        <a:off x="2137726" y="4206317"/>
                        <a:ext cx="129459" cy="124857"/>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a:solidFill>
                            <a:prstClr val="white"/>
                          </a:solidFill>
                        </a:endParaRPr>
                      </a:p>
                    </p:txBody>
                  </p:sp>
                  <p:sp>
                    <p:nvSpPr>
                      <p:cNvPr id="138" name="TextBox 137"/>
                      <p:cNvSpPr txBox="1">
                        <a:spLocks noChangeArrowheads="1"/>
                      </p:cNvSpPr>
                      <p:nvPr/>
                    </p:nvSpPr>
                    <p:spPr bwMode="auto">
                      <a:xfrm>
                        <a:off x="2005996" y="4053721"/>
                        <a:ext cx="504843" cy="403445"/>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50" b="1" dirty="0">
                            <a:solidFill>
                              <a:srgbClr val="F2F2F2">
                                <a:lumMod val="10000"/>
                              </a:srgbClr>
                            </a:solidFill>
                            <a:latin typeface="Arial"/>
                            <a:cs typeface="Arial"/>
                          </a:rPr>
                          <a:t>O</a:t>
                        </a:r>
                      </a:p>
                    </p:txBody>
                  </p:sp>
                  <p:sp>
                    <p:nvSpPr>
                      <p:cNvPr id="139" name="TextBox 138"/>
                      <p:cNvSpPr txBox="1">
                        <a:spLocks noChangeArrowheads="1"/>
                      </p:cNvSpPr>
                      <p:nvPr/>
                    </p:nvSpPr>
                    <p:spPr bwMode="auto">
                      <a:xfrm>
                        <a:off x="2616202" y="4313518"/>
                        <a:ext cx="511068"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spcBef>
                            <a:spcPct val="20000"/>
                          </a:spcBef>
                          <a:defRPr/>
                        </a:pPr>
                        <a:r>
                          <a:rPr lang="en-US" sz="788" b="1" dirty="0">
                            <a:solidFill>
                              <a:srgbClr val="F2F2F2">
                                <a:lumMod val="10000"/>
                              </a:srgbClr>
                            </a:solidFill>
                            <a:latin typeface="Arial"/>
                            <a:cs typeface="Arial"/>
                          </a:rPr>
                          <a:t>O</a:t>
                        </a:r>
                      </a:p>
                    </p:txBody>
                  </p:sp>
                  <p:sp>
                    <p:nvSpPr>
                      <p:cNvPr id="140" name="TextBox 139"/>
                      <p:cNvSpPr txBox="1">
                        <a:spLocks noChangeArrowheads="1"/>
                      </p:cNvSpPr>
                      <p:nvPr/>
                    </p:nvSpPr>
                    <p:spPr bwMode="auto">
                      <a:xfrm>
                        <a:off x="2118492" y="4581976"/>
                        <a:ext cx="925022" cy="41477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spcBef>
                            <a:spcPct val="20000"/>
                          </a:spcBef>
                          <a:defRPr/>
                        </a:pPr>
                        <a:r>
                          <a:rPr lang="en-US" sz="788" b="1" dirty="0">
                            <a:solidFill>
                              <a:srgbClr val="181818"/>
                            </a:solidFill>
                            <a:latin typeface="Symbol" charset="2"/>
                            <a:cs typeface="Symbol" charset="2"/>
                          </a:rPr>
                          <a:t>a</a:t>
                        </a:r>
                        <a:r>
                          <a:rPr lang="en-US" sz="788" b="1" dirty="0">
                            <a:solidFill>
                              <a:srgbClr val="181818"/>
                            </a:solidFill>
                            <a:latin typeface="Arial"/>
                            <a:cs typeface="Arial"/>
                          </a:rPr>
                          <a:t>1    4</a:t>
                        </a:r>
                      </a:p>
                    </p:txBody>
                  </p:sp>
                  <p:cxnSp>
                    <p:nvCxnSpPr>
                      <p:cNvPr id="141" name="Straight Arrow Connector 140"/>
                      <p:cNvCxnSpPr>
                        <a:cxnSpLocks noChangeShapeType="1"/>
                      </p:cNvCxnSpPr>
                      <p:nvPr/>
                    </p:nvCxnSpPr>
                    <p:spPr bwMode="auto">
                      <a:xfrm>
                        <a:off x="2538886" y="4776822"/>
                        <a:ext cx="177215" cy="0"/>
                      </a:xfrm>
                      <a:prstGeom prst="straightConnector1">
                        <a:avLst/>
                      </a:prstGeom>
                      <a:noFill/>
                      <a:ln w="19050">
                        <a:solidFill>
                          <a:srgbClr val="181818"/>
                        </a:solidFill>
                        <a:round/>
                        <a:headEnd/>
                        <a:tailEnd type="arrow" w="sm" len="sm"/>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grpSp>
              </p:grpSp>
              <p:sp>
                <p:nvSpPr>
                  <p:cNvPr id="120" name="Rectangle 119"/>
                  <p:cNvSpPr/>
                  <p:nvPr/>
                </p:nvSpPr>
                <p:spPr>
                  <a:xfrm>
                    <a:off x="6603048" y="4653086"/>
                    <a:ext cx="603371" cy="381508"/>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a:solidFill>
                        <a:prstClr val="white"/>
                      </a:solidFill>
                    </a:endParaRPr>
                  </a:p>
                </p:txBody>
              </p:sp>
              <p:sp>
                <p:nvSpPr>
                  <p:cNvPr id="121" name="Rectangle 120"/>
                  <p:cNvSpPr/>
                  <p:nvPr/>
                </p:nvSpPr>
                <p:spPr>
                  <a:xfrm>
                    <a:off x="7476896" y="4803376"/>
                    <a:ext cx="580253" cy="15260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900">
                      <a:solidFill>
                        <a:prstClr val="white"/>
                      </a:solidFill>
                    </a:endParaRPr>
                  </a:p>
                </p:txBody>
              </p:sp>
              <p:sp>
                <p:nvSpPr>
                  <p:cNvPr id="122" name="Rectangle 121"/>
                  <p:cNvSpPr>
                    <a:spLocks noChangeArrowheads="1"/>
                  </p:cNvSpPr>
                  <p:nvPr/>
                </p:nvSpPr>
                <p:spPr bwMode="auto">
                  <a:xfrm>
                    <a:off x="6430912" y="4619906"/>
                    <a:ext cx="926189" cy="731557"/>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70000"/>
                      </a:lnSpc>
                      <a:spcBef>
                        <a:spcPct val="20000"/>
                      </a:spcBef>
                      <a:defRPr/>
                    </a:pPr>
                    <a:r>
                      <a:rPr lang="en-US" sz="788" dirty="0" err="1">
                        <a:solidFill>
                          <a:srgbClr val="F2F2F2">
                            <a:lumMod val="10000"/>
                          </a:srgbClr>
                        </a:solidFill>
                        <a:latin typeface="Calibri"/>
                        <a:cs typeface="Arial"/>
                      </a:rPr>
                      <a:t>Iduronic</a:t>
                    </a:r>
                    <a:r>
                      <a:rPr lang="en-US" sz="788" dirty="0">
                        <a:solidFill>
                          <a:srgbClr val="F2F2F2">
                            <a:lumMod val="10000"/>
                          </a:srgbClr>
                        </a:solidFill>
                        <a:latin typeface="Calibri"/>
                        <a:cs typeface="Arial"/>
                      </a:rPr>
                      <a:t> </a:t>
                    </a:r>
                  </a:p>
                  <a:p>
                    <a:pPr algn="ctr">
                      <a:lnSpc>
                        <a:spcPct val="70000"/>
                      </a:lnSpc>
                      <a:spcBef>
                        <a:spcPct val="20000"/>
                      </a:spcBef>
                      <a:defRPr/>
                    </a:pPr>
                    <a:r>
                      <a:rPr lang="en-US" sz="788" dirty="0">
                        <a:solidFill>
                          <a:srgbClr val="F2F2F2">
                            <a:lumMod val="10000"/>
                          </a:srgbClr>
                        </a:solidFill>
                        <a:latin typeface="Calibri"/>
                        <a:cs typeface="Arial"/>
                      </a:rPr>
                      <a:t>acid</a:t>
                    </a:r>
                  </a:p>
                </p:txBody>
              </p:sp>
              <p:sp>
                <p:nvSpPr>
                  <p:cNvPr id="123" name="Rectangle 122"/>
                  <p:cNvSpPr>
                    <a:spLocks noChangeArrowheads="1"/>
                  </p:cNvSpPr>
                  <p:nvPr/>
                </p:nvSpPr>
                <p:spPr bwMode="auto">
                  <a:xfrm>
                    <a:off x="7311653" y="4689281"/>
                    <a:ext cx="884219" cy="503061"/>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70000"/>
                      </a:lnSpc>
                      <a:spcBef>
                        <a:spcPct val="20000"/>
                      </a:spcBef>
                      <a:defRPr/>
                    </a:pPr>
                    <a:r>
                      <a:rPr lang="en-US" sz="750" dirty="0" err="1">
                        <a:solidFill>
                          <a:srgbClr val="F2F2F2">
                            <a:lumMod val="10000"/>
                          </a:srgbClr>
                        </a:solidFill>
                        <a:latin typeface="Calibri"/>
                        <a:cs typeface="Arial"/>
                      </a:rPr>
                      <a:t>GlcNAc</a:t>
                    </a:r>
                    <a:endParaRPr lang="en-US" sz="750" dirty="0">
                      <a:solidFill>
                        <a:srgbClr val="F2F2F2">
                          <a:lumMod val="10000"/>
                        </a:srgbClr>
                      </a:solidFill>
                      <a:latin typeface="Calibri"/>
                      <a:cs typeface="Arial"/>
                    </a:endParaRPr>
                  </a:p>
                </p:txBody>
              </p:sp>
            </p:grpSp>
            <p:grpSp>
              <p:nvGrpSpPr>
                <p:cNvPr id="116" name="Group 30"/>
                <p:cNvGrpSpPr>
                  <a:grpSpLocks/>
                </p:cNvGrpSpPr>
                <p:nvPr/>
              </p:nvGrpSpPr>
              <p:grpSpPr bwMode="auto">
                <a:xfrm>
                  <a:off x="4843477" y="4903326"/>
                  <a:ext cx="99158" cy="158787"/>
                  <a:chOff x="6415930" y="3569796"/>
                  <a:chExt cx="144417" cy="231263"/>
                </a:xfrm>
              </p:grpSpPr>
              <p:cxnSp>
                <p:nvCxnSpPr>
                  <p:cNvPr id="117" name="Straight Connector 116"/>
                  <p:cNvCxnSpPr/>
                  <p:nvPr/>
                </p:nvCxnSpPr>
                <p:spPr>
                  <a:xfrm>
                    <a:off x="6418387" y="3569129"/>
                    <a:ext cx="141018" cy="231216"/>
                  </a:xfrm>
                  <a:prstGeom prst="line">
                    <a:avLst/>
                  </a:prstGeom>
                  <a:ln w="38100" cmpd="sng">
                    <a:solidFill>
                      <a:srgbClr val="EE304E"/>
                    </a:solidFill>
                    <a:tailEnd type="none"/>
                  </a:ln>
                </p:spPr>
                <p:style>
                  <a:lnRef idx="1">
                    <a:schemeClr val="dk1"/>
                  </a:lnRef>
                  <a:fillRef idx="0">
                    <a:schemeClr val="dk1"/>
                  </a:fillRef>
                  <a:effectRef idx="0">
                    <a:schemeClr val="dk1"/>
                  </a:effectRef>
                  <a:fontRef idx="minor">
                    <a:schemeClr val="tx1"/>
                  </a:fontRef>
                </p:style>
              </p:cxnSp>
              <p:cxnSp>
                <p:nvCxnSpPr>
                  <p:cNvPr id="118" name="Straight Connector 117"/>
                  <p:cNvCxnSpPr/>
                  <p:nvPr/>
                </p:nvCxnSpPr>
                <p:spPr>
                  <a:xfrm flipH="1">
                    <a:off x="6416076" y="3569129"/>
                    <a:ext cx="141017" cy="231216"/>
                  </a:xfrm>
                  <a:prstGeom prst="line">
                    <a:avLst/>
                  </a:prstGeom>
                  <a:ln w="38100" cmpd="sng">
                    <a:solidFill>
                      <a:srgbClr val="EE304E"/>
                    </a:solidFill>
                    <a:tailEnd type="none"/>
                  </a:ln>
                </p:spPr>
                <p:style>
                  <a:lnRef idx="1">
                    <a:schemeClr val="dk1"/>
                  </a:lnRef>
                  <a:fillRef idx="0">
                    <a:schemeClr val="dk1"/>
                  </a:fillRef>
                  <a:effectRef idx="0">
                    <a:schemeClr val="dk1"/>
                  </a:effectRef>
                  <a:fontRef idx="minor">
                    <a:schemeClr val="tx1"/>
                  </a:fontRef>
                </p:style>
              </p:cxnSp>
            </p:grpSp>
          </p:grpSp>
          <p:grpSp>
            <p:nvGrpSpPr>
              <p:cNvPr id="79" name="Group 51"/>
              <p:cNvGrpSpPr>
                <a:grpSpLocks/>
              </p:cNvGrpSpPr>
              <p:nvPr/>
            </p:nvGrpSpPr>
            <p:grpSpPr bwMode="auto">
              <a:xfrm>
                <a:off x="6405750" y="5865958"/>
                <a:ext cx="2496312" cy="173599"/>
                <a:chOff x="6405750" y="5865958"/>
                <a:chExt cx="2496312" cy="173599"/>
              </a:xfrm>
            </p:grpSpPr>
            <p:cxnSp>
              <p:nvCxnSpPr>
                <p:cNvPr id="83" name="Straight Connector 82"/>
                <p:cNvCxnSpPr>
                  <a:cxnSpLocks noChangeShapeType="1"/>
                </p:cNvCxnSpPr>
                <p:nvPr/>
              </p:nvCxnSpPr>
              <p:spPr bwMode="auto">
                <a:xfrm>
                  <a:off x="8244594" y="5956913"/>
                  <a:ext cx="657468" cy="0"/>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grpSp>
              <p:nvGrpSpPr>
                <p:cNvPr id="84" name="Group 72"/>
                <p:cNvGrpSpPr>
                  <a:grpSpLocks/>
                </p:cNvGrpSpPr>
                <p:nvPr/>
              </p:nvGrpSpPr>
              <p:grpSpPr bwMode="auto">
                <a:xfrm>
                  <a:off x="6429652" y="5895428"/>
                  <a:ext cx="1827323" cy="119381"/>
                  <a:chOff x="6042834" y="2189761"/>
                  <a:chExt cx="2637228" cy="172294"/>
                </a:xfrm>
              </p:grpSpPr>
              <p:cxnSp>
                <p:nvCxnSpPr>
                  <p:cNvPr id="91" name="Straight Connector 90"/>
                  <p:cNvCxnSpPr>
                    <a:cxnSpLocks noChangeShapeType="1"/>
                  </p:cNvCxnSpPr>
                  <p:nvPr/>
                </p:nvCxnSpPr>
                <p:spPr bwMode="auto">
                  <a:xfrm>
                    <a:off x="6170794" y="2274073"/>
                    <a:ext cx="2075688" cy="0"/>
                  </a:xfrm>
                  <a:prstGeom prst="line">
                    <a:avLst/>
                  </a:prstGeom>
                  <a:noFill/>
                  <a:ln w="28575">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92" name="Straight Connector 91"/>
                  <p:cNvCxnSpPr>
                    <a:cxnSpLocks noChangeShapeType="1"/>
                  </p:cNvCxnSpPr>
                  <p:nvPr/>
                </p:nvCxnSpPr>
                <p:spPr bwMode="auto">
                  <a:xfrm>
                    <a:off x="8401815" y="2275561"/>
                    <a:ext cx="278247" cy="1687"/>
                  </a:xfrm>
                  <a:prstGeom prst="line">
                    <a:avLst/>
                  </a:prstGeom>
                  <a:noFill/>
                  <a:ln w="28575">
                    <a:solidFill>
                      <a:srgbClr val="181818"/>
                    </a:solidFill>
                    <a:prstDash val="sysDash"/>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grpSp>
                <p:nvGrpSpPr>
                  <p:cNvPr id="93" name="Group 81"/>
                  <p:cNvGrpSpPr>
                    <a:grpSpLocks/>
                  </p:cNvGrpSpPr>
                  <p:nvPr/>
                </p:nvGrpSpPr>
                <p:grpSpPr bwMode="auto">
                  <a:xfrm>
                    <a:off x="6042834" y="2189761"/>
                    <a:ext cx="2326594" cy="172294"/>
                    <a:chOff x="6042834" y="2189761"/>
                    <a:chExt cx="2326594" cy="172294"/>
                  </a:xfrm>
                </p:grpSpPr>
                <p:sp>
                  <p:nvSpPr>
                    <p:cNvPr id="94" name="Rectangle 93"/>
                    <p:cNvSpPr/>
                    <p:nvPr/>
                  </p:nvSpPr>
                  <p:spPr>
                    <a:xfrm>
                      <a:off x="6042286"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nvGrpSpPr>
                    <p:cNvPr id="95" name="Group 83"/>
                    <p:cNvGrpSpPr>
                      <a:grpSpLocks/>
                    </p:cNvGrpSpPr>
                    <p:nvPr/>
                  </p:nvGrpSpPr>
                  <p:grpSpPr bwMode="auto">
                    <a:xfrm>
                      <a:off x="7987168" y="2189761"/>
                      <a:ext cx="174462" cy="172294"/>
                      <a:chOff x="7806943" y="2260325"/>
                      <a:chExt cx="224091" cy="221307"/>
                    </a:xfrm>
                  </p:grpSpPr>
                  <p:sp>
                    <p:nvSpPr>
                      <p:cNvPr id="113" name="Diamond 112"/>
                      <p:cNvSpPr/>
                      <p:nvPr/>
                    </p:nvSpPr>
                    <p:spPr>
                      <a:xfrm>
                        <a:off x="7809890" y="2262640"/>
                        <a:ext cx="220686" cy="217781"/>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14" name="Isosceles Triangle 113"/>
                      <p:cNvSpPr/>
                      <p:nvPr/>
                    </p:nvSpPr>
                    <p:spPr>
                      <a:xfrm>
                        <a:off x="7806949" y="2262640"/>
                        <a:ext cx="217743" cy="105948"/>
                      </a:xfrm>
                      <a:prstGeom prst="triangle">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grpSp>
                  <p:nvGrpSpPr>
                    <p:cNvPr id="96" name="Group 84"/>
                    <p:cNvGrpSpPr>
                      <a:grpSpLocks/>
                    </p:cNvGrpSpPr>
                    <p:nvPr/>
                  </p:nvGrpSpPr>
                  <p:grpSpPr bwMode="auto">
                    <a:xfrm>
                      <a:off x="6250632" y="2189761"/>
                      <a:ext cx="172286" cy="172294"/>
                      <a:chOff x="7207059" y="2271462"/>
                      <a:chExt cx="221297" cy="221307"/>
                    </a:xfrm>
                  </p:grpSpPr>
                  <p:sp>
                    <p:nvSpPr>
                      <p:cNvPr id="111" name="Diamond 110"/>
                      <p:cNvSpPr/>
                      <p:nvPr/>
                    </p:nvSpPr>
                    <p:spPr>
                      <a:xfrm>
                        <a:off x="7207209" y="2273777"/>
                        <a:ext cx="220683" cy="217781"/>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12" name="Isosceles Triangle 111"/>
                      <p:cNvSpPr/>
                      <p:nvPr/>
                    </p:nvSpPr>
                    <p:spPr>
                      <a:xfrm flipV="1">
                        <a:off x="7210151" y="2379725"/>
                        <a:ext cx="217742" cy="105948"/>
                      </a:xfrm>
                      <a:prstGeom prst="triangle">
                        <a:avLst/>
                      </a:prstGeom>
                      <a:solidFill>
                        <a:schemeClr val="accent6">
                          <a:lumMod val="75000"/>
                        </a:schemeClr>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grpSp>
                  <p:nvGrpSpPr>
                    <p:cNvPr id="97" name="Group 85"/>
                    <p:cNvGrpSpPr>
                      <a:grpSpLocks/>
                    </p:cNvGrpSpPr>
                    <p:nvPr/>
                  </p:nvGrpSpPr>
                  <p:grpSpPr bwMode="auto">
                    <a:xfrm>
                      <a:off x="6683678" y="2189761"/>
                      <a:ext cx="174462" cy="172294"/>
                      <a:chOff x="7806943" y="2260325"/>
                      <a:chExt cx="224091" cy="221307"/>
                    </a:xfrm>
                  </p:grpSpPr>
                  <p:sp>
                    <p:nvSpPr>
                      <p:cNvPr id="109" name="Diamond 108"/>
                      <p:cNvSpPr/>
                      <p:nvPr/>
                    </p:nvSpPr>
                    <p:spPr>
                      <a:xfrm>
                        <a:off x="7809925" y="2262640"/>
                        <a:ext cx="220684" cy="217781"/>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10" name="Isosceles Triangle 109"/>
                      <p:cNvSpPr/>
                      <p:nvPr/>
                    </p:nvSpPr>
                    <p:spPr>
                      <a:xfrm>
                        <a:off x="7806982" y="2262640"/>
                        <a:ext cx="217743" cy="105948"/>
                      </a:xfrm>
                      <a:prstGeom prst="triangle">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sp>
                  <p:nvSpPr>
                    <p:cNvPr id="98" name="Rectangle 97"/>
                    <p:cNvSpPr/>
                    <p:nvPr/>
                  </p:nvSpPr>
                  <p:spPr>
                    <a:xfrm>
                      <a:off x="6475247"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99" name="Rectangle 98"/>
                    <p:cNvSpPr/>
                    <p:nvPr/>
                  </p:nvSpPr>
                  <p:spPr>
                    <a:xfrm>
                      <a:off x="6910498"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nvGrpSpPr>
                    <p:cNvPr id="100" name="Group 88"/>
                    <p:cNvGrpSpPr>
                      <a:grpSpLocks/>
                    </p:cNvGrpSpPr>
                    <p:nvPr/>
                  </p:nvGrpSpPr>
                  <p:grpSpPr bwMode="auto">
                    <a:xfrm>
                      <a:off x="7554122" y="2189761"/>
                      <a:ext cx="172286" cy="172294"/>
                      <a:chOff x="7207059" y="2271462"/>
                      <a:chExt cx="221297" cy="221307"/>
                    </a:xfrm>
                  </p:grpSpPr>
                  <p:sp>
                    <p:nvSpPr>
                      <p:cNvPr id="107" name="Diamond 106"/>
                      <p:cNvSpPr/>
                      <p:nvPr/>
                    </p:nvSpPr>
                    <p:spPr>
                      <a:xfrm>
                        <a:off x="7207174" y="2273777"/>
                        <a:ext cx="220685" cy="217781"/>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08" name="Isosceles Triangle 107"/>
                      <p:cNvSpPr/>
                      <p:nvPr/>
                    </p:nvSpPr>
                    <p:spPr>
                      <a:xfrm flipV="1">
                        <a:off x="7210117" y="2379725"/>
                        <a:ext cx="217742" cy="105948"/>
                      </a:xfrm>
                      <a:prstGeom prst="triangle">
                        <a:avLst/>
                      </a:prstGeom>
                      <a:solidFill>
                        <a:schemeClr val="accent6">
                          <a:lumMod val="75000"/>
                        </a:schemeClr>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sp>
                  <p:nvSpPr>
                    <p:cNvPr id="101" name="Rectangle 100"/>
                    <p:cNvSpPr/>
                    <p:nvPr/>
                  </p:nvSpPr>
                  <p:spPr>
                    <a:xfrm>
                      <a:off x="7345750"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02" name="Rectangle 101"/>
                    <p:cNvSpPr/>
                    <p:nvPr/>
                  </p:nvSpPr>
                  <p:spPr>
                    <a:xfrm>
                      <a:off x="7778710"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03" name="Rectangle 102"/>
                    <p:cNvSpPr/>
                    <p:nvPr/>
                  </p:nvSpPr>
                  <p:spPr>
                    <a:xfrm>
                      <a:off x="8213961" y="2200728"/>
                      <a:ext cx="155774" cy="151219"/>
                    </a:xfrm>
                    <a:prstGeom prst="rect">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nvGrpSpPr>
                    <p:cNvPr id="104" name="Group 92"/>
                    <p:cNvGrpSpPr>
                      <a:grpSpLocks/>
                    </p:cNvGrpSpPr>
                    <p:nvPr/>
                  </p:nvGrpSpPr>
                  <p:grpSpPr bwMode="auto">
                    <a:xfrm>
                      <a:off x="7118900" y="2189761"/>
                      <a:ext cx="174462" cy="172294"/>
                      <a:chOff x="7806943" y="2260325"/>
                      <a:chExt cx="224091" cy="221307"/>
                    </a:xfrm>
                  </p:grpSpPr>
                  <p:sp>
                    <p:nvSpPr>
                      <p:cNvPr id="105" name="Diamond 104"/>
                      <p:cNvSpPr/>
                      <p:nvPr/>
                    </p:nvSpPr>
                    <p:spPr>
                      <a:xfrm>
                        <a:off x="7809964" y="2262640"/>
                        <a:ext cx="220684" cy="217781"/>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06" name="Isosceles Triangle 105"/>
                      <p:cNvSpPr/>
                      <p:nvPr/>
                    </p:nvSpPr>
                    <p:spPr>
                      <a:xfrm>
                        <a:off x="7807021" y="2262640"/>
                        <a:ext cx="217743" cy="105948"/>
                      </a:xfrm>
                      <a:prstGeom prst="triangle">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grpSp>
            </p:grpSp>
            <p:sp>
              <p:nvSpPr>
                <p:cNvPr id="85" name="Rectangle 84"/>
                <p:cNvSpPr>
                  <a:spLocks noChangeArrowheads="1"/>
                </p:cNvSpPr>
                <p:nvPr/>
              </p:nvSpPr>
              <p:spPr bwMode="auto">
                <a:xfrm>
                  <a:off x="6405750" y="5865958"/>
                  <a:ext cx="452297" cy="173599"/>
                </a:xfrm>
                <a:prstGeom prst="rect">
                  <a:avLst/>
                </a:prstGeom>
                <a:noFill/>
                <a:ln w="19050">
                  <a:solidFill>
                    <a:srgbClr val="181818"/>
                  </a:solidFill>
                  <a:miter lim="800000"/>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sz="1350">
                    <a:solidFill>
                      <a:prstClr val="white"/>
                    </a:solidFill>
                    <a:latin typeface="Calibri"/>
                  </a:endParaRPr>
                </a:p>
              </p:txBody>
            </p:sp>
            <p:sp>
              <p:nvSpPr>
                <p:cNvPr id="86" name="Diamond 85"/>
                <p:cNvSpPr/>
                <p:nvPr/>
              </p:nvSpPr>
              <p:spPr>
                <a:xfrm>
                  <a:off x="8272107" y="5895090"/>
                  <a:ext cx="119046" cy="119066"/>
                </a:xfrm>
                <a:prstGeom prst="diamond">
                  <a:avLst/>
                </a:prstGeom>
                <a:ln>
                  <a:solidFill>
                    <a:schemeClr val="bg2">
                      <a:lumMod val="10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87" name="Isosceles Triangle 86"/>
                <p:cNvSpPr/>
                <p:nvPr/>
              </p:nvSpPr>
              <p:spPr>
                <a:xfrm>
                  <a:off x="8270520" y="5893502"/>
                  <a:ext cx="117459" cy="58740"/>
                </a:xfrm>
                <a:prstGeom prst="triangle">
                  <a:avLst/>
                </a:prstGeom>
                <a:solidFill>
                  <a:srgbClr val="0000FF"/>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88" name="Oval 87"/>
                <p:cNvSpPr/>
                <p:nvPr/>
              </p:nvSpPr>
              <p:spPr>
                <a:xfrm>
                  <a:off x="8602262" y="5891915"/>
                  <a:ext cx="122220" cy="125416"/>
                </a:xfrm>
                <a:prstGeom prst="ellipse">
                  <a:avLst/>
                </a:prstGeom>
                <a:solidFill>
                  <a:srgbClr val="FFFF00"/>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89" name="Oval 88"/>
                <p:cNvSpPr/>
                <p:nvPr/>
              </p:nvSpPr>
              <p:spPr>
                <a:xfrm>
                  <a:off x="8435597" y="5891915"/>
                  <a:ext cx="122221" cy="125416"/>
                </a:xfrm>
                <a:prstGeom prst="ellipse">
                  <a:avLst/>
                </a:prstGeom>
                <a:solidFill>
                  <a:srgbClr val="FFFF00"/>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90" name="5-Point Star 89"/>
                <p:cNvSpPr/>
                <p:nvPr/>
              </p:nvSpPr>
              <p:spPr>
                <a:xfrm>
                  <a:off x="8768926" y="5893502"/>
                  <a:ext cx="122221" cy="122242"/>
                </a:xfrm>
                <a:prstGeom prst="star5">
                  <a:avLst/>
                </a:prstGeom>
                <a:solidFill>
                  <a:schemeClr val="accent6"/>
                </a:solidFill>
                <a:ln>
                  <a:solidFill>
                    <a:srgbClr val="181818"/>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grpSp>
          <p:sp>
            <p:nvSpPr>
              <p:cNvPr id="80" name="Rectangle 79"/>
              <p:cNvSpPr/>
              <p:nvPr/>
            </p:nvSpPr>
            <p:spPr>
              <a:xfrm>
                <a:off x="6597524" y="5229904"/>
                <a:ext cx="2447590" cy="615574"/>
              </a:xfrm>
              <a:prstGeom prst="rect">
                <a:avLst/>
              </a:prstGeom>
            </p:spPr>
            <p:txBody>
              <a:bodyPr>
                <a:spAutoFit/>
              </a:bodyPr>
              <a:lstStyle/>
              <a:p>
                <a:pPr algn="r">
                  <a:defRPr/>
                </a:pPr>
                <a:r>
                  <a:rPr lang="en-US" sz="1200" b="1" dirty="0" err="1">
                    <a:solidFill>
                      <a:srgbClr val="181818"/>
                    </a:solidFill>
                    <a:latin typeface="Calibri"/>
                  </a:rPr>
                  <a:t>Heparan</a:t>
                </a:r>
                <a:r>
                  <a:rPr lang="en-US" sz="1200" b="1" dirty="0">
                    <a:solidFill>
                      <a:srgbClr val="181818"/>
                    </a:solidFill>
                    <a:latin typeface="Calibri"/>
                  </a:rPr>
                  <a:t> Sulfate (HS) </a:t>
                </a:r>
              </a:p>
              <a:p>
                <a:pPr algn="r">
                  <a:defRPr/>
                </a:pPr>
                <a:r>
                  <a:rPr lang="en-US" sz="1200" dirty="0">
                    <a:solidFill>
                      <a:srgbClr val="181818"/>
                    </a:solidFill>
                    <a:latin typeface="Calibri"/>
                  </a:rPr>
                  <a:t>Glycosaminoglycan (GAG)  </a:t>
                </a:r>
              </a:p>
            </p:txBody>
          </p:sp>
          <p:sp>
            <p:nvSpPr>
              <p:cNvPr id="81" name="Arc 80"/>
              <p:cNvSpPr/>
              <p:nvPr/>
            </p:nvSpPr>
            <p:spPr>
              <a:xfrm rot="749482">
                <a:off x="2456304" y="4072578"/>
                <a:ext cx="2463463" cy="1403398"/>
              </a:xfrm>
              <a:prstGeom prst="arc">
                <a:avLst>
                  <a:gd name="adj1" fmla="val 11847794"/>
                  <a:gd name="adj2" fmla="val 21149339"/>
                </a:avLst>
              </a:prstGeom>
              <a:ln w="38100" cmpd="sng">
                <a:solidFill>
                  <a:srgbClr val="EE304E"/>
                </a:solidFill>
                <a:headEnd type="none"/>
                <a:tailEnd type="arrow"/>
              </a:ln>
            </p:spPr>
            <p:style>
              <a:lnRef idx="1">
                <a:schemeClr val="dk1"/>
              </a:lnRef>
              <a:fillRef idx="0">
                <a:schemeClr val="dk1"/>
              </a:fillRef>
              <a:effectRef idx="0">
                <a:schemeClr val="dk1"/>
              </a:effectRef>
              <a:fontRef idx="minor">
                <a:schemeClr val="tx1"/>
              </a:fontRef>
            </p:style>
            <p:txBody>
              <a:bodyPr anchor="ctr"/>
              <a:lstStyle/>
              <a:p>
                <a:pPr algn="ctr">
                  <a:defRPr/>
                </a:pPr>
                <a:r>
                  <a:rPr lang="en-US" sz="1350" dirty="0">
                    <a:solidFill>
                      <a:srgbClr val="646464"/>
                    </a:solidFill>
                  </a:rPr>
                  <a:t> </a:t>
                </a:r>
              </a:p>
            </p:txBody>
          </p:sp>
          <p:cxnSp>
            <p:nvCxnSpPr>
              <p:cNvPr id="82" name="Straight Connector 81"/>
              <p:cNvCxnSpPr/>
              <p:nvPr/>
            </p:nvCxnSpPr>
            <p:spPr>
              <a:xfrm>
                <a:off x="3415023" y="5683945"/>
                <a:ext cx="2990441" cy="349262"/>
              </a:xfrm>
              <a:prstGeom prst="line">
                <a:avLst/>
              </a:prstGeom>
              <a:ln w="19050" cmpd="sng">
                <a:solidFill>
                  <a:schemeClr val="bg2">
                    <a:lumMod val="10000"/>
                  </a:schemeClr>
                </a:solidFill>
                <a:tailEnd type="none"/>
              </a:ln>
            </p:spPr>
            <p:style>
              <a:lnRef idx="1">
                <a:schemeClr val="dk1"/>
              </a:lnRef>
              <a:fillRef idx="0">
                <a:schemeClr val="dk1"/>
              </a:fillRef>
              <a:effectRef idx="0">
                <a:schemeClr val="dk1"/>
              </a:effectRef>
              <a:fontRef idx="minor">
                <a:schemeClr val="tx1"/>
              </a:fontRef>
            </p:style>
          </p:cxnSp>
        </p:grpSp>
        <p:grpSp>
          <p:nvGrpSpPr>
            <p:cNvPr id="7" name="Group 55"/>
            <p:cNvGrpSpPr>
              <a:grpSpLocks/>
            </p:cNvGrpSpPr>
            <p:nvPr/>
          </p:nvGrpSpPr>
          <p:grpSpPr bwMode="auto">
            <a:xfrm>
              <a:off x="6462315" y="2688231"/>
              <a:ext cx="2641529" cy="1956839"/>
              <a:chOff x="6462315" y="2688231"/>
              <a:chExt cx="2641529" cy="1956839"/>
            </a:xfrm>
          </p:grpSpPr>
          <p:grpSp>
            <p:nvGrpSpPr>
              <p:cNvPr id="8" name="Group 16"/>
              <p:cNvGrpSpPr>
                <a:grpSpLocks/>
              </p:cNvGrpSpPr>
              <p:nvPr/>
            </p:nvGrpSpPr>
            <p:grpSpPr bwMode="auto">
              <a:xfrm>
                <a:off x="6462315" y="2688231"/>
                <a:ext cx="2641529" cy="1956839"/>
                <a:chOff x="6442878" y="3077031"/>
                <a:chExt cx="2641529" cy="1956839"/>
              </a:xfrm>
            </p:grpSpPr>
            <p:grpSp>
              <p:nvGrpSpPr>
                <p:cNvPr id="12" name="Group 14"/>
                <p:cNvGrpSpPr>
                  <a:grpSpLocks/>
                </p:cNvGrpSpPr>
                <p:nvPr/>
              </p:nvGrpSpPr>
              <p:grpSpPr bwMode="auto">
                <a:xfrm>
                  <a:off x="6442878" y="3969239"/>
                  <a:ext cx="1574650" cy="1064631"/>
                  <a:chOff x="6442878" y="3969239"/>
                  <a:chExt cx="1574650" cy="1064631"/>
                </a:xfrm>
              </p:grpSpPr>
              <p:grpSp>
                <p:nvGrpSpPr>
                  <p:cNvPr id="55" name="Group 7"/>
                  <p:cNvGrpSpPr>
                    <a:grpSpLocks noChangeAspect="1"/>
                  </p:cNvGrpSpPr>
                  <p:nvPr/>
                </p:nvGrpSpPr>
                <p:grpSpPr bwMode="auto">
                  <a:xfrm>
                    <a:off x="6442878" y="3969239"/>
                    <a:ext cx="1407578" cy="1064631"/>
                    <a:chOff x="4371350" y="3729526"/>
                    <a:chExt cx="1865800" cy="1411209"/>
                  </a:xfrm>
                </p:grpSpPr>
                <p:grpSp>
                  <p:nvGrpSpPr>
                    <p:cNvPr id="59" name="Group 185"/>
                    <p:cNvGrpSpPr>
                      <a:grpSpLocks noChangeAspect="1"/>
                    </p:cNvGrpSpPr>
                    <p:nvPr/>
                  </p:nvGrpSpPr>
                  <p:grpSpPr bwMode="auto">
                    <a:xfrm>
                      <a:off x="4371350" y="4035980"/>
                      <a:ext cx="1865800" cy="1104755"/>
                      <a:chOff x="994618" y="3580075"/>
                      <a:chExt cx="3776623" cy="2236165"/>
                    </a:xfrm>
                  </p:grpSpPr>
                  <p:sp>
                    <p:nvSpPr>
                      <p:cNvPr id="61" name="Hexagon 60"/>
                      <p:cNvSpPr>
                        <a:spLocks noChangeArrowheads="1"/>
                      </p:cNvSpPr>
                      <p:nvPr/>
                    </p:nvSpPr>
                    <p:spPr bwMode="auto">
                      <a:xfrm>
                        <a:off x="1321519" y="4249549"/>
                        <a:ext cx="1155977" cy="531404"/>
                      </a:xfrm>
                      <a:prstGeom prst="hexagon">
                        <a:avLst>
                          <a:gd name="adj" fmla="val 49599"/>
                          <a:gd name="vf" fmla="val 115470"/>
                        </a:avLst>
                      </a:prstGeom>
                      <a:noFill/>
                      <a:ln w="12700">
                        <a:solidFill>
                          <a:srgbClr val="181818"/>
                        </a:solidFill>
                        <a:miter lim="800000"/>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sz="525">
                          <a:solidFill>
                            <a:prstClr val="white"/>
                          </a:solidFill>
                          <a:latin typeface="Calibri"/>
                        </a:endParaRPr>
                      </a:p>
                    </p:txBody>
                  </p:sp>
                  <p:cxnSp>
                    <p:nvCxnSpPr>
                      <p:cNvPr id="62" name="Straight Connector 61"/>
                      <p:cNvCxnSpPr>
                        <a:cxnSpLocks noChangeShapeType="1"/>
                      </p:cNvCxnSpPr>
                      <p:nvPr/>
                    </p:nvCxnSpPr>
                    <p:spPr bwMode="auto">
                      <a:xfrm>
                        <a:off x="1327409" y="4508250"/>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63" name="Straight Connector 62"/>
                      <p:cNvCxnSpPr>
                        <a:cxnSpLocks noChangeShapeType="1"/>
                      </p:cNvCxnSpPr>
                      <p:nvPr/>
                    </p:nvCxnSpPr>
                    <p:spPr bwMode="auto">
                      <a:xfrm>
                        <a:off x="1587759" y="4542678"/>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64" name="Straight Connector 63"/>
                      <p:cNvCxnSpPr>
                        <a:cxnSpLocks noChangeShapeType="1"/>
                      </p:cNvCxnSpPr>
                      <p:nvPr/>
                    </p:nvCxnSpPr>
                    <p:spPr bwMode="auto">
                      <a:xfrm>
                        <a:off x="2216409" y="4777875"/>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65" name="Straight Connector 64"/>
                      <p:cNvCxnSpPr>
                        <a:cxnSpLocks noChangeShapeType="1"/>
                      </p:cNvCxnSpPr>
                      <p:nvPr/>
                    </p:nvCxnSpPr>
                    <p:spPr bwMode="auto">
                      <a:xfrm>
                        <a:off x="1588018" y="4008949"/>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66" name="TextBox 65"/>
                      <p:cNvSpPr txBox="1">
                        <a:spLocks noChangeArrowheads="1"/>
                      </p:cNvSpPr>
                      <p:nvPr/>
                    </p:nvSpPr>
                    <p:spPr bwMode="auto">
                      <a:xfrm>
                        <a:off x="1251606" y="4153751"/>
                        <a:ext cx="1021772" cy="619358"/>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67" name="TextBox 66"/>
                      <p:cNvSpPr txBox="1">
                        <a:spLocks noChangeArrowheads="1"/>
                      </p:cNvSpPr>
                      <p:nvPr/>
                    </p:nvSpPr>
                    <p:spPr bwMode="auto">
                      <a:xfrm>
                        <a:off x="1018973" y="4623267"/>
                        <a:ext cx="1021772" cy="619358"/>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68" name="TextBox 67"/>
                      <p:cNvSpPr txBox="1">
                        <a:spLocks noChangeArrowheads="1"/>
                      </p:cNvSpPr>
                      <p:nvPr/>
                    </p:nvSpPr>
                    <p:spPr bwMode="auto">
                      <a:xfrm>
                        <a:off x="994618" y="3580075"/>
                        <a:ext cx="1749963" cy="660650"/>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 typeface="Arial" panose="020B0604020202020204" pitchFamily="34" charset="0"/>
                          <a:buNone/>
                        </a:pPr>
                        <a:r>
                          <a:rPr lang="en-US" altLang="en-US" sz="600" b="1">
                            <a:solidFill>
                              <a:srgbClr val="181818"/>
                            </a:solidFill>
                            <a:latin typeface="Calibri" panose="020F0502020204030204" pitchFamily="34" charset="0"/>
                            <a:cs typeface="Arial" panose="020B0604020202020204" pitchFamily="34" charset="0"/>
                          </a:rPr>
                          <a:t>H</a:t>
                        </a:r>
                        <a:r>
                          <a:rPr lang="en-US" altLang="en-US" sz="600" b="1" baseline="-25000">
                            <a:solidFill>
                              <a:srgbClr val="181818"/>
                            </a:solidFill>
                            <a:latin typeface="Calibri" panose="020F0502020204030204" pitchFamily="34" charset="0"/>
                            <a:cs typeface="Arial" panose="020B0604020202020204" pitchFamily="34" charset="0"/>
                          </a:rPr>
                          <a:t>2</a:t>
                        </a:r>
                        <a:r>
                          <a:rPr lang="en-US" altLang="en-US" sz="600" b="1">
                            <a:solidFill>
                              <a:srgbClr val="181818"/>
                            </a:solidFill>
                            <a:latin typeface="Calibri" panose="020F0502020204030204" pitchFamily="34" charset="0"/>
                            <a:cs typeface="Arial" panose="020B0604020202020204" pitchFamily="34" charset="0"/>
                          </a:rPr>
                          <a:t>COSO</a:t>
                        </a:r>
                        <a:r>
                          <a:rPr lang="en-US" altLang="en-US" sz="600" b="1" baseline="-25000">
                            <a:solidFill>
                              <a:srgbClr val="181818"/>
                            </a:solidFill>
                            <a:latin typeface="Calibri" panose="020F0502020204030204" pitchFamily="34" charset="0"/>
                            <a:cs typeface="Arial" panose="020B0604020202020204" pitchFamily="34" charset="0"/>
                          </a:rPr>
                          <a:t>3</a:t>
                        </a:r>
                        <a:r>
                          <a:rPr lang="en-US" altLang="en-US" sz="600" b="1" baseline="30000">
                            <a:solidFill>
                              <a:srgbClr val="181818"/>
                            </a:solidFill>
                            <a:latin typeface="Calibri" panose="020F0502020204030204" pitchFamily="34" charset="0"/>
                            <a:cs typeface="Arial" panose="020B0604020202020204" pitchFamily="34" charset="0"/>
                          </a:rPr>
                          <a:t>−</a:t>
                        </a:r>
                      </a:p>
                    </p:txBody>
                  </p:sp>
                  <p:sp>
                    <p:nvSpPr>
                      <p:cNvPr id="69" name="TextBox 68"/>
                      <p:cNvSpPr txBox="1">
                        <a:spLocks noChangeArrowheads="1"/>
                      </p:cNvSpPr>
                      <p:nvPr/>
                    </p:nvSpPr>
                    <p:spPr bwMode="auto">
                      <a:xfrm>
                        <a:off x="1721346" y="4850040"/>
                        <a:ext cx="1308463" cy="966200"/>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err="1">
                            <a:solidFill>
                              <a:srgbClr val="F2F2F2">
                                <a:lumMod val="10000"/>
                              </a:srgbClr>
                            </a:solidFill>
                            <a:latin typeface="Arial"/>
                            <a:cs typeface="Arial"/>
                          </a:rPr>
                          <a:t>HNAc</a:t>
                        </a:r>
                        <a:endParaRPr lang="en-US" sz="525" b="1" baseline="30000" dirty="0">
                          <a:solidFill>
                            <a:srgbClr val="F2F2F2">
                              <a:lumMod val="10000"/>
                            </a:srgbClr>
                          </a:solidFill>
                          <a:latin typeface="Arial"/>
                          <a:cs typeface="Arial"/>
                        </a:endParaRPr>
                      </a:p>
                      <a:p>
                        <a:pPr>
                          <a:spcBef>
                            <a:spcPct val="20000"/>
                          </a:spcBef>
                          <a:defRPr/>
                        </a:pPr>
                        <a:endParaRPr lang="en-US" sz="525" b="1" dirty="0">
                          <a:solidFill>
                            <a:srgbClr val="F2F2F2">
                              <a:lumMod val="10000"/>
                            </a:srgbClr>
                          </a:solidFill>
                          <a:latin typeface="Arial"/>
                          <a:cs typeface="Arial"/>
                        </a:endParaRPr>
                      </a:p>
                    </p:txBody>
                  </p:sp>
                  <p:cxnSp>
                    <p:nvCxnSpPr>
                      <p:cNvPr id="70" name="Straight Connector 69"/>
                      <p:cNvCxnSpPr>
                        <a:cxnSpLocks noChangeShapeType="1"/>
                      </p:cNvCxnSpPr>
                      <p:nvPr/>
                    </p:nvCxnSpPr>
                    <p:spPr bwMode="auto">
                      <a:xfrm>
                        <a:off x="2467971" y="4513603"/>
                        <a:ext cx="227604"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71" name="Straight Connector 70"/>
                      <p:cNvCxnSpPr>
                        <a:cxnSpLocks noChangeShapeType="1"/>
                      </p:cNvCxnSpPr>
                      <p:nvPr/>
                    </p:nvCxnSpPr>
                    <p:spPr bwMode="auto">
                      <a:xfrm>
                        <a:off x="2931195" y="4513601"/>
                        <a:ext cx="1840046"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72" name="Rectangle 71"/>
                      <p:cNvSpPr/>
                      <p:nvPr/>
                    </p:nvSpPr>
                    <p:spPr>
                      <a:xfrm>
                        <a:off x="2136752" y="4203545"/>
                        <a:ext cx="132021" cy="127785"/>
                      </a:xfrm>
                      <a:prstGeom prst="rect">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525">
                          <a:solidFill>
                            <a:prstClr val="white"/>
                          </a:solidFill>
                        </a:endParaRPr>
                      </a:p>
                    </p:txBody>
                  </p:sp>
                  <p:sp>
                    <p:nvSpPr>
                      <p:cNvPr id="73" name="TextBox 72"/>
                      <p:cNvSpPr txBox="1">
                        <a:spLocks noChangeArrowheads="1"/>
                      </p:cNvSpPr>
                      <p:nvPr/>
                    </p:nvSpPr>
                    <p:spPr bwMode="auto">
                      <a:xfrm>
                        <a:off x="1886944" y="3987631"/>
                        <a:ext cx="849757" cy="619357"/>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sp>
                    <p:nvSpPr>
                      <p:cNvPr id="74" name="TextBox 73"/>
                      <p:cNvSpPr txBox="1">
                        <a:spLocks noChangeArrowheads="1"/>
                      </p:cNvSpPr>
                      <p:nvPr/>
                    </p:nvSpPr>
                    <p:spPr bwMode="auto">
                      <a:xfrm>
                        <a:off x="2478879" y="4230950"/>
                        <a:ext cx="849757" cy="619357"/>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grpSp>
                <p:sp>
                  <p:nvSpPr>
                    <p:cNvPr id="60" name="TextBox 59"/>
                    <p:cNvSpPr txBox="1"/>
                    <p:nvPr/>
                  </p:nvSpPr>
                  <p:spPr>
                    <a:xfrm>
                      <a:off x="4432751" y="3729526"/>
                      <a:ext cx="742745" cy="530378"/>
                    </a:xfrm>
                    <a:prstGeom prst="rect">
                      <a:avLst/>
                    </a:prstGeom>
                  </p:spPr>
                  <p:txBody>
                    <a:bodyPr wrap="none">
                      <a:spAutoFit/>
                    </a:bodyPr>
                    <a:lstStyle/>
                    <a:p>
                      <a:pPr>
                        <a:spcBef>
                          <a:spcPct val="20000"/>
                        </a:spcBef>
                        <a:defRPr/>
                      </a:pPr>
                      <a:r>
                        <a:rPr lang="en-US" sz="1350" dirty="0">
                          <a:solidFill>
                            <a:srgbClr val="EE304E"/>
                          </a:solidFill>
                          <a:latin typeface="Calibri"/>
                          <a:cs typeface="Arial"/>
                        </a:rPr>
                        <a:t>IIID</a:t>
                      </a:r>
                    </a:p>
                  </p:txBody>
                </p:sp>
              </p:grpSp>
              <p:sp>
                <p:nvSpPr>
                  <p:cNvPr id="56" name="Rectangle 55"/>
                  <p:cNvSpPr/>
                  <p:nvPr/>
                </p:nvSpPr>
                <p:spPr>
                  <a:xfrm>
                    <a:off x="7233636" y="4504242"/>
                    <a:ext cx="184125"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57" name="Rectangle 56"/>
                  <p:cNvSpPr/>
                  <p:nvPr/>
                </p:nvSpPr>
                <p:spPr>
                  <a:xfrm>
                    <a:off x="7487601" y="4504242"/>
                    <a:ext cx="307933"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58" name="Rectangle 57"/>
                  <p:cNvSpPr>
                    <a:spLocks noChangeArrowheads="1"/>
                  </p:cNvSpPr>
                  <p:nvPr/>
                </p:nvSpPr>
                <p:spPr bwMode="auto">
                  <a:xfrm>
                    <a:off x="7016248" y="4464083"/>
                    <a:ext cx="1001280" cy="214853"/>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70000"/>
                      </a:lnSpc>
                      <a:spcBef>
                        <a:spcPct val="20000"/>
                      </a:spcBef>
                      <a:defRPr/>
                    </a:pPr>
                    <a:r>
                      <a:rPr lang="en-US" sz="600" b="1" dirty="0">
                        <a:solidFill>
                          <a:srgbClr val="F2F2F2">
                            <a:lumMod val="10000"/>
                          </a:srgbClr>
                        </a:solidFill>
                        <a:latin typeface="Calibri"/>
                        <a:cs typeface="Arial"/>
                      </a:rPr>
                      <a:t>IDU    </a:t>
                    </a:r>
                    <a:r>
                      <a:rPr lang="en-US" sz="600" b="1" dirty="0" err="1">
                        <a:solidFill>
                          <a:srgbClr val="F2F2F2">
                            <a:lumMod val="10000"/>
                          </a:srgbClr>
                        </a:solidFill>
                        <a:latin typeface="Calibri"/>
                        <a:cs typeface="Arial"/>
                      </a:rPr>
                      <a:t>GlcNAc</a:t>
                    </a:r>
                    <a:endParaRPr lang="en-US" sz="600" b="1" dirty="0">
                      <a:solidFill>
                        <a:srgbClr val="F2F2F2">
                          <a:lumMod val="10000"/>
                        </a:srgbClr>
                      </a:solidFill>
                      <a:latin typeface="Calibri"/>
                      <a:cs typeface="Arial"/>
                    </a:endParaRPr>
                  </a:p>
                </p:txBody>
              </p:sp>
            </p:grpSp>
            <p:grpSp>
              <p:nvGrpSpPr>
                <p:cNvPr id="13" name="Group 15"/>
                <p:cNvGrpSpPr>
                  <a:grpSpLocks/>
                </p:cNvGrpSpPr>
                <p:nvPr/>
              </p:nvGrpSpPr>
              <p:grpSpPr bwMode="auto">
                <a:xfrm>
                  <a:off x="6977415" y="3631748"/>
                  <a:ext cx="1574650" cy="833436"/>
                  <a:chOff x="6595278" y="4352824"/>
                  <a:chExt cx="1574650" cy="833436"/>
                </a:xfrm>
              </p:grpSpPr>
              <p:grpSp>
                <p:nvGrpSpPr>
                  <p:cNvPr id="35" name="Group 246"/>
                  <p:cNvGrpSpPr>
                    <a:grpSpLocks/>
                  </p:cNvGrpSpPr>
                  <p:nvPr/>
                </p:nvGrpSpPr>
                <p:grpSpPr bwMode="auto">
                  <a:xfrm>
                    <a:off x="6595278" y="4352824"/>
                    <a:ext cx="1574650" cy="833436"/>
                    <a:chOff x="6442878" y="4200424"/>
                    <a:chExt cx="1574650" cy="833436"/>
                  </a:xfrm>
                </p:grpSpPr>
                <p:grpSp>
                  <p:nvGrpSpPr>
                    <p:cNvPr id="37" name="Group 251"/>
                    <p:cNvGrpSpPr>
                      <a:grpSpLocks noChangeAspect="1"/>
                    </p:cNvGrpSpPr>
                    <p:nvPr/>
                  </p:nvGrpSpPr>
                  <p:grpSpPr bwMode="auto">
                    <a:xfrm>
                      <a:off x="6442878" y="4200424"/>
                      <a:ext cx="1407578" cy="833436"/>
                      <a:chOff x="994618" y="3580075"/>
                      <a:chExt cx="3776623" cy="2236167"/>
                    </a:xfrm>
                  </p:grpSpPr>
                  <p:sp>
                    <p:nvSpPr>
                      <p:cNvPr id="41" name="Hexagon 40"/>
                      <p:cNvSpPr>
                        <a:spLocks noChangeArrowheads="1"/>
                      </p:cNvSpPr>
                      <p:nvPr/>
                    </p:nvSpPr>
                    <p:spPr bwMode="auto">
                      <a:xfrm>
                        <a:off x="1321519" y="4249549"/>
                        <a:ext cx="1155977" cy="531404"/>
                      </a:xfrm>
                      <a:prstGeom prst="hexagon">
                        <a:avLst>
                          <a:gd name="adj" fmla="val 49599"/>
                          <a:gd name="vf" fmla="val 115470"/>
                        </a:avLst>
                      </a:prstGeom>
                      <a:noFill/>
                      <a:ln w="12700">
                        <a:solidFill>
                          <a:srgbClr val="181818"/>
                        </a:solidFill>
                        <a:miter lim="800000"/>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sz="525">
                          <a:solidFill>
                            <a:prstClr val="white"/>
                          </a:solidFill>
                          <a:latin typeface="Calibri"/>
                        </a:endParaRPr>
                      </a:p>
                    </p:txBody>
                  </p:sp>
                  <p:cxnSp>
                    <p:nvCxnSpPr>
                      <p:cNvPr id="42" name="Straight Connector 41"/>
                      <p:cNvCxnSpPr>
                        <a:cxnSpLocks noChangeShapeType="1"/>
                      </p:cNvCxnSpPr>
                      <p:nvPr/>
                    </p:nvCxnSpPr>
                    <p:spPr bwMode="auto">
                      <a:xfrm>
                        <a:off x="1327409" y="4508250"/>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43" name="Straight Connector 42"/>
                      <p:cNvCxnSpPr>
                        <a:cxnSpLocks noChangeShapeType="1"/>
                      </p:cNvCxnSpPr>
                      <p:nvPr/>
                    </p:nvCxnSpPr>
                    <p:spPr bwMode="auto">
                      <a:xfrm>
                        <a:off x="1587759" y="4542678"/>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44" name="Straight Connector 43"/>
                      <p:cNvCxnSpPr>
                        <a:cxnSpLocks noChangeShapeType="1"/>
                      </p:cNvCxnSpPr>
                      <p:nvPr/>
                    </p:nvCxnSpPr>
                    <p:spPr bwMode="auto">
                      <a:xfrm>
                        <a:off x="2216409" y="4777875"/>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45" name="Straight Connector 44"/>
                      <p:cNvCxnSpPr>
                        <a:cxnSpLocks noChangeShapeType="1"/>
                      </p:cNvCxnSpPr>
                      <p:nvPr/>
                    </p:nvCxnSpPr>
                    <p:spPr bwMode="auto">
                      <a:xfrm>
                        <a:off x="1588018" y="4008949"/>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46" name="TextBox 45"/>
                      <p:cNvSpPr txBox="1">
                        <a:spLocks noChangeArrowheads="1"/>
                      </p:cNvSpPr>
                      <p:nvPr/>
                    </p:nvSpPr>
                    <p:spPr bwMode="auto">
                      <a:xfrm>
                        <a:off x="1251606" y="4153752"/>
                        <a:ext cx="1021772"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47" name="TextBox 46"/>
                      <p:cNvSpPr txBox="1">
                        <a:spLocks noChangeArrowheads="1"/>
                      </p:cNvSpPr>
                      <p:nvPr/>
                    </p:nvSpPr>
                    <p:spPr bwMode="auto">
                      <a:xfrm>
                        <a:off x="1018973" y="4623266"/>
                        <a:ext cx="1021772"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48" name="TextBox 47"/>
                      <p:cNvSpPr txBox="1">
                        <a:spLocks noChangeArrowheads="1"/>
                      </p:cNvSpPr>
                      <p:nvPr/>
                    </p:nvSpPr>
                    <p:spPr bwMode="auto">
                      <a:xfrm>
                        <a:off x="994618" y="3580075"/>
                        <a:ext cx="1749963" cy="660651"/>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 typeface="Arial" panose="020B0604020202020204" pitchFamily="34" charset="0"/>
                          <a:buNone/>
                        </a:pPr>
                        <a:r>
                          <a:rPr lang="en-US" altLang="en-US" sz="600" b="1">
                            <a:solidFill>
                              <a:srgbClr val="181818"/>
                            </a:solidFill>
                            <a:latin typeface="Calibri" panose="020F0502020204030204" pitchFamily="34" charset="0"/>
                            <a:cs typeface="Arial" panose="020B0604020202020204" pitchFamily="34" charset="0"/>
                          </a:rPr>
                          <a:t>H</a:t>
                        </a:r>
                        <a:r>
                          <a:rPr lang="en-US" altLang="en-US" sz="600" b="1" baseline="-25000">
                            <a:solidFill>
                              <a:srgbClr val="181818"/>
                            </a:solidFill>
                            <a:latin typeface="Calibri" panose="020F0502020204030204" pitchFamily="34" charset="0"/>
                            <a:cs typeface="Arial" panose="020B0604020202020204" pitchFamily="34" charset="0"/>
                          </a:rPr>
                          <a:t>2</a:t>
                        </a:r>
                        <a:r>
                          <a:rPr lang="en-US" altLang="en-US" sz="600" b="1">
                            <a:solidFill>
                              <a:srgbClr val="181818"/>
                            </a:solidFill>
                            <a:latin typeface="Calibri" panose="020F0502020204030204" pitchFamily="34" charset="0"/>
                            <a:cs typeface="Arial" panose="020B0604020202020204" pitchFamily="34" charset="0"/>
                          </a:rPr>
                          <a:t>COSO</a:t>
                        </a:r>
                        <a:r>
                          <a:rPr lang="en-US" altLang="en-US" sz="600" b="1" baseline="-25000">
                            <a:solidFill>
                              <a:srgbClr val="181818"/>
                            </a:solidFill>
                            <a:latin typeface="Calibri" panose="020F0502020204030204" pitchFamily="34" charset="0"/>
                            <a:cs typeface="Arial" panose="020B0604020202020204" pitchFamily="34" charset="0"/>
                          </a:rPr>
                          <a:t>3</a:t>
                        </a:r>
                        <a:r>
                          <a:rPr lang="en-US" altLang="en-US" sz="600" b="1" baseline="30000">
                            <a:solidFill>
                              <a:srgbClr val="181818"/>
                            </a:solidFill>
                            <a:latin typeface="Calibri" panose="020F0502020204030204" pitchFamily="34" charset="0"/>
                            <a:cs typeface="Arial" panose="020B0604020202020204" pitchFamily="34" charset="0"/>
                          </a:rPr>
                          <a:t>−</a:t>
                        </a:r>
                      </a:p>
                    </p:txBody>
                  </p:sp>
                  <p:sp>
                    <p:nvSpPr>
                      <p:cNvPr id="49" name="TextBox 48"/>
                      <p:cNvSpPr txBox="1">
                        <a:spLocks noChangeArrowheads="1"/>
                      </p:cNvSpPr>
                      <p:nvPr/>
                    </p:nvSpPr>
                    <p:spPr bwMode="auto">
                      <a:xfrm>
                        <a:off x="1891723" y="4850040"/>
                        <a:ext cx="1096308" cy="966202"/>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NH</a:t>
                        </a:r>
                        <a:r>
                          <a:rPr lang="en-US" sz="600" b="1" baseline="-25000" dirty="0">
                            <a:solidFill>
                              <a:srgbClr val="F2F2F2">
                                <a:lumMod val="10000"/>
                              </a:srgbClr>
                            </a:solidFill>
                            <a:latin typeface="Calibri"/>
                            <a:cs typeface="Arial"/>
                          </a:rPr>
                          <a:t>2</a:t>
                        </a:r>
                      </a:p>
                      <a:p>
                        <a:pPr>
                          <a:spcBef>
                            <a:spcPct val="20000"/>
                          </a:spcBef>
                          <a:defRPr/>
                        </a:pPr>
                        <a:endParaRPr lang="en-US" sz="525" b="1" dirty="0">
                          <a:solidFill>
                            <a:srgbClr val="F2F2F2">
                              <a:lumMod val="10000"/>
                            </a:srgbClr>
                          </a:solidFill>
                          <a:latin typeface="Arial"/>
                          <a:cs typeface="Arial"/>
                        </a:endParaRPr>
                      </a:p>
                    </p:txBody>
                  </p:sp>
                  <p:cxnSp>
                    <p:nvCxnSpPr>
                      <p:cNvPr id="50" name="Straight Connector 49"/>
                      <p:cNvCxnSpPr>
                        <a:cxnSpLocks noChangeShapeType="1"/>
                      </p:cNvCxnSpPr>
                      <p:nvPr/>
                    </p:nvCxnSpPr>
                    <p:spPr bwMode="auto">
                      <a:xfrm>
                        <a:off x="2467971" y="4513603"/>
                        <a:ext cx="227604"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51" name="Straight Connector 50"/>
                      <p:cNvCxnSpPr>
                        <a:cxnSpLocks noChangeShapeType="1"/>
                      </p:cNvCxnSpPr>
                      <p:nvPr/>
                    </p:nvCxnSpPr>
                    <p:spPr bwMode="auto">
                      <a:xfrm>
                        <a:off x="2931195" y="4513601"/>
                        <a:ext cx="1840046"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52" name="Rectangle 51"/>
                      <p:cNvSpPr/>
                      <p:nvPr/>
                    </p:nvSpPr>
                    <p:spPr>
                      <a:xfrm>
                        <a:off x="2137763" y="4204452"/>
                        <a:ext cx="132024" cy="127786"/>
                      </a:xfrm>
                      <a:prstGeom prst="rect">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525">
                          <a:solidFill>
                            <a:prstClr val="white"/>
                          </a:solidFill>
                        </a:endParaRPr>
                      </a:p>
                    </p:txBody>
                  </p:sp>
                  <p:sp>
                    <p:nvSpPr>
                      <p:cNvPr id="53" name="TextBox 52"/>
                      <p:cNvSpPr txBox="1">
                        <a:spLocks noChangeArrowheads="1"/>
                      </p:cNvSpPr>
                      <p:nvPr/>
                    </p:nvSpPr>
                    <p:spPr bwMode="auto">
                      <a:xfrm>
                        <a:off x="1886944" y="3987633"/>
                        <a:ext cx="849757"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sp>
                    <p:nvSpPr>
                      <p:cNvPr id="54" name="TextBox 53"/>
                      <p:cNvSpPr txBox="1">
                        <a:spLocks noChangeArrowheads="1"/>
                      </p:cNvSpPr>
                      <p:nvPr/>
                    </p:nvSpPr>
                    <p:spPr bwMode="auto">
                      <a:xfrm>
                        <a:off x="2478879" y="4230949"/>
                        <a:ext cx="849757"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grpSp>
                <p:sp>
                  <p:nvSpPr>
                    <p:cNvPr id="38" name="Rectangle 37"/>
                    <p:cNvSpPr/>
                    <p:nvPr/>
                  </p:nvSpPr>
                  <p:spPr>
                    <a:xfrm>
                      <a:off x="7234012" y="4504574"/>
                      <a:ext cx="184125"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39" name="Rectangle 38"/>
                    <p:cNvSpPr/>
                    <p:nvPr/>
                  </p:nvSpPr>
                  <p:spPr>
                    <a:xfrm>
                      <a:off x="7487978" y="4504574"/>
                      <a:ext cx="307933"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40" name="Rectangle 39"/>
                    <p:cNvSpPr>
                      <a:spLocks noChangeArrowheads="1"/>
                    </p:cNvSpPr>
                    <p:nvPr/>
                  </p:nvSpPr>
                  <p:spPr bwMode="auto">
                    <a:xfrm>
                      <a:off x="7016248" y="4464082"/>
                      <a:ext cx="1001280" cy="214853"/>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70000"/>
                        </a:lnSpc>
                        <a:spcBef>
                          <a:spcPct val="20000"/>
                        </a:spcBef>
                        <a:defRPr/>
                      </a:pPr>
                      <a:r>
                        <a:rPr lang="en-US" sz="600" b="1" dirty="0">
                          <a:solidFill>
                            <a:srgbClr val="F2F2F2">
                              <a:lumMod val="10000"/>
                            </a:srgbClr>
                          </a:solidFill>
                          <a:latin typeface="Calibri"/>
                          <a:cs typeface="Arial"/>
                        </a:rPr>
                        <a:t>IDU    </a:t>
                      </a:r>
                      <a:r>
                        <a:rPr lang="en-US" sz="600" b="1" dirty="0" err="1">
                          <a:solidFill>
                            <a:srgbClr val="F2F2F2">
                              <a:lumMod val="10000"/>
                            </a:srgbClr>
                          </a:solidFill>
                          <a:latin typeface="Calibri"/>
                          <a:cs typeface="Arial"/>
                        </a:rPr>
                        <a:t>GlcNAc</a:t>
                      </a:r>
                      <a:endParaRPr lang="en-US" sz="600" b="1" dirty="0">
                        <a:solidFill>
                          <a:srgbClr val="F2F2F2">
                            <a:lumMod val="10000"/>
                          </a:srgbClr>
                        </a:solidFill>
                        <a:latin typeface="Calibri"/>
                        <a:cs typeface="Arial"/>
                      </a:endParaRPr>
                    </a:p>
                  </p:txBody>
                </p:sp>
              </p:grpSp>
              <p:sp>
                <p:nvSpPr>
                  <p:cNvPr id="36" name="TextBox 35"/>
                  <p:cNvSpPr txBox="1"/>
                  <p:nvPr/>
                </p:nvSpPr>
                <p:spPr>
                  <a:xfrm>
                    <a:off x="7126097" y="4728414"/>
                    <a:ext cx="543238" cy="400123"/>
                  </a:xfrm>
                  <a:prstGeom prst="rect">
                    <a:avLst/>
                  </a:prstGeom>
                </p:spPr>
                <p:txBody>
                  <a:bodyPr wrap="none">
                    <a:spAutoFit/>
                  </a:bodyPr>
                  <a:lstStyle/>
                  <a:p>
                    <a:pPr>
                      <a:spcBef>
                        <a:spcPct val="20000"/>
                      </a:spcBef>
                      <a:defRPr/>
                    </a:pPr>
                    <a:r>
                      <a:rPr lang="en-US" sz="1350" dirty="0">
                        <a:solidFill>
                          <a:srgbClr val="EE304E"/>
                        </a:solidFill>
                        <a:latin typeface="Calibri"/>
                        <a:cs typeface="Arial"/>
                      </a:rPr>
                      <a:t>IIIC</a:t>
                    </a:r>
                  </a:p>
                </p:txBody>
              </p:sp>
            </p:grpSp>
            <p:grpSp>
              <p:nvGrpSpPr>
                <p:cNvPr id="14" name="Group 268"/>
                <p:cNvGrpSpPr>
                  <a:grpSpLocks/>
                </p:cNvGrpSpPr>
                <p:nvPr/>
              </p:nvGrpSpPr>
              <p:grpSpPr bwMode="auto">
                <a:xfrm>
                  <a:off x="7509757" y="3077031"/>
                  <a:ext cx="1574650" cy="867293"/>
                  <a:chOff x="6595278" y="4352824"/>
                  <a:chExt cx="1574650" cy="867293"/>
                </a:xfrm>
              </p:grpSpPr>
              <p:grpSp>
                <p:nvGrpSpPr>
                  <p:cNvPr id="15" name="Group 269"/>
                  <p:cNvGrpSpPr>
                    <a:grpSpLocks/>
                  </p:cNvGrpSpPr>
                  <p:nvPr/>
                </p:nvGrpSpPr>
                <p:grpSpPr bwMode="auto">
                  <a:xfrm>
                    <a:off x="6595278" y="4352824"/>
                    <a:ext cx="1574650" cy="867293"/>
                    <a:chOff x="6442878" y="4200424"/>
                    <a:chExt cx="1574650" cy="867293"/>
                  </a:xfrm>
                </p:grpSpPr>
                <p:grpSp>
                  <p:nvGrpSpPr>
                    <p:cNvPr id="17" name="Group 271"/>
                    <p:cNvGrpSpPr>
                      <a:grpSpLocks noChangeAspect="1"/>
                    </p:cNvGrpSpPr>
                    <p:nvPr/>
                  </p:nvGrpSpPr>
                  <p:grpSpPr bwMode="auto">
                    <a:xfrm>
                      <a:off x="6442878" y="4200424"/>
                      <a:ext cx="1407578" cy="867293"/>
                      <a:chOff x="994618" y="3580075"/>
                      <a:chExt cx="3776623" cy="2327007"/>
                    </a:xfrm>
                  </p:grpSpPr>
                  <p:sp>
                    <p:nvSpPr>
                      <p:cNvPr id="21" name="Hexagon 20"/>
                      <p:cNvSpPr>
                        <a:spLocks noChangeArrowheads="1"/>
                      </p:cNvSpPr>
                      <p:nvPr/>
                    </p:nvSpPr>
                    <p:spPr bwMode="auto">
                      <a:xfrm>
                        <a:off x="1321519" y="4249549"/>
                        <a:ext cx="1155977" cy="531404"/>
                      </a:xfrm>
                      <a:prstGeom prst="hexagon">
                        <a:avLst>
                          <a:gd name="adj" fmla="val 49599"/>
                          <a:gd name="vf" fmla="val 115470"/>
                        </a:avLst>
                      </a:prstGeom>
                      <a:noFill/>
                      <a:ln w="12700">
                        <a:solidFill>
                          <a:srgbClr val="181818"/>
                        </a:solidFill>
                        <a:miter lim="800000"/>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Lst>
                    </p:spPr>
                    <p:txBody>
                      <a:bodyPr anchor="ctr"/>
                      <a:lstStyle/>
                      <a:p>
                        <a:pPr algn="ctr">
                          <a:defRPr/>
                        </a:pPr>
                        <a:endParaRPr lang="en-US" sz="525">
                          <a:solidFill>
                            <a:prstClr val="white"/>
                          </a:solidFill>
                          <a:latin typeface="Calibri"/>
                        </a:endParaRPr>
                      </a:p>
                    </p:txBody>
                  </p:sp>
                  <p:cxnSp>
                    <p:nvCxnSpPr>
                      <p:cNvPr id="22" name="Straight Connector 21"/>
                      <p:cNvCxnSpPr>
                        <a:cxnSpLocks noChangeShapeType="1"/>
                      </p:cNvCxnSpPr>
                      <p:nvPr/>
                    </p:nvCxnSpPr>
                    <p:spPr bwMode="auto">
                      <a:xfrm>
                        <a:off x="1327409" y="4508250"/>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23" name="Straight Connector 22"/>
                      <p:cNvCxnSpPr>
                        <a:cxnSpLocks noChangeShapeType="1"/>
                      </p:cNvCxnSpPr>
                      <p:nvPr/>
                    </p:nvCxnSpPr>
                    <p:spPr bwMode="auto">
                      <a:xfrm>
                        <a:off x="1587759" y="4542678"/>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24" name="Straight Connector 23"/>
                      <p:cNvCxnSpPr>
                        <a:cxnSpLocks noChangeShapeType="1"/>
                      </p:cNvCxnSpPr>
                      <p:nvPr/>
                    </p:nvCxnSpPr>
                    <p:spPr bwMode="auto">
                      <a:xfrm>
                        <a:off x="2216409" y="4777875"/>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25" name="Straight Connector 24"/>
                      <p:cNvCxnSpPr>
                        <a:cxnSpLocks noChangeShapeType="1"/>
                      </p:cNvCxnSpPr>
                      <p:nvPr/>
                    </p:nvCxnSpPr>
                    <p:spPr bwMode="auto">
                      <a:xfrm>
                        <a:off x="1588018" y="4008949"/>
                        <a:ext cx="0" cy="235944"/>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26" name="TextBox 25"/>
                      <p:cNvSpPr txBox="1">
                        <a:spLocks noChangeArrowheads="1"/>
                      </p:cNvSpPr>
                      <p:nvPr/>
                    </p:nvSpPr>
                    <p:spPr bwMode="auto">
                      <a:xfrm>
                        <a:off x="1251606" y="4153752"/>
                        <a:ext cx="1021772"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27" name="TextBox 26"/>
                      <p:cNvSpPr txBox="1">
                        <a:spLocks noChangeArrowheads="1"/>
                      </p:cNvSpPr>
                      <p:nvPr/>
                    </p:nvSpPr>
                    <p:spPr bwMode="auto">
                      <a:xfrm>
                        <a:off x="1018973" y="4623266"/>
                        <a:ext cx="1021772"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OH</a:t>
                        </a:r>
                      </a:p>
                    </p:txBody>
                  </p:sp>
                  <p:sp>
                    <p:nvSpPr>
                      <p:cNvPr id="28" name="TextBox 27"/>
                      <p:cNvSpPr txBox="1">
                        <a:spLocks noChangeArrowheads="1"/>
                      </p:cNvSpPr>
                      <p:nvPr/>
                    </p:nvSpPr>
                    <p:spPr bwMode="auto">
                      <a:xfrm>
                        <a:off x="994618" y="3580075"/>
                        <a:ext cx="1749963" cy="660651"/>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buFont typeface="Arial" panose="020B0604020202020204" pitchFamily="34" charset="0"/>
                          <a:buNone/>
                        </a:pPr>
                        <a:r>
                          <a:rPr lang="en-US" altLang="en-US" sz="600" b="1">
                            <a:solidFill>
                              <a:srgbClr val="181818"/>
                            </a:solidFill>
                            <a:latin typeface="Calibri" panose="020F0502020204030204" pitchFamily="34" charset="0"/>
                            <a:cs typeface="Arial" panose="020B0604020202020204" pitchFamily="34" charset="0"/>
                          </a:rPr>
                          <a:t>H</a:t>
                        </a:r>
                        <a:r>
                          <a:rPr lang="en-US" altLang="en-US" sz="600" b="1" baseline="-25000">
                            <a:solidFill>
                              <a:srgbClr val="181818"/>
                            </a:solidFill>
                            <a:latin typeface="Calibri" panose="020F0502020204030204" pitchFamily="34" charset="0"/>
                            <a:cs typeface="Arial" panose="020B0604020202020204" pitchFamily="34" charset="0"/>
                          </a:rPr>
                          <a:t>2</a:t>
                        </a:r>
                        <a:r>
                          <a:rPr lang="en-US" altLang="en-US" sz="600" b="1">
                            <a:solidFill>
                              <a:srgbClr val="181818"/>
                            </a:solidFill>
                            <a:latin typeface="Calibri" panose="020F0502020204030204" pitchFamily="34" charset="0"/>
                            <a:cs typeface="Arial" panose="020B0604020202020204" pitchFamily="34" charset="0"/>
                          </a:rPr>
                          <a:t>COSO</a:t>
                        </a:r>
                        <a:r>
                          <a:rPr lang="en-US" altLang="en-US" sz="600" b="1" baseline="-25000">
                            <a:solidFill>
                              <a:srgbClr val="181818"/>
                            </a:solidFill>
                            <a:latin typeface="Calibri" panose="020F0502020204030204" pitchFamily="34" charset="0"/>
                            <a:cs typeface="Arial" panose="020B0604020202020204" pitchFamily="34" charset="0"/>
                          </a:rPr>
                          <a:t>3</a:t>
                        </a:r>
                        <a:r>
                          <a:rPr lang="en-US" altLang="en-US" sz="600" b="1" baseline="30000">
                            <a:solidFill>
                              <a:srgbClr val="181818"/>
                            </a:solidFill>
                            <a:latin typeface="Calibri" panose="020F0502020204030204" pitchFamily="34" charset="0"/>
                            <a:cs typeface="Arial" panose="020B0604020202020204" pitchFamily="34" charset="0"/>
                          </a:rPr>
                          <a:t>−</a:t>
                        </a:r>
                      </a:p>
                    </p:txBody>
                  </p:sp>
                  <p:sp>
                    <p:nvSpPr>
                      <p:cNvPr id="29" name="TextBox 28"/>
                      <p:cNvSpPr txBox="1">
                        <a:spLocks noChangeArrowheads="1"/>
                      </p:cNvSpPr>
                      <p:nvPr/>
                    </p:nvSpPr>
                    <p:spPr bwMode="auto">
                      <a:xfrm>
                        <a:off x="1695793" y="4850039"/>
                        <a:ext cx="1514880" cy="1057043"/>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eaLnBrk="1" hangingPunct="1">
                          <a:spcBef>
                            <a:spcPct val="20000"/>
                          </a:spcBef>
                        </a:pPr>
                        <a:r>
                          <a:rPr lang="en-US" altLang="en-US" sz="600" b="1">
                            <a:solidFill>
                              <a:srgbClr val="181818"/>
                            </a:solidFill>
                            <a:latin typeface="Calibri" panose="020F0502020204030204" pitchFamily="34" charset="0"/>
                            <a:cs typeface="Arial" panose="020B0604020202020204" pitchFamily="34" charset="0"/>
                          </a:rPr>
                          <a:t>HNSO</a:t>
                        </a:r>
                        <a:r>
                          <a:rPr lang="en-US" altLang="en-US" sz="600" b="1" baseline="-25000">
                            <a:solidFill>
                              <a:srgbClr val="181818"/>
                            </a:solidFill>
                            <a:latin typeface="Calibri" panose="020F0502020204030204" pitchFamily="34" charset="0"/>
                            <a:cs typeface="Arial" panose="020B0604020202020204" pitchFamily="34" charset="0"/>
                          </a:rPr>
                          <a:t>3</a:t>
                        </a:r>
                        <a:r>
                          <a:rPr lang="en-US" altLang="en-US" sz="600" b="1" baseline="30000">
                            <a:solidFill>
                              <a:srgbClr val="181818"/>
                            </a:solidFill>
                            <a:latin typeface="Calibri" panose="020F0502020204030204" pitchFamily="34" charset="0"/>
                            <a:cs typeface="Arial" panose="020B0604020202020204" pitchFamily="34" charset="0"/>
                          </a:rPr>
                          <a:t>−</a:t>
                        </a:r>
                      </a:p>
                      <a:p>
                        <a:pPr eaLnBrk="1" hangingPunct="1">
                          <a:spcBef>
                            <a:spcPct val="20000"/>
                          </a:spcBef>
                          <a:buFont typeface="Arial" panose="020B0604020202020204" pitchFamily="34" charset="0"/>
                          <a:buNone/>
                        </a:pPr>
                        <a:endParaRPr lang="en-US" altLang="en-US" sz="600" b="1">
                          <a:solidFill>
                            <a:srgbClr val="181818"/>
                          </a:solidFill>
                          <a:latin typeface="Calibri" panose="020F0502020204030204" pitchFamily="34" charset="0"/>
                          <a:cs typeface="Arial" panose="020B0604020202020204" pitchFamily="34" charset="0"/>
                        </a:endParaRPr>
                      </a:p>
                    </p:txBody>
                  </p:sp>
                  <p:cxnSp>
                    <p:nvCxnSpPr>
                      <p:cNvPr id="30" name="Straight Connector 29"/>
                      <p:cNvCxnSpPr>
                        <a:cxnSpLocks noChangeShapeType="1"/>
                      </p:cNvCxnSpPr>
                      <p:nvPr/>
                    </p:nvCxnSpPr>
                    <p:spPr bwMode="auto">
                      <a:xfrm>
                        <a:off x="2467971" y="4513603"/>
                        <a:ext cx="227604"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cxnSp>
                    <p:nvCxnSpPr>
                      <p:cNvPr id="31" name="Straight Connector 30"/>
                      <p:cNvCxnSpPr>
                        <a:cxnSpLocks noChangeShapeType="1"/>
                      </p:cNvCxnSpPr>
                      <p:nvPr/>
                    </p:nvCxnSpPr>
                    <p:spPr bwMode="auto">
                      <a:xfrm>
                        <a:off x="2931195" y="4513601"/>
                        <a:ext cx="1840046" cy="0"/>
                      </a:xfrm>
                      <a:prstGeom prst="line">
                        <a:avLst/>
                      </a:prstGeom>
                      <a:noFill/>
                      <a:ln w="12700">
                        <a:solidFill>
                          <a:srgbClr val="181818"/>
                        </a:solidFill>
                        <a:round/>
                        <a:headEnd/>
                        <a:tailEnd/>
                      </a:ln>
                      <a:effectLst>
                        <a:outerShdw blurRad="50800" dist="38100" dir="2700000" algn="tl" rotWithShape="0">
                          <a:srgbClr val="808080">
                            <a:alpha val="42999"/>
                          </a:srgbClr>
                        </a:outerShdw>
                      </a:effectLst>
                      <a:extLst>
                        <a:ext uri="{909E8E84-426E-40dd-AFC4-6F175D3DCCD1}">
                          <a14:hiddenFill xmlns:a14="http://schemas.microsoft.com/office/drawing/2010/main" xmlns="">
                            <a:noFill/>
                          </a14:hiddenFill>
                        </a:ext>
                      </a:extLst>
                    </p:spPr>
                  </p:cxnSp>
                  <p:sp>
                    <p:nvSpPr>
                      <p:cNvPr id="32" name="Rectangle 31"/>
                      <p:cNvSpPr/>
                      <p:nvPr/>
                    </p:nvSpPr>
                    <p:spPr>
                      <a:xfrm>
                        <a:off x="2136148" y="4206223"/>
                        <a:ext cx="132021" cy="127786"/>
                      </a:xfrm>
                      <a:prstGeom prst="rect">
                        <a:avLst/>
                      </a:prstGeom>
                      <a:solidFill>
                        <a:srgbClr val="FFFFFF"/>
                      </a:solidFill>
                      <a:ln w="12700" cmpd="sng">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525">
                          <a:solidFill>
                            <a:prstClr val="white"/>
                          </a:solidFill>
                        </a:endParaRPr>
                      </a:p>
                    </p:txBody>
                  </p:sp>
                  <p:sp>
                    <p:nvSpPr>
                      <p:cNvPr id="33" name="TextBox 32"/>
                      <p:cNvSpPr txBox="1">
                        <a:spLocks noChangeArrowheads="1"/>
                      </p:cNvSpPr>
                      <p:nvPr/>
                    </p:nvSpPr>
                    <p:spPr bwMode="auto">
                      <a:xfrm>
                        <a:off x="1886944" y="3987633"/>
                        <a:ext cx="849757"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sp>
                    <p:nvSpPr>
                      <p:cNvPr id="34" name="TextBox 33"/>
                      <p:cNvSpPr txBox="1">
                        <a:spLocks noChangeArrowheads="1"/>
                      </p:cNvSpPr>
                      <p:nvPr/>
                    </p:nvSpPr>
                    <p:spPr bwMode="auto">
                      <a:xfrm>
                        <a:off x="2478879" y="4230948"/>
                        <a:ext cx="849757" cy="619359"/>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a:spAutoFit/>
                      </a:bodyPr>
                      <a:lstStyle/>
                      <a:p>
                        <a:pPr>
                          <a:spcBef>
                            <a:spcPct val="20000"/>
                          </a:spcBef>
                          <a:defRPr/>
                        </a:pPr>
                        <a:r>
                          <a:rPr lang="en-US" sz="525" b="1" dirty="0">
                            <a:solidFill>
                              <a:srgbClr val="F2F2F2">
                                <a:lumMod val="10000"/>
                              </a:srgbClr>
                            </a:solidFill>
                            <a:latin typeface="Arial"/>
                            <a:cs typeface="Arial"/>
                          </a:rPr>
                          <a:t>O</a:t>
                        </a:r>
                      </a:p>
                    </p:txBody>
                  </p:sp>
                </p:grpSp>
                <p:sp>
                  <p:nvSpPr>
                    <p:cNvPr id="18" name="Rectangle 17"/>
                    <p:cNvSpPr/>
                    <p:nvPr/>
                  </p:nvSpPr>
                  <p:spPr>
                    <a:xfrm>
                      <a:off x="7233411" y="4505235"/>
                      <a:ext cx="184125"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19" name="Rectangle 18"/>
                    <p:cNvSpPr/>
                    <p:nvPr/>
                  </p:nvSpPr>
                  <p:spPr>
                    <a:xfrm>
                      <a:off x="7487376" y="4505235"/>
                      <a:ext cx="307933" cy="95253"/>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350">
                        <a:solidFill>
                          <a:prstClr val="white"/>
                        </a:solidFill>
                      </a:endParaRPr>
                    </a:p>
                  </p:txBody>
                </p:sp>
                <p:sp>
                  <p:nvSpPr>
                    <p:cNvPr id="20" name="Rectangle 19"/>
                    <p:cNvSpPr>
                      <a:spLocks noChangeArrowheads="1"/>
                    </p:cNvSpPr>
                    <p:nvPr/>
                  </p:nvSpPr>
                  <p:spPr bwMode="auto">
                    <a:xfrm>
                      <a:off x="7016248" y="4464082"/>
                      <a:ext cx="1001280" cy="214853"/>
                    </a:xfrm>
                    <a:prstGeom prst="rect">
                      <a:avLst/>
                    </a:prstGeom>
                    <a:noFill/>
                    <a:ln>
                      <a:noFill/>
                    </a:ln>
                    <a:effectLst>
                      <a:outerShdw blurRad="50800" dist="38100" dir="2700000" algn="tl" rotWithShape="0">
                        <a:srgbClr val="808080">
                          <a:alpha val="42999"/>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lnSpc>
                          <a:spcPct val="70000"/>
                        </a:lnSpc>
                        <a:spcBef>
                          <a:spcPct val="20000"/>
                        </a:spcBef>
                        <a:defRPr/>
                      </a:pPr>
                      <a:r>
                        <a:rPr lang="en-US" sz="600" b="1" dirty="0">
                          <a:solidFill>
                            <a:srgbClr val="F2F2F2">
                              <a:lumMod val="10000"/>
                            </a:srgbClr>
                          </a:solidFill>
                          <a:latin typeface="Calibri"/>
                          <a:cs typeface="Arial"/>
                        </a:rPr>
                        <a:t>IDU    </a:t>
                      </a:r>
                      <a:r>
                        <a:rPr lang="en-US" sz="600" b="1" dirty="0" err="1">
                          <a:solidFill>
                            <a:srgbClr val="F2F2F2">
                              <a:lumMod val="10000"/>
                            </a:srgbClr>
                          </a:solidFill>
                          <a:latin typeface="Calibri"/>
                          <a:cs typeface="Arial"/>
                        </a:rPr>
                        <a:t>GlcNAc</a:t>
                      </a:r>
                      <a:endParaRPr lang="en-US" sz="600" b="1" dirty="0">
                        <a:solidFill>
                          <a:srgbClr val="F2F2F2">
                            <a:lumMod val="10000"/>
                          </a:srgbClr>
                        </a:solidFill>
                        <a:latin typeface="Calibri"/>
                        <a:cs typeface="Arial"/>
                      </a:endParaRPr>
                    </a:p>
                  </p:txBody>
                </p:sp>
              </p:grpSp>
              <p:sp>
                <p:nvSpPr>
                  <p:cNvPr id="16" name="TextBox 15"/>
                  <p:cNvSpPr txBox="1"/>
                  <p:nvPr/>
                </p:nvSpPr>
                <p:spPr>
                  <a:xfrm>
                    <a:off x="7196922" y="4756063"/>
                    <a:ext cx="551786" cy="400123"/>
                  </a:xfrm>
                  <a:prstGeom prst="rect">
                    <a:avLst/>
                  </a:prstGeom>
                </p:spPr>
                <p:txBody>
                  <a:bodyPr wrap="none">
                    <a:spAutoFit/>
                  </a:bodyPr>
                  <a:lstStyle/>
                  <a:p>
                    <a:pPr>
                      <a:spcBef>
                        <a:spcPct val="20000"/>
                      </a:spcBef>
                      <a:defRPr/>
                    </a:pPr>
                    <a:r>
                      <a:rPr lang="en-US" sz="1350" dirty="0">
                        <a:solidFill>
                          <a:srgbClr val="EE304E"/>
                        </a:solidFill>
                        <a:latin typeface="Calibri"/>
                        <a:cs typeface="Arial"/>
                      </a:rPr>
                      <a:t>IIIA</a:t>
                    </a:r>
                  </a:p>
                </p:txBody>
              </p:sp>
            </p:grpSp>
          </p:grpSp>
          <p:cxnSp>
            <p:nvCxnSpPr>
              <p:cNvPr id="9" name="Straight Arrow Connector 8"/>
              <p:cNvCxnSpPr/>
              <p:nvPr/>
            </p:nvCxnSpPr>
            <p:spPr>
              <a:xfrm flipH="1">
                <a:off x="7561005" y="3266101"/>
                <a:ext cx="153966" cy="190507"/>
              </a:xfrm>
              <a:prstGeom prst="straightConnector1">
                <a:avLst/>
              </a:prstGeom>
              <a:ln w="19050" cmpd="sng">
                <a:solidFill>
                  <a:schemeClr val="bg2">
                    <a:lumMod val="10000"/>
                  </a:schemeClr>
                </a:solidFill>
                <a:tailEnd type="arrow" w="sm" len="med"/>
              </a:ln>
            </p:spPr>
            <p:style>
              <a:lnRef idx="1">
                <a:schemeClr val="dk1"/>
              </a:lnRef>
              <a:fillRef idx="0">
                <a:schemeClr val="dk1"/>
              </a:fillRef>
              <a:effectRef idx="0">
                <a:schemeClr val="dk1"/>
              </a:effectRef>
              <a:fontRef idx="minor">
                <a:schemeClr val="tx1"/>
              </a:fontRef>
            </p:style>
          </p:cxnSp>
          <p:cxnSp>
            <p:nvCxnSpPr>
              <p:cNvPr id="10" name="Straight Arrow Connector 9"/>
              <p:cNvCxnSpPr/>
              <p:nvPr/>
            </p:nvCxnSpPr>
            <p:spPr>
              <a:xfrm flipH="1">
                <a:off x="7122915" y="3829682"/>
                <a:ext cx="153966" cy="192095"/>
              </a:xfrm>
              <a:prstGeom prst="straightConnector1">
                <a:avLst/>
              </a:prstGeom>
              <a:ln w="19050" cmpd="sng">
                <a:solidFill>
                  <a:schemeClr val="bg2">
                    <a:lumMod val="10000"/>
                  </a:schemeClr>
                </a:solidFill>
                <a:tailEnd type="arrow" w="sm" len="med"/>
              </a:ln>
            </p:spPr>
            <p:style>
              <a:lnRef idx="1">
                <a:schemeClr val="dk1"/>
              </a:lnRef>
              <a:fillRef idx="0">
                <a:schemeClr val="dk1"/>
              </a:fillRef>
              <a:effectRef idx="0">
                <a:schemeClr val="dk1"/>
              </a:effectRef>
              <a:fontRef idx="minor">
                <a:schemeClr val="tx1"/>
              </a:fontRef>
            </p:style>
          </p:cxnSp>
          <p:cxnSp>
            <p:nvCxnSpPr>
              <p:cNvPr id="11" name="Straight Arrow Connector 10"/>
              <p:cNvCxnSpPr/>
              <p:nvPr/>
            </p:nvCxnSpPr>
            <p:spPr>
              <a:xfrm flipH="1">
                <a:off x="6603874" y="4417077"/>
                <a:ext cx="153967" cy="192095"/>
              </a:xfrm>
              <a:prstGeom prst="straightConnector1">
                <a:avLst/>
              </a:prstGeom>
              <a:ln w="19050" cmpd="sng">
                <a:solidFill>
                  <a:schemeClr val="bg2">
                    <a:lumMod val="10000"/>
                  </a:schemeClr>
                </a:solidFill>
                <a:tailEnd type="arrow" w="sm" len="med"/>
              </a:ln>
            </p:spPr>
            <p:style>
              <a:lnRef idx="1">
                <a:schemeClr val="dk1"/>
              </a:lnRef>
              <a:fillRef idx="0">
                <a:schemeClr val="dk1"/>
              </a:fillRef>
              <a:effectRef idx="0">
                <a:schemeClr val="dk1"/>
              </a:effectRef>
              <a:fontRef idx="minor">
                <a:schemeClr val="tx1"/>
              </a:fontRef>
            </p:style>
          </p:cxnSp>
        </p:grpSp>
      </p:grpSp>
      <p:sp>
        <p:nvSpPr>
          <p:cNvPr id="142" name="Rectangle 141"/>
          <p:cNvSpPr/>
          <p:nvPr/>
        </p:nvSpPr>
        <p:spPr>
          <a:xfrm>
            <a:off x="2821487" y="1967694"/>
            <a:ext cx="4975842" cy="1336263"/>
          </a:xfrm>
          <a:prstGeom prst="rect">
            <a:avLst/>
          </a:prstGeom>
        </p:spPr>
        <p:txBody>
          <a:bodyPr wrap="square">
            <a:spAutoFit/>
          </a:bodyPr>
          <a:lstStyle/>
          <a:p>
            <a:pPr>
              <a:lnSpc>
                <a:spcPct val="90000"/>
              </a:lnSpc>
              <a:spcBef>
                <a:spcPts val="150"/>
              </a:spcBef>
              <a:spcAft>
                <a:spcPts val="150"/>
              </a:spcAft>
            </a:pPr>
            <a:r>
              <a:rPr lang="en-US" altLang="en-US" sz="1500" dirty="0">
                <a:solidFill>
                  <a:srgbClr val="00509C"/>
                </a:solidFill>
                <a:latin typeface="Calibri" panose="020F0502020204030204" pitchFamily="34" charset="0"/>
              </a:rPr>
              <a:t>Autosomal recessive lysosomal storage disease</a:t>
            </a:r>
          </a:p>
          <a:p>
            <a:pPr>
              <a:lnSpc>
                <a:spcPct val="90000"/>
              </a:lnSpc>
              <a:spcBef>
                <a:spcPts val="150"/>
              </a:spcBef>
              <a:spcAft>
                <a:spcPts val="150"/>
              </a:spcAft>
            </a:pPr>
            <a:r>
              <a:rPr lang="en-US" altLang="en-US" sz="1500" b="1" dirty="0">
                <a:solidFill>
                  <a:srgbClr val="A9218E"/>
                </a:solidFill>
                <a:latin typeface="Calibri" panose="020F0502020204030204" pitchFamily="34" charset="0"/>
              </a:rPr>
              <a:t>α-</a:t>
            </a:r>
            <a:r>
              <a:rPr lang="en-US" altLang="en-US" sz="1500" b="1" i="1" dirty="0">
                <a:solidFill>
                  <a:srgbClr val="A9218E"/>
                </a:solidFill>
                <a:latin typeface="Calibri" panose="020F0502020204030204" pitchFamily="34" charset="0"/>
              </a:rPr>
              <a:t>N</a:t>
            </a:r>
            <a:r>
              <a:rPr lang="en-US" altLang="en-US" sz="1500" b="1" dirty="0">
                <a:solidFill>
                  <a:srgbClr val="A9218E"/>
                </a:solidFill>
                <a:latin typeface="Calibri" panose="020F0502020204030204" pitchFamily="34" charset="0"/>
              </a:rPr>
              <a:t>-</a:t>
            </a:r>
            <a:r>
              <a:rPr lang="en-US" altLang="en-US" sz="1500" b="1" dirty="0" err="1">
                <a:solidFill>
                  <a:srgbClr val="A9218E"/>
                </a:solidFill>
                <a:latin typeface="Calibri" panose="020F0502020204030204" pitchFamily="34" charset="0"/>
              </a:rPr>
              <a:t>acetylglucosaminidase</a:t>
            </a:r>
            <a:r>
              <a:rPr lang="en-US" altLang="en-US" sz="1500" b="1" dirty="0">
                <a:solidFill>
                  <a:srgbClr val="A9218E"/>
                </a:solidFill>
                <a:latin typeface="Calibri" panose="020F0502020204030204" pitchFamily="34" charset="0"/>
              </a:rPr>
              <a:t> (NAGLU)</a:t>
            </a:r>
          </a:p>
          <a:p>
            <a:pPr>
              <a:lnSpc>
                <a:spcPct val="90000"/>
              </a:lnSpc>
              <a:spcBef>
                <a:spcPts val="150"/>
              </a:spcBef>
              <a:spcAft>
                <a:spcPts val="150"/>
              </a:spcAft>
            </a:pPr>
            <a:r>
              <a:rPr lang="en-US" altLang="en-US" sz="1500" dirty="0">
                <a:solidFill>
                  <a:srgbClr val="00509C"/>
                </a:solidFill>
                <a:latin typeface="Calibri" panose="020F0502020204030204" pitchFamily="34" charset="0"/>
              </a:rPr>
              <a:t>Severe</a:t>
            </a:r>
            <a:r>
              <a:rPr lang="en-US" altLang="en-US" sz="1500" dirty="0">
                <a:latin typeface="Calibri" panose="020F0502020204030204" pitchFamily="34" charset="0"/>
              </a:rPr>
              <a:t> </a:t>
            </a:r>
            <a:r>
              <a:rPr lang="en-US" altLang="en-US" sz="1500" b="1" dirty="0">
                <a:solidFill>
                  <a:srgbClr val="A9218E"/>
                </a:solidFill>
                <a:latin typeface="Calibri" panose="020F0502020204030204" pitchFamily="34" charset="0"/>
              </a:rPr>
              <a:t>neurological</a:t>
            </a:r>
            <a:r>
              <a:rPr lang="en-US" altLang="en-US" sz="1500" dirty="0">
                <a:latin typeface="Calibri" panose="020F0502020204030204" pitchFamily="34" charset="0"/>
              </a:rPr>
              <a:t> </a:t>
            </a:r>
            <a:r>
              <a:rPr lang="en-US" altLang="en-US" sz="1500" dirty="0">
                <a:solidFill>
                  <a:srgbClr val="00509C"/>
                </a:solidFill>
                <a:latin typeface="Calibri" panose="020F0502020204030204" pitchFamily="34" charset="0"/>
              </a:rPr>
              <a:t>disease</a:t>
            </a:r>
            <a:r>
              <a:rPr lang="en-US" altLang="en-US" sz="1500" b="1" dirty="0">
                <a:solidFill>
                  <a:srgbClr val="00509C"/>
                </a:solidFill>
                <a:latin typeface="Calibri" panose="020F0502020204030204" pitchFamily="34" charset="0"/>
              </a:rPr>
              <a:t> </a:t>
            </a:r>
          </a:p>
          <a:p>
            <a:pPr marL="257175" lvl="1" indent="-257175">
              <a:lnSpc>
                <a:spcPct val="90000"/>
              </a:lnSpc>
              <a:spcBef>
                <a:spcPts val="150"/>
              </a:spcBef>
              <a:spcAft>
                <a:spcPts val="150"/>
              </a:spcAft>
              <a:buClr>
                <a:srgbClr val="353D98"/>
              </a:buClr>
              <a:buFont typeface="Arial" panose="020B0604020202020204" pitchFamily="34" charset="0"/>
              <a:buChar char="•"/>
            </a:pPr>
            <a:r>
              <a:rPr lang="en-US" altLang="en-US" sz="1500" dirty="0">
                <a:solidFill>
                  <a:srgbClr val="00509C"/>
                </a:solidFill>
                <a:latin typeface="Calibri" panose="020F0502020204030204" pitchFamily="34" charset="0"/>
              </a:rPr>
              <a:t>Birth incidence: ~0.5 per 100,000</a:t>
            </a:r>
          </a:p>
          <a:p>
            <a:pPr marL="257175" lvl="1" indent="-257175">
              <a:lnSpc>
                <a:spcPct val="90000"/>
              </a:lnSpc>
              <a:spcBef>
                <a:spcPts val="150"/>
              </a:spcBef>
              <a:spcAft>
                <a:spcPts val="150"/>
              </a:spcAft>
              <a:buClr>
                <a:srgbClr val="353D98"/>
              </a:buClr>
              <a:buFont typeface="Arial" panose="020B0604020202020204" pitchFamily="34" charset="0"/>
              <a:buChar char="•"/>
            </a:pPr>
            <a:r>
              <a:rPr lang="en-US" altLang="en-US" sz="1500" dirty="0">
                <a:solidFill>
                  <a:srgbClr val="00509C"/>
                </a:solidFill>
                <a:latin typeface="Calibri" panose="020F0502020204030204" pitchFamily="34" charset="0"/>
              </a:rPr>
              <a:t>Global MPS IIIB patient population: </a:t>
            </a:r>
            <a:r>
              <a:rPr lang="en-US" altLang="en-US" sz="1500" b="1" dirty="0">
                <a:solidFill>
                  <a:srgbClr val="A9218E"/>
                </a:solidFill>
                <a:latin typeface="Calibri" panose="020F0502020204030204" pitchFamily="34" charset="0"/>
              </a:rPr>
              <a:t>1,000~2,000</a:t>
            </a:r>
          </a:p>
        </p:txBody>
      </p:sp>
      <p:sp>
        <p:nvSpPr>
          <p:cNvPr id="143" name="Title 1"/>
          <p:cNvSpPr txBox="1">
            <a:spLocks/>
          </p:cNvSpPr>
          <p:nvPr/>
        </p:nvSpPr>
        <p:spPr>
          <a:xfrm>
            <a:off x="2694388" y="1668507"/>
            <a:ext cx="6754415" cy="361950"/>
          </a:xfrm>
          <a:prstGeom prst="rect">
            <a:avLst/>
          </a:prstGeom>
        </p:spPr>
        <p:txBody>
          <a:bodyPr>
            <a:noAutofit/>
          </a:bodyPr>
          <a:lstStyle>
            <a:lvl1pPr algn="ctr" defTabSz="457189" rtl="0" eaLnBrk="0" fontAlgn="base" hangingPunct="0">
              <a:spcBef>
                <a:spcPct val="0"/>
              </a:spcBef>
              <a:spcAft>
                <a:spcPct val="0"/>
              </a:spcAft>
              <a:defRPr sz="4400" kern="1200">
                <a:solidFill>
                  <a:schemeClr val="tx1"/>
                </a:solidFill>
                <a:latin typeface="+mj-lt"/>
                <a:ea typeface="MS PGothic" panose="020B0600070205080204" pitchFamily="34" charset="-128"/>
                <a:cs typeface="ＭＳ Ｐゴシック" charset="0"/>
              </a:defRPr>
            </a:lvl1pPr>
            <a:lvl2pPr algn="ctr" defTabSz="457189"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2pPr>
            <a:lvl3pPr algn="ctr" defTabSz="457189"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3pPr>
            <a:lvl4pPr algn="ctr" defTabSz="457189"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4pPr>
            <a:lvl5pPr algn="ctr" defTabSz="457189"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ＭＳ Ｐゴシック" charset="0"/>
              </a:defRPr>
            </a:lvl5pPr>
            <a:lvl6pPr marL="457189" algn="ctr" defTabSz="457189" rtl="0" fontAlgn="base">
              <a:spcBef>
                <a:spcPct val="0"/>
              </a:spcBef>
              <a:spcAft>
                <a:spcPct val="0"/>
              </a:spcAft>
              <a:defRPr sz="4400">
                <a:solidFill>
                  <a:schemeClr val="tx1"/>
                </a:solidFill>
                <a:latin typeface="Calibri" pitchFamily="34" charset="0"/>
              </a:defRPr>
            </a:lvl6pPr>
            <a:lvl7pPr marL="914377" algn="ctr" defTabSz="457189" rtl="0" fontAlgn="base">
              <a:spcBef>
                <a:spcPct val="0"/>
              </a:spcBef>
              <a:spcAft>
                <a:spcPct val="0"/>
              </a:spcAft>
              <a:defRPr sz="4400">
                <a:solidFill>
                  <a:schemeClr val="tx1"/>
                </a:solidFill>
                <a:latin typeface="Calibri" pitchFamily="34" charset="0"/>
              </a:defRPr>
            </a:lvl7pPr>
            <a:lvl8pPr marL="1371566" algn="ctr" defTabSz="457189" rtl="0" fontAlgn="base">
              <a:spcBef>
                <a:spcPct val="0"/>
              </a:spcBef>
              <a:spcAft>
                <a:spcPct val="0"/>
              </a:spcAft>
              <a:defRPr sz="4400">
                <a:solidFill>
                  <a:schemeClr val="tx1"/>
                </a:solidFill>
                <a:latin typeface="Calibri" pitchFamily="34" charset="0"/>
              </a:defRPr>
            </a:lvl8pPr>
            <a:lvl9pPr marL="1828754" algn="ctr" defTabSz="457189" rtl="0" fontAlgn="base">
              <a:spcBef>
                <a:spcPct val="0"/>
              </a:spcBef>
              <a:spcAft>
                <a:spcPct val="0"/>
              </a:spcAft>
              <a:defRPr sz="4400">
                <a:solidFill>
                  <a:schemeClr val="tx1"/>
                </a:solidFill>
                <a:latin typeface="Calibri" pitchFamily="34" charset="0"/>
              </a:defRPr>
            </a:lvl9pPr>
          </a:lstStyle>
          <a:p>
            <a:pPr>
              <a:lnSpc>
                <a:spcPct val="80000"/>
              </a:lnSpc>
              <a:defRPr/>
            </a:pPr>
            <a:r>
              <a:rPr lang="en-US" sz="1500" b="1" dirty="0">
                <a:solidFill>
                  <a:schemeClr val="tx2"/>
                </a:solidFill>
                <a:latin typeface="+mn-lt"/>
                <a:ea typeface="+mj-ea"/>
              </a:rPr>
              <a:t>MPS IIIB (</a:t>
            </a:r>
            <a:r>
              <a:rPr lang="en-US" sz="1500" b="1" dirty="0" err="1">
                <a:solidFill>
                  <a:schemeClr val="tx2"/>
                </a:solidFill>
                <a:latin typeface="+mn-lt"/>
                <a:ea typeface="+mj-ea"/>
              </a:rPr>
              <a:t>Sanfilippo</a:t>
            </a:r>
            <a:r>
              <a:rPr lang="en-US" sz="1500" b="1" dirty="0">
                <a:solidFill>
                  <a:schemeClr val="tx2"/>
                </a:solidFill>
                <a:latin typeface="+mn-lt"/>
                <a:ea typeface="+mj-ea"/>
              </a:rPr>
              <a:t> Type B)</a:t>
            </a:r>
          </a:p>
        </p:txBody>
      </p:sp>
      <p:grpSp>
        <p:nvGrpSpPr>
          <p:cNvPr id="144" name="Group 143"/>
          <p:cNvGrpSpPr/>
          <p:nvPr/>
        </p:nvGrpSpPr>
        <p:grpSpPr>
          <a:xfrm>
            <a:off x="2797630" y="6121233"/>
            <a:ext cx="6315075" cy="300082"/>
            <a:chOff x="342900" y="6248400"/>
            <a:chExt cx="8420100" cy="400108"/>
          </a:xfrm>
        </p:grpSpPr>
        <p:sp>
          <p:nvSpPr>
            <p:cNvPr id="145" name="Text Box 6"/>
            <p:cNvSpPr txBox="1">
              <a:spLocks noChangeArrowheads="1"/>
            </p:cNvSpPr>
            <p:nvPr/>
          </p:nvSpPr>
          <p:spPr bwMode="auto">
            <a:xfrm>
              <a:off x="342900" y="6248400"/>
              <a:ext cx="2335084" cy="4001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350" dirty="0"/>
                <a:t>Created for CAGI 2016</a:t>
              </a:r>
            </a:p>
          </p:txBody>
        </p:sp>
        <p:sp>
          <p:nvSpPr>
            <p:cNvPr id="146" name="Text Box 8"/>
            <p:cNvSpPr txBox="1">
              <a:spLocks noChangeArrowheads="1"/>
            </p:cNvSpPr>
            <p:nvPr/>
          </p:nvSpPr>
          <p:spPr bwMode="auto">
            <a:xfrm>
              <a:off x="7307985" y="6248400"/>
              <a:ext cx="1455015" cy="4001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sz="1350" dirty="0"/>
                <a:t>Jon </a:t>
              </a:r>
              <a:r>
                <a:rPr lang="en-US" altLang="en-US" sz="1350" dirty="0" err="1"/>
                <a:t>Lebowitz</a:t>
              </a:r>
              <a:endParaRPr lang="en-US" altLang="en-US" sz="1350" dirty="0"/>
            </a:p>
          </p:txBody>
        </p:sp>
        <p:sp>
          <p:nvSpPr>
            <p:cNvPr id="147" name="Text Box 9"/>
            <p:cNvSpPr txBox="1">
              <a:spLocks noChangeArrowheads="1"/>
            </p:cNvSpPr>
            <p:nvPr/>
          </p:nvSpPr>
          <p:spPr bwMode="auto">
            <a:xfrm>
              <a:off x="3289300" y="6248400"/>
              <a:ext cx="2693729" cy="4001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sz="1350" dirty="0" err="1"/>
                <a:t>genomeinterpretation.org</a:t>
              </a:r>
              <a:endParaRPr lang="en-US" altLang="en-US" sz="1350" dirty="0"/>
            </a:p>
          </p:txBody>
        </p:sp>
      </p:grpSp>
    </p:spTree>
    <p:extLst>
      <p:ext uri="{BB962C8B-B14F-4D97-AF65-F5344CB8AC3E}">
        <p14:creationId xmlns:p14="http://schemas.microsoft.com/office/powerpoint/2010/main" val="1908125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1866901" y="266381"/>
            <a:ext cx="8114543" cy="42386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0000"/>
          </a:bodyPr>
          <a:lstStyle/>
          <a:p>
            <a:r>
              <a:rPr lang="en-US" sz="2000" dirty="0">
                <a:solidFill>
                  <a:schemeClr val="tx2"/>
                </a:solidFill>
              </a:rPr>
              <a:t>MPS IIIB (</a:t>
            </a:r>
            <a:r>
              <a:rPr lang="en-US" sz="2000" dirty="0" err="1">
                <a:solidFill>
                  <a:schemeClr val="tx2"/>
                </a:solidFill>
              </a:rPr>
              <a:t>Sanfilippo</a:t>
            </a:r>
            <a:r>
              <a:rPr lang="en-US" sz="2000" dirty="0">
                <a:solidFill>
                  <a:schemeClr val="tx2"/>
                </a:solidFill>
              </a:rPr>
              <a:t> Type B)</a:t>
            </a:r>
            <a:br>
              <a:rPr lang="en-US" sz="2000" dirty="0">
                <a:solidFill>
                  <a:schemeClr val="tx2"/>
                </a:solidFill>
              </a:rPr>
            </a:br>
            <a:r>
              <a:rPr lang="en-US" altLang="en-US" sz="2000" dirty="0">
                <a:latin typeface="+mj-lt"/>
                <a:cs typeface="Arial" panose="020B0604020202020204" pitchFamily="34" charset="0"/>
              </a:rPr>
              <a:t>Activity profile of mutant NAGLU proteins: Deleterious variants are rare</a:t>
            </a:r>
          </a:p>
        </p:txBody>
      </p:sp>
      <p:pic>
        <p:nvPicPr>
          <p:cNvPr id="16387" name="Picture 7" descr="Jon_NAGLU_BA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70027" y="889708"/>
            <a:ext cx="6360247" cy="43067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7" name="Group 26"/>
          <p:cNvGrpSpPr/>
          <p:nvPr/>
        </p:nvGrpSpPr>
        <p:grpSpPr>
          <a:xfrm>
            <a:off x="1866900" y="6248400"/>
            <a:ext cx="8420100" cy="369332"/>
            <a:chOff x="342900" y="6248400"/>
            <a:chExt cx="8420100" cy="369332"/>
          </a:xfrm>
        </p:grpSpPr>
        <p:sp>
          <p:nvSpPr>
            <p:cNvPr id="29" name="Text Box 6"/>
            <p:cNvSpPr txBox="1">
              <a:spLocks noChangeArrowheads="1"/>
            </p:cNvSpPr>
            <p:nvPr/>
          </p:nvSpPr>
          <p:spPr bwMode="auto">
            <a:xfrm>
              <a:off x="342900" y="6248400"/>
              <a:ext cx="2273636"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a:t>Created for CAGI 2016</a:t>
              </a:r>
            </a:p>
          </p:txBody>
        </p:sp>
        <p:sp>
          <p:nvSpPr>
            <p:cNvPr id="30" name="Text Box 8"/>
            <p:cNvSpPr txBox="1">
              <a:spLocks noChangeArrowheads="1"/>
            </p:cNvSpPr>
            <p:nvPr/>
          </p:nvSpPr>
          <p:spPr bwMode="auto">
            <a:xfrm>
              <a:off x="7309462" y="6248400"/>
              <a:ext cx="145353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r"/>
              <a:r>
                <a:rPr lang="en-US" altLang="en-US" dirty="0"/>
                <a:t>Jon  </a:t>
              </a:r>
              <a:r>
                <a:rPr lang="en-US" altLang="en-US" dirty="0" err="1"/>
                <a:t>LeBowitz</a:t>
              </a:r>
              <a:endParaRPr lang="en-US" altLang="en-US" dirty="0"/>
            </a:p>
          </p:txBody>
        </p:sp>
        <p:sp>
          <p:nvSpPr>
            <p:cNvPr id="31" name="Text Box 9"/>
            <p:cNvSpPr txBox="1">
              <a:spLocks noChangeArrowheads="1"/>
            </p:cNvSpPr>
            <p:nvPr/>
          </p:nvSpPr>
          <p:spPr bwMode="auto">
            <a:xfrm>
              <a:off x="3289300" y="6248400"/>
              <a:ext cx="262802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pic>
        <p:nvPicPr>
          <p:cNvPr id="32" name="Picture 5" descr="NAGLU_rib.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rot="7153974">
            <a:off x="1479478" y="1333752"/>
            <a:ext cx="2392444" cy="2344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9898" y="3940273"/>
            <a:ext cx="3143403" cy="1882523"/>
          </a:xfrm>
          <a:prstGeom prst="rect">
            <a:avLst/>
          </a:prstGeom>
        </p:spPr>
      </p:pic>
    </p:spTree>
    <p:extLst>
      <p:ext uri="{BB962C8B-B14F-4D97-AF65-F5344CB8AC3E}">
        <p14:creationId xmlns:p14="http://schemas.microsoft.com/office/powerpoint/2010/main" val="7964034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po 18"/>
          <p:cNvGrpSpPr/>
          <p:nvPr/>
        </p:nvGrpSpPr>
        <p:grpSpPr>
          <a:xfrm>
            <a:off x="2999816" y="1552326"/>
            <a:ext cx="6072325" cy="4143954"/>
            <a:chOff x="1967754" y="926768"/>
            <a:chExt cx="8096433" cy="5525272"/>
          </a:xfrm>
        </p:grpSpPr>
        <p:pic>
          <p:nvPicPr>
            <p:cNvPr id="20" name="Immagine 19"/>
            <p:cNvPicPr>
              <a:picLocks noChangeAspect="1"/>
            </p:cNvPicPr>
            <p:nvPr/>
          </p:nvPicPr>
          <p:blipFill rotWithShape="1">
            <a:blip r:embed="rId3"/>
            <a:srcRect l="5822" t="12201" b="10101"/>
            <a:stretch/>
          </p:blipFill>
          <p:spPr>
            <a:xfrm>
              <a:off x="2711624" y="926768"/>
              <a:ext cx="7352563" cy="5004465"/>
            </a:xfrm>
            <a:prstGeom prst="rect">
              <a:avLst/>
            </a:prstGeom>
          </p:spPr>
        </p:pic>
        <p:sp>
          <p:nvSpPr>
            <p:cNvPr id="21" name="TextBox 14"/>
            <p:cNvSpPr txBox="1"/>
            <p:nvPr/>
          </p:nvSpPr>
          <p:spPr>
            <a:xfrm>
              <a:off x="4805154" y="5898043"/>
              <a:ext cx="2947031" cy="553997"/>
            </a:xfrm>
            <a:prstGeom prst="rect">
              <a:avLst/>
            </a:prstGeom>
            <a:solidFill>
              <a:schemeClr val="bg1"/>
            </a:solidFill>
          </p:spPr>
          <p:txBody>
            <a:bodyPr wrap="square" rtlCol="0">
              <a:spAutoFit/>
            </a:bodyPr>
            <a:lstStyle/>
            <a:p>
              <a:r>
                <a:rPr lang="en-US" sz="2100" dirty="0">
                  <a:solidFill>
                    <a:prstClr val="black"/>
                  </a:solidFill>
                  <a:latin typeface="Arial" charset="0"/>
                  <a:ea typeface="Arial" charset="0"/>
                  <a:cs typeface="Arial" charset="0"/>
                </a:rPr>
                <a:t>Predicted activity</a:t>
              </a:r>
            </a:p>
          </p:txBody>
        </p:sp>
        <p:sp>
          <p:nvSpPr>
            <p:cNvPr id="22" name="TextBox 14"/>
            <p:cNvSpPr txBox="1"/>
            <p:nvPr/>
          </p:nvSpPr>
          <p:spPr>
            <a:xfrm rot="16200000">
              <a:off x="487839" y="2892692"/>
              <a:ext cx="3513827" cy="553997"/>
            </a:xfrm>
            <a:prstGeom prst="rect">
              <a:avLst/>
            </a:prstGeom>
            <a:solidFill>
              <a:schemeClr val="bg1"/>
            </a:solidFill>
          </p:spPr>
          <p:txBody>
            <a:bodyPr wrap="square" rtlCol="0">
              <a:spAutoFit/>
            </a:bodyPr>
            <a:lstStyle/>
            <a:p>
              <a:r>
                <a:rPr lang="en-US" sz="2100" dirty="0">
                  <a:solidFill>
                    <a:prstClr val="black"/>
                  </a:solidFill>
                  <a:latin typeface="Arial" charset="0"/>
                  <a:ea typeface="Arial" charset="0"/>
                  <a:cs typeface="Arial" charset="0"/>
                </a:rPr>
                <a:t>Experimental activity</a:t>
              </a:r>
            </a:p>
          </p:txBody>
        </p:sp>
      </p:grpSp>
      <p:cxnSp>
        <p:nvCxnSpPr>
          <p:cNvPr id="3" name="Straight Connector 2"/>
          <p:cNvCxnSpPr/>
          <p:nvPr/>
        </p:nvCxnSpPr>
        <p:spPr>
          <a:xfrm>
            <a:off x="4367808" y="1646802"/>
            <a:ext cx="0" cy="3456384"/>
          </a:xfrm>
          <a:prstGeom prst="line">
            <a:avLst/>
          </a:prstGeom>
          <a:ln w="2540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CasellaDiTesto 34"/>
          <p:cNvSpPr txBox="1"/>
          <p:nvPr/>
        </p:nvSpPr>
        <p:spPr>
          <a:xfrm>
            <a:off x="7770187" y="4552204"/>
            <a:ext cx="1042273" cy="323165"/>
          </a:xfrm>
          <a:prstGeom prst="rect">
            <a:avLst/>
          </a:prstGeom>
          <a:noFill/>
        </p:spPr>
        <p:txBody>
          <a:bodyPr wrap="none" rtlCol="0">
            <a:spAutoFit/>
          </a:bodyPr>
          <a:lstStyle/>
          <a:p>
            <a:r>
              <a:rPr lang="en-GB" sz="1500">
                <a:latin typeface="Arial" charset="0"/>
                <a:ea typeface="Arial" charset="0"/>
                <a:cs typeface="Arial" charset="0"/>
              </a:rPr>
              <a:t>Mooney-2</a:t>
            </a:r>
            <a:endParaRPr lang="en-US" sz="1500" dirty="0">
              <a:latin typeface="Arial" charset="0"/>
              <a:ea typeface="Arial" charset="0"/>
              <a:cs typeface="Arial" charset="0"/>
            </a:endParaRPr>
          </a:p>
        </p:txBody>
      </p:sp>
    </p:spTree>
    <p:extLst>
      <p:ext uri="{BB962C8B-B14F-4D97-AF65-F5344CB8AC3E}">
        <p14:creationId xmlns:p14="http://schemas.microsoft.com/office/powerpoint/2010/main" val="823034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1705492" y="450636"/>
            <a:ext cx="8845278" cy="1325563"/>
          </a:xfrm>
        </p:spPr>
        <p:txBody>
          <a:bodyPr>
            <a:normAutofit/>
          </a:bodyPr>
          <a:lstStyle/>
          <a:p>
            <a:r>
              <a:rPr lang="en-US" sz="4800" dirty="0">
                <a:effectLst>
                  <a:outerShdw blurRad="38100" dist="38100" dir="2700000" algn="tl">
                    <a:srgbClr val="000000">
                      <a:alpha val="43137"/>
                    </a:srgbClr>
                  </a:outerShdw>
                </a:effectLst>
              </a:rPr>
              <a:t>NAGLU prediction outlier examples</a:t>
            </a:r>
          </a:p>
        </p:txBody>
      </p:sp>
      <p:grpSp>
        <p:nvGrpSpPr>
          <p:cNvPr id="10" name="Group 9"/>
          <p:cNvGrpSpPr/>
          <p:nvPr/>
        </p:nvGrpSpPr>
        <p:grpSpPr>
          <a:xfrm>
            <a:off x="6519642" y="1960864"/>
            <a:ext cx="3227833" cy="4428160"/>
            <a:chOff x="8569917" y="1960864"/>
            <a:chExt cx="3227833" cy="4428160"/>
          </a:xfrm>
        </p:grpSpPr>
        <p:grpSp>
          <p:nvGrpSpPr>
            <p:cNvPr id="20" name="Group 19"/>
            <p:cNvGrpSpPr/>
            <p:nvPr/>
          </p:nvGrpSpPr>
          <p:grpSpPr>
            <a:xfrm>
              <a:off x="8569917" y="1960864"/>
              <a:ext cx="3227832" cy="3597162"/>
              <a:chOff x="8569917" y="1960864"/>
              <a:chExt cx="3227832" cy="3597162"/>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69917" y="1960864"/>
                <a:ext cx="3227832" cy="3227832"/>
              </a:xfrm>
              <a:prstGeom prst="rect">
                <a:avLst/>
              </a:prstGeom>
            </p:spPr>
          </p:pic>
          <p:sp>
            <p:nvSpPr>
              <p:cNvPr id="9" name="TextBox 8"/>
              <p:cNvSpPr txBox="1"/>
              <p:nvPr/>
            </p:nvSpPr>
            <p:spPr>
              <a:xfrm>
                <a:off x="9763209" y="5188694"/>
                <a:ext cx="841248" cy="369332"/>
              </a:xfrm>
              <a:prstGeom prst="rect">
                <a:avLst/>
              </a:prstGeom>
              <a:noFill/>
            </p:spPr>
            <p:txBody>
              <a:bodyPr wrap="square" rtlCol="0">
                <a:spAutoFit/>
              </a:bodyPr>
              <a:lstStyle/>
              <a:p>
                <a:r>
                  <a:rPr lang="en-US" b="1" dirty="0">
                    <a:solidFill>
                      <a:schemeClr val="accent2"/>
                    </a:solidFill>
                    <a:effectLst>
                      <a:outerShdw blurRad="38100" dist="38100" dir="2700000" algn="tl">
                        <a:srgbClr val="000000">
                          <a:alpha val="43137"/>
                        </a:srgbClr>
                      </a:outerShdw>
                    </a:effectLst>
                  </a:rPr>
                  <a:t>P283L</a:t>
                </a:r>
              </a:p>
            </p:txBody>
          </p:sp>
        </p:grpSp>
        <p:sp>
          <p:nvSpPr>
            <p:cNvPr id="21" name="TextBox 20"/>
            <p:cNvSpPr txBox="1"/>
            <p:nvPr/>
          </p:nvSpPr>
          <p:spPr>
            <a:xfrm>
              <a:off x="8569918" y="5558027"/>
              <a:ext cx="3227832" cy="830997"/>
            </a:xfrm>
            <a:prstGeom prst="rect">
              <a:avLst/>
            </a:prstGeom>
            <a:noFill/>
          </p:spPr>
          <p:txBody>
            <a:bodyPr wrap="square" rtlCol="0">
              <a:spAutoFit/>
            </a:bodyPr>
            <a:lstStyle/>
            <a:p>
              <a:pPr algn="ctr"/>
              <a:r>
                <a:rPr lang="en-US" sz="1600" dirty="0"/>
                <a:t>Conserved position</a:t>
              </a:r>
            </a:p>
            <a:p>
              <a:pPr algn="ctr"/>
              <a:r>
                <a:rPr lang="en-US" sz="1600" dirty="0"/>
                <a:t>High impact: 11 / 11 methods</a:t>
              </a:r>
            </a:p>
            <a:p>
              <a:pPr algn="ctr"/>
              <a:r>
                <a:rPr lang="en-US" sz="1600" dirty="0"/>
                <a:t>FOLDX </a:t>
              </a:r>
              <a:r>
                <a:rPr lang="en-US" sz="1600" dirty="0" err="1"/>
                <a:t>ddg</a:t>
              </a:r>
              <a:r>
                <a:rPr lang="en-US" sz="1600" dirty="0"/>
                <a:t>: +2.7 kcal/</a:t>
              </a:r>
              <a:r>
                <a:rPr lang="en-US" sz="1600" dirty="0" err="1"/>
                <a:t>mol</a:t>
              </a:r>
              <a:endParaRPr lang="en-US" sz="1600" dirty="0"/>
            </a:p>
          </p:txBody>
        </p:sp>
      </p:grpSp>
      <p:grpSp>
        <p:nvGrpSpPr>
          <p:cNvPr id="5" name="Group 4"/>
          <p:cNvGrpSpPr/>
          <p:nvPr/>
        </p:nvGrpSpPr>
        <p:grpSpPr>
          <a:xfrm>
            <a:off x="2000914" y="1960864"/>
            <a:ext cx="3338655" cy="4051844"/>
            <a:chOff x="747520" y="2090958"/>
            <a:chExt cx="3338655" cy="4051844"/>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7520" y="2090958"/>
              <a:ext cx="3338655" cy="3097737"/>
            </a:xfrm>
            <a:prstGeom prst="rect">
              <a:avLst/>
            </a:prstGeom>
          </p:spPr>
        </p:pic>
        <p:sp>
          <p:nvSpPr>
            <p:cNvPr id="3" name="TextBox 2"/>
            <p:cNvSpPr txBox="1"/>
            <p:nvPr/>
          </p:nvSpPr>
          <p:spPr>
            <a:xfrm>
              <a:off x="1983005" y="5188695"/>
              <a:ext cx="867684" cy="369332"/>
            </a:xfrm>
            <a:prstGeom prst="rect">
              <a:avLst/>
            </a:prstGeom>
            <a:noFill/>
          </p:spPr>
          <p:txBody>
            <a:bodyPr wrap="square" rtlCol="0">
              <a:spAutoFit/>
            </a:bodyPr>
            <a:lstStyle/>
            <a:p>
              <a:r>
                <a:rPr lang="en-US" b="1" dirty="0">
                  <a:solidFill>
                    <a:schemeClr val="accent2"/>
                  </a:solidFill>
                  <a:effectLst>
                    <a:outerShdw blurRad="38100" dist="38100" dir="2700000" algn="tl">
                      <a:srgbClr val="000000">
                        <a:alpha val="43137"/>
                      </a:srgbClr>
                    </a:outerShdw>
                  </a:effectLst>
                </a:rPr>
                <a:t>A627V</a:t>
              </a:r>
            </a:p>
          </p:txBody>
        </p:sp>
        <p:sp>
          <p:nvSpPr>
            <p:cNvPr id="23" name="TextBox 22"/>
            <p:cNvSpPr txBox="1"/>
            <p:nvPr/>
          </p:nvSpPr>
          <p:spPr>
            <a:xfrm>
              <a:off x="802931" y="5558027"/>
              <a:ext cx="3227832" cy="584775"/>
            </a:xfrm>
            <a:prstGeom prst="rect">
              <a:avLst/>
            </a:prstGeom>
            <a:noFill/>
          </p:spPr>
          <p:txBody>
            <a:bodyPr wrap="square" rtlCol="0">
              <a:spAutoFit/>
            </a:bodyPr>
            <a:lstStyle/>
            <a:p>
              <a:pPr algn="ctr"/>
              <a:r>
                <a:rPr lang="en-US" sz="1600" dirty="0"/>
                <a:t>Variable position</a:t>
              </a:r>
            </a:p>
            <a:p>
              <a:pPr algn="ctr"/>
              <a:r>
                <a:rPr lang="en-US" sz="1600" dirty="0"/>
                <a:t>High impact: 1 / 11 methods</a:t>
              </a:r>
            </a:p>
          </p:txBody>
        </p:sp>
      </p:grpSp>
      <p:grpSp>
        <p:nvGrpSpPr>
          <p:cNvPr id="13" name="Group 12"/>
          <p:cNvGrpSpPr/>
          <p:nvPr/>
        </p:nvGrpSpPr>
        <p:grpSpPr>
          <a:xfrm>
            <a:off x="1918081" y="6319411"/>
            <a:ext cx="8420100" cy="369332"/>
            <a:chOff x="342900" y="6248400"/>
            <a:chExt cx="8420100" cy="369332"/>
          </a:xfrm>
        </p:grpSpPr>
        <p:sp>
          <p:nvSpPr>
            <p:cNvPr id="14" name="Text Box 6"/>
            <p:cNvSpPr txBox="1">
              <a:spLocks noChangeArrowheads="1"/>
            </p:cNvSpPr>
            <p:nvPr/>
          </p:nvSpPr>
          <p:spPr bwMode="auto">
            <a:xfrm>
              <a:off x="342900" y="6248400"/>
              <a:ext cx="227363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2016</a:t>
              </a:r>
            </a:p>
          </p:txBody>
        </p:sp>
        <p:sp>
          <p:nvSpPr>
            <p:cNvPr id="15" name="Text Box 8"/>
            <p:cNvSpPr txBox="1">
              <a:spLocks noChangeArrowheads="1"/>
            </p:cNvSpPr>
            <p:nvPr/>
          </p:nvSpPr>
          <p:spPr bwMode="auto">
            <a:xfrm>
              <a:off x="7623457" y="6248400"/>
              <a:ext cx="1139543"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err="1"/>
                <a:t>Yizhou</a:t>
              </a:r>
              <a:r>
                <a:rPr lang="en-US" altLang="en-US" dirty="0"/>
                <a:t> Yin</a:t>
              </a:r>
            </a:p>
          </p:txBody>
        </p:sp>
        <p:sp>
          <p:nvSpPr>
            <p:cNvPr id="16" name="Text Box 9"/>
            <p:cNvSpPr txBox="1">
              <a:spLocks noChangeArrowheads="1"/>
            </p:cNvSpPr>
            <p:nvPr/>
          </p:nvSpPr>
          <p:spPr bwMode="auto">
            <a:xfrm>
              <a:off x="3289300" y="6248400"/>
              <a:ext cx="2628027"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2703091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anim calcmode="lin" valueType="num">
                                      <p:cBhvr>
                                        <p:cTn id="15" dur="500" fill="hold"/>
                                        <p:tgtEl>
                                          <p:spTgt spid="10"/>
                                        </p:tgtEl>
                                        <p:attrNameLst>
                                          <p:attrName>ppt_x</p:attrName>
                                        </p:attrNameLst>
                                      </p:cBhvr>
                                      <p:tavLst>
                                        <p:tav tm="0">
                                          <p:val>
                                            <p:strVal val="#ppt_x"/>
                                          </p:val>
                                        </p:tav>
                                        <p:tav tm="100000">
                                          <p:val>
                                            <p:strVal val="#ppt_x"/>
                                          </p:val>
                                        </p:tav>
                                      </p:tavLst>
                                    </p:anim>
                                    <p:anim calcmode="lin" valueType="num">
                                      <p:cBhvr>
                                        <p:cTn id="16"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432FF"/>
                </a:solidFill>
              </a:rPr>
              <a:t>Messages:</a:t>
            </a:r>
          </a:p>
        </p:txBody>
      </p:sp>
      <p:sp>
        <p:nvSpPr>
          <p:cNvPr id="3" name="Content Placeholder 2"/>
          <p:cNvSpPr>
            <a:spLocks noGrp="1"/>
          </p:cNvSpPr>
          <p:nvPr>
            <p:ph idx="1"/>
          </p:nvPr>
        </p:nvSpPr>
        <p:spPr/>
        <p:txBody>
          <a:bodyPr>
            <a:normAutofit/>
          </a:bodyPr>
          <a:lstStyle/>
          <a:p>
            <a:endParaRPr lang="en-US" dirty="0"/>
          </a:p>
          <a:p>
            <a:r>
              <a:rPr lang="en-US" dirty="0">
                <a:solidFill>
                  <a:srgbClr val="0432FF"/>
                </a:solidFill>
              </a:rPr>
              <a:t>The missense challenges have been a major benefit to the field. Now onto the next stage.</a:t>
            </a:r>
          </a:p>
          <a:p>
            <a:r>
              <a:rPr lang="en-US" dirty="0">
                <a:solidFill>
                  <a:srgbClr val="0432FF"/>
                </a:solidFill>
              </a:rPr>
              <a:t>Choose challenge data sets that address where we are now. </a:t>
            </a:r>
          </a:p>
          <a:p>
            <a:r>
              <a:rPr lang="en-US" dirty="0">
                <a:solidFill>
                  <a:srgbClr val="0432FF"/>
                </a:solidFill>
              </a:rPr>
              <a:t>Have a means of following up on puzzling results.</a:t>
            </a:r>
          </a:p>
          <a:p>
            <a:r>
              <a:rPr lang="en-US" dirty="0">
                <a:solidFill>
                  <a:srgbClr val="0432FF"/>
                </a:solidFill>
              </a:rPr>
              <a:t>We still don’t actually have a good quantitative measure of how well missense methods work.</a:t>
            </a:r>
          </a:p>
        </p:txBody>
      </p:sp>
    </p:spTree>
    <p:extLst>
      <p:ext uri="{BB962C8B-B14F-4D97-AF65-F5344CB8AC3E}">
        <p14:creationId xmlns:p14="http://schemas.microsoft.com/office/powerpoint/2010/main" val="16400157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BD87BAF-9A32-AF4E-92AD-7E88FA2FDBB5}"/>
              </a:ext>
            </a:extLst>
          </p:cNvPr>
          <p:cNvSpPr>
            <a:spLocks noGrp="1"/>
          </p:cNvSpPr>
          <p:nvPr>
            <p:ph type="ctrTitle"/>
          </p:nvPr>
        </p:nvSpPr>
        <p:spPr/>
        <p:txBody>
          <a:bodyPr>
            <a:normAutofit/>
          </a:bodyPr>
          <a:lstStyle/>
          <a:p>
            <a:r>
              <a:rPr lang="en-US" dirty="0"/>
              <a:t>Part 2: What lies underneath all this?</a:t>
            </a:r>
          </a:p>
        </p:txBody>
      </p:sp>
      <p:sp>
        <p:nvSpPr>
          <p:cNvPr id="6" name="Subtitle 5">
            <a:extLst>
              <a:ext uri="{FF2B5EF4-FFF2-40B4-BE49-F238E27FC236}">
                <a16:creationId xmlns:a16="http://schemas.microsoft.com/office/drawing/2014/main" id="{1D17F65C-BF2D-0D40-8758-D4B8D809525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2797374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C212F25-F04D-164C-B29A-D38D844BAE0C}"/>
              </a:ext>
            </a:extLst>
          </p:cNvPr>
          <p:cNvGrpSpPr/>
          <p:nvPr/>
        </p:nvGrpSpPr>
        <p:grpSpPr>
          <a:xfrm>
            <a:off x="0" y="520995"/>
            <a:ext cx="12192000" cy="5539563"/>
            <a:chOff x="0" y="520995"/>
            <a:chExt cx="12192000" cy="5539563"/>
          </a:xfrm>
        </p:grpSpPr>
        <p:sp>
          <p:nvSpPr>
            <p:cNvPr id="7" name="Rectangle 6">
              <a:extLst>
                <a:ext uri="{FF2B5EF4-FFF2-40B4-BE49-F238E27FC236}">
                  <a16:creationId xmlns:a16="http://schemas.microsoft.com/office/drawing/2014/main" id="{EA87155C-A849-F94A-B74F-B2A7889999ED}"/>
                </a:ext>
              </a:extLst>
            </p:cNvPr>
            <p:cNvSpPr/>
            <p:nvPr/>
          </p:nvSpPr>
          <p:spPr>
            <a:xfrm>
              <a:off x="0" y="520995"/>
              <a:ext cx="12192000" cy="55395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meter, parking, outdoor, parked&#10;&#10;Description automatically generated">
              <a:extLst>
                <a:ext uri="{FF2B5EF4-FFF2-40B4-BE49-F238E27FC236}">
                  <a16:creationId xmlns:a16="http://schemas.microsoft.com/office/drawing/2014/main" id="{D1133E17-0D22-4747-B3B2-590A45B8403F}"/>
                </a:ext>
              </a:extLst>
            </p:cNvPr>
            <p:cNvPicPr>
              <a:picLocks noChangeAspect="1"/>
            </p:cNvPicPr>
            <p:nvPr/>
          </p:nvPicPr>
          <p:blipFill>
            <a:blip r:embed="rId2"/>
            <a:stretch>
              <a:fillRect/>
            </a:stretch>
          </p:blipFill>
          <p:spPr>
            <a:xfrm>
              <a:off x="0" y="797442"/>
              <a:ext cx="12192000" cy="4971022"/>
            </a:xfrm>
            <a:prstGeom prst="rect">
              <a:avLst/>
            </a:prstGeom>
          </p:spPr>
        </p:pic>
      </p:grpSp>
    </p:spTree>
    <p:extLst>
      <p:ext uri="{BB962C8B-B14F-4D97-AF65-F5344CB8AC3E}">
        <p14:creationId xmlns:p14="http://schemas.microsoft.com/office/powerpoint/2010/main" val="3020989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quence_profile">
            <a:extLst>
              <a:ext uri="{FF2B5EF4-FFF2-40B4-BE49-F238E27FC236}">
                <a16:creationId xmlns:a16="http://schemas.microsoft.com/office/drawing/2014/main" id="{9FF04122-09EC-8E41-A2F3-597CA2653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2066" y="1169430"/>
            <a:ext cx="7696200" cy="5205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1">
            <a:extLst>
              <a:ext uri="{FF2B5EF4-FFF2-40B4-BE49-F238E27FC236}">
                <a16:creationId xmlns:a16="http://schemas.microsoft.com/office/drawing/2014/main" id="{7C066640-6608-D64C-AC0D-51860714D54B}"/>
              </a:ext>
            </a:extLst>
          </p:cNvPr>
          <p:cNvSpPr txBox="1">
            <a:spLocks/>
          </p:cNvSpPr>
          <p:nvPr/>
        </p:nvSpPr>
        <p:spPr>
          <a:xfrm>
            <a:off x="838200" y="365125"/>
            <a:ext cx="10515600" cy="1325563"/>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0432FF"/>
                </a:solidFill>
              </a:rPr>
              <a:t>Evolutionary signal methods</a:t>
            </a:r>
            <a:endParaRPr lang="en-US" b="1" dirty="0">
              <a:solidFill>
                <a:srgbClr val="0432FF"/>
              </a:solidFill>
            </a:endParaRPr>
          </a:p>
        </p:txBody>
      </p:sp>
    </p:spTree>
    <p:extLst>
      <p:ext uri="{BB962C8B-B14F-4D97-AF65-F5344CB8AC3E}">
        <p14:creationId xmlns:p14="http://schemas.microsoft.com/office/powerpoint/2010/main" val="26900182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equence_profile">
            <a:extLst>
              <a:ext uri="{FF2B5EF4-FFF2-40B4-BE49-F238E27FC236}">
                <a16:creationId xmlns:a16="http://schemas.microsoft.com/office/drawing/2014/main" id="{9FF04122-09EC-8E41-A2F3-597CA2653C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1642" y="168533"/>
            <a:ext cx="7696200" cy="5205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0749570D-D3E1-A44E-82A1-6D719801E971}"/>
                  </a:ext>
                </a:extLst>
              </p:cNvPr>
              <p:cNvSpPr/>
              <p:nvPr/>
            </p:nvSpPr>
            <p:spPr>
              <a:xfrm>
                <a:off x="3560728" y="5373946"/>
                <a:ext cx="4710072" cy="94077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begChr m:val=""/>
                          <m:ctrlPr>
                            <a:rPr lang="en-US" sz="4800" i="1">
                              <a:latin typeface="Cambria Math" panose="02040503050406030204" pitchFamily="18" charset="0"/>
                            </a:rPr>
                          </m:ctrlPr>
                        </m:dPr>
                        <m:e>
                          <m:r>
                            <a:rPr lang="en-US" sz="4800" i="1">
                              <a:latin typeface="Cambria Math" panose="02040503050406030204" pitchFamily="18" charset="0"/>
                            </a:rPr>
                            <m:t>𝛿</m:t>
                          </m:r>
                          <m:sSub>
                            <m:sSubPr>
                              <m:ctrlPr>
                                <a:rPr lang="en-US" sz="4800" i="1">
                                  <a:latin typeface="Cambria Math" panose="02040503050406030204" pitchFamily="18" charset="0"/>
                                </a:rPr>
                              </m:ctrlPr>
                            </m:sSubPr>
                            <m:e>
                              <m:r>
                                <a:rPr lang="en-US" sz="4800" i="1">
                                  <a:latin typeface="Cambria Math" panose="02040503050406030204" pitchFamily="18" charset="0"/>
                                </a:rPr>
                                <m:t>𝑃</m:t>
                              </m:r>
                            </m:e>
                            <m:sub>
                              <m:r>
                                <a:rPr lang="en-US" sz="4800" i="1">
                                  <a:latin typeface="Cambria Math" panose="02040503050406030204" pitchFamily="18" charset="0"/>
                                </a:rPr>
                                <m:t>𝑞</m:t>
                              </m:r>
                            </m:sub>
                          </m:sSub>
                          <m:d>
                            <m:dPr>
                              <m:ctrlPr>
                                <a:rPr lang="en-US" sz="4800" i="1">
                                  <a:latin typeface="Cambria Math" panose="02040503050406030204" pitchFamily="18" charset="0"/>
                                </a:rPr>
                              </m:ctrlPr>
                            </m:dPr>
                            <m:e>
                              <m:sSub>
                                <m:sSubPr>
                                  <m:ctrlPr>
                                    <a:rPr lang="en-US" sz="4800" i="1">
                                      <a:latin typeface="Cambria Math" panose="02040503050406030204" pitchFamily="18" charset="0"/>
                                    </a:rPr>
                                  </m:ctrlPr>
                                </m:sSubPr>
                                <m:e>
                                  <m:r>
                                    <a:rPr lang="en-US" sz="4800" i="1">
                                      <a:latin typeface="Cambria Math" panose="02040503050406030204" pitchFamily="18" charset="0"/>
                                    </a:rPr>
                                    <m:t>𝑣</m:t>
                                  </m:r>
                                </m:e>
                                <m:sub>
                                  <m:r>
                                    <a:rPr lang="en-US" sz="4800" i="1">
                                      <a:latin typeface="Cambria Math" panose="02040503050406030204" pitchFamily="18" charset="0"/>
                                    </a:rPr>
                                    <m:t>𝑖</m:t>
                                  </m:r>
                                </m:sub>
                              </m:sSub>
                            </m:e>
                          </m:d>
                          <m:r>
                            <a:rPr lang="en-US" sz="4800" i="0">
                              <a:latin typeface="Cambria Math" panose="02040503050406030204" pitchFamily="18" charset="0"/>
                            </a:rPr>
                            <m:t> ~ </m:t>
                          </m:r>
                          <m:r>
                            <m:rPr>
                              <m:sty m:val="p"/>
                            </m:rPr>
                            <a:rPr lang="en-US" sz="4800" i="0">
                              <a:latin typeface="Cambria Math" panose="02040503050406030204" pitchFamily="18" charset="0"/>
                            </a:rPr>
                            <m:t>δF</m:t>
                          </m:r>
                          <m:r>
                            <a:rPr lang="en-US" sz="4800" i="0">
                              <a:latin typeface="Cambria Math" panose="02040503050406030204" pitchFamily="18" charset="0"/>
                            </a:rPr>
                            <m:t>(</m:t>
                          </m:r>
                          <m:sSub>
                            <m:sSubPr>
                              <m:ctrlPr>
                                <a:rPr lang="en-US" sz="4800" i="1">
                                  <a:latin typeface="Cambria Math" panose="02040503050406030204" pitchFamily="18" charset="0"/>
                                </a:rPr>
                              </m:ctrlPr>
                            </m:sSubPr>
                            <m:e>
                              <m:r>
                                <a:rPr lang="en-US" sz="4800" i="1">
                                  <a:latin typeface="Cambria Math" panose="02040503050406030204" pitchFamily="18" charset="0"/>
                                </a:rPr>
                                <m:t>𝑣</m:t>
                              </m:r>
                            </m:e>
                            <m:sub>
                              <m:r>
                                <a:rPr lang="en-US" sz="4800" i="1">
                                  <a:latin typeface="Cambria Math" panose="02040503050406030204" pitchFamily="18" charset="0"/>
                                </a:rPr>
                                <m:t>𝑖</m:t>
                              </m:r>
                            </m:sub>
                          </m:sSub>
                        </m:e>
                      </m:d>
                    </m:oMath>
                  </m:oMathPara>
                </a14:m>
                <a:endParaRPr lang="en-US" sz="4800" dirty="0"/>
              </a:p>
            </p:txBody>
          </p:sp>
        </mc:Choice>
        <mc:Fallback xmlns="">
          <p:sp>
            <p:nvSpPr>
              <p:cNvPr id="5" name="Rectangle 4">
                <a:extLst>
                  <a:ext uri="{FF2B5EF4-FFF2-40B4-BE49-F238E27FC236}">
                    <a16:creationId xmlns:a16="http://schemas.microsoft.com/office/drawing/2014/main" id="{0749570D-D3E1-A44E-82A1-6D719801E971}"/>
                  </a:ext>
                </a:extLst>
              </p:cNvPr>
              <p:cNvSpPr>
                <a:spLocks noRot="1" noChangeAspect="1" noMove="1" noResize="1" noEditPoints="1" noAdjustHandles="1" noChangeArrowheads="1" noChangeShapeType="1" noTextEdit="1"/>
              </p:cNvSpPr>
              <p:nvPr/>
            </p:nvSpPr>
            <p:spPr>
              <a:xfrm>
                <a:off x="3560728" y="5373946"/>
                <a:ext cx="4710072" cy="940770"/>
              </a:xfrm>
              <a:prstGeom prst="rect">
                <a:avLst/>
              </a:prstGeom>
              <a:blipFill>
                <a:blip r:embed="rId3"/>
                <a:stretch>
                  <a:fillRect l="-538" t="-178667" r="-21505" b="-264000"/>
                </a:stretch>
              </a:blipFill>
            </p:spPr>
            <p:txBody>
              <a:bodyPr/>
              <a:lstStyle/>
              <a:p>
                <a:r>
                  <a:rPr lang="en-US">
                    <a:noFill/>
                  </a:rPr>
                  <a:t> </a:t>
                </a:r>
              </a:p>
            </p:txBody>
          </p:sp>
        </mc:Fallback>
      </mc:AlternateContent>
    </p:spTree>
    <p:extLst>
      <p:ext uri="{BB962C8B-B14F-4D97-AF65-F5344CB8AC3E}">
        <p14:creationId xmlns:p14="http://schemas.microsoft.com/office/powerpoint/2010/main" val="24438412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Image result for big nose story">
            <a:extLst>
              <a:ext uri="{FF2B5EF4-FFF2-40B4-BE49-F238E27FC236}">
                <a16:creationId xmlns:a16="http://schemas.microsoft.com/office/drawing/2014/main" id="{E806D7C5-9758-1B4B-8CCE-7AB52620766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087" y="0"/>
            <a:ext cx="10296499"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AD67C09-7B0A-7E4E-87D9-5A03ECEF2BE4}"/>
              </a:ext>
            </a:extLst>
          </p:cNvPr>
          <p:cNvSpPr txBox="1"/>
          <p:nvPr/>
        </p:nvSpPr>
        <p:spPr>
          <a:xfrm>
            <a:off x="10304809" y="6412840"/>
            <a:ext cx="1389163" cy="369332"/>
          </a:xfrm>
          <a:prstGeom prst="rect">
            <a:avLst/>
          </a:prstGeom>
          <a:noFill/>
        </p:spPr>
        <p:txBody>
          <a:bodyPr wrap="none" rtlCol="0">
            <a:spAutoFit/>
          </a:bodyPr>
          <a:lstStyle/>
          <a:p>
            <a:r>
              <a:rPr lang="en-US" dirty="0"/>
              <a:t>Toronto Star </a:t>
            </a:r>
          </a:p>
        </p:txBody>
      </p:sp>
      <p:sp>
        <p:nvSpPr>
          <p:cNvPr id="4" name="TextBox 3">
            <a:extLst>
              <a:ext uri="{FF2B5EF4-FFF2-40B4-BE49-F238E27FC236}">
                <a16:creationId xmlns:a16="http://schemas.microsoft.com/office/drawing/2014/main" id="{67AC95E1-3987-F04C-96A7-3C7130D10EC1}"/>
              </a:ext>
            </a:extLst>
          </p:cNvPr>
          <p:cNvSpPr txBox="1"/>
          <p:nvPr/>
        </p:nvSpPr>
        <p:spPr>
          <a:xfrm>
            <a:off x="9995012" y="6043508"/>
            <a:ext cx="2008755" cy="369332"/>
          </a:xfrm>
          <a:prstGeom prst="rect">
            <a:avLst/>
          </a:prstGeom>
          <a:noFill/>
        </p:spPr>
        <p:txBody>
          <a:bodyPr wrap="none" rtlCol="0">
            <a:spAutoFit/>
          </a:bodyPr>
          <a:lstStyle/>
          <a:p>
            <a:r>
              <a:rPr lang="en-US" dirty="0"/>
              <a:t>Cyrano de Bergerac</a:t>
            </a:r>
          </a:p>
        </p:txBody>
      </p:sp>
    </p:spTree>
    <p:extLst>
      <p:ext uri="{BB962C8B-B14F-4D97-AF65-F5344CB8AC3E}">
        <p14:creationId xmlns:p14="http://schemas.microsoft.com/office/powerpoint/2010/main" val="16461520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6553200" y="5803900"/>
            <a:ext cx="3721100" cy="304800"/>
          </a:xfrm>
          <a:prstGeom prst="rect">
            <a:avLst/>
          </a:prstGeom>
        </p:spPr>
      </p:pic>
      <p:sp>
        <p:nvSpPr>
          <p:cNvPr id="6" name="TextBox 5"/>
          <p:cNvSpPr txBox="1"/>
          <p:nvPr/>
        </p:nvSpPr>
        <p:spPr>
          <a:xfrm>
            <a:off x="2108200" y="241300"/>
            <a:ext cx="7543800" cy="523220"/>
          </a:xfrm>
          <a:prstGeom prst="rect">
            <a:avLst/>
          </a:prstGeom>
          <a:noFill/>
        </p:spPr>
        <p:txBody>
          <a:bodyPr wrap="square" rtlCol="0">
            <a:spAutoFit/>
          </a:bodyPr>
          <a:lstStyle/>
          <a:p>
            <a:r>
              <a:rPr lang="en-US" sz="2800" b="1" dirty="0"/>
              <a:t>RAD50 - MRN Challenges:</a:t>
            </a:r>
          </a:p>
        </p:txBody>
      </p:sp>
      <p:grpSp>
        <p:nvGrpSpPr>
          <p:cNvPr id="10" name="Group 9"/>
          <p:cNvGrpSpPr/>
          <p:nvPr/>
        </p:nvGrpSpPr>
        <p:grpSpPr>
          <a:xfrm>
            <a:off x="2451100" y="1498600"/>
            <a:ext cx="7289800" cy="3848100"/>
            <a:chOff x="927100" y="1498600"/>
            <a:chExt cx="7289800" cy="3848100"/>
          </a:xfrm>
        </p:grpSpPr>
        <p:pic>
          <p:nvPicPr>
            <p:cNvPr id="4" name="Picture 3"/>
            <p:cNvPicPr>
              <a:picLocks noChangeAspect="1"/>
            </p:cNvPicPr>
            <p:nvPr/>
          </p:nvPicPr>
          <p:blipFill>
            <a:blip r:embed="rId4"/>
            <a:stretch>
              <a:fillRect/>
            </a:stretch>
          </p:blipFill>
          <p:spPr>
            <a:xfrm>
              <a:off x="927100" y="1498600"/>
              <a:ext cx="7289800" cy="3848100"/>
            </a:xfrm>
            <a:prstGeom prst="rect">
              <a:avLst/>
            </a:prstGeom>
          </p:spPr>
        </p:pic>
        <p:pic>
          <p:nvPicPr>
            <p:cNvPr id="7" name="Picture 6"/>
            <p:cNvPicPr>
              <a:picLocks noChangeAspect="1"/>
            </p:cNvPicPr>
            <p:nvPr/>
          </p:nvPicPr>
          <p:blipFill>
            <a:blip r:embed="rId5"/>
            <a:stretch>
              <a:fillRect/>
            </a:stretch>
          </p:blipFill>
          <p:spPr>
            <a:xfrm>
              <a:off x="1016000" y="1562100"/>
              <a:ext cx="406400" cy="317500"/>
            </a:xfrm>
            <a:prstGeom prst="rect">
              <a:avLst/>
            </a:prstGeom>
          </p:spPr>
        </p:pic>
        <p:pic>
          <p:nvPicPr>
            <p:cNvPr id="8" name="Picture 7"/>
            <p:cNvPicPr>
              <a:picLocks noChangeAspect="1"/>
            </p:cNvPicPr>
            <p:nvPr/>
          </p:nvPicPr>
          <p:blipFill>
            <a:blip r:embed="rId5"/>
            <a:stretch>
              <a:fillRect/>
            </a:stretch>
          </p:blipFill>
          <p:spPr>
            <a:xfrm>
              <a:off x="3429000" y="1562100"/>
              <a:ext cx="406400" cy="317500"/>
            </a:xfrm>
            <a:prstGeom prst="rect">
              <a:avLst/>
            </a:prstGeom>
          </p:spPr>
        </p:pic>
        <p:pic>
          <p:nvPicPr>
            <p:cNvPr id="9" name="Picture 8"/>
            <p:cNvPicPr>
              <a:picLocks noChangeAspect="1"/>
            </p:cNvPicPr>
            <p:nvPr/>
          </p:nvPicPr>
          <p:blipFill>
            <a:blip r:embed="rId5"/>
            <a:stretch>
              <a:fillRect/>
            </a:stretch>
          </p:blipFill>
          <p:spPr>
            <a:xfrm>
              <a:off x="5816600" y="1600200"/>
              <a:ext cx="406400" cy="317500"/>
            </a:xfrm>
            <a:prstGeom prst="rect">
              <a:avLst/>
            </a:prstGeom>
          </p:spPr>
        </p:pic>
      </p:grpSp>
    </p:spTree>
    <p:extLst>
      <p:ext uri="{BB962C8B-B14F-4D97-AF65-F5344CB8AC3E}">
        <p14:creationId xmlns:p14="http://schemas.microsoft.com/office/powerpoint/2010/main" val="7232739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44768B-FC6E-764D-97F2-A0AC7B3ADD0C}"/>
              </a:ext>
            </a:extLst>
          </p:cNvPr>
          <p:cNvPicPr>
            <a:picLocks noChangeAspect="1"/>
          </p:cNvPicPr>
          <p:nvPr/>
        </p:nvPicPr>
        <p:blipFill>
          <a:blip r:embed="rId2"/>
          <a:stretch>
            <a:fillRect/>
          </a:stretch>
        </p:blipFill>
        <p:spPr>
          <a:xfrm>
            <a:off x="502443" y="0"/>
            <a:ext cx="11187113" cy="6858000"/>
          </a:xfrm>
          <a:prstGeom prst="rect">
            <a:avLst/>
          </a:prstGeom>
        </p:spPr>
      </p:pic>
      <p:sp>
        <p:nvSpPr>
          <p:cNvPr id="4" name="TextBox 3">
            <a:extLst>
              <a:ext uri="{FF2B5EF4-FFF2-40B4-BE49-F238E27FC236}">
                <a16:creationId xmlns:a16="http://schemas.microsoft.com/office/drawing/2014/main" id="{470E7A00-337E-2445-9C46-378421426673}"/>
              </a:ext>
            </a:extLst>
          </p:cNvPr>
          <p:cNvSpPr txBox="1"/>
          <p:nvPr/>
        </p:nvSpPr>
        <p:spPr>
          <a:xfrm>
            <a:off x="6770914" y="5921829"/>
            <a:ext cx="3065064" cy="369332"/>
          </a:xfrm>
          <a:prstGeom prst="rect">
            <a:avLst/>
          </a:prstGeom>
          <a:noFill/>
        </p:spPr>
        <p:txBody>
          <a:bodyPr wrap="square" rtlCol="0">
            <a:spAutoFit/>
          </a:bodyPr>
          <a:lstStyle/>
          <a:p>
            <a:r>
              <a:rPr lang="en-US" dirty="0"/>
              <a:t>Zhong and </a:t>
            </a:r>
            <a:r>
              <a:rPr lang="en-US" dirty="0" err="1"/>
              <a:t>Weisgraber</a:t>
            </a:r>
            <a:r>
              <a:rPr lang="en-US" dirty="0"/>
              <a:t>, 2009 </a:t>
            </a:r>
          </a:p>
        </p:txBody>
      </p:sp>
    </p:spTree>
    <p:extLst>
      <p:ext uri="{BB962C8B-B14F-4D97-AF65-F5344CB8AC3E}">
        <p14:creationId xmlns:p14="http://schemas.microsoft.com/office/powerpoint/2010/main" val="40364385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432FF"/>
                </a:solidFill>
              </a:rPr>
              <a:t>Function based methods</a:t>
            </a:r>
          </a:p>
        </p:txBody>
      </p:sp>
      <p:sp>
        <p:nvSpPr>
          <p:cNvPr id="3" name="Content Placeholder 2"/>
          <p:cNvSpPr>
            <a:spLocks noGrp="1"/>
          </p:cNvSpPr>
          <p:nvPr>
            <p:ph idx="1"/>
          </p:nvPr>
        </p:nvSpPr>
        <p:spPr>
          <a:xfrm>
            <a:off x="838200" y="5013668"/>
            <a:ext cx="10515600" cy="4351338"/>
          </a:xfrm>
        </p:spPr>
        <p:txBody>
          <a:bodyPr>
            <a:normAutofit/>
          </a:bodyPr>
          <a:lstStyle/>
          <a:p>
            <a:pPr marL="0" indent="0">
              <a:buNone/>
            </a:pPr>
            <a:endParaRPr lang="en-US" dirty="0"/>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77D9B400-8D38-484F-A5DB-0A29DAE23DD6}"/>
                  </a:ext>
                </a:extLst>
              </p:cNvPr>
              <p:cNvSpPr/>
              <p:nvPr/>
            </p:nvSpPr>
            <p:spPr>
              <a:xfrm>
                <a:off x="3431232" y="1937367"/>
                <a:ext cx="5736699" cy="1639551"/>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800" i="1">
                          <a:latin typeface="Cambria Math" panose="02040503050406030204" pitchFamily="18" charset="0"/>
                        </a:rPr>
                        <m:t>𝛿</m:t>
                      </m:r>
                      <m:sSub>
                        <m:sSubPr>
                          <m:ctrlPr>
                            <a:rPr lang="en-US" sz="4800" i="1">
                              <a:latin typeface="Cambria Math" panose="02040503050406030204" pitchFamily="18" charset="0"/>
                            </a:rPr>
                          </m:ctrlPr>
                        </m:sSubPr>
                        <m:e>
                          <m:r>
                            <a:rPr lang="en-US" sz="4800" i="1">
                              <a:latin typeface="Cambria Math" panose="02040503050406030204" pitchFamily="18" charset="0"/>
                            </a:rPr>
                            <m:t>𝑃</m:t>
                          </m:r>
                        </m:e>
                        <m:sub>
                          <m:r>
                            <a:rPr lang="en-US" sz="4800" i="1">
                              <a:latin typeface="Cambria Math" panose="02040503050406030204" pitchFamily="18" charset="0"/>
                            </a:rPr>
                            <m:t>𝑞</m:t>
                          </m:r>
                        </m:sub>
                      </m:sSub>
                      <m:r>
                        <a:rPr lang="en-US" sz="4800">
                          <a:latin typeface="Cambria Math" panose="02040503050406030204" pitchFamily="18" charset="0"/>
                        </a:rPr>
                        <m:t>=</m:t>
                      </m:r>
                      <m:r>
                        <m:rPr>
                          <m:sty m:val="p"/>
                        </m:rPr>
                        <a:rPr lang="en-US" sz="4800">
                          <a:latin typeface="Cambria Math" panose="02040503050406030204" pitchFamily="18" charset="0"/>
                        </a:rPr>
                        <m:t>S</m:t>
                      </m:r>
                      <m:d>
                        <m:dPr>
                          <m:ctrlPr>
                            <a:rPr lang="en-US" sz="4800" i="1">
                              <a:latin typeface="Cambria Math" panose="02040503050406030204" pitchFamily="18" charset="0"/>
                            </a:rPr>
                          </m:ctrlPr>
                        </m:dPr>
                        <m:e>
                          <m:sSub>
                            <m:sSubPr>
                              <m:ctrlPr>
                                <a:rPr lang="en-US" sz="4800" i="1">
                                  <a:latin typeface="Cambria Math" panose="02040503050406030204" pitchFamily="18" charset="0"/>
                                </a:rPr>
                              </m:ctrlPr>
                            </m:sSubPr>
                            <m:e>
                              <m:r>
                                <a:rPr lang="en-US" sz="4800" i="1">
                                  <a:latin typeface="Cambria Math" panose="02040503050406030204" pitchFamily="18" charset="0"/>
                                </a:rPr>
                                <m:t>𝐴</m:t>
                              </m:r>
                            </m:e>
                            <m:sub>
                              <m:r>
                                <a:rPr lang="en-US" sz="4800" i="1">
                                  <a:latin typeface="Cambria Math" panose="02040503050406030204" pitchFamily="18" charset="0"/>
                                </a:rPr>
                                <m:t>𝑖</m:t>
                              </m:r>
                            </m:sub>
                          </m:sSub>
                        </m:e>
                      </m:d>
                      <m:r>
                        <a:rPr lang="en-US" sz="4800" i="1">
                          <a:latin typeface="Cambria Math" panose="02040503050406030204" pitchFamily="18" charset="0"/>
                        </a:rPr>
                        <m:t>.</m:t>
                      </m:r>
                      <m:sSub>
                        <m:sSubPr>
                          <m:ctrlPr>
                            <a:rPr lang="en-US" sz="4800" i="1">
                              <a:latin typeface="Cambria Math" panose="02040503050406030204" pitchFamily="18" charset="0"/>
                            </a:rPr>
                          </m:ctrlPr>
                        </m:sSubPr>
                        <m:e>
                          <m:r>
                            <a:rPr lang="en-US" sz="4800" i="1">
                              <a:latin typeface="Cambria Math" panose="02040503050406030204" pitchFamily="18" charset="0"/>
                            </a:rPr>
                            <m:t>𝛿</m:t>
                          </m:r>
                          <m:r>
                            <a:rPr lang="en-US" sz="4800" i="1">
                              <a:latin typeface="Cambria Math" panose="02040503050406030204" pitchFamily="18" charset="0"/>
                            </a:rPr>
                            <m:t>𝐴</m:t>
                          </m:r>
                        </m:e>
                        <m:sub>
                          <m:r>
                            <a:rPr lang="en-US" sz="4800" i="1">
                              <a:latin typeface="Cambria Math" panose="02040503050406030204" pitchFamily="18" charset="0"/>
                            </a:rPr>
                            <m:t>𝑖</m:t>
                          </m:r>
                        </m:sub>
                      </m:sSub>
                      <m:r>
                        <a:rPr lang="en-US" sz="4800" i="1">
                          <a:latin typeface="Cambria Math" panose="02040503050406030204" pitchFamily="18" charset="0"/>
                        </a:rPr>
                        <m:t>(</m:t>
                      </m:r>
                      <m:sSub>
                        <m:sSubPr>
                          <m:ctrlPr>
                            <a:rPr lang="en-US" sz="4800" i="1">
                              <a:latin typeface="Cambria Math" panose="02040503050406030204" pitchFamily="18" charset="0"/>
                            </a:rPr>
                          </m:ctrlPr>
                        </m:sSubPr>
                        <m:e>
                          <m:r>
                            <a:rPr lang="en-US" sz="4800" i="1">
                              <a:latin typeface="Cambria Math" panose="02040503050406030204" pitchFamily="18" charset="0"/>
                            </a:rPr>
                            <m:t>𝑣</m:t>
                          </m:r>
                        </m:e>
                        <m:sub>
                          <m:r>
                            <a:rPr lang="en-US" sz="4800" i="1">
                              <a:latin typeface="Cambria Math" panose="02040503050406030204" pitchFamily="18" charset="0"/>
                            </a:rPr>
                            <m:t>𝑗</m:t>
                          </m:r>
                        </m:sub>
                      </m:sSub>
                      <m:r>
                        <a:rPr lang="en-US" sz="4800" i="1">
                          <a:latin typeface="Cambria Math" panose="02040503050406030204" pitchFamily="18" charset="0"/>
                        </a:rPr>
                        <m:t>)</m:t>
                      </m:r>
                    </m:oMath>
                  </m:oMathPara>
                </a14:m>
                <a:endParaRPr lang="en-US" sz="4800" dirty="0"/>
              </a:p>
              <a:p>
                <a:endParaRPr lang="en-US" sz="4800" dirty="0"/>
              </a:p>
            </p:txBody>
          </p:sp>
        </mc:Choice>
        <mc:Fallback xmlns="">
          <p:sp>
            <p:nvSpPr>
              <p:cNvPr id="4" name="Rectangle 3">
                <a:extLst>
                  <a:ext uri="{FF2B5EF4-FFF2-40B4-BE49-F238E27FC236}">
                    <a16:creationId xmlns:a16="http://schemas.microsoft.com/office/drawing/2014/main" id="{77D9B400-8D38-484F-A5DB-0A29DAE23DD6}"/>
                  </a:ext>
                </a:extLst>
              </p:cNvPr>
              <p:cNvSpPr>
                <a:spLocks noRot="1" noChangeAspect="1" noMove="1" noResize="1" noEditPoints="1" noAdjustHandles="1" noChangeArrowheads="1" noChangeShapeType="1" noTextEdit="1"/>
              </p:cNvSpPr>
              <p:nvPr/>
            </p:nvSpPr>
            <p:spPr>
              <a:xfrm>
                <a:off x="3431232" y="1937367"/>
                <a:ext cx="5736699" cy="1639551"/>
              </a:xfrm>
              <a:prstGeom prst="rect">
                <a:avLst/>
              </a:prstGeom>
              <a:blipFill>
                <a:blip r:embed="rId2"/>
                <a:stretch>
                  <a:fillRect r="-22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3862634C-2A36-814A-8FE6-B5927FADBD53}"/>
                  </a:ext>
                </a:extLst>
              </p:cNvPr>
              <p:cNvSpPr/>
              <p:nvPr/>
            </p:nvSpPr>
            <p:spPr>
              <a:xfrm>
                <a:off x="3410637" y="3650787"/>
                <a:ext cx="5696751" cy="95372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4800" i="1">
                          <a:latin typeface="Cambria Math" panose="02040503050406030204" pitchFamily="18" charset="0"/>
                        </a:rPr>
                        <m:t>𝛿</m:t>
                      </m:r>
                      <m:sSub>
                        <m:sSubPr>
                          <m:ctrlPr>
                            <a:rPr lang="en-US" sz="4800" i="1">
                              <a:latin typeface="Cambria Math" panose="02040503050406030204" pitchFamily="18" charset="0"/>
                            </a:rPr>
                          </m:ctrlPr>
                        </m:sSubPr>
                        <m:e>
                          <m:r>
                            <a:rPr lang="en-US" sz="4800" i="1">
                              <a:latin typeface="Cambria Math" panose="02040503050406030204" pitchFamily="18" charset="0"/>
                            </a:rPr>
                            <m:t>𝑃</m:t>
                          </m:r>
                        </m:e>
                        <m:sub>
                          <m:r>
                            <a:rPr lang="en-US" sz="4800" i="1">
                              <a:latin typeface="Cambria Math" panose="02040503050406030204" pitchFamily="18" charset="0"/>
                            </a:rPr>
                            <m:t>𝑞</m:t>
                          </m:r>
                        </m:sub>
                      </m:sSub>
                      <m:r>
                        <a:rPr lang="en-US" sz="4800">
                          <a:latin typeface="Cambria Math" panose="02040503050406030204" pitchFamily="18" charset="0"/>
                        </a:rPr>
                        <m:t>=</m:t>
                      </m:r>
                      <m:r>
                        <a:rPr lang="en-US" sz="4800" i="1">
                          <a:latin typeface="Cambria Math" panose="02040503050406030204" pitchFamily="18" charset="0"/>
                        </a:rPr>
                        <m:t>𝑆</m:t>
                      </m:r>
                      <m:r>
                        <a:rPr lang="en-US" sz="4800" i="1">
                          <a:latin typeface="Cambria Math" panose="02040503050406030204" pitchFamily="18" charset="0"/>
                        </a:rPr>
                        <m:t>.</m:t>
                      </m:r>
                      <m:sSub>
                        <m:sSubPr>
                          <m:ctrlPr>
                            <a:rPr lang="en-US" sz="4800" i="1">
                              <a:latin typeface="Cambria Math" panose="02040503050406030204" pitchFamily="18" charset="0"/>
                            </a:rPr>
                          </m:ctrlPr>
                        </m:sSubPr>
                        <m:e>
                          <m:r>
                            <a:rPr lang="en-US" sz="4800" i="1">
                              <a:latin typeface="Cambria Math" panose="02040503050406030204" pitchFamily="18" charset="0"/>
                            </a:rPr>
                            <m:t>𝛿</m:t>
                          </m:r>
                          <m:r>
                            <a:rPr lang="en-US" sz="4800" i="1">
                              <a:latin typeface="Cambria Math" panose="02040503050406030204" pitchFamily="18" charset="0"/>
                            </a:rPr>
                            <m:t>𝐴</m:t>
                          </m:r>
                        </m:e>
                        <m:sub>
                          <m:r>
                            <a:rPr lang="en-US" sz="4800" i="1">
                              <a:latin typeface="Cambria Math" panose="02040503050406030204" pitchFamily="18" charset="0"/>
                            </a:rPr>
                            <m:t>𝑖</m:t>
                          </m:r>
                        </m:sub>
                      </m:sSub>
                      <m:d>
                        <m:dPr>
                          <m:ctrlPr>
                            <a:rPr lang="en-US" sz="4800" i="1">
                              <a:latin typeface="Cambria Math" panose="02040503050406030204" pitchFamily="18" charset="0"/>
                            </a:rPr>
                          </m:ctrlPr>
                        </m:dPr>
                        <m:e>
                          <m:sSub>
                            <m:sSubPr>
                              <m:ctrlPr>
                                <a:rPr lang="en-US" sz="4800" i="1">
                                  <a:latin typeface="Cambria Math" panose="02040503050406030204" pitchFamily="18" charset="0"/>
                                </a:rPr>
                              </m:ctrlPr>
                            </m:sSubPr>
                            <m:e>
                              <m:r>
                                <a:rPr lang="en-US" sz="4800" i="1">
                                  <a:latin typeface="Cambria Math" panose="02040503050406030204" pitchFamily="18" charset="0"/>
                                </a:rPr>
                                <m:t>𝑣</m:t>
                              </m:r>
                            </m:e>
                            <m:sub>
                              <m:r>
                                <a:rPr lang="en-US" sz="4800" i="1">
                                  <a:latin typeface="Cambria Math" panose="02040503050406030204" pitchFamily="18" charset="0"/>
                                </a:rPr>
                                <m:t>𝑗</m:t>
                              </m:r>
                            </m:sub>
                          </m:sSub>
                        </m:e>
                      </m:d>
                      <m:r>
                        <a:rPr lang="en-US" sz="4800" i="1">
                          <a:latin typeface="Cambria Math" panose="02040503050406030204" pitchFamily="18" charset="0"/>
                        </a:rPr>
                        <m:t>+</m:t>
                      </m:r>
                      <m:r>
                        <a:rPr lang="en-US" sz="4800" i="1">
                          <a:latin typeface="Cambria Math" panose="02040503050406030204" pitchFamily="18" charset="0"/>
                        </a:rPr>
                        <m:t>𝐶</m:t>
                      </m:r>
                    </m:oMath>
                  </m:oMathPara>
                </a14:m>
                <a:endParaRPr lang="en-US" sz="4800" dirty="0"/>
              </a:p>
            </p:txBody>
          </p:sp>
        </mc:Choice>
        <mc:Fallback xmlns="">
          <p:sp>
            <p:nvSpPr>
              <p:cNvPr id="5" name="Rectangle 4">
                <a:extLst>
                  <a:ext uri="{FF2B5EF4-FFF2-40B4-BE49-F238E27FC236}">
                    <a16:creationId xmlns:a16="http://schemas.microsoft.com/office/drawing/2014/main" id="{3862634C-2A36-814A-8FE6-B5927FADBD53}"/>
                  </a:ext>
                </a:extLst>
              </p:cNvPr>
              <p:cNvSpPr>
                <a:spLocks noRot="1" noChangeAspect="1" noMove="1" noResize="1" noEditPoints="1" noAdjustHandles="1" noChangeArrowheads="1" noChangeShapeType="1" noTextEdit="1"/>
              </p:cNvSpPr>
              <p:nvPr/>
            </p:nvSpPr>
            <p:spPr>
              <a:xfrm>
                <a:off x="3410637" y="3650787"/>
                <a:ext cx="5696751" cy="953723"/>
              </a:xfrm>
              <a:prstGeom prst="rect">
                <a:avLst/>
              </a:prstGeom>
              <a:blipFill>
                <a:blip r:embed="rId3"/>
                <a:stretch>
                  <a:fillRect l="-668" b="-14286"/>
                </a:stretch>
              </a:blipFill>
            </p:spPr>
            <p:txBody>
              <a:bodyPr/>
              <a:lstStyle/>
              <a:p>
                <a:r>
                  <a:rPr lang="en-US">
                    <a:noFill/>
                  </a:rPr>
                  <a:t> </a:t>
                </a:r>
              </a:p>
            </p:txBody>
          </p:sp>
        </mc:Fallback>
      </mc:AlternateContent>
    </p:spTree>
    <p:extLst>
      <p:ext uri="{BB962C8B-B14F-4D97-AF65-F5344CB8AC3E}">
        <p14:creationId xmlns:p14="http://schemas.microsoft.com/office/powerpoint/2010/main" val="10765979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combinatio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
            <a:ext cx="6934200" cy="693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649608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038F0F43-ED48-C146-AAD3-5107D307F6CD}"/>
              </a:ext>
            </a:extLst>
          </p:cNvPr>
          <p:cNvPicPr>
            <a:picLocks noChangeAspect="1"/>
          </p:cNvPicPr>
          <p:nvPr/>
        </p:nvPicPr>
        <p:blipFill>
          <a:blip r:embed="rId3"/>
          <a:stretch>
            <a:fillRect/>
          </a:stretch>
        </p:blipFill>
        <p:spPr>
          <a:xfrm>
            <a:off x="2786743" y="0"/>
            <a:ext cx="6618514" cy="6858000"/>
          </a:xfrm>
          <a:prstGeom prst="rect">
            <a:avLst/>
          </a:prstGeom>
        </p:spPr>
      </p:pic>
    </p:spTree>
    <p:extLst>
      <p:ext uri="{BB962C8B-B14F-4D97-AF65-F5344CB8AC3E}">
        <p14:creationId xmlns:p14="http://schemas.microsoft.com/office/powerpoint/2010/main" val="32238383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6_cancer_mutations_view1.png"/>
          <p:cNvPicPr>
            <a:picLocks noChangeAspect="1"/>
          </p:cNvPicPr>
          <p:nvPr/>
        </p:nvPicPr>
        <p:blipFill rotWithShape="1">
          <a:blip r:embed="rId2">
            <a:extLst>
              <a:ext uri="{28A0092B-C50C-407E-A947-70E740481C1C}">
                <a14:useLocalDpi xmlns:a14="http://schemas.microsoft.com/office/drawing/2010/main" val="0"/>
              </a:ext>
            </a:extLst>
          </a:blip>
          <a:srcRect r="6198" b="10950"/>
          <a:stretch/>
        </p:blipFill>
        <p:spPr>
          <a:xfrm>
            <a:off x="2957996" y="523221"/>
            <a:ext cx="6007100" cy="5702775"/>
          </a:xfrm>
          <a:prstGeom prst="rect">
            <a:avLst/>
          </a:prstGeom>
        </p:spPr>
      </p:pic>
      <p:sp>
        <p:nvSpPr>
          <p:cNvPr id="3" name="TextBox 2"/>
          <p:cNvSpPr txBox="1"/>
          <p:nvPr/>
        </p:nvSpPr>
        <p:spPr>
          <a:xfrm>
            <a:off x="2108200" y="0"/>
            <a:ext cx="7543800" cy="523220"/>
          </a:xfrm>
          <a:prstGeom prst="rect">
            <a:avLst/>
          </a:prstGeom>
          <a:noFill/>
        </p:spPr>
        <p:txBody>
          <a:bodyPr wrap="square" rtlCol="0">
            <a:spAutoFit/>
          </a:bodyPr>
          <a:lstStyle/>
          <a:p>
            <a:r>
              <a:rPr lang="en-US" sz="2800" b="1" dirty="0">
                <a:solidFill>
                  <a:srgbClr val="000090"/>
                </a:solidFill>
              </a:rPr>
              <a:t>P16 Challenge:</a:t>
            </a:r>
          </a:p>
        </p:txBody>
      </p:sp>
    </p:spTree>
    <p:extLst>
      <p:ext uri="{BB962C8B-B14F-4D97-AF65-F5344CB8AC3E}">
        <p14:creationId xmlns:p14="http://schemas.microsoft.com/office/powerpoint/2010/main" val="40793791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16_sparks_ver4.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2400" y="0"/>
            <a:ext cx="6350000" cy="6350000"/>
          </a:xfrm>
          <a:prstGeom prst="rect">
            <a:avLst/>
          </a:prstGeom>
        </p:spPr>
      </p:pic>
      <p:sp>
        <p:nvSpPr>
          <p:cNvPr id="3" name="Text Box 31"/>
          <p:cNvSpPr txBox="1">
            <a:spLocks noChangeArrowheads="1"/>
          </p:cNvSpPr>
          <p:nvPr/>
        </p:nvSpPr>
        <p:spPr bwMode="auto">
          <a:xfrm>
            <a:off x="1957388" y="6221414"/>
            <a:ext cx="6574010"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dirty="0"/>
              <a:t>Dataset provided by Maria Chiara </a:t>
            </a:r>
            <a:r>
              <a:rPr lang="en-US" dirty="0" err="1"/>
              <a:t>Scaini</a:t>
            </a:r>
            <a:r>
              <a:rPr lang="en-US" dirty="0"/>
              <a:t>, University of </a:t>
            </a:r>
            <a:r>
              <a:rPr lang="en-US" dirty="0" err="1"/>
              <a:t>Padova</a:t>
            </a:r>
            <a:endParaRPr lang="en-US" dirty="0"/>
          </a:p>
          <a:p>
            <a:pPr eaLnBrk="1" hangingPunct="1"/>
            <a:r>
              <a:rPr lang="en-US" dirty="0"/>
              <a:t>Assessed by Silvio </a:t>
            </a:r>
            <a:r>
              <a:rPr lang="en-US" dirty="0" err="1"/>
              <a:t>Tossatto</a:t>
            </a:r>
            <a:r>
              <a:rPr lang="en-US" dirty="0"/>
              <a:t>, University of </a:t>
            </a:r>
            <a:r>
              <a:rPr lang="en-US" dirty="0" err="1"/>
              <a:t>Padova</a:t>
            </a:r>
            <a:endParaRPr lang="en-US" dirty="0"/>
          </a:p>
        </p:txBody>
      </p:sp>
      <p:sp>
        <p:nvSpPr>
          <p:cNvPr id="4" name="TextBox 3"/>
          <p:cNvSpPr txBox="1"/>
          <p:nvPr/>
        </p:nvSpPr>
        <p:spPr>
          <a:xfrm>
            <a:off x="1819951" y="213934"/>
            <a:ext cx="2940979" cy="461665"/>
          </a:xfrm>
          <a:prstGeom prst="rect">
            <a:avLst/>
          </a:prstGeom>
          <a:noFill/>
        </p:spPr>
        <p:txBody>
          <a:bodyPr wrap="none" rtlCol="0">
            <a:spAutoFit/>
          </a:bodyPr>
          <a:lstStyle/>
          <a:p>
            <a:r>
              <a:rPr lang="en-US" sz="2400" dirty="0">
                <a:solidFill>
                  <a:srgbClr val="3366FF"/>
                </a:solidFill>
              </a:rPr>
              <a:t>SPARKS (</a:t>
            </a:r>
            <a:r>
              <a:rPr lang="en-US" sz="2400" dirty="0" err="1">
                <a:solidFill>
                  <a:srgbClr val="3366FF"/>
                </a:solidFill>
              </a:rPr>
              <a:t>Yaoqui</a:t>
            </a:r>
            <a:r>
              <a:rPr lang="en-US" sz="2400" dirty="0">
                <a:solidFill>
                  <a:srgbClr val="3366FF"/>
                </a:solidFill>
              </a:rPr>
              <a:t> Zhou) </a:t>
            </a:r>
          </a:p>
        </p:txBody>
      </p:sp>
    </p:spTree>
    <p:extLst>
      <p:ext uri="{BB962C8B-B14F-4D97-AF65-F5344CB8AC3E}">
        <p14:creationId xmlns:p14="http://schemas.microsoft.com/office/powerpoint/2010/main" val="24954349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lose up of a map&#10;&#10;Description automatically generated">
            <a:extLst>
              <a:ext uri="{FF2B5EF4-FFF2-40B4-BE49-F238E27FC236}">
                <a16:creationId xmlns:a16="http://schemas.microsoft.com/office/drawing/2014/main" id="{2D6E8BB3-1C35-2149-AF82-3EAF1AE775F1}"/>
              </a:ext>
            </a:extLst>
          </p:cNvPr>
          <p:cNvPicPr>
            <a:picLocks noChangeAspect="1"/>
          </p:cNvPicPr>
          <p:nvPr/>
        </p:nvPicPr>
        <p:blipFill>
          <a:blip r:embed="rId3"/>
          <a:stretch>
            <a:fillRect/>
          </a:stretch>
        </p:blipFill>
        <p:spPr>
          <a:xfrm>
            <a:off x="642311" y="0"/>
            <a:ext cx="10907378" cy="6858000"/>
          </a:xfrm>
          <a:prstGeom prst="rect">
            <a:avLst/>
          </a:prstGeom>
        </p:spPr>
      </p:pic>
    </p:spTree>
    <p:extLst>
      <p:ext uri="{BB962C8B-B14F-4D97-AF65-F5344CB8AC3E}">
        <p14:creationId xmlns:p14="http://schemas.microsoft.com/office/powerpoint/2010/main" val="20623201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432FF"/>
                </a:solidFill>
              </a:rPr>
              <a:t>Messages:</a:t>
            </a:r>
          </a:p>
        </p:txBody>
      </p:sp>
      <p:sp>
        <p:nvSpPr>
          <p:cNvPr id="3" name="Content Placeholder 2"/>
          <p:cNvSpPr>
            <a:spLocks noGrp="1"/>
          </p:cNvSpPr>
          <p:nvPr>
            <p:ph idx="1"/>
          </p:nvPr>
        </p:nvSpPr>
        <p:spPr/>
        <p:txBody>
          <a:bodyPr>
            <a:normAutofit/>
          </a:bodyPr>
          <a:lstStyle/>
          <a:p>
            <a:endParaRPr lang="en-US" dirty="0"/>
          </a:p>
          <a:p>
            <a:r>
              <a:rPr lang="en-US" dirty="0">
                <a:solidFill>
                  <a:srgbClr val="0432FF"/>
                </a:solidFill>
              </a:rPr>
              <a:t>It’s a miracle the methods are any use at all.</a:t>
            </a:r>
          </a:p>
          <a:p>
            <a:r>
              <a:rPr lang="en-US" dirty="0">
                <a:solidFill>
                  <a:srgbClr val="0432FF"/>
                </a:solidFill>
              </a:rPr>
              <a:t>There will always be failures for particular mutations.</a:t>
            </a:r>
          </a:p>
          <a:p>
            <a:r>
              <a:rPr lang="en-US" dirty="0">
                <a:solidFill>
                  <a:srgbClr val="0432FF"/>
                </a:solidFill>
              </a:rPr>
              <a:t>Structure provides insight into molecular mechanism.</a:t>
            </a:r>
          </a:p>
          <a:p>
            <a:r>
              <a:rPr lang="en-US" dirty="0">
                <a:solidFill>
                  <a:srgbClr val="0432FF"/>
                </a:solidFill>
              </a:rPr>
              <a:t>Beware of false negatives with structure.</a:t>
            </a:r>
          </a:p>
          <a:p>
            <a:r>
              <a:rPr lang="en-US" dirty="0">
                <a:solidFill>
                  <a:srgbClr val="0432FF"/>
                </a:solidFill>
              </a:rPr>
              <a:t>We need an up-to-date structure method - it may be AI.</a:t>
            </a:r>
          </a:p>
        </p:txBody>
      </p:sp>
    </p:spTree>
    <p:extLst>
      <p:ext uri="{BB962C8B-B14F-4D97-AF65-F5344CB8AC3E}">
        <p14:creationId xmlns:p14="http://schemas.microsoft.com/office/powerpoint/2010/main" val="16069796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3" name="Picture 2" descr="combination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
            <a:ext cx="6934200" cy="693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785591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3E7637-7E0E-EB4A-BB4F-50D5A0A79E46}"/>
              </a:ext>
            </a:extLst>
          </p:cNvPr>
          <p:cNvSpPr>
            <a:spLocks noGrp="1"/>
          </p:cNvSpPr>
          <p:nvPr>
            <p:ph type="ctrTitle"/>
          </p:nvPr>
        </p:nvSpPr>
        <p:spPr/>
        <p:txBody>
          <a:bodyPr/>
          <a:lstStyle/>
          <a:p>
            <a:r>
              <a:rPr lang="en-US" dirty="0"/>
              <a:t>Part 3: The future</a:t>
            </a:r>
          </a:p>
        </p:txBody>
      </p:sp>
      <p:sp>
        <p:nvSpPr>
          <p:cNvPr id="3" name="Subtitle 2">
            <a:extLst>
              <a:ext uri="{FF2B5EF4-FFF2-40B4-BE49-F238E27FC236}">
                <a16:creationId xmlns:a16="http://schemas.microsoft.com/office/drawing/2014/main" id="{C8B2DBE0-C300-D743-847D-8E413FCE3277}"/>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3309838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680945" y="1745921"/>
            <a:ext cx="4947501" cy="4119831"/>
          </a:xfrm>
        </p:spPr>
        <p:txBody>
          <a:bodyPr>
            <a:noAutofit/>
          </a:bodyPr>
          <a:lstStyle/>
          <a:p>
            <a:r>
              <a:rPr lang="en-US" sz="2400" dirty="0"/>
              <a:t>Pathogenic</a:t>
            </a:r>
          </a:p>
          <a:p>
            <a:r>
              <a:rPr lang="en-US" sz="2400" dirty="0"/>
              <a:t>Likely Pathogenic</a:t>
            </a:r>
          </a:p>
          <a:p>
            <a:pPr>
              <a:lnSpc>
                <a:spcPct val="150000"/>
              </a:lnSpc>
            </a:pPr>
            <a:endParaRPr lang="en-US" sz="2400" dirty="0"/>
          </a:p>
          <a:p>
            <a:r>
              <a:rPr lang="en-US" sz="2400" dirty="0"/>
              <a:t>Variant of Uncertain Significance (VUS)</a:t>
            </a:r>
          </a:p>
          <a:p>
            <a:pPr marL="0" indent="0">
              <a:lnSpc>
                <a:spcPct val="150000"/>
              </a:lnSpc>
              <a:buNone/>
            </a:pPr>
            <a:endParaRPr lang="en-US" sz="2400" dirty="0"/>
          </a:p>
          <a:p>
            <a:pPr marL="0" indent="0">
              <a:lnSpc>
                <a:spcPct val="150000"/>
              </a:lnSpc>
              <a:buNone/>
            </a:pPr>
            <a:endParaRPr lang="en-US" sz="2400" dirty="0"/>
          </a:p>
          <a:p>
            <a:r>
              <a:rPr lang="en-US" sz="2400" dirty="0"/>
              <a:t>Likely Benign</a:t>
            </a:r>
          </a:p>
          <a:p>
            <a:r>
              <a:rPr lang="en-US" sz="2400" dirty="0"/>
              <a:t>Benign</a:t>
            </a:r>
          </a:p>
        </p:txBody>
      </p:sp>
      <p:sp>
        <p:nvSpPr>
          <p:cNvPr id="2" name="Title 1"/>
          <p:cNvSpPr>
            <a:spLocks noGrp="1"/>
          </p:cNvSpPr>
          <p:nvPr>
            <p:ph type="title"/>
          </p:nvPr>
        </p:nvSpPr>
        <p:spPr>
          <a:xfrm>
            <a:off x="2063262" y="405567"/>
            <a:ext cx="8120184" cy="864508"/>
          </a:xfrm>
        </p:spPr>
        <p:txBody>
          <a:bodyPr/>
          <a:lstStyle/>
          <a:p>
            <a:r>
              <a:rPr lang="en-US" dirty="0"/>
              <a:t>ACMG Variant Classification</a:t>
            </a:r>
          </a:p>
        </p:txBody>
      </p:sp>
      <p:sp>
        <p:nvSpPr>
          <p:cNvPr id="7" name="Right Arrow 6"/>
          <p:cNvSpPr/>
          <p:nvPr/>
        </p:nvSpPr>
        <p:spPr>
          <a:xfrm rot="16200000">
            <a:off x="1557185" y="3141971"/>
            <a:ext cx="4441143" cy="1273803"/>
          </a:xfrm>
          <a:prstGeom prst="rightArrow">
            <a:avLst/>
          </a:prstGeom>
          <a:gradFill flip="none" rotWithShape="1">
            <a:gsLst>
              <a:gs pos="11000">
                <a:srgbClr val="0000FF"/>
              </a:gs>
              <a:gs pos="28000">
                <a:schemeClr val="tx1">
                  <a:lumMod val="50000"/>
                  <a:lumOff val="50000"/>
                </a:schemeClr>
              </a:gs>
              <a:gs pos="100000">
                <a:srgbClr val="FF0000"/>
              </a:gs>
              <a:gs pos="72000">
                <a:schemeClr val="bg2">
                  <a:lumMod val="5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1866900" y="6248400"/>
            <a:ext cx="8420100" cy="369332"/>
            <a:chOff x="342900" y="6248400"/>
            <a:chExt cx="8420100" cy="369332"/>
          </a:xfrm>
        </p:grpSpPr>
        <p:sp>
          <p:nvSpPr>
            <p:cNvPr id="12" name="Text Box 6"/>
            <p:cNvSpPr txBox="1">
              <a:spLocks noChangeArrowheads="1"/>
            </p:cNvSpPr>
            <p:nvPr/>
          </p:nvSpPr>
          <p:spPr bwMode="auto">
            <a:xfrm>
              <a:off x="342900" y="6248400"/>
              <a:ext cx="2273636"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2016</a:t>
              </a:r>
            </a:p>
          </p:txBody>
        </p:sp>
        <p:sp>
          <p:nvSpPr>
            <p:cNvPr id="13" name="Text Box 8"/>
            <p:cNvSpPr txBox="1">
              <a:spLocks noChangeArrowheads="1"/>
            </p:cNvSpPr>
            <p:nvPr/>
          </p:nvSpPr>
          <p:spPr bwMode="auto">
            <a:xfrm>
              <a:off x="7367553" y="6248400"/>
              <a:ext cx="1395447"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Beth Buckley</a:t>
              </a:r>
            </a:p>
          </p:txBody>
        </p:sp>
        <p:sp>
          <p:nvSpPr>
            <p:cNvPr id="14" name="Text Box 9"/>
            <p:cNvSpPr txBox="1">
              <a:spLocks noChangeArrowheads="1"/>
            </p:cNvSpPr>
            <p:nvPr/>
          </p:nvSpPr>
          <p:spPr bwMode="auto">
            <a:xfrm>
              <a:off x="3289300" y="6248400"/>
              <a:ext cx="2628027" cy="369332"/>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33161698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F82B999-0534-E64C-A79C-EAADFADE1CFF}"/>
              </a:ext>
            </a:extLst>
          </p:cNvPr>
          <p:cNvPicPr>
            <a:picLocks noChangeAspect="1"/>
          </p:cNvPicPr>
          <p:nvPr/>
        </p:nvPicPr>
        <p:blipFill>
          <a:blip r:embed="rId2"/>
          <a:stretch>
            <a:fillRect/>
          </a:stretch>
        </p:blipFill>
        <p:spPr>
          <a:xfrm>
            <a:off x="1524000" y="1427480"/>
            <a:ext cx="9144000" cy="4003040"/>
          </a:xfrm>
          <a:prstGeom prst="rect">
            <a:avLst/>
          </a:prstGeom>
        </p:spPr>
      </p:pic>
      <p:sp>
        <p:nvSpPr>
          <p:cNvPr id="2" name="TextBox 1">
            <a:extLst>
              <a:ext uri="{FF2B5EF4-FFF2-40B4-BE49-F238E27FC236}">
                <a16:creationId xmlns:a16="http://schemas.microsoft.com/office/drawing/2014/main" id="{088C15C8-7287-BC42-9E0B-E1EA8B691E6D}"/>
              </a:ext>
            </a:extLst>
          </p:cNvPr>
          <p:cNvSpPr txBox="1"/>
          <p:nvPr/>
        </p:nvSpPr>
        <p:spPr>
          <a:xfrm>
            <a:off x="1692876" y="617838"/>
            <a:ext cx="4714239" cy="830997"/>
          </a:xfrm>
          <a:prstGeom prst="rect">
            <a:avLst/>
          </a:prstGeom>
          <a:noFill/>
        </p:spPr>
        <p:txBody>
          <a:bodyPr wrap="none" rtlCol="0">
            <a:spAutoFit/>
          </a:bodyPr>
          <a:lstStyle/>
          <a:p>
            <a:r>
              <a:rPr lang="en-US" sz="4800" dirty="0"/>
              <a:t>Reliability analysis</a:t>
            </a:r>
          </a:p>
        </p:txBody>
      </p:sp>
    </p:spTree>
    <p:extLst>
      <p:ext uri="{BB962C8B-B14F-4D97-AF65-F5344CB8AC3E}">
        <p14:creationId xmlns:p14="http://schemas.microsoft.com/office/powerpoint/2010/main" val="36746216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map&#10;&#10;Description automatically generated">
            <a:extLst>
              <a:ext uri="{FF2B5EF4-FFF2-40B4-BE49-F238E27FC236}">
                <a16:creationId xmlns:a16="http://schemas.microsoft.com/office/drawing/2014/main" id="{8291015F-3BBC-434F-8045-026ABE25FB8E}"/>
              </a:ext>
            </a:extLst>
          </p:cNvPr>
          <p:cNvPicPr>
            <a:picLocks noChangeAspect="1"/>
          </p:cNvPicPr>
          <p:nvPr/>
        </p:nvPicPr>
        <p:blipFill>
          <a:blip r:embed="rId3"/>
          <a:stretch>
            <a:fillRect/>
          </a:stretch>
        </p:blipFill>
        <p:spPr>
          <a:xfrm>
            <a:off x="-90417" y="693174"/>
            <a:ext cx="12080856" cy="5342530"/>
          </a:xfrm>
          <a:prstGeom prst="rect">
            <a:avLst/>
          </a:prstGeom>
        </p:spPr>
      </p:pic>
    </p:spTree>
    <p:extLst>
      <p:ext uri="{BB962C8B-B14F-4D97-AF65-F5344CB8AC3E}">
        <p14:creationId xmlns:p14="http://schemas.microsoft.com/office/powerpoint/2010/main" val="35776754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976184" y="-35257"/>
            <a:ext cx="10869424" cy="6893258"/>
          </a:xfrm>
          <a:prstGeom prst="rect">
            <a:avLst/>
          </a:prstGeom>
        </p:spPr>
      </p:pic>
      <p:cxnSp>
        <p:nvCxnSpPr>
          <p:cNvPr id="7" name="Straight Arrow Connector 6"/>
          <p:cNvCxnSpPr>
            <a:stCxn id="8" idx="2"/>
          </p:cNvCxnSpPr>
          <p:nvPr/>
        </p:nvCxnSpPr>
        <p:spPr>
          <a:xfrm>
            <a:off x="1949348" y="945465"/>
            <a:ext cx="687805" cy="295407"/>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0" y="576133"/>
            <a:ext cx="3898696" cy="369332"/>
          </a:xfrm>
          <a:prstGeom prst="rect">
            <a:avLst/>
          </a:prstGeom>
          <a:noFill/>
        </p:spPr>
        <p:txBody>
          <a:bodyPr wrap="none" rtlCol="0">
            <a:spAutoFit/>
          </a:bodyPr>
          <a:lstStyle/>
          <a:p>
            <a:r>
              <a:rPr lang="en-US" dirty="0">
                <a:solidFill>
                  <a:srgbClr val="FF0000"/>
                </a:solidFill>
              </a:rPr>
              <a:t>Zoom in to the entered residue number</a:t>
            </a:r>
          </a:p>
        </p:txBody>
      </p:sp>
      <p:sp>
        <p:nvSpPr>
          <p:cNvPr id="11" name="TextBox 10"/>
          <p:cNvSpPr txBox="1"/>
          <p:nvPr/>
        </p:nvSpPr>
        <p:spPr>
          <a:xfrm>
            <a:off x="-84072" y="4191684"/>
            <a:ext cx="1987550" cy="646331"/>
          </a:xfrm>
          <a:prstGeom prst="rect">
            <a:avLst/>
          </a:prstGeom>
          <a:noFill/>
        </p:spPr>
        <p:txBody>
          <a:bodyPr wrap="square" rtlCol="0">
            <a:spAutoFit/>
          </a:bodyPr>
          <a:lstStyle/>
          <a:p>
            <a:pPr algn="ctr"/>
            <a:r>
              <a:rPr lang="en-US" dirty="0">
                <a:solidFill>
                  <a:srgbClr val="FF0000"/>
                </a:solidFill>
              </a:rPr>
              <a:t>Sequence feature tracks</a:t>
            </a:r>
          </a:p>
        </p:txBody>
      </p:sp>
      <p:sp>
        <p:nvSpPr>
          <p:cNvPr id="12" name="Left Brace 11"/>
          <p:cNvSpPr/>
          <p:nvPr/>
        </p:nvSpPr>
        <p:spPr>
          <a:xfrm>
            <a:off x="2161816" y="2771775"/>
            <a:ext cx="398404" cy="3486150"/>
          </a:xfrm>
          <a:prstGeom prst="leftBrace">
            <a:avLst/>
          </a:prstGeom>
          <a:ln>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Rounded Rectangle 13"/>
          <p:cNvSpPr/>
          <p:nvPr/>
        </p:nvSpPr>
        <p:spPr>
          <a:xfrm>
            <a:off x="8124824" y="3400426"/>
            <a:ext cx="1209675" cy="285750"/>
          </a:xfrm>
          <a:prstGeom prst="roundRect">
            <a:avLst/>
          </a:prstGeom>
          <a:solidFill>
            <a:schemeClr val="bg1">
              <a:lumMod val="95000"/>
            </a:schemeClr>
          </a:solidFill>
          <a:ln>
            <a:noFill/>
          </a:ln>
          <a:effectLst>
            <a:outerShdw blurRad="50800" dist="38100" dir="2700000" algn="tl" rotWithShape="0">
              <a:prstClr val="black">
                <a:alpha val="40000"/>
              </a:prstClr>
            </a:outerShdw>
          </a:effectLst>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800" dirty="0">
                <a:solidFill>
                  <a:srgbClr val="FF3300"/>
                </a:solidFill>
              </a:rPr>
              <a:t>1397 – 1424</a:t>
            </a:r>
          </a:p>
          <a:p>
            <a:pPr algn="ctr"/>
            <a:r>
              <a:rPr lang="en-US" sz="800" dirty="0">
                <a:solidFill>
                  <a:srgbClr val="FF3300"/>
                </a:solidFill>
              </a:rPr>
              <a:t>Interaction with PALB2</a:t>
            </a:r>
          </a:p>
        </p:txBody>
      </p:sp>
    </p:spTree>
    <p:extLst>
      <p:ext uri="{BB962C8B-B14F-4D97-AF65-F5344CB8AC3E}">
        <p14:creationId xmlns:p14="http://schemas.microsoft.com/office/powerpoint/2010/main" val="2885265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social media post&#10;&#10;Description automatically generated">
            <a:extLst>
              <a:ext uri="{FF2B5EF4-FFF2-40B4-BE49-F238E27FC236}">
                <a16:creationId xmlns:a16="http://schemas.microsoft.com/office/drawing/2014/main" id="{7C426692-DA19-8545-9F56-5ADB823B98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79E28E0A-8342-894F-B768-42182739B0BB}"/>
              </a:ext>
            </a:extLst>
          </p:cNvPr>
          <p:cNvSpPr/>
          <p:nvPr/>
        </p:nvSpPr>
        <p:spPr>
          <a:xfrm>
            <a:off x="1371600" y="847494"/>
            <a:ext cx="10337180" cy="91440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B5CE6A20-787C-794D-8CB5-62765AB002CA}"/>
              </a:ext>
            </a:extLst>
          </p:cNvPr>
          <p:cNvSpPr/>
          <p:nvPr/>
        </p:nvSpPr>
        <p:spPr>
          <a:xfrm>
            <a:off x="1282391" y="2782747"/>
            <a:ext cx="7783551" cy="36626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A317680-C644-5646-9BB8-29DB95B2C3CA}"/>
              </a:ext>
            </a:extLst>
          </p:cNvPr>
          <p:cNvSpPr/>
          <p:nvPr/>
        </p:nvSpPr>
        <p:spPr>
          <a:xfrm>
            <a:off x="9155151" y="2015915"/>
            <a:ext cx="2945781" cy="36626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picture containing indoor&#10;&#10;Description automatically generated">
            <a:extLst>
              <a:ext uri="{FF2B5EF4-FFF2-40B4-BE49-F238E27FC236}">
                <a16:creationId xmlns:a16="http://schemas.microsoft.com/office/drawing/2014/main" id="{D65E669F-160E-BD4F-9662-15157F1542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1344" y="2782747"/>
            <a:ext cx="4490736" cy="3662657"/>
          </a:xfrm>
          <a:prstGeom prst="rect">
            <a:avLst/>
          </a:prstGeom>
        </p:spPr>
      </p:pic>
      <p:pic>
        <p:nvPicPr>
          <p:cNvPr id="13" name="Picture 12">
            <a:extLst>
              <a:ext uri="{FF2B5EF4-FFF2-40B4-BE49-F238E27FC236}">
                <a16:creationId xmlns:a16="http://schemas.microsoft.com/office/drawing/2014/main" id="{0DB25BA6-BB17-3843-83BB-DE13A5727C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81289" y="2782747"/>
            <a:ext cx="4639863" cy="3676973"/>
          </a:xfrm>
          <a:prstGeom prst="rect">
            <a:avLst/>
          </a:prstGeom>
        </p:spPr>
      </p:pic>
      <p:sp>
        <p:nvSpPr>
          <p:cNvPr id="2" name="TextBox 1">
            <a:extLst>
              <a:ext uri="{FF2B5EF4-FFF2-40B4-BE49-F238E27FC236}">
                <a16:creationId xmlns:a16="http://schemas.microsoft.com/office/drawing/2014/main" id="{015801E9-9534-5A48-A837-29CA29D1473A}"/>
              </a:ext>
            </a:extLst>
          </p:cNvPr>
          <p:cNvSpPr txBox="1"/>
          <p:nvPr/>
        </p:nvSpPr>
        <p:spPr>
          <a:xfrm>
            <a:off x="4371447" y="-32264"/>
            <a:ext cx="5793832" cy="369332"/>
          </a:xfrm>
          <a:prstGeom prst="rect">
            <a:avLst/>
          </a:prstGeom>
          <a:noFill/>
        </p:spPr>
        <p:txBody>
          <a:bodyPr wrap="square" rtlCol="0">
            <a:spAutoFit/>
          </a:bodyPr>
          <a:lstStyle/>
          <a:p>
            <a:r>
              <a:rPr lang="en-US" b="1" dirty="0">
                <a:solidFill>
                  <a:schemeClr val="bg1"/>
                </a:solidFill>
              </a:rPr>
              <a:t>http://</a:t>
            </a:r>
            <a:r>
              <a:rPr lang="en-US" b="1" dirty="0" err="1">
                <a:solidFill>
                  <a:schemeClr val="bg1"/>
                </a:solidFill>
              </a:rPr>
              <a:t>proteopedia.org</a:t>
            </a:r>
            <a:r>
              <a:rPr lang="en-US" b="1" dirty="0">
                <a:solidFill>
                  <a:schemeClr val="bg1"/>
                </a:solidFill>
              </a:rPr>
              <a:t>/w/Mutation:BRCA1</a:t>
            </a:r>
          </a:p>
        </p:txBody>
      </p:sp>
    </p:spTree>
    <p:extLst>
      <p:ext uri="{BB962C8B-B14F-4D97-AF65-F5344CB8AC3E}">
        <p14:creationId xmlns:p14="http://schemas.microsoft.com/office/powerpoint/2010/main" val="4731833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7"/>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8"/>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500" fill="hold"/>
                                        <p:tgtEl>
                                          <p:spTgt spid="11"/>
                                        </p:tgtEl>
                                        <p:attrNameLst>
                                          <p:attrName>ppt_x</p:attrName>
                                        </p:attrNameLst>
                                      </p:cBhvr>
                                      <p:tavLst>
                                        <p:tav tm="0">
                                          <p:val>
                                            <p:strVal val="#ppt_x"/>
                                          </p:val>
                                        </p:tav>
                                        <p:tav tm="100000">
                                          <p:val>
                                            <p:strVal val="#ppt_x"/>
                                          </p:val>
                                        </p:tav>
                                      </p:tavLst>
                                    </p:anim>
                                    <p:anim calcmode="lin" valueType="num">
                                      <p:cBhvr additive="base">
                                        <p:cTn id="2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ppt_x"/>
                                          </p:val>
                                        </p:tav>
                                        <p:tav tm="100000">
                                          <p:val>
                                            <p:strVal val="#ppt_x"/>
                                          </p:val>
                                        </p:tav>
                                      </p:tavLst>
                                    </p:anim>
                                    <p:anim calcmode="lin" valueType="num">
                                      <p:cBhvr additive="base">
                                        <p:cTn id="34"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animBg="1"/>
      <p:bldP spid="8" grpId="1" animBg="1"/>
      <p:bldP spid="9" grpId="0" animBg="1"/>
      <p:bldP spid="9" grpId="1"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solidFill>
                  <a:srgbClr val="0432FF"/>
                </a:solidFill>
              </a:rPr>
              <a:t>Messages:</a:t>
            </a:r>
          </a:p>
        </p:txBody>
      </p:sp>
      <p:sp>
        <p:nvSpPr>
          <p:cNvPr id="3" name="Content Placeholder 2"/>
          <p:cNvSpPr>
            <a:spLocks noGrp="1"/>
          </p:cNvSpPr>
          <p:nvPr>
            <p:ph idx="1"/>
          </p:nvPr>
        </p:nvSpPr>
        <p:spPr/>
        <p:txBody>
          <a:bodyPr>
            <a:normAutofit/>
          </a:bodyPr>
          <a:lstStyle/>
          <a:p>
            <a:endParaRPr lang="en-US" dirty="0"/>
          </a:p>
          <a:p>
            <a:r>
              <a:rPr lang="en-US" dirty="0">
                <a:solidFill>
                  <a:srgbClr val="0432FF"/>
                </a:solidFill>
              </a:rPr>
              <a:t>The methods will never be perfect.</a:t>
            </a:r>
          </a:p>
          <a:p>
            <a:r>
              <a:rPr lang="en-US" dirty="0">
                <a:solidFill>
                  <a:srgbClr val="0432FF"/>
                </a:solidFill>
              </a:rPr>
              <a:t>But its possible to identify reliable subsets.</a:t>
            </a:r>
          </a:p>
          <a:p>
            <a:r>
              <a:rPr lang="en-US" dirty="0">
                <a:solidFill>
                  <a:srgbClr val="0432FF"/>
                </a:solidFill>
              </a:rPr>
              <a:t>Combining evolutionary and structure information should increase high confidence subsets – maybe with AI.</a:t>
            </a:r>
          </a:p>
          <a:p>
            <a:r>
              <a:rPr lang="en-US" dirty="0">
                <a:solidFill>
                  <a:srgbClr val="0432FF"/>
                </a:solidFill>
              </a:rPr>
              <a:t>Gene specific resources are the future.</a:t>
            </a:r>
          </a:p>
        </p:txBody>
      </p:sp>
    </p:spTree>
    <p:extLst>
      <p:ext uri="{BB962C8B-B14F-4D97-AF65-F5344CB8AC3E}">
        <p14:creationId xmlns:p14="http://schemas.microsoft.com/office/powerpoint/2010/main" val="16269646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834" name="Rectangle 2"/>
          <p:cNvSpPr>
            <a:spLocks noGrp="1" noChangeArrowheads="1"/>
          </p:cNvSpPr>
          <p:nvPr>
            <p:ph type="title"/>
          </p:nvPr>
        </p:nvSpPr>
        <p:spPr>
          <a:xfrm>
            <a:off x="1981200" y="-228600"/>
            <a:ext cx="8229600" cy="1143000"/>
          </a:xfrm>
        </p:spPr>
        <p:txBody>
          <a:bodyPr/>
          <a:lstStyle/>
          <a:p>
            <a:pPr>
              <a:defRPr/>
            </a:pPr>
            <a:r>
              <a:rPr lang="en-US" u="sng" dirty="0">
                <a:solidFill>
                  <a:srgbClr val="0000FF"/>
                </a:solidFill>
              </a:rPr>
              <a:t>Acknowledgements</a:t>
            </a:r>
          </a:p>
        </p:txBody>
      </p:sp>
      <p:sp>
        <p:nvSpPr>
          <p:cNvPr id="376835" name="Rectangle 3"/>
          <p:cNvSpPr>
            <a:spLocks noGrp="1" noChangeArrowheads="1"/>
          </p:cNvSpPr>
          <p:nvPr>
            <p:ph type="body" idx="1"/>
          </p:nvPr>
        </p:nvSpPr>
        <p:spPr>
          <a:xfrm>
            <a:off x="6404480" y="1153343"/>
            <a:ext cx="3200400" cy="3799050"/>
          </a:xfrm>
        </p:spPr>
        <p:txBody>
          <a:bodyPr>
            <a:normAutofit/>
          </a:bodyPr>
          <a:lstStyle/>
          <a:p>
            <a:pPr algn="ctr">
              <a:lnSpc>
                <a:spcPct val="90000"/>
              </a:lnSpc>
              <a:buFontTx/>
              <a:buNone/>
              <a:defRPr/>
            </a:pPr>
            <a:r>
              <a:rPr lang="en-US" sz="2400" u="sng" dirty="0">
                <a:solidFill>
                  <a:srgbClr val="0000FF"/>
                </a:solidFill>
              </a:rPr>
              <a:t>Moult Group</a:t>
            </a:r>
          </a:p>
          <a:p>
            <a:pPr algn="ctr">
              <a:lnSpc>
                <a:spcPct val="90000"/>
              </a:lnSpc>
              <a:buFontTx/>
              <a:buNone/>
              <a:defRPr/>
            </a:pPr>
            <a:r>
              <a:rPr lang="en-US" sz="2400" dirty="0">
                <a:solidFill>
                  <a:srgbClr val="0000FF"/>
                </a:solidFill>
              </a:rPr>
              <a:t>Lipika R. Pal</a:t>
            </a:r>
          </a:p>
          <a:p>
            <a:pPr algn="ctr">
              <a:lnSpc>
                <a:spcPct val="90000"/>
              </a:lnSpc>
              <a:buFontTx/>
              <a:buNone/>
              <a:defRPr/>
            </a:pPr>
            <a:r>
              <a:rPr lang="en-US" sz="2400" dirty="0">
                <a:solidFill>
                  <a:srgbClr val="0000FF"/>
                </a:solidFill>
              </a:rPr>
              <a:t>Kunal Kundu</a:t>
            </a:r>
          </a:p>
          <a:p>
            <a:pPr algn="ctr">
              <a:lnSpc>
                <a:spcPct val="90000"/>
              </a:lnSpc>
              <a:buFontTx/>
              <a:buNone/>
              <a:defRPr/>
            </a:pPr>
            <a:r>
              <a:rPr lang="en-US" sz="2400" dirty="0">
                <a:solidFill>
                  <a:srgbClr val="0000FF"/>
                </a:solidFill>
              </a:rPr>
              <a:t>Yizhou Yin</a:t>
            </a:r>
          </a:p>
          <a:p>
            <a:pPr algn="ctr">
              <a:lnSpc>
                <a:spcPct val="90000"/>
              </a:lnSpc>
              <a:buFontTx/>
              <a:buNone/>
              <a:defRPr/>
            </a:pPr>
            <a:r>
              <a:rPr lang="en-US" sz="2400" dirty="0">
                <a:solidFill>
                  <a:srgbClr val="0000FF"/>
                </a:solidFill>
              </a:rPr>
              <a:t>Albert Yu</a:t>
            </a:r>
          </a:p>
          <a:p>
            <a:pPr algn="ctr">
              <a:lnSpc>
                <a:spcPct val="90000"/>
              </a:lnSpc>
              <a:buFontTx/>
              <a:buNone/>
              <a:defRPr/>
            </a:pPr>
            <a:r>
              <a:rPr lang="en-US" sz="2400" dirty="0">
                <a:solidFill>
                  <a:srgbClr val="0000FF"/>
                </a:solidFill>
              </a:rPr>
              <a:t>Zhen Shi</a:t>
            </a:r>
          </a:p>
          <a:p>
            <a:pPr algn="ctr">
              <a:lnSpc>
                <a:spcPct val="90000"/>
              </a:lnSpc>
              <a:buFontTx/>
              <a:buNone/>
              <a:defRPr/>
            </a:pPr>
            <a:r>
              <a:rPr lang="en-US" sz="2400" dirty="0" err="1">
                <a:solidFill>
                  <a:srgbClr val="0000FF"/>
                </a:solidFill>
              </a:rPr>
              <a:t>Peng</a:t>
            </a:r>
            <a:r>
              <a:rPr lang="en-US" sz="2400" dirty="0">
                <a:solidFill>
                  <a:srgbClr val="0000FF"/>
                </a:solidFill>
              </a:rPr>
              <a:t> </a:t>
            </a:r>
            <a:r>
              <a:rPr lang="en-US" sz="2400" dirty="0" err="1">
                <a:solidFill>
                  <a:srgbClr val="0000FF"/>
                </a:solidFill>
              </a:rPr>
              <a:t>Yue</a:t>
            </a:r>
            <a:endParaRPr lang="en-US" sz="2400" dirty="0">
              <a:solidFill>
                <a:srgbClr val="0000FF"/>
              </a:solidFill>
            </a:endParaRPr>
          </a:p>
          <a:p>
            <a:pPr algn="ctr">
              <a:lnSpc>
                <a:spcPct val="90000"/>
              </a:lnSpc>
              <a:buFontTx/>
              <a:buNone/>
              <a:defRPr/>
            </a:pPr>
            <a:endParaRPr lang="en-US" sz="2400" dirty="0">
              <a:solidFill>
                <a:srgbClr val="0000FF"/>
              </a:solidFill>
            </a:endParaRPr>
          </a:p>
          <a:p>
            <a:pPr algn="ctr">
              <a:lnSpc>
                <a:spcPct val="90000"/>
              </a:lnSpc>
              <a:buFontTx/>
              <a:buNone/>
              <a:defRPr/>
            </a:pPr>
            <a:endParaRPr lang="en-US" sz="2400" b="1" dirty="0">
              <a:solidFill>
                <a:srgbClr val="0000FF"/>
              </a:solidFill>
            </a:endParaRPr>
          </a:p>
          <a:p>
            <a:pPr algn="ctr">
              <a:lnSpc>
                <a:spcPct val="90000"/>
              </a:lnSpc>
              <a:buFontTx/>
              <a:buNone/>
              <a:defRPr/>
            </a:pPr>
            <a:endParaRPr lang="en-US" sz="2400" b="1" dirty="0">
              <a:solidFill>
                <a:srgbClr val="0000FF"/>
              </a:solidFill>
            </a:endParaRPr>
          </a:p>
        </p:txBody>
      </p:sp>
      <p:sp>
        <p:nvSpPr>
          <p:cNvPr id="6" name="Rectangle 3"/>
          <p:cNvSpPr txBox="1">
            <a:spLocks noChangeArrowheads="1"/>
          </p:cNvSpPr>
          <p:nvPr/>
        </p:nvSpPr>
        <p:spPr>
          <a:xfrm>
            <a:off x="2133600" y="1094945"/>
            <a:ext cx="4558193" cy="436517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lnSpc>
                <a:spcPct val="90000"/>
              </a:lnSpc>
              <a:buFontTx/>
              <a:buNone/>
              <a:defRPr/>
            </a:pPr>
            <a:r>
              <a:rPr lang="en-US" sz="2400" u="sng" dirty="0">
                <a:solidFill>
                  <a:srgbClr val="0000FF"/>
                </a:solidFill>
              </a:rPr>
              <a:t>CAGI</a:t>
            </a:r>
          </a:p>
          <a:p>
            <a:pPr algn="ctr">
              <a:lnSpc>
                <a:spcPct val="90000"/>
              </a:lnSpc>
              <a:buFontTx/>
              <a:buNone/>
              <a:defRPr/>
            </a:pPr>
            <a:r>
              <a:rPr lang="en-US" sz="2400" b="1" dirty="0">
                <a:solidFill>
                  <a:srgbClr val="0000FF"/>
                </a:solidFill>
              </a:rPr>
              <a:t>Steven Brenner</a:t>
            </a:r>
            <a:r>
              <a:rPr lang="en-US" sz="2400" dirty="0">
                <a:solidFill>
                  <a:srgbClr val="0000FF"/>
                </a:solidFill>
              </a:rPr>
              <a:t>, </a:t>
            </a:r>
          </a:p>
          <a:p>
            <a:pPr algn="ctr">
              <a:lnSpc>
                <a:spcPct val="90000"/>
              </a:lnSpc>
              <a:buFontTx/>
              <a:buNone/>
              <a:defRPr/>
            </a:pPr>
            <a:r>
              <a:rPr lang="en-US" sz="2400" dirty="0">
                <a:solidFill>
                  <a:srgbClr val="0000FF"/>
                </a:solidFill>
              </a:rPr>
              <a:t>Roger Hoskins, </a:t>
            </a:r>
          </a:p>
          <a:p>
            <a:pPr algn="ctr">
              <a:lnSpc>
                <a:spcPct val="90000"/>
              </a:lnSpc>
              <a:buFontTx/>
              <a:buNone/>
              <a:defRPr/>
            </a:pPr>
            <a:r>
              <a:rPr lang="en-US" sz="2400" dirty="0">
                <a:solidFill>
                  <a:srgbClr val="0000FF"/>
                </a:solidFill>
              </a:rPr>
              <a:t>Gaia </a:t>
            </a:r>
            <a:r>
              <a:rPr lang="en-US" sz="2400" dirty="0" err="1">
                <a:solidFill>
                  <a:srgbClr val="0000FF"/>
                </a:solidFill>
              </a:rPr>
              <a:t>Andraletti</a:t>
            </a:r>
            <a:r>
              <a:rPr lang="en-US" sz="2400" dirty="0">
                <a:solidFill>
                  <a:srgbClr val="0000FF"/>
                </a:solidFill>
              </a:rPr>
              <a:t>, </a:t>
            </a:r>
          </a:p>
          <a:p>
            <a:pPr algn="ctr">
              <a:lnSpc>
                <a:spcPct val="90000"/>
              </a:lnSpc>
              <a:buFontTx/>
              <a:buNone/>
              <a:defRPr/>
            </a:pPr>
            <a:r>
              <a:rPr lang="en-US" sz="2400" dirty="0">
                <a:solidFill>
                  <a:srgbClr val="0000FF"/>
                </a:solidFill>
              </a:rPr>
              <a:t>Susanna Repo</a:t>
            </a:r>
          </a:p>
          <a:p>
            <a:pPr algn="ctr">
              <a:lnSpc>
                <a:spcPct val="90000"/>
              </a:lnSpc>
              <a:buFontTx/>
              <a:buNone/>
              <a:defRPr/>
            </a:pPr>
            <a:endParaRPr lang="en-US" sz="2400" dirty="0">
              <a:solidFill>
                <a:srgbClr val="0000FF"/>
              </a:solidFill>
            </a:endParaRPr>
          </a:p>
          <a:p>
            <a:pPr algn="ctr">
              <a:lnSpc>
                <a:spcPct val="90000"/>
              </a:lnSpc>
              <a:buFontTx/>
              <a:buNone/>
              <a:defRPr/>
            </a:pPr>
            <a:endParaRPr lang="en-US" sz="2400" b="1" dirty="0">
              <a:solidFill>
                <a:srgbClr val="0000FF"/>
              </a:solidFill>
            </a:endParaRPr>
          </a:p>
          <a:p>
            <a:pPr algn="ctr">
              <a:lnSpc>
                <a:spcPct val="90000"/>
              </a:lnSpc>
              <a:buFontTx/>
              <a:buNone/>
              <a:defRPr/>
            </a:pPr>
            <a:endParaRPr lang="en-US" sz="2400" dirty="0">
              <a:solidFill>
                <a:srgbClr val="0000FF"/>
              </a:solidFill>
            </a:endParaRPr>
          </a:p>
          <a:p>
            <a:pPr algn="ctr">
              <a:lnSpc>
                <a:spcPct val="90000"/>
              </a:lnSpc>
              <a:buFontTx/>
              <a:buNone/>
              <a:defRPr/>
            </a:pPr>
            <a:endParaRPr lang="en-US" sz="2400" b="1" dirty="0">
              <a:solidFill>
                <a:srgbClr val="0000FF"/>
              </a:solidFill>
            </a:endParaRPr>
          </a:p>
          <a:p>
            <a:pPr algn="ctr">
              <a:lnSpc>
                <a:spcPct val="90000"/>
              </a:lnSpc>
              <a:buFontTx/>
              <a:buNone/>
              <a:defRPr/>
            </a:pPr>
            <a:endParaRPr lang="en-US" sz="2400" b="1" dirty="0">
              <a:solidFill>
                <a:srgbClr val="0000FF"/>
              </a:solidFill>
            </a:endParaRPr>
          </a:p>
        </p:txBody>
      </p:sp>
      <p:sp>
        <p:nvSpPr>
          <p:cNvPr id="2" name="TextBox 1"/>
          <p:cNvSpPr txBox="1"/>
          <p:nvPr/>
        </p:nvSpPr>
        <p:spPr>
          <a:xfrm>
            <a:off x="3567759" y="5329682"/>
            <a:ext cx="4715246" cy="1121846"/>
          </a:xfrm>
          <a:prstGeom prst="rect">
            <a:avLst/>
          </a:prstGeom>
          <a:noFill/>
        </p:spPr>
        <p:txBody>
          <a:bodyPr wrap="square" rtlCol="0">
            <a:spAutoFit/>
          </a:bodyPr>
          <a:lstStyle/>
          <a:p>
            <a:pPr algn="ctr">
              <a:lnSpc>
                <a:spcPct val="90000"/>
              </a:lnSpc>
              <a:buFontTx/>
              <a:buNone/>
              <a:defRPr/>
            </a:pPr>
            <a:r>
              <a:rPr lang="en-US" sz="2800" u="sng" dirty="0">
                <a:solidFill>
                  <a:srgbClr val="0000FF"/>
                </a:solidFill>
              </a:rPr>
              <a:t>Funding:</a:t>
            </a:r>
          </a:p>
          <a:p>
            <a:pPr algn="ctr">
              <a:lnSpc>
                <a:spcPct val="90000"/>
              </a:lnSpc>
              <a:buFontTx/>
              <a:buNone/>
              <a:defRPr/>
            </a:pPr>
            <a:r>
              <a:rPr lang="en-US" sz="2800" dirty="0">
                <a:solidFill>
                  <a:srgbClr val="0000FF"/>
                </a:solidFill>
              </a:rPr>
              <a:t>NLM, RM, </a:t>
            </a:r>
            <a:r>
              <a:rPr lang="en-US" sz="2800" b="1" dirty="0">
                <a:solidFill>
                  <a:srgbClr val="0000FF"/>
                </a:solidFill>
              </a:rPr>
              <a:t>NIGMS</a:t>
            </a:r>
            <a:r>
              <a:rPr lang="en-US" sz="2800" dirty="0">
                <a:solidFill>
                  <a:srgbClr val="0000FF"/>
                </a:solidFill>
              </a:rPr>
              <a:t>, NHGRI, NCI</a:t>
            </a:r>
          </a:p>
          <a:p>
            <a:pPr algn="ctr">
              <a:lnSpc>
                <a:spcPct val="90000"/>
              </a:lnSpc>
              <a:buFontTx/>
              <a:buNone/>
              <a:defRPr/>
            </a:pPr>
            <a:endParaRPr lang="en-US" b="1" dirty="0">
              <a:solidFill>
                <a:srgbClr val="0000FF"/>
              </a:solidFill>
            </a:endParaRPr>
          </a:p>
        </p:txBody>
      </p:sp>
    </p:spTree>
    <p:extLst>
      <p:ext uri="{BB962C8B-B14F-4D97-AF65-F5344CB8AC3E}">
        <p14:creationId xmlns:p14="http://schemas.microsoft.com/office/powerpoint/2010/main" val="326063513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228023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210" name="Shape 145" descr="Z WindUps Slider Larry"/>
          <p:cNvPicPr preferRelativeResize="0"/>
          <p:nvPr/>
        </p:nvPicPr>
        <p:blipFill rotWithShape="1">
          <a:blip r:embed="rId3">
            <a:alphaModFix/>
          </a:blip>
          <a:srcRect/>
          <a:stretch/>
        </p:blipFill>
        <p:spPr>
          <a:xfrm>
            <a:off x="4618422" y="2542118"/>
            <a:ext cx="1106814" cy="1033750"/>
          </a:xfrm>
          <a:prstGeom prst="rect">
            <a:avLst/>
          </a:prstGeom>
          <a:noFill/>
          <a:ln>
            <a:noFill/>
          </a:ln>
        </p:spPr>
      </p:pic>
      <p:sp>
        <p:nvSpPr>
          <p:cNvPr id="95" name="Shape 95"/>
          <p:cNvSpPr txBox="1"/>
          <p:nvPr/>
        </p:nvSpPr>
        <p:spPr>
          <a:xfrm>
            <a:off x="1570200" y="44625"/>
            <a:ext cx="2465550" cy="195075"/>
          </a:xfrm>
          <a:prstGeom prst="rect">
            <a:avLst/>
          </a:prstGeom>
          <a:noFill/>
          <a:ln>
            <a:noFill/>
          </a:ln>
        </p:spPr>
        <p:txBody>
          <a:bodyPr wrap="square" lIns="68569" tIns="34275" rIns="68569" bIns="34275" anchor="ctr" anchorCtr="0">
            <a:noAutofit/>
          </a:bodyPr>
          <a:lstStyle/>
          <a:p>
            <a:pPr>
              <a:lnSpc>
                <a:spcPct val="90000"/>
              </a:lnSpc>
              <a:buSzPct val="25000"/>
              <a:defRPr/>
            </a:pPr>
            <a:r>
              <a:rPr lang="en-US" sz="900" b="1" i="1" dirty="0">
                <a:solidFill>
                  <a:srgbClr val="000000"/>
                </a:solidFill>
                <a:latin typeface="Arial Narrow" charset="0"/>
                <a:ea typeface="Arial Narrow" charset="0"/>
                <a:cs typeface="Arial Narrow" charset="0"/>
                <a:sym typeface="Arial"/>
              </a:rPr>
              <a:t>CAGI Acknowledgements</a:t>
            </a:r>
          </a:p>
        </p:txBody>
      </p:sp>
      <p:sp>
        <p:nvSpPr>
          <p:cNvPr id="96" name="Shape 96"/>
          <p:cNvSpPr txBox="1"/>
          <p:nvPr/>
        </p:nvSpPr>
        <p:spPr>
          <a:xfrm>
            <a:off x="1570200" y="188641"/>
            <a:ext cx="953550" cy="176625"/>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Organizers</a:t>
            </a:r>
          </a:p>
          <a:p>
            <a:pPr>
              <a:defRPr/>
            </a:pPr>
            <a:endParaRPr sz="900" b="1" u="sng" dirty="0">
              <a:solidFill>
                <a:srgbClr val="000000"/>
              </a:solidFill>
              <a:latin typeface="Arial"/>
              <a:ea typeface="Arial"/>
              <a:cs typeface="Arial"/>
              <a:sym typeface="Arial"/>
            </a:endParaRPr>
          </a:p>
          <a:p>
            <a:pPr>
              <a:defRPr/>
            </a:pPr>
            <a:endParaRPr sz="900" b="1" u="sng" dirty="0">
              <a:solidFill>
                <a:srgbClr val="000000"/>
              </a:solidFill>
              <a:latin typeface="Arial"/>
              <a:ea typeface="Arial"/>
              <a:cs typeface="Arial"/>
              <a:sym typeface="Arial"/>
            </a:endParaRPr>
          </a:p>
          <a:p>
            <a:pPr>
              <a:buSzPct val="25000"/>
              <a:defRPr/>
            </a:pPr>
            <a:r>
              <a:rPr lang="en-US" sz="900" dirty="0">
                <a:solidFill>
                  <a:srgbClr val="000000"/>
                </a:solidFill>
                <a:latin typeface="Arial"/>
                <a:ea typeface="Arial"/>
                <a:cs typeface="Arial"/>
                <a:sym typeface="Arial"/>
              </a:rPr>
              <a:t>  </a:t>
            </a:r>
          </a:p>
        </p:txBody>
      </p:sp>
      <p:pic>
        <p:nvPicPr>
          <p:cNvPr id="97" name="Shape 97" descr="george_church.jpg"/>
          <p:cNvPicPr preferRelativeResize="0"/>
          <p:nvPr/>
        </p:nvPicPr>
        <p:blipFill rotWithShape="1">
          <a:blip r:embed="rId4">
            <a:alphaModFix/>
          </a:blip>
          <a:srcRect l="8566" t="1994" r="42116" b="33443"/>
          <a:stretch/>
        </p:blipFill>
        <p:spPr>
          <a:xfrm>
            <a:off x="1945217" y="1274001"/>
            <a:ext cx="297000" cy="378000"/>
          </a:xfrm>
          <a:prstGeom prst="rect">
            <a:avLst/>
          </a:prstGeom>
          <a:noFill/>
          <a:ln>
            <a:noFill/>
          </a:ln>
        </p:spPr>
      </p:pic>
      <p:pic>
        <p:nvPicPr>
          <p:cNvPr id="98" name="Shape 98" descr="sean_mooney_mod.jpg"/>
          <p:cNvPicPr preferRelativeResize="0"/>
          <p:nvPr/>
        </p:nvPicPr>
        <p:blipFill rotWithShape="1">
          <a:blip r:embed="rId5">
            <a:alphaModFix/>
          </a:blip>
          <a:srcRect t="1835"/>
          <a:stretch/>
        </p:blipFill>
        <p:spPr>
          <a:xfrm>
            <a:off x="2924564" y="1271048"/>
            <a:ext cx="297000" cy="378000"/>
          </a:xfrm>
          <a:prstGeom prst="rect">
            <a:avLst/>
          </a:prstGeom>
          <a:noFill/>
          <a:ln>
            <a:noFill/>
          </a:ln>
        </p:spPr>
      </p:pic>
      <p:pic>
        <p:nvPicPr>
          <p:cNvPr id="99" name="Shape 99" descr="pauline_ng_mod.jpg"/>
          <p:cNvPicPr preferRelativeResize="0"/>
          <p:nvPr/>
        </p:nvPicPr>
        <p:blipFill rotWithShape="1">
          <a:blip r:embed="rId6">
            <a:alphaModFix/>
          </a:blip>
          <a:srcRect t="1483" b="-2432"/>
          <a:stretch/>
        </p:blipFill>
        <p:spPr>
          <a:xfrm>
            <a:off x="3179676" y="1268760"/>
            <a:ext cx="297000" cy="378000"/>
          </a:xfrm>
          <a:prstGeom prst="rect">
            <a:avLst/>
          </a:prstGeom>
          <a:noFill/>
          <a:ln>
            <a:noFill/>
          </a:ln>
        </p:spPr>
      </p:pic>
      <p:pic>
        <p:nvPicPr>
          <p:cNvPr id="100" name="Shape 100" descr="Snyder_Michael.jpg"/>
          <p:cNvPicPr preferRelativeResize="0"/>
          <p:nvPr/>
        </p:nvPicPr>
        <p:blipFill rotWithShape="1">
          <a:blip r:embed="rId7">
            <a:alphaModFix/>
          </a:blip>
          <a:srcRect l="26401" r="33570" b="13457"/>
          <a:stretch/>
        </p:blipFill>
        <p:spPr>
          <a:xfrm>
            <a:off x="2261574" y="2108720"/>
            <a:ext cx="297000" cy="378000"/>
          </a:xfrm>
          <a:prstGeom prst="rect">
            <a:avLst/>
          </a:prstGeom>
          <a:noFill/>
          <a:ln>
            <a:noFill/>
          </a:ln>
        </p:spPr>
      </p:pic>
      <p:pic>
        <p:nvPicPr>
          <p:cNvPr id="101" name="Shape 101" descr="atul_butte.jpeg"/>
          <p:cNvPicPr preferRelativeResize="0"/>
          <p:nvPr/>
        </p:nvPicPr>
        <p:blipFill rotWithShape="1">
          <a:blip r:embed="rId8">
            <a:alphaModFix/>
          </a:blip>
          <a:srcRect l="10271" t="6306" r="22703" b="19819"/>
          <a:stretch/>
        </p:blipFill>
        <p:spPr>
          <a:xfrm>
            <a:off x="1937538" y="1683520"/>
            <a:ext cx="297000" cy="378000"/>
          </a:xfrm>
          <a:prstGeom prst="rect">
            <a:avLst/>
          </a:prstGeom>
          <a:noFill/>
          <a:ln>
            <a:noFill/>
          </a:ln>
        </p:spPr>
      </p:pic>
      <p:pic>
        <p:nvPicPr>
          <p:cNvPr id="102" name="Shape 102" descr="garry_cutting.jpg"/>
          <p:cNvPicPr preferRelativeResize="0"/>
          <p:nvPr/>
        </p:nvPicPr>
        <p:blipFill rotWithShape="1">
          <a:blip r:embed="rId9">
            <a:alphaModFix/>
          </a:blip>
          <a:srcRect/>
          <a:stretch/>
        </p:blipFill>
        <p:spPr>
          <a:xfrm>
            <a:off x="2263484" y="1678211"/>
            <a:ext cx="297000" cy="378000"/>
          </a:xfrm>
          <a:prstGeom prst="rect">
            <a:avLst/>
          </a:prstGeom>
          <a:noFill/>
          <a:ln>
            <a:noFill/>
          </a:ln>
        </p:spPr>
      </p:pic>
      <p:pic>
        <p:nvPicPr>
          <p:cNvPr id="103" name="Shape 103" descr="patsy_babbitt.jpg"/>
          <p:cNvPicPr preferRelativeResize="0"/>
          <p:nvPr/>
        </p:nvPicPr>
        <p:blipFill rotWithShape="1">
          <a:blip r:embed="rId10">
            <a:alphaModFix/>
          </a:blip>
          <a:srcRect b="7373"/>
          <a:stretch/>
        </p:blipFill>
        <p:spPr>
          <a:xfrm>
            <a:off x="1635169" y="1687624"/>
            <a:ext cx="297000" cy="378000"/>
          </a:xfrm>
          <a:prstGeom prst="rect">
            <a:avLst/>
          </a:prstGeom>
          <a:noFill/>
          <a:ln>
            <a:noFill/>
          </a:ln>
        </p:spPr>
      </p:pic>
      <p:pic>
        <p:nvPicPr>
          <p:cNvPr id="104" name="Shape 104" descr="rachel_karchin.jpg"/>
          <p:cNvPicPr preferRelativeResize="0"/>
          <p:nvPr/>
        </p:nvPicPr>
        <p:blipFill rotWithShape="1">
          <a:blip r:embed="rId11">
            <a:alphaModFix/>
          </a:blip>
          <a:srcRect l="5994" r="10162" b="16289"/>
          <a:stretch/>
        </p:blipFill>
        <p:spPr>
          <a:xfrm>
            <a:off x="1636247" y="2112967"/>
            <a:ext cx="297000" cy="378000"/>
          </a:xfrm>
          <a:prstGeom prst="rect">
            <a:avLst/>
          </a:prstGeom>
          <a:noFill/>
          <a:ln>
            <a:noFill/>
          </a:ln>
        </p:spPr>
      </p:pic>
      <p:pic>
        <p:nvPicPr>
          <p:cNvPr id="105" name="Shape 105" descr="wei_li_ping.jpg"/>
          <p:cNvPicPr preferRelativeResize="0"/>
          <p:nvPr/>
        </p:nvPicPr>
        <p:blipFill rotWithShape="1">
          <a:blip r:embed="rId12">
            <a:alphaModFix/>
          </a:blip>
          <a:srcRect l="39249" t="23148" r="24464" b="8704"/>
          <a:stretch/>
        </p:blipFill>
        <p:spPr>
          <a:xfrm>
            <a:off x="2585675" y="2111947"/>
            <a:ext cx="297000" cy="378000"/>
          </a:xfrm>
          <a:prstGeom prst="rect">
            <a:avLst/>
          </a:prstGeom>
          <a:noFill/>
          <a:ln>
            <a:noFill/>
          </a:ln>
        </p:spPr>
      </p:pic>
      <p:pic>
        <p:nvPicPr>
          <p:cNvPr id="106" name="Shape 106" descr="Shamil_Sunyaev.png"/>
          <p:cNvPicPr preferRelativeResize="0"/>
          <p:nvPr/>
        </p:nvPicPr>
        <p:blipFill rotWithShape="1">
          <a:blip r:embed="rId13">
            <a:alphaModFix/>
          </a:blip>
          <a:srcRect l="1210" t="2485" r="62330" b="42396"/>
          <a:stretch/>
        </p:blipFill>
        <p:spPr>
          <a:xfrm>
            <a:off x="2913071" y="2116117"/>
            <a:ext cx="297000" cy="378000"/>
          </a:xfrm>
          <a:prstGeom prst="rect">
            <a:avLst/>
          </a:prstGeom>
          <a:noFill/>
          <a:ln>
            <a:noFill/>
          </a:ln>
        </p:spPr>
      </p:pic>
      <p:pic>
        <p:nvPicPr>
          <p:cNvPr id="107" name="Shape 107" descr="bob_nussbaum.jpg"/>
          <p:cNvPicPr preferRelativeResize="0"/>
          <p:nvPr/>
        </p:nvPicPr>
        <p:blipFill rotWithShape="1">
          <a:blip r:embed="rId14">
            <a:alphaModFix/>
          </a:blip>
          <a:srcRect l="7397" r="14739"/>
          <a:stretch/>
        </p:blipFill>
        <p:spPr>
          <a:xfrm>
            <a:off x="1940283" y="2112873"/>
            <a:ext cx="297000" cy="378000"/>
          </a:xfrm>
          <a:prstGeom prst="rect">
            <a:avLst/>
          </a:prstGeom>
          <a:noFill/>
          <a:ln>
            <a:noFill/>
          </a:ln>
        </p:spPr>
      </p:pic>
      <p:pic>
        <p:nvPicPr>
          <p:cNvPr id="108" name="Shape 108" descr="russ_altman.jpg"/>
          <p:cNvPicPr preferRelativeResize="0"/>
          <p:nvPr/>
        </p:nvPicPr>
        <p:blipFill rotWithShape="1">
          <a:blip r:embed="rId15">
            <a:alphaModFix/>
          </a:blip>
          <a:srcRect l="11420" t="1048" r="15276" b="1892"/>
          <a:stretch/>
        </p:blipFill>
        <p:spPr>
          <a:xfrm>
            <a:off x="1639800" y="1274011"/>
            <a:ext cx="297000" cy="378000"/>
          </a:xfrm>
          <a:prstGeom prst="rect">
            <a:avLst/>
          </a:prstGeom>
          <a:noFill/>
          <a:ln>
            <a:noFill/>
          </a:ln>
        </p:spPr>
      </p:pic>
      <p:pic>
        <p:nvPicPr>
          <p:cNvPr id="109" name="Shape 109" descr="tim_hubbard.jpg"/>
          <p:cNvPicPr preferRelativeResize="0"/>
          <p:nvPr/>
        </p:nvPicPr>
        <p:blipFill rotWithShape="1">
          <a:blip r:embed="rId16">
            <a:alphaModFix/>
          </a:blip>
          <a:srcRect t="1331" b="-3716"/>
          <a:stretch/>
        </p:blipFill>
        <p:spPr>
          <a:xfrm>
            <a:off x="2273248" y="1274310"/>
            <a:ext cx="297000" cy="378000"/>
          </a:xfrm>
          <a:prstGeom prst="rect">
            <a:avLst/>
          </a:prstGeom>
          <a:noFill/>
          <a:ln>
            <a:noFill/>
          </a:ln>
        </p:spPr>
      </p:pic>
      <p:pic>
        <p:nvPicPr>
          <p:cNvPr id="110" name="Shape 110" descr="scott_kahn.jpg"/>
          <p:cNvPicPr preferRelativeResize="0"/>
          <p:nvPr/>
        </p:nvPicPr>
        <p:blipFill rotWithShape="1">
          <a:blip r:embed="rId17">
            <a:alphaModFix/>
          </a:blip>
          <a:srcRect t="2633" b="3663"/>
          <a:stretch/>
        </p:blipFill>
        <p:spPr>
          <a:xfrm>
            <a:off x="2588546" y="1272136"/>
            <a:ext cx="297000" cy="378000"/>
          </a:xfrm>
          <a:prstGeom prst="rect">
            <a:avLst/>
          </a:prstGeom>
          <a:noFill/>
          <a:ln>
            <a:noFill/>
          </a:ln>
        </p:spPr>
      </p:pic>
      <p:pic>
        <p:nvPicPr>
          <p:cNvPr id="111" name="Shape 111" descr="JorisVeltman.png"/>
          <p:cNvPicPr preferRelativeResize="0"/>
          <p:nvPr/>
        </p:nvPicPr>
        <p:blipFill rotWithShape="1">
          <a:blip r:embed="rId18">
            <a:alphaModFix/>
          </a:blip>
          <a:srcRect l="9525" r="11906"/>
          <a:stretch/>
        </p:blipFill>
        <p:spPr>
          <a:xfrm>
            <a:off x="3208889" y="2117579"/>
            <a:ext cx="297000" cy="378000"/>
          </a:xfrm>
          <a:prstGeom prst="rect">
            <a:avLst/>
          </a:prstGeom>
          <a:noFill/>
          <a:ln>
            <a:noFill/>
          </a:ln>
        </p:spPr>
      </p:pic>
      <p:pic>
        <p:nvPicPr>
          <p:cNvPr id="112" name="Shape 112" descr="elnitskil.jpg"/>
          <p:cNvPicPr preferRelativeResize="0"/>
          <p:nvPr/>
        </p:nvPicPr>
        <p:blipFill rotWithShape="1">
          <a:blip r:embed="rId19">
            <a:alphaModFix/>
          </a:blip>
          <a:srcRect l="9797" t="-2310" r="29386" b="2310"/>
          <a:stretch/>
        </p:blipFill>
        <p:spPr>
          <a:xfrm>
            <a:off x="2585610" y="1676672"/>
            <a:ext cx="297000" cy="378000"/>
          </a:xfrm>
          <a:prstGeom prst="rect">
            <a:avLst/>
          </a:prstGeom>
          <a:noFill/>
          <a:ln>
            <a:noFill/>
          </a:ln>
        </p:spPr>
      </p:pic>
      <p:sp>
        <p:nvSpPr>
          <p:cNvPr id="113" name="Shape 113"/>
          <p:cNvSpPr/>
          <p:nvPr/>
        </p:nvSpPr>
        <p:spPr>
          <a:xfrm>
            <a:off x="1560630" y="3140968"/>
            <a:ext cx="2105100" cy="230850"/>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Website Development </a:t>
            </a:r>
          </a:p>
        </p:txBody>
      </p:sp>
      <p:pic>
        <p:nvPicPr>
          <p:cNvPr id="125" name="Shape 125" descr="josh_stuart.jpg"/>
          <p:cNvPicPr preferRelativeResize="0"/>
          <p:nvPr/>
        </p:nvPicPr>
        <p:blipFill rotWithShape="1">
          <a:blip r:embed="rId20">
            <a:alphaModFix/>
          </a:blip>
          <a:srcRect l="13849" t="8324" r="18459" b="14089"/>
          <a:stretch/>
        </p:blipFill>
        <p:spPr>
          <a:xfrm>
            <a:off x="3233682" y="3356992"/>
            <a:ext cx="297000" cy="378000"/>
          </a:xfrm>
          <a:prstGeom prst="rect">
            <a:avLst/>
          </a:prstGeom>
          <a:noFill/>
          <a:ln>
            <a:noFill/>
          </a:ln>
        </p:spPr>
      </p:pic>
      <p:pic>
        <p:nvPicPr>
          <p:cNvPr id="126" name="Shape 126" descr="artem.sokolov.jpg"/>
          <p:cNvPicPr preferRelativeResize="0"/>
          <p:nvPr/>
        </p:nvPicPr>
        <p:blipFill rotWithShape="1">
          <a:blip r:embed="rId21">
            <a:alphaModFix/>
          </a:blip>
          <a:srcRect l="24251" t="3085" r="39411" b="47699"/>
          <a:stretch/>
        </p:blipFill>
        <p:spPr>
          <a:xfrm>
            <a:off x="2909646" y="3376311"/>
            <a:ext cx="297000" cy="378000"/>
          </a:xfrm>
          <a:prstGeom prst="rect">
            <a:avLst/>
          </a:prstGeom>
          <a:noFill/>
          <a:ln>
            <a:noFill/>
          </a:ln>
        </p:spPr>
      </p:pic>
      <p:sp>
        <p:nvSpPr>
          <p:cNvPr id="127" name="Shape 127"/>
          <p:cNvSpPr txBox="1"/>
          <p:nvPr/>
        </p:nvSpPr>
        <p:spPr>
          <a:xfrm>
            <a:off x="3647729" y="3500172"/>
            <a:ext cx="2985909" cy="253916"/>
          </a:xfrm>
          <a:prstGeom prst="rect">
            <a:avLst/>
          </a:prstGeom>
          <a:noFill/>
          <a:ln>
            <a:noFill/>
          </a:ln>
        </p:spPr>
        <p:txBody>
          <a:bodyPr wrap="square" lIns="68569" tIns="34275" rIns="68569" bIns="34275" anchor="t" anchorCtr="0">
            <a:noAutofit/>
          </a:bodyPr>
          <a:lstStyle/>
          <a:p>
            <a:pPr>
              <a:buSzPct val="25000"/>
              <a:defRPr/>
            </a:pPr>
            <a:r>
              <a:rPr lang="en-US" sz="2000" b="1" dirty="0" err="1">
                <a:solidFill>
                  <a:srgbClr val="7030A0"/>
                </a:solidFill>
                <a:latin typeface="Arial Narrow" charset="0"/>
                <a:ea typeface="Arial Narrow" charset="0"/>
                <a:cs typeface="Arial Narrow" charset="0"/>
                <a:sym typeface="Arial"/>
              </a:rPr>
              <a:t>genomeinterpretation.org</a:t>
            </a:r>
            <a:endParaRPr lang="en-US" sz="2000" b="1" dirty="0">
              <a:solidFill>
                <a:srgbClr val="7030A0"/>
              </a:solidFill>
              <a:latin typeface="Arial Narrow" charset="0"/>
              <a:ea typeface="Arial Narrow" charset="0"/>
              <a:cs typeface="Arial Narrow" charset="0"/>
              <a:sym typeface="Arial"/>
            </a:endParaRPr>
          </a:p>
        </p:txBody>
      </p:sp>
      <p:pic>
        <p:nvPicPr>
          <p:cNvPr id="128" name="Shape 128"/>
          <p:cNvPicPr preferRelativeResize="0"/>
          <p:nvPr/>
        </p:nvPicPr>
        <p:blipFill rotWithShape="1">
          <a:blip r:embed="rId22">
            <a:alphaModFix/>
          </a:blip>
          <a:srcRect/>
          <a:stretch/>
        </p:blipFill>
        <p:spPr>
          <a:xfrm>
            <a:off x="2909646" y="1685672"/>
            <a:ext cx="297000" cy="378000"/>
          </a:xfrm>
          <a:prstGeom prst="rect">
            <a:avLst/>
          </a:prstGeom>
          <a:noFill/>
          <a:ln>
            <a:noFill/>
          </a:ln>
        </p:spPr>
      </p:pic>
      <p:pic>
        <p:nvPicPr>
          <p:cNvPr id="129" name="Shape 129"/>
          <p:cNvPicPr preferRelativeResize="0"/>
          <p:nvPr/>
        </p:nvPicPr>
        <p:blipFill rotWithShape="1">
          <a:blip r:embed="rId23">
            <a:alphaModFix/>
          </a:blip>
          <a:srcRect r="2114" b="-1770"/>
          <a:stretch/>
        </p:blipFill>
        <p:spPr>
          <a:xfrm>
            <a:off x="3190757" y="1689028"/>
            <a:ext cx="297000" cy="378000"/>
          </a:xfrm>
          <a:prstGeom prst="rect">
            <a:avLst/>
          </a:prstGeom>
          <a:noFill/>
          <a:ln>
            <a:noFill/>
          </a:ln>
        </p:spPr>
      </p:pic>
      <p:pic>
        <p:nvPicPr>
          <p:cNvPr id="133" name="Shape 133"/>
          <p:cNvPicPr preferRelativeResize="0"/>
          <p:nvPr/>
        </p:nvPicPr>
        <p:blipFill rotWithShape="1">
          <a:blip r:embed="rId24">
            <a:alphaModFix/>
          </a:blip>
          <a:srcRect b="-3928"/>
          <a:stretch/>
        </p:blipFill>
        <p:spPr>
          <a:xfrm>
            <a:off x="2261574" y="3376311"/>
            <a:ext cx="297000" cy="378000"/>
          </a:xfrm>
          <a:prstGeom prst="rect">
            <a:avLst/>
          </a:prstGeom>
          <a:noFill/>
          <a:ln>
            <a:noFill/>
          </a:ln>
        </p:spPr>
      </p:pic>
      <p:pic>
        <p:nvPicPr>
          <p:cNvPr id="134" name="Shape 134"/>
          <p:cNvPicPr preferRelativeResize="0"/>
          <p:nvPr/>
        </p:nvPicPr>
        <p:blipFill rotWithShape="1">
          <a:blip r:embed="rId25">
            <a:alphaModFix/>
          </a:blip>
          <a:srcRect b="2123"/>
          <a:stretch/>
        </p:blipFill>
        <p:spPr>
          <a:xfrm>
            <a:off x="2585610" y="3376311"/>
            <a:ext cx="297000" cy="378000"/>
          </a:xfrm>
          <a:prstGeom prst="rect">
            <a:avLst/>
          </a:prstGeom>
          <a:noFill/>
          <a:ln>
            <a:noFill/>
          </a:ln>
        </p:spPr>
      </p:pic>
      <p:pic>
        <p:nvPicPr>
          <p:cNvPr id="135" name="Shape 135" descr="navya.JPG"/>
          <p:cNvPicPr preferRelativeResize="0"/>
          <p:nvPr/>
        </p:nvPicPr>
        <p:blipFill rotWithShape="1">
          <a:blip r:embed="rId26">
            <a:alphaModFix/>
          </a:blip>
          <a:srcRect/>
          <a:stretch/>
        </p:blipFill>
        <p:spPr>
          <a:xfrm>
            <a:off x="1937538" y="3376308"/>
            <a:ext cx="297000" cy="378000"/>
          </a:xfrm>
          <a:prstGeom prst="rect">
            <a:avLst/>
          </a:prstGeom>
          <a:noFill/>
          <a:ln>
            <a:noFill/>
          </a:ln>
        </p:spPr>
      </p:pic>
      <p:pic>
        <p:nvPicPr>
          <p:cNvPr id="136" name="Shape 136"/>
          <p:cNvPicPr preferRelativeResize="0"/>
          <p:nvPr/>
        </p:nvPicPr>
        <p:blipFill rotWithShape="1">
          <a:blip r:embed="rId27">
            <a:alphaModFix/>
          </a:blip>
          <a:srcRect b="2997"/>
          <a:stretch/>
        </p:blipFill>
        <p:spPr>
          <a:xfrm>
            <a:off x="1591875" y="3376310"/>
            <a:ext cx="297000" cy="378000"/>
          </a:xfrm>
          <a:prstGeom prst="rect">
            <a:avLst/>
          </a:prstGeom>
          <a:noFill/>
          <a:ln>
            <a:noFill/>
          </a:ln>
        </p:spPr>
      </p:pic>
      <p:pic>
        <p:nvPicPr>
          <p:cNvPr id="140" name="Shape 140"/>
          <p:cNvPicPr preferRelativeResize="0"/>
          <p:nvPr/>
        </p:nvPicPr>
        <p:blipFill rotWithShape="1">
          <a:blip r:embed="rId28">
            <a:alphaModFix/>
          </a:blip>
          <a:srcRect l="840" t="6032" r="-840" b="6024"/>
          <a:stretch/>
        </p:blipFill>
        <p:spPr>
          <a:xfrm>
            <a:off x="1944761" y="404665"/>
            <a:ext cx="1484517" cy="420189"/>
          </a:xfrm>
          <a:prstGeom prst="rect">
            <a:avLst/>
          </a:prstGeom>
          <a:noFill/>
          <a:ln>
            <a:noFill/>
          </a:ln>
        </p:spPr>
      </p:pic>
      <p:pic>
        <p:nvPicPr>
          <p:cNvPr id="142" name="Shape 142"/>
          <p:cNvPicPr preferRelativeResize="0"/>
          <p:nvPr/>
        </p:nvPicPr>
        <p:blipFill rotWithShape="1">
          <a:blip r:embed="rId29">
            <a:alphaModFix/>
          </a:blip>
          <a:srcRect l="4836" t="3156" r="10753" b="3166"/>
          <a:stretch/>
        </p:blipFill>
        <p:spPr>
          <a:xfrm>
            <a:off x="3440743" y="404664"/>
            <a:ext cx="315490" cy="428662"/>
          </a:xfrm>
          <a:prstGeom prst="rect">
            <a:avLst/>
          </a:prstGeom>
          <a:noFill/>
          <a:ln>
            <a:noFill/>
          </a:ln>
        </p:spPr>
      </p:pic>
      <p:pic>
        <p:nvPicPr>
          <p:cNvPr id="143" name="Shape 143"/>
          <p:cNvPicPr preferRelativeResize="0"/>
          <p:nvPr/>
        </p:nvPicPr>
        <p:blipFill rotWithShape="1">
          <a:blip r:embed="rId30">
            <a:alphaModFix/>
          </a:blip>
          <a:srcRect/>
          <a:stretch/>
        </p:blipFill>
        <p:spPr>
          <a:xfrm>
            <a:off x="3647729" y="3048864"/>
            <a:ext cx="239861" cy="195131"/>
          </a:xfrm>
          <a:prstGeom prst="rect">
            <a:avLst/>
          </a:prstGeom>
          <a:noFill/>
          <a:ln>
            <a:noFill/>
          </a:ln>
        </p:spPr>
      </p:pic>
      <p:sp>
        <p:nvSpPr>
          <p:cNvPr id="144" name="Shape 144"/>
          <p:cNvSpPr txBox="1"/>
          <p:nvPr/>
        </p:nvSpPr>
        <p:spPr>
          <a:xfrm>
            <a:off x="3890385" y="2993622"/>
            <a:ext cx="1137584" cy="256469"/>
          </a:xfrm>
          <a:prstGeom prst="rect">
            <a:avLst/>
          </a:prstGeom>
          <a:noFill/>
          <a:ln>
            <a:noFill/>
          </a:ln>
        </p:spPr>
        <p:txBody>
          <a:bodyPr wrap="square" lIns="68569" tIns="34275" rIns="68569" bIns="34275" anchor="t" anchorCtr="0">
            <a:noAutofit/>
          </a:bodyPr>
          <a:lstStyle/>
          <a:p>
            <a:pPr>
              <a:buSzPct val="25000"/>
              <a:defRPr/>
            </a:pPr>
            <a:r>
              <a:rPr lang="en-US" sz="1200" dirty="0">
                <a:solidFill>
                  <a:prstClr val="black"/>
                </a:solidFill>
                <a:latin typeface="Arial" charset="0"/>
                <a:ea typeface="Arial" charset="0"/>
                <a:cs typeface="Arial" charset="0"/>
                <a:sym typeface="Calibri"/>
              </a:rPr>
              <a:t>@</a:t>
            </a:r>
            <a:r>
              <a:rPr lang="en-US" sz="1200" dirty="0" err="1">
                <a:solidFill>
                  <a:prstClr val="black"/>
                </a:solidFill>
                <a:latin typeface="Arial" charset="0"/>
                <a:ea typeface="Arial" charset="0"/>
                <a:cs typeface="Arial" charset="0"/>
                <a:sym typeface="Calibri"/>
              </a:rPr>
              <a:t>CAGInews</a:t>
            </a:r>
            <a:endParaRPr lang="en-US" sz="1200" dirty="0">
              <a:solidFill>
                <a:prstClr val="black"/>
              </a:solidFill>
              <a:latin typeface="Arial" charset="0"/>
              <a:ea typeface="Arial" charset="0"/>
              <a:cs typeface="Arial" charset="0"/>
              <a:sym typeface="Calibri"/>
            </a:endParaRPr>
          </a:p>
        </p:txBody>
      </p:sp>
      <p:sp>
        <p:nvSpPr>
          <p:cNvPr id="146" name="Shape 146"/>
          <p:cNvSpPr txBox="1"/>
          <p:nvPr/>
        </p:nvSpPr>
        <p:spPr>
          <a:xfrm>
            <a:off x="8347294" y="11584"/>
            <a:ext cx="3572550" cy="176624"/>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Data Providers</a:t>
            </a:r>
          </a:p>
        </p:txBody>
      </p:sp>
      <p:sp>
        <p:nvSpPr>
          <p:cNvPr id="152" name="Shape 152"/>
          <p:cNvSpPr txBox="1"/>
          <p:nvPr/>
        </p:nvSpPr>
        <p:spPr>
          <a:xfrm>
            <a:off x="1570200" y="2564905"/>
            <a:ext cx="2531160" cy="230833"/>
          </a:xfrm>
          <a:prstGeom prst="rect">
            <a:avLst/>
          </a:prstGeom>
          <a:noFill/>
          <a:ln>
            <a:noFill/>
          </a:ln>
        </p:spPr>
        <p:txBody>
          <a:bodyPr wrap="square" lIns="68569" tIns="34275" rIns="68569" bIns="34275" anchor="t" anchorCtr="0">
            <a:noAutofit/>
          </a:bodyPr>
          <a:lstStyle/>
          <a:p>
            <a:pPr>
              <a:buSzPct val="25000"/>
              <a:defRPr/>
            </a:pPr>
            <a:r>
              <a:rPr lang="en-US" sz="900" b="1" u="sng" dirty="0">
                <a:solidFill>
                  <a:prstClr val="black"/>
                </a:solidFill>
                <a:latin typeface="Arial Narrow" charset="0"/>
                <a:ea typeface="Arial Narrow" charset="0"/>
                <a:cs typeface="Arial Narrow" charset="0"/>
                <a:sym typeface="Arial"/>
              </a:rPr>
              <a:t>Ethics Forum</a:t>
            </a:r>
          </a:p>
        </p:txBody>
      </p:sp>
      <p:pic>
        <p:nvPicPr>
          <p:cNvPr id="153" name="Shape 153"/>
          <p:cNvPicPr preferRelativeResize="0"/>
          <p:nvPr/>
        </p:nvPicPr>
        <p:blipFill rotWithShape="1">
          <a:blip r:embed="rId31">
            <a:alphaModFix/>
          </a:blip>
          <a:srcRect/>
          <a:stretch/>
        </p:blipFill>
        <p:spPr>
          <a:xfrm>
            <a:off x="1661817" y="2780928"/>
            <a:ext cx="297000" cy="378000"/>
          </a:xfrm>
          <a:prstGeom prst="rect">
            <a:avLst/>
          </a:prstGeom>
          <a:noFill/>
          <a:ln>
            <a:noFill/>
          </a:ln>
        </p:spPr>
      </p:pic>
      <p:pic>
        <p:nvPicPr>
          <p:cNvPr id="154" name="Shape 154"/>
          <p:cNvPicPr preferRelativeResize="0"/>
          <p:nvPr/>
        </p:nvPicPr>
        <p:blipFill rotWithShape="1">
          <a:blip r:embed="rId32">
            <a:alphaModFix/>
          </a:blip>
          <a:srcRect/>
          <a:stretch/>
        </p:blipFill>
        <p:spPr>
          <a:xfrm>
            <a:off x="1964574" y="2780928"/>
            <a:ext cx="297000" cy="378000"/>
          </a:xfrm>
          <a:prstGeom prst="rect">
            <a:avLst/>
          </a:prstGeom>
          <a:noFill/>
          <a:ln>
            <a:noFill/>
          </a:ln>
        </p:spPr>
      </p:pic>
      <p:pic>
        <p:nvPicPr>
          <p:cNvPr id="155" name="Shape 155"/>
          <p:cNvPicPr preferRelativeResize="0"/>
          <p:nvPr/>
        </p:nvPicPr>
        <p:blipFill rotWithShape="1">
          <a:blip r:embed="rId33">
            <a:alphaModFix/>
          </a:blip>
          <a:srcRect/>
          <a:stretch/>
        </p:blipFill>
        <p:spPr>
          <a:xfrm>
            <a:off x="2261574" y="2780928"/>
            <a:ext cx="297000" cy="378000"/>
          </a:xfrm>
          <a:prstGeom prst="rect">
            <a:avLst/>
          </a:prstGeom>
          <a:noFill/>
          <a:ln>
            <a:noFill/>
          </a:ln>
        </p:spPr>
      </p:pic>
      <p:pic>
        <p:nvPicPr>
          <p:cNvPr id="156" name="Shape 156"/>
          <p:cNvPicPr preferRelativeResize="0"/>
          <p:nvPr/>
        </p:nvPicPr>
        <p:blipFill rotWithShape="1">
          <a:blip r:embed="rId34">
            <a:alphaModFix/>
          </a:blip>
          <a:srcRect/>
          <a:stretch/>
        </p:blipFill>
        <p:spPr>
          <a:xfrm>
            <a:off x="3125670" y="2780928"/>
            <a:ext cx="297000" cy="378000"/>
          </a:xfrm>
          <a:prstGeom prst="rect">
            <a:avLst/>
          </a:prstGeom>
          <a:noFill/>
          <a:ln>
            <a:noFill/>
          </a:ln>
        </p:spPr>
      </p:pic>
      <p:pic>
        <p:nvPicPr>
          <p:cNvPr id="157" name="Shape 157"/>
          <p:cNvPicPr preferRelativeResize="0"/>
          <p:nvPr/>
        </p:nvPicPr>
        <p:blipFill rotWithShape="1">
          <a:blip r:embed="rId35">
            <a:alphaModFix/>
          </a:blip>
          <a:srcRect/>
          <a:stretch/>
        </p:blipFill>
        <p:spPr>
          <a:xfrm>
            <a:off x="2855640" y="2780928"/>
            <a:ext cx="297000" cy="378000"/>
          </a:xfrm>
          <a:prstGeom prst="rect">
            <a:avLst/>
          </a:prstGeom>
          <a:noFill/>
          <a:ln>
            <a:noFill/>
          </a:ln>
        </p:spPr>
      </p:pic>
      <p:pic>
        <p:nvPicPr>
          <p:cNvPr id="173" name="Shape 173"/>
          <p:cNvPicPr preferRelativeResize="0"/>
          <p:nvPr/>
        </p:nvPicPr>
        <p:blipFill rotWithShape="1">
          <a:blip r:embed="rId36">
            <a:alphaModFix/>
          </a:blip>
          <a:srcRect b="2334"/>
          <a:stretch/>
        </p:blipFill>
        <p:spPr>
          <a:xfrm>
            <a:off x="2585610" y="2780928"/>
            <a:ext cx="297000" cy="378000"/>
          </a:xfrm>
          <a:prstGeom prst="rect">
            <a:avLst/>
          </a:prstGeom>
          <a:noFill/>
          <a:ln>
            <a:noFill/>
          </a:ln>
        </p:spPr>
      </p:pic>
      <p:pic>
        <p:nvPicPr>
          <p:cNvPr id="174" name="Shape 174"/>
          <p:cNvPicPr preferRelativeResize="0"/>
          <p:nvPr/>
        </p:nvPicPr>
        <p:blipFill rotWithShape="1">
          <a:blip r:embed="rId37">
            <a:alphaModFix/>
          </a:blip>
          <a:srcRect/>
          <a:stretch/>
        </p:blipFill>
        <p:spPr>
          <a:xfrm>
            <a:off x="1631505" y="6370939"/>
            <a:ext cx="1007049" cy="339162"/>
          </a:xfrm>
          <a:prstGeom prst="rect">
            <a:avLst/>
          </a:prstGeom>
          <a:noFill/>
          <a:ln>
            <a:noFill/>
          </a:ln>
        </p:spPr>
      </p:pic>
      <p:pic>
        <p:nvPicPr>
          <p:cNvPr id="175" name="Shape 175"/>
          <p:cNvPicPr preferRelativeResize="0"/>
          <p:nvPr/>
        </p:nvPicPr>
        <p:blipFill rotWithShape="1">
          <a:blip r:embed="rId38">
            <a:alphaModFix/>
          </a:blip>
          <a:srcRect/>
          <a:stretch/>
        </p:blipFill>
        <p:spPr>
          <a:xfrm>
            <a:off x="2639617" y="6362562"/>
            <a:ext cx="570609" cy="355919"/>
          </a:xfrm>
          <a:prstGeom prst="rect">
            <a:avLst/>
          </a:prstGeom>
          <a:noFill/>
          <a:ln>
            <a:noFill/>
          </a:ln>
        </p:spPr>
      </p:pic>
      <p:pic>
        <p:nvPicPr>
          <p:cNvPr id="176" name="Shape 176"/>
          <p:cNvPicPr preferRelativeResize="0"/>
          <p:nvPr/>
        </p:nvPicPr>
        <p:blipFill rotWithShape="1">
          <a:blip r:embed="rId39">
            <a:alphaModFix/>
          </a:blip>
          <a:srcRect/>
          <a:stretch/>
        </p:blipFill>
        <p:spPr>
          <a:xfrm>
            <a:off x="3143672" y="6318189"/>
            <a:ext cx="563566" cy="444665"/>
          </a:xfrm>
          <a:prstGeom prst="rect">
            <a:avLst/>
          </a:prstGeom>
          <a:noFill/>
          <a:ln>
            <a:noFill/>
          </a:ln>
        </p:spPr>
      </p:pic>
      <p:sp>
        <p:nvSpPr>
          <p:cNvPr id="177" name="Shape 177"/>
          <p:cNvSpPr txBox="1"/>
          <p:nvPr/>
        </p:nvSpPr>
        <p:spPr>
          <a:xfrm>
            <a:off x="3680527" y="3861048"/>
            <a:ext cx="7049118" cy="3458848"/>
          </a:xfrm>
          <a:prstGeom prst="rect">
            <a:avLst/>
          </a:prstGeom>
          <a:noFill/>
          <a:ln>
            <a:noFill/>
          </a:ln>
        </p:spPr>
        <p:txBody>
          <a:bodyPr wrap="square" lIns="68569" tIns="34275" rIns="68569" bIns="34275" anchor="t" anchorCtr="0">
            <a:noAutofit/>
          </a:bodyPr>
          <a:lstStyle/>
          <a:p>
            <a:pPr>
              <a:buSzPct val="25000"/>
              <a:defRPr/>
            </a:pPr>
            <a:r>
              <a:rPr lang="en-US" sz="950" b="1" dirty="0">
                <a:solidFill>
                  <a:prstClr val="black"/>
                </a:solidFill>
                <a:latin typeface="Arial Narrow" charset="0"/>
                <a:ea typeface="Arial Narrow" charset="0"/>
                <a:cs typeface="Arial Narrow" charset="0"/>
                <a:sym typeface="Arial"/>
              </a:rPr>
              <a:t>Predictors</a:t>
            </a:r>
            <a:r>
              <a:rPr lang="en-US" sz="950" dirty="0">
                <a:solidFill>
                  <a:prstClr val="black"/>
                </a:solidFill>
                <a:latin typeface="Arial Narrow" charset="0"/>
                <a:ea typeface="Arial Narrow" charset="0"/>
                <a:cs typeface="Arial Narrow" charset="0"/>
                <a:sym typeface="Arial"/>
              </a:rPr>
              <a:t>: Allison Abad, Ogun </a:t>
            </a:r>
            <a:r>
              <a:rPr lang="en-US" sz="950" dirty="0" err="1">
                <a:solidFill>
                  <a:prstClr val="black"/>
                </a:solidFill>
                <a:latin typeface="Arial Narrow" charset="0"/>
                <a:ea typeface="Arial Narrow" charset="0"/>
                <a:cs typeface="Arial Narrow" charset="0"/>
                <a:sym typeface="Arial"/>
              </a:rPr>
              <a:t>Adebali</a:t>
            </a:r>
            <a:r>
              <a:rPr lang="en-US" sz="950" dirty="0">
                <a:solidFill>
                  <a:prstClr val="black"/>
                </a:solidFill>
                <a:latin typeface="Arial Narrow" charset="0"/>
                <a:ea typeface="Arial Narrow" charset="0"/>
                <a:cs typeface="Arial Narrow" charset="0"/>
                <a:sym typeface="Arial"/>
              </a:rPr>
              <a:t>, Ivan </a:t>
            </a:r>
            <a:r>
              <a:rPr lang="en-US" sz="950" dirty="0" err="1">
                <a:solidFill>
                  <a:prstClr val="black"/>
                </a:solidFill>
                <a:latin typeface="Arial Narrow" charset="0"/>
                <a:ea typeface="Arial Narrow" charset="0"/>
                <a:cs typeface="Arial Narrow" charset="0"/>
                <a:sym typeface="Arial"/>
              </a:rPr>
              <a:t>Adzhubey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Talal</a:t>
            </a:r>
            <a:r>
              <a:rPr lang="en-US" sz="950" dirty="0">
                <a:solidFill>
                  <a:prstClr val="black"/>
                </a:solidFill>
                <a:latin typeface="Arial Narrow" charset="0"/>
                <a:ea typeface="Arial Narrow" charset="0"/>
                <a:cs typeface="Arial Narrow" charset="0"/>
                <a:sym typeface="Arial"/>
              </a:rPr>
              <a:t> Amin, Johnathan R. Azaria, Giulia </a:t>
            </a:r>
            <a:r>
              <a:rPr lang="en-US" sz="950" dirty="0" err="1">
                <a:solidFill>
                  <a:prstClr val="black"/>
                </a:solidFill>
                <a:latin typeface="Arial Narrow" charset="0"/>
                <a:ea typeface="Arial Narrow" charset="0"/>
                <a:cs typeface="Arial Narrow" charset="0"/>
                <a:sym typeface="Arial"/>
              </a:rPr>
              <a:t>Babbi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Eraan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Bachar</a:t>
            </a:r>
            <a:r>
              <a:rPr lang="en-US" sz="950" dirty="0">
                <a:solidFill>
                  <a:prstClr val="black"/>
                </a:solidFill>
                <a:latin typeface="Arial Narrow" charset="0"/>
                <a:ea typeface="Arial Narrow" charset="0"/>
                <a:cs typeface="Arial Narrow" charset="0"/>
                <a:sym typeface="Arial"/>
              </a:rPr>
              <a:t>, Benjamin Bachman, </a:t>
            </a:r>
            <a:r>
              <a:rPr lang="en-US" sz="950" dirty="0" err="1">
                <a:solidFill>
                  <a:prstClr val="black"/>
                </a:solidFill>
                <a:latin typeface="Arial Narrow" charset="0"/>
                <a:ea typeface="Arial Narrow" charset="0"/>
                <a:cs typeface="Arial Narrow" charset="0"/>
                <a:sym typeface="Arial"/>
              </a:rPr>
              <a:t>Minkyung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Baek</a:t>
            </a:r>
            <a:r>
              <a:rPr lang="en-US" sz="950" dirty="0">
                <a:solidFill>
                  <a:prstClr val="black"/>
                </a:solidFill>
                <a:latin typeface="Arial Narrow" charset="0"/>
                <a:ea typeface="Arial Narrow" charset="0"/>
                <a:cs typeface="Arial Narrow" charset="0"/>
                <a:sym typeface="Arial"/>
              </a:rPr>
              <a:t>, Greet De </a:t>
            </a:r>
            <a:r>
              <a:rPr lang="en-US" sz="950" dirty="0" err="1">
                <a:solidFill>
                  <a:prstClr val="black"/>
                </a:solidFill>
                <a:latin typeface="Arial Narrow" charset="0"/>
                <a:ea typeface="Arial Narrow" charset="0"/>
                <a:cs typeface="Arial Narrow" charset="0"/>
                <a:sym typeface="Arial"/>
              </a:rPr>
              <a:t>Baets</a:t>
            </a:r>
            <a:r>
              <a:rPr lang="en-US" sz="950" dirty="0">
                <a:solidFill>
                  <a:prstClr val="black"/>
                </a:solidFill>
                <a:latin typeface="Arial Narrow" charset="0"/>
                <a:ea typeface="Arial Narrow" charset="0"/>
                <a:cs typeface="Arial Narrow" charset="0"/>
                <a:sym typeface="Arial"/>
              </a:rPr>
              <a:t>, Michael Beer, Violeta </a:t>
            </a:r>
            <a:r>
              <a:rPr lang="en-US" sz="950" dirty="0" err="1">
                <a:solidFill>
                  <a:prstClr val="black"/>
                </a:solidFill>
                <a:latin typeface="Arial Narrow" charset="0"/>
                <a:ea typeface="Arial Narrow" charset="0"/>
                <a:cs typeface="Arial Narrow" charset="0"/>
                <a:sym typeface="Arial"/>
              </a:rPr>
              <a:t>Beleva</a:t>
            </a:r>
            <a:r>
              <a:rPr lang="en-US" sz="950" dirty="0">
                <a:solidFill>
                  <a:prstClr val="black"/>
                </a:solidFill>
                <a:latin typeface="Arial Narrow" charset="0"/>
                <a:ea typeface="Arial Narrow" charset="0"/>
                <a:cs typeface="Arial Narrow" charset="0"/>
                <a:sym typeface="Arial"/>
              </a:rPr>
              <a:t>-Guthrie, Bonnie Berger, Brady Bernard, </a:t>
            </a:r>
            <a:r>
              <a:rPr lang="en-US" sz="950" dirty="0" err="1">
                <a:solidFill>
                  <a:prstClr val="black"/>
                </a:solidFill>
                <a:latin typeface="Arial Narrow" charset="0"/>
                <a:ea typeface="Arial Narrow" charset="0"/>
                <a:cs typeface="Arial Narrow" charset="0"/>
                <a:sym typeface="Arial"/>
              </a:rPr>
              <a:t>Rajendra</a:t>
            </a:r>
            <a:r>
              <a:rPr lang="en-US" sz="950" dirty="0">
                <a:solidFill>
                  <a:prstClr val="black"/>
                </a:solidFill>
                <a:latin typeface="Arial Narrow" charset="0"/>
                <a:ea typeface="Arial Narrow" charset="0"/>
                <a:cs typeface="Arial Narrow" charset="0"/>
                <a:sym typeface="Arial"/>
              </a:rPr>
              <a:t> Bhat, </a:t>
            </a:r>
            <a:r>
              <a:rPr lang="en-US" sz="950" dirty="0" err="1">
                <a:solidFill>
                  <a:prstClr val="black"/>
                </a:solidFill>
                <a:latin typeface="Arial Narrow" charset="0"/>
                <a:ea typeface="Arial Narrow" charset="0"/>
                <a:cs typeface="Arial Narrow" charset="0"/>
                <a:sym typeface="Arial"/>
              </a:rPr>
              <a:t>Rohit</a:t>
            </a:r>
            <a:r>
              <a:rPr lang="en-US" sz="950" dirty="0">
                <a:solidFill>
                  <a:prstClr val="black"/>
                </a:solidFill>
                <a:latin typeface="Arial Narrow" charset="0"/>
                <a:ea typeface="Arial Narrow" charset="0"/>
                <a:cs typeface="Arial Narrow" charset="0"/>
                <a:sym typeface="Arial"/>
              </a:rPr>
              <a:t> Bhattacharya, </a:t>
            </a:r>
            <a:r>
              <a:rPr lang="en-US" sz="950" dirty="0" err="1">
                <a:solidFill>
                  <a:prstClr val="black"/>
                </a:solidFill>
                <a:latin typeface="Arial Narrow" charset="0"/>
                <a:ea typeface="Arial Narrow" charset="0"/>
                <a:cs typeface="Arial Narrow" charset="0"/>
                <a:sym typeface="Arial"/>
              </a:rPr>
              <a:t>Samuele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Bovo</a:t>
            </a:r>
            <a:r>
              <a:rPr lang="en-US" sz="950" dirty="0">
                <a:solidFill>
                  <a:prstClr val="black"/>
                </a:solidFill>
                <a:latin typeface="Arial Narrow" charset="0"/>
                <a:ea typeface="Arial Narrow" charset="0"/>
                <a:cs typeface="Arial Narrow" charset="0"/>
                <a:sym typeface="Arial"/>
              </a:rPr>
              <a:t>, Marcus Breese, </a:t>
            </a:r>
            <a:r>
              <a:rPr lang="en-US" sz="950" dirty="0" err="1">
                <a:solidFill>
                  <a:prstClr val="black"/>
                </a:solidFill>
                <a:latin typeface="Arial Narrow" charset="0"/>
                <a:ea typeface="Arial Narrow" charset="0"/>
                <a:cs typeface="Arial Narrow" charset="0"/>
                <a:sym typeface="Arial"/>
              </a:rPr>
              <a:t>Aharon</a:t>
            </a:r>
            <a:r>
              <a:rPr lang="en-US" sz="950" dirty="0">
                <a:solidFill>
                  <a:prstClr val="black"/>
                </a:solidFill>
                <a:latin typeface="Arial Narrow" charset="0"/>
                <a:ea typeface="Arial Narrow" charset="0"/>
                <a:cs typeface="Arial Narrow" charset="0"/>
                <a:sym typeface="Arial"/>
              </a:rPr>
              <a:t> S. Brodie, Yana Bromberg, </a:t>
            </a:r>
            <a:r>
              <a:rPr lang="en-US" sz="950" dirty="0" err="1">
                <a:solidFill>
                  <a:prstClr val="black"/>
                </a:solidFill>
                <a:latin typeface="Arial Narrow" charset="0"/>
                <a:ea typeface="Arial Narrow" charset="0"/>
                <a:cs typeface="Arial Narrow" charset="0"/>
                <a:sym typeface="Arial"/>
              </a:rPr>
              <a:t>Binghuang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Cai</a:t>
            </a:r>
            <a:r>
              <a:rPr lang="en-US" sz="950" dirty="0">
                <a:solidFill>
                  <a:prstClr val="black"/>
                </a:solidFill>
                <a:latin typeface="Arial Narrow" charset="0"/>
                <a:ea typeface="Arial Narrow" charset="0"/>
                <a:cs typeface="Arial Narrow" charset="0"/>
                <a:sym typeface="Arial"/>
              </a:rPr>
              <a:t>, Colin Campbell, Chen Cao, </a:t>
            </a:r>
            <a:r>
              <a:rPr lang="en-US" sz="950" dirty="0" err="1">
                <a:solidFill>
                  <a:prstClr val="black"/>
                </a:solidFill>
                <a:latin typeface="Arial Narrow" charset="0"/>
                <a:ea typeface="Arial Narrow" charset="0"/>
                <a:cs typeface="Arial Narrow" charset="0"/>
                <a:sym typeface="Arial"/>
              </a:rPr>
              <a:t>Emidio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Capriotti</a:t>
            </a:r>
            <a:r>
              <a:rPr lang="en-US" sz="950" dirty="0">
                <a:solidFill>
                  <a:prstClr val="black"/>
                </a:solidFill>
                <a:latin typeface="Arial Narrow" charset="0"/>
                <a:ea typeface="Arial Narrow" charset="0"/>
                <a:cs typeface="Arial Narrow" charset="0"/>
                <a:sym typeface="Arial"/>
              </a:rPr>
              <a:t>, Marco </a:t>
            </a:r>
            <a:r>
              <a:rPr lang="en-US" sz="950" dirty="0" err="1">
                <a:solidFill>
                  <a:prstClr val="black"/>
                </a:solidFill>
                <a:latin typeface="Arial Narrow" charset="0"/>
                <a:ea typeface="Arial Narrow" charset="0"/>
                <a:cs typeface="Arial Narrow" charset="0"/>
                <a:sym typeface="Arial"/>
              </a:rPr>
              <a:t>Carraro</a:t>
            </a:r>
            <a:r>
              <a:rPr lang="en-US" sz="950" dirty="0">
                <a:solidFill>
                  <a:prstClr val="black"/>
                </a:solidFill>
                <a:latin typeface="Arial Narrow" charset="0"/>
                <a:ea typeface="Arial Narrow" charset="0"/>
                <a:cs typeface="Arial Narrow" charset="0"/>
                <a:sym typeface="Arial"/>
              </a:rPr>
              <a:t>, Rita </a:t>
            </a:r>
            <a:r>
              <a:rPr lang="en-US" sz="950" dirty="0" err="1">
                <a:solidFill>
                  <a:prstClr val="black"/>
                </a:solidFill>
                <a:latin typeface="Arial Narrow" charset="0"/>
                <a:ea typeface="Arial Narrow" charset="0"/>
                <a:cs typeface="Arial Narrow" charset="0"/>
                <a:sym typeface="Arial"/>
              </a:rPr>
              <a:t>Casadio</a:t>
            </a:r>
            <a:r>
              <a:rPr lang="en-US" sz="950" dirty="0">
                <a:solidFill>
                  <a:prstClr val="black"/>
                </a:solidFill>
                <a:latin typeface="Arial Narrow" charset="0"/>
                <a:ea typeface="Arial Narrow" charset="0"/>
                <a:cs typeface="Arial Narrow" charset="0"/>
                <a:sym typeface="Arial"/>
              </a:rPr>
              <a:t>, Billy H. W. Chang, </a:t>
            </a:r>
            <a:r>
              <a:rPr lang="en-US" sz="950" dirty="0" err="1">
                <a:solidFill>
                  <a:prstClr val="black"/>
                </a:solidFill>
                <a:latin typeface="Arial Narrow" charset="0"/>
                <a:ea typeface="Arial Narrow" charset="0"/>
                <a:cs typeface="Arial Narrow" charset="0"/>
                <a:sym typeface="Arial"/>
              </a:rPr>
              <a:t>Shann</a:t>
            </a:r>
            <a:r>
              <a:rPr lang="en-US" sz="950" dirty="0">
                <a:solidFill>
                  <a:prstClr val="black"/>
                </a:solidFill>
                <a:latin typeface="Arial Narrow" charset="0"/>
                <a:ea typeface="Arial Narrow" charset="0"/>
                <a:cs typeface="Arial Narrow" charset="0"/>
                <a:sym typeface="Arial"/>
              </a:rPr>
              <a:t>-Ching Chen, Yun-Ching Chen, </a:t>
            </a:r>
            <a:r>
              <a:rPr lang="en-US" sz="950" dirty="0" err="1">
                <a:solidFill>
                  <a:prstClr val="black"/>
                </a:solidFill>
                <a:latin typeface="Arial Narrow" charset="0"/>
                <a:ea typeface="Arial Narrow" charset="0"/>
                <a:cs typeface="Arial Narrow" charset="0"/>
                <a:sym typeface="Arial"/>
              </a:rPr>
              <a:t>Chien</a:t>
            </a:r>
            <a:r>
              <a:rPr lang="en-US" sz="950" dirty="0">
                <a:solidFill>
                  <a:prstClr val="black"/>
                </a:solidFill>
                <a:latin typeface="Arial Narrow" charset="0"/>
                <a:ea typeface="Arial Narrow" charset="0"/>
                <a:cs typeface="Arial Narrow" charset="0"/>
                <a:sym typeface="Arial"/>
              </a:rPr>
              <a:t>-Yuan Chen, Melissa Cline, Andrea </a:t>
            </a:r>
            <a:r>
              <a:rPr lang="en-US" sz="950" dirty="0" err="1">
                <a:solidFill>
                  <a:prstClr val="black"/>
                </a:solidFill>
                <a:latin typeface="Arial Narrow" charset="0"/>
                <a:ea typeface="Arial Narrow" charset="0"/>
                <a:cs typeface="Arial Narrow" charset="0"/>
                <a:sym typeface="Arial"/>
              </a:rPr>
              <a:t>Corredor</a:t>
            </a:r>
            <a:r>
              <a:rPr lang="en-US" sz="950" dirty="0">
                <a:solidFill>
                  <a:prstClr val="black"/>
                </a:solidFill>
                <a:latin typeface="Arial Narrow" charset="0"/>
                <a:ea typeface="Arial Narrow" charset="0"/>
                <a:cs typeface="Arial Narrow" charset="0"/>
                <a:sym typeface="Arial"/>
              </a:rPr>
              <a:t>, Carla Davis, Mark </a:t>
            </a:r>
            <a:r>
              <a:rPr lang="en-US" sz="950" dirty="0" err="1">
                <a:solidFill>
                  <a:prstClr val="black"/>
                </a:solidFill>
                <a:latin typeface="Arial Narrow" charset="0"/>
                <a:ea typeface="Arial Narrow" charset="0"/>
                <a:cs typeface="Arial Narrow" charset="0"/>
                <a:sym typeface="Arial"/>
              </a:rPr>
              <a:t>Diekhans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Rezarta</a:t>
            </a:r>
            <a:r>
              <a:rPr lang="en-US" sz="950" dirty="0">
                <a:solidFill>
                  <a:prstClr val="black"/>
                </a:solidFill>
                <a:latin typeface="Arial Narrow" charset="0"/>
                <a:ea typeface="Arial Narrow" charset="0"/>
                <a:cs typeface="Arial Narrow" charset="0"/>
                <a:sym typeface="Arial"/>
              </a:rPr>
              <a:t> I. </a:t>
            </a:r>
            <a:r>
              <a:rPr lang="en-US" sz="950" dirty="0" err="1">
                <a:solidFill>
                  <a:prstClr val="black"/>
                </a:solidFill>
                <a:latin typeface="Arial Narrow" charset="0"/>
                <a:ea typeface="Arial Narrow" charset="0"/>
                <a:cs typeface="Arial Narrow" charset="0"/>
                <a:sym typeface="Arial"/>
              </a:rPr>
              <a:t>Dogan</a:t>
            </a:r>
            <a:r>
              <a:rPr lang="en-US" sz="950" dirty="0">
                <a:solidFill>
                  <a:prstClr val="black"/>
                </a:solidFill>
                <a:latin typeface="Arial Narrow" charset="0"/>
                <a:ea typeface="Arial Narrow" charset="0"/>
                <a:cs typeface="Arial Narrow" charset="0"/>
                <a:sym typeface="Arial"/>
              </a:rPr>
              <a:t>, Christopher </a:t>
            </a:r>
            <a:r>
              <a:rPr lang="en-US" sz="950" dirty="0" err="1">
                <a:solidFill>
                  <a:prstClr val="black"/>
                </a:solidFill>
                <a:latin typeface="Arial Narrow" charset="0"/>
                <a:ea typeface="Arial Narrow" charset="0"/>
                <a:cs typeface="Arial Narrow" charset="0"/>
                <a:sym typeface="Arial"/>
              </a:rPr>
              <a:t>Douville</a:t>
            </a:r>
            <a:r>
              <a:rPr lang="en-US" sz="950" dirty="0">
                <a:solidFill>
                  <a:prstClr val="black"/>
                </a:solidFill>
                <a:latin typeface="Arial Narrow" charset="0"/>
                <a:ea typeface="Arial Narrow" charset="0"/>
                <a:cs typeface="Arial Narrow" charset="0"/>
                <a:sym typeface="Arial"/>
              </a:rPr>
              <a:t>, Ian Driver, Roland </a:t>
            </a:r>
            <a:r>
              <a:rPr lang="en-US" sz="950" dirty="0" err="1">
                <a:solidFill>
                  <a:prstClr val="black"/>
                </a:solidFill>
                <a:latin typeface="Arial Narrow" charset="0"/>
                <a:ea typeface="Arial Narrow" charset="0"/>
                <a:cs typeface="Arial Narrow" charset="0"/>
                <a:sym typeface="Arial"/>
              </a:rPr>
              <a:t>Dunbrack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Joost</a:t>
            </a:r>
            <a:r>
              <a:rPr lang="en-US" sz="950" dirty="0">
                <a:solidFill>
                  <a:prstClr val="black"/>
                </a:solidFill>
                <a:latin typeface="Arial Narrow" charset="0"/>
                <a:ea typeface="Arial Narrow" charset="0"/>
                <a:cs typeface="Arial Narrow" charset="0"/>
                <a:sym typeface="Arial"/>
              </a:rPr>
              <a:t> van </a:t>
            </a:r>
            <a:r>
              <a:rPr lang="en-US" sz="950" dirty="0" err="1">
                <a:solidFill>
                  <a:prstClr val="black"/>
                </a:solidFill>
                <a:latin typeface="Arial Narrow" charset="0"/>
                <a:ea typeface="Arial Narrow" charset="0"/>
                <a:cs typeface="Arial Narrow" charset="0"/>
                <a:sym typeface="Arial"/>
              </a:rPr>
              <a:t>Durme</a:t>
            </a:r>
            <a:r>
              <a:rPr lang="en-US" sz="950" dirty="0">
                <a:solidFill>
                  <a:prstClr val="black"/>
                </a:solidFill>
                <a:latin typeface="Arial Narrow" charset="0"/>
                <a:ea typeface="Arial Narrow" charset="0"/>
                <a:cs typeface="Arial Narrow" charset="0"/>
                <a:sym typeface="Arial"/>
              </a:rPr>
              <a:t>, Andrea </a:t>
            </a:r>
            <a:r>
              <a:rPr lang="en-US" sz="950" dirty="0" err="1">
                <a:solidFill>
                  <a:prstClr val="black"/>
                </a:solidFill>
                <a:latin typeface="Arial Narrow" charset="0"/>
                <a:ea typeface="Arial Narrow" charset="0"/>
                <a:cs typeface="Arial Narrow" charset="0"/>
                <a:sym typeface="Arial"/>
              </a:rPr>
              <a:t>Eakin</a:t>
            </a:r>
            <a:r>
              <a:rPr lang="en-US" sz="950" dirty="0">
                <a:solidFill>
                  <a:prstClr val="black"/>
                </a:solidFill>
                <a:latin typeface="Arial Narrow" charset="0"/>
                <a:ea typeface="Arial Narrow" charset="0"/>
                <a:cs typeface="Arial Narrow" charset="0"/>
                <a:sym typeface="Arial"/>
              </a:rPr>
              <a:t>, Matthew Edwards, </a:t>
            </a:r>
            <a:r>
              <a:rPr lang="en-US" sz="950" dirty="0" err="1">
                <a:solidFill>
                  <a:prstClr val="black"/>
                </a:solidFill>
                <a:latin typeface="Arial Narrow" charset="0"/>
                <a:ea typeface="Arial Narrow" charset="0"/>
                <a:cs typeface="Arial Narrow" charset="0"/>
                <a:sym typeface="Arial"/>
              </a:rPr>
              <a:t>Gokcen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Eraslan</a:t>
            </a:r>
            <a:r>
              <a:rPr lang="en-US" sz="950" dirty="0">
                <a:solidFill>
                  <a:prstClr val="black"/>
                </a:solidFill>
                <a:latin typeface="Arial Narrow" charset="0"/>
                <a:ea typeface="Arial Narrow" charset="0"/>
                <a:cs typeface="Arial Narrow" charset="0"/>
                <a:sym typeface="Arial"/>
              </a:rPr>
              <a:t>, Hai Fang, Carlo Ferrari, Anna Flynn, Lukas Folkman, Colby T. Ford, Adam Frankish, </a:t>
            </a:r>
            <a:r>
              <a:rPr lang="en-US" sz="950" dirty="0" err="1">
                <a:solidFill>
                  <a:prstClr val="black"/>
                </a:solidFill>
                <a:latin typeface="Arial Narrow" charset="0"/>
                <a:ea typeface="Arial Narrow" charset="0"/>
                <a:cs typeface="Arial Narrow" charset="0"/>
                <a:sym typeface="Arial"/>
              </a:rPr>
              <a:t>Zaneta</a:t>
            </a:r>
            <a:r>
              <a:rPr lang="en-US" sz="950" dirty="0">
                <a:solidFill>
                  <a:prstClr val="black"/>
                </a:solidFill>
                <a:latin typeface="Arial Narrow" charset="0"/>
                <a:ea typeface="Arial Narrow" charset="0"/>
                <a:cs typeface="Arial Narrow" charset="0"/>
                <a:sym typeface="Arial"/>
              </a:rPr>
              <a:t> Franklin, Yao Fu, Alessandra </a:t>
            </a:r>
            <a:r>
              <a:rPr lang="en-US" sz="950" dirty="0" err="1">
                <a:solidFill>
                  <a:prstClr val="black"/>
                </a:solidFill>
                <a:latin typeface="Arial Narrow" charset="0"/>
                <a:ea typeface="Arial Narrow" charset="0"/>
                <a:cs typeface="Arial Narrow" charset="0"/>
                <a:sym typeface="Arial"/>
              </a:rPr>
              <a:t>Gasparini</a:t>
            </a:r>
            <a:r>
              <a:rPr lang="en-US" sz="950" dirty="0">
                <a:solidFill>
                  <a:prstClr val="black"/>
                </a:solidFill>
                <a:latin typeface="Arial Narrow" charset="0"/>
                <a:ea typeface="Arial Narrow" charset="0"/>
                <a:cs typeface="Arial Narrow" charset="0"/>
                <a:sym typeface="Arial"/>
              </a:rPr>
              <a:t>, Tom Gaunt, David Gifford, Manuel </a:t>
            </a:r>
            <a:r>
              <a:rPr lang="en-US" sz="950" dirty="0" err="1">
                <a:solidFill>
                  <a:prstClr val="black"/>
                </a:solidFill>
                <a:latin typeface="Arial Narrow" charset="0"/>
                <a:ea typeface="Arial Narrow" charset="0"/>
                <a:cs typeface="Arial Narrow" charset="0"/>
                <a:sym typeface="Arial"/>
              </a:rPr>
              <a:t>Giollo</a:t>
            </a:r>
            <a:r>
              <a:rPr lang="en-US" sz="950" dirty="0">
                <a:solidFill>
                  <a:prstClr val="black"/>
                </a:solidFill>
                <a:latin typeface="Arial Narrow" charset="0"/>
                <a:ea typeface="Arial Narrow" charset="0"/>
                <a:cs typeface="Arial Narrow" charset="0"/>
                <a:sym typeface="Arial"/>
              </a:rPr>
              <a:t>, Nina </a:t>
            </a:r>
            <a:r>
              <a:rPr lang="en-US" sz="950" dirty="0" err="1">
                <a:solidFill>
                  <a:prstClr val="black"/>
                </a:solidFill>
                <a:latin typeface="Arial Narrow" charset="0"/>
                <a:ea typeface="Arial Narrow" charset="0"/>
                <a:cs typeface="Arial Narrow" charset="0"/>
                <a:sym typeface="Arial"/>
              </a:rPr>
              <a:t>Gonzaludo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Valer</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Gotea</a:t>
            </a:r>
            <a:r>
              <a:rPr lang="en-US" sz="950" dirty="0">
                <a:solidFill>
                  <a:prstClr val="black"/>
                </a:solidFill>
                <a:latin typeface="Arial Narrow" charset="0"/>
                <a:ea typeface="Arial Narrow" charset="0"/>
                <a:cs typeface="Arial Narrow" charset="0"/>
                <a:sym typeface="Arial"/>
              </a:rPr>
              <a:t>, Julian Gough, </a:t>
            </a:r>
            <a:r>
              <a:rPr lang="en-US" sz="950" dirty="0" err="1">
                <a:solidFill>
                  <a:prstClr val="black"/>
                </a:solidFill>
                <a:latin typeface="Arial Narrow" charset="0"/>
                <a:ea typeface="Arial Narrow" charset="0"/>
                <a:cs typeface="Arial Narrow" charset="0"/>
                <a:sym typeface="Arial"/>
              </a:rPr>
              <a:t>Yuchun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Guo</a:t>
            </a:r>
            <a:r>
              <a:rPr lang="en-US" sz="950" dirty="0">
                <a:solidFill>
                  <a:prstClr val="black"/>
                </a:solidFill>
                <a:latin typeface="Arial Narrow" charset="0"/>
                <a:ea typeface="Arial Narrow" charset="0"/>
                <a:cs typeface="Arial Narrow" charset="0"/>
                <a:sym typeface="Arial"/>
              </a:rPr>
              <a:t>, Jennifer Harrow, Marcia </a:t>
            </a:r>
            <a:r>
              <a:rPr lang="en-US" sz="950" dirty="0" err="1">
                <a:solidFill>
                  <a:prstClr val="black"/>
                </a:solidFill>
                <a:latin typeface="Arial Narrow" charset="0"/>
                <a:ea typeface="Arial Narrow" charset="0"/>
                <a:cs typeface="Arial Narrow" charset="0"/>
                <a:sym typeface="Arial"/>
              </a:rPr>
              <a:t>Hasenahuer</a:t>
            </a:r>
            <a:r>
              <a:rPr lang="en-US" sz="950" dirty="0">
                <a:solidFill>
                  <a:prstClr val="black"/>
                </a:solidFill>
                <a:latin typeface="Arial Narrow" charset="0"/>
                <a:ea typeface="Arial Narrow" charset="0"/>
                <a:cs typeface="Arial Narrow" charset="0"/>
                <a:sym typeface="Arial"/>
              </a:rPr>
              <a:t>, Lim </a:t>
            </a:r>
            <a:r>
              <a:rPr lang="en-US" sz="950" dirty="0" err="1">
                <a:solidFill>
                  <a:prstClr val="black"/>
                </a:solidFill>
                <a:latin typeface="Arial Narrow" charset="0"/>
                <a:ea typeface="Arial Narrow" charset="0"/>
                <a:cs typeface="Arial Narrow" charset="0"/>
                <a:sym typeface="Arial"/>
              </a:rPr>
              <a:t>Heo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Ramin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Homayouni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Raghavendra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Hosur</a:t>
            </a:r>
            <a:r>
              <a:rPr lang="en-US" sz="950" dirty="0">
                <a:solidFill>
                  <a:prstClr val="black"/>
                </a:solidFill>
                <a:latin typeface="Arial Narrow" charset="0"/>
                <a:ea typeface="Arial Narrow" charset="0"/>
                <a:cs typeface="Arial Narrow" charset="0"/>
                <a:sym typeface="Arial"/>
              </a:rPr>
              <a:t>, Cheng L. V. Huang, Peter </a:t>
            </a:r>
            <a:r>
              <a:rPr lang="en-US" sz="950" dirty="0" err="1">
                <a:solidFill>
                  <a:prstClr val="black"/>
                </a:solidFill>
                <a:latin typeface="Arial Narrow" charset="0"/>
                <a:ea typeface="Arial Narrow" charset="0"/>
                <a:cs typeface="Arial Narrow" charset="0"/>
                <a:sym typeface="Arial"/>
              </a:rPr>
              <a:t>Huwe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Sohyun</a:t>
            </a:r>
            <a:r>
              <a:rPr lang="en-US" sz="950" dirty="0">
                <a:solidFill>
                  <a:prstClr val="black"/>
                </a:solidFill>
                <a:latin typeface="Arial Narrow" charset="0"/>
                <a:ea typeface="Arial Narrow" charset="0"/>
                <a:cs typeface="Arial Narrow" charset="0"/>
                <a:sym typeface="Arial"/>
              </a:rPr>
              <a:t> Hwang, Tadashi </a:t>
            </a:r>
            <a:r>
              <a:rPr lang="en-US" sz="950" dirty="0" err="1">
                <a:solidFill>
                  <a:prstClr val="black"/>
                </a:solidFill>
                <a:latin typeface="Arial Narrow" charset="0"/>
                <a:ea typeface="Arial Narrow" charset="0"/>
                <a:cs typeface="Arial Narrow" charset="0"/>
                <a:sym typeface="Arial"/>
              </a:rPr>
              <a:t>Imanishi</a:t>
            </a:r>
            <a:r>
              <a:rPr lang="en-US" sz="950" dirty="0">
                <a:solidFill>
                  <a:prstClr val="black"/>
                </a:solidFill>
                <a:latin typeface="Arial Narrow" charset="0"/>
                <a:ea typeface="Arial Narrow" charset="0"/>
                <a:cs typeface="Arial Narrow" charset="0"/>
                <a:sym typeface="Arial"/>
              </a:rPr>
              <a:t>, Jules Jacobsen, Chan-</a:t>
            </a:r>
            <a:r>
              <a:rPr lang="en-US" sz="950" dirty="0" err="1">
                <a:solidFill>
                  <a:prstClr val="black"/>
                </a:solidFill>
                <a:latin typeface="Arial Narrow" charset="0"/>
                <a:ea typeface="Arial Narrow" charset="0"/>
                <a:cs typeface="Arial Narrow" charset="0"/>
                <a:sym typeface="Arial"/>
              </a:rPr>
              <a:t>Seok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Jeong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Yuxiang</a:t>
            </a:r>
            <a:r>
              <a:rPr lang="en-US" sz="950" dirty="0">
                <a:solidFill>
                  <a:prstClr val="black"/>
                </a:solidFill>
                <a:latin typeface="Arial Narrow" charset="0"/>
                <a:ea typeface="Arial Narrow" charset="0"/>
                <a:cs typeface="Arial Narrow" charset="0"/>
                <a:sym typeface="Arial"/>
              </a:rPr>
              <a:t> Jiang, David T. Jones, Daniel Jordan, </a:t>
            </a:r>
            <a:r>
              <a:rPr lang="en-US" sz="950" dirty="0" err="1">
                <a:solidFill>
                  <a:prstClr val="black"/>
                </a:solidFill>
                <a:latin typeface="Arial Narrow" charset="0"/>
                <a:ea typeface="Arial Narrow" charset="0"/>
                <a:cs typeface="Arial Narrow" charset="0"/>
                <a:sym typeface="Arial"/>
              </a:rPr>
              <a:t>Beomchang</a:t>
            </a:r>
            <a:r>
              <a:rPr lang="en-US" sz="950" dirty="0">
                <a:solidFill>
                  <a:prstClr val="black"/>
                </a:solidFill>
                <a:latin typeface="Arial Narrow" charset="0"/>
                <a:ea typeface="Arial Narrow" charset="0"/>
                <a:cs typeface="Arial Narrow" charset="0"/>
                <a:sym typeface="Arial"/>
              </a:rPr>
              <a:t> Kang, Rachel </a:t>
            </a:r>
            <a:r>
              <a:rPr lang="en-US" sz="950" dirty="0" err="1">
                <a:solidFill>
                  <a:prstClr val="black"/>
                </a:solidFill>
                <a:latin typeface="Arial Narrow" charset="0"/>
                <a:ea typeface="Arial Narrow" charset="0"/>
                <a:cs typeface="Arial Narrow" charset="0"/>
                <a:sym typeface="Arial"/>
              </a:rPr>
              <a:t>Karchin</a:t>
            </a:r>
            <a:r>
              <a:rPr lang="en-US" sz="950" dirty="0">
                <a:solidFill>
                  <a:prstClr val="black"/>
                </a:solidFill>
                <a:latin typeface="Arial Narrow" charset="0"/>
                <a:ea typeface="Arial Narrow" charset="0"/>
                <a:cs typeface="Arial Narrow" charset="0"/>
                <a:sym typeface="Arial"/>
              </a:rPr>
              <a:t>, Panagiotis </a:t>
            </a:r>
            <a:r>
              <a:rPr lang="en-US" sz="950" dirty="0" err="1">
                <a:solidFill>
                  <a:prstClr val="black"/>
                </a:solidFill>
                <a:latin typeface="Arial Narrow" charset="0"/>
                <a:ea typeface="Arial Narrow" charset="0"/>
                <a:cs typeface="Arial Narrow" charset="0"/>
                <a:sym typeface="Arial"/>
              </a:rPr>
              <a:t>Katsonis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Sunduz</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Keles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Manolis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Kellis</a:t>
            </a:r>
            <a:r>
              <a:rPr lang="en-US" sz="950" dirty="0">
                <a:solidFill>
                  <a:prstClr val="black"/>
                </a:solidFill>
                <a:latin typeface="Arial Narrow" charset="0"/>
                <a:ea typeface="Arial Narrow" charset="0"/>
                <a:cs typeface="Arial Narrow" charset="0"/>
                <a:sym typeface="Arial"/>
              </a:rPr>
              <a:t>, Nikki </a:t>
            </a:r>
            <a:r>
              <a:rPr lang="en-US" sz="950" dirty="0" err="1">
                <a:solidFill>
                  <a:prstClr val="black"/>
                </a:solidFill>
                <a:latin typeface="Arial Narrow" charset="0"/>
                <a:ea typeface="Arial Narrow" charset="0"/>
                <a:cs typeface="Arial Narrow" charset="0"/>
                <a:sym typeface="Arial"/>
              </a:rPr>
              <a:t>Kiga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Dongsup</a:t>
            </a:r>
            <a:r>
              <a:rPr lang="en-US" sz="950" dirty="0">
                <a:solidFill>
                  <a:prstClr val="black"/>
                </a:solidFill>
                <a:latin typeface="Arial Narrow" charset="0"/>
                <a:ea typeface="Arial Narrow" charset="0"/>
                <a:cs typeface="Arial Narrow" charset="0"/>
                <a:sym typeface="Arial"/>
              </a:rPr>
              <a:t> Kim, </a:t>
            </a:r>
            <a:r>
              <a:rPr lang="en-US" sz="950" dirty="0" err="1">
                <a:solidFill>
                  <a:prstClr val="black"/>
                </a:solidFill>
                <a:latin typeface="Arial Narrow" charset="0"/>
                <a:ea typeface="Arial Narrow" charset="0"/>
                <a:cs typeface="Arial Narrow" charset="0"/>
                <a:sym typeface="Arial"/>
              </a:rPr>
              <a:t>Eiru</a:t>
            </a:r>
            <a:r>
              <a:rPr lang="en-US" sz="950" dirty="0">
                <a:solidFill>
                  <a:prstClr val="black"/>
                </a:solidFill>
                <a:latin typeface="Arial Narrow" charset="0"/>
                <a:ea typeface="Arial Narrow" charset="0"/>
                <a:cs typeface="Arial Narrow" charset="0"/>
                <a:sym typeface="Arial"/>
              </a:rPr>
              <a:t> Kim, Jack F. Kirsch, Michael </a:t>
            </a:r>
            <a:r>
              <a:rPr lang="en-US" sz="950" dirty="0" err="1">
                <a:solidFill>
                  <a:prstClr val="black"/>
                </a:solidFill>
                <a:latin typeface="Arial Narrow" charset="0"/>
                <a:ea typeface="Arial Narrow" charset="0"/>
                <a:cs typeface="Arial Narrow" charset="0"/>
                <a:sym typeface="Arial"/>
              </a:rPr>
              <a:t>Kleyman</a:t>
            </a:r>
            <a:r>
              <a:rPr lang="en-US" sz="950" dirty="0">
                <a:solidFill>
                  <a:prstClr val="black"/>
                </a:solidFill>
                <a:latin typeface="Arial Narrow" charset="0"/>
                <a:ea typeface="Arial Narrow" charset="0"/>
                <a:cs typeface="Arial Narrow" charset="0"/>
                <a:sym typeface="Arial"/>
              </a:rPr>
              <a:t>, Andreas Kraemer, </a:t>
            </a:r>
            <a:r>
              <a:rPr lang="en-US" sz="950" dirty="0" err="1">
                <a:solidFill>
                  <a:prstClr val="black"/>
                </a:solidFill>
                <a:latin typeface="Arial Narrow" charset="0"/>
                <a:ea typeface="Arial Narrow" charset="0"/>
                <a:cs typeface="Arial Narrow" charset="0"/>
                <a:sym typeface="Arial"/>
              </a:rPr>
              <a:t>Anshul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Kundaje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Kunal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Kundu</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Pui</a:t>
            </a:r>
            <a:r>
              <a:rPr lang="en-US" sz="950" dirty="0">
                <a:solidFill>
                  <a:prstClr val="black"/>
                </a:solidFill>
                <a:latin typeface="Arial Narrow" charset="0"/>
                <a:ea typeface="Arial Narrow" charset="0"/>
                <a:cs typeface="Arial Narrow" charset="0"/>
                <a:sym typeface="Arial"/>
              </a:rPr>
              <a:t>-Yan Kwok, Ernest Lam, </a:t>
            </a:r>
            <a:r>
              <a:rPr lang="en-US" sz="950" dirty="0" err="1">
                <a:solidFill>
                  <a:prstClr val="black"/>
                </a:solidFill>
                <a:latin typeface="Arial Narrow" charset="0"/>
                <a:ea typeface="Arial Narrow" charset="0"/>
                <a:cs typeface="Arial Narrow" charset="0"/>
                <a:sym typeface="Arial"/>
              </a:rPr>
              <a:t>Dae</a:t>
            </a:r>
            <a:r>
              <a:rPr lang="en-US" sz="950" dirty="0">
                <a:solidFill>
                  <a:prstClr val="black"/>
                </a:solidFill>
                <a:latin typeface="Arial Narrow" charset="0"/>
                <a:ea typeface="Arial Narrow" charset="0"/>
                <a:cs typeface="Arial Narrow" charset="0"/>
                <a:sym typeface="Arial"/>
              </a:rPr>
              <a:t> Lee, </a:t>
            </a:r>
            <a:r>
              <a:rPr lang="en-US" sz="950" dirty="0" err="1">
                <a:solidFill>
                  <a:prstClr val="black"/>
                </a:solidFill>
                <a:latin typeface="Arial Narrow" charset="0"/>
                <a:ea typeface="Arial Narrow" charset="0"/>
                <a:cs typeface="Arial Narrow" charset="0"/>
                <a:sym typeface="Arial"/>
              </a:rPr>
              <a:t>Gyu</a:t>
            </a:r>
            <a:r>
              <a:rPr lang="en-US" sz="950" dirty="0">
                <a:solidFill>
                  <a:prstClr val="black"/>
                </a:solidFill>
                <a:latin typeface="Arial Narrow" charset="0"/>
                <a:ea typeface="Arial Narrow" charset="0"/>
                <a:cs typeface="Arial Narrow" charset="0"/>
                <a:sym typeface="Arial"/>
              </a:rPr>
              <a:t> R. Lee, </a:t>
            </a:r>
            <a:r>
              <a:rPr lang="en-US" sz="950" dirty="0" err="1">
                <a:solidFill>
                  <a:prstClr val="black"/>
                </a:solidFill>
                <a:latin typeface="Arial Narrow" charset="0"/>
                <a:ea typeface="Arial Narrow" charset="0"/>
                <a:cs typeface="Arial Narrow" charset="0"/>
                <a:sym typeface="Arial"/>
              </a:rPr>
              <a:t>Insuk</a:t>
            </a:r>
            <a:r>
              <a:rPr lang="en-US" sz="950" dirty="0">
                <a:solidFill>
                  <a:prstClr val="black"/>
                </a:solidFill>
                <a:latin typeface="Arial Narrow" charset="0"/>
                <a:ea typeface="Arial Narrow" charset="0"/>
                <a:cs typeface="Arial Narrow" charset="0"/>
                <a:sym typeface="Arial"/>
              </a:rPr>
              <a:t> Lee, Pietro Di Lena, </a:t>
            </a:r>
            <a:r>
              <a:rPr lang="en-US" sz="950" dirty="0" err="1">
                <a:solidFill>
                  <a:prstClr val="black"/>
                </a:solidFill>
                <a:latin typeface="Arial Narrow" charset="0"/>
                <a:ea typeface="Arial Narrow" charset="0"/>
                <a:cs typeface="Arial Narrow" charset="0"/>
                <a:sym typeface="Arial"/>
              </a:rPr>
              <a:t>Emanuela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Leonardi</a:t>
            </a:r>
            <a:r>
              <a:rPr lang="en-US" sz="950" dirty="0">
                <a:solidFill>
                  <a:prstClr val="black"/>
                </a:solidFill>
                <a:latin typeface="Arial Narrow" charset="0"/>
                <a:ea typeface="Arial Narrow" charset="0"/>
                <a:cs typeface="Arial Narrow" charset="0"/>
                <a:sym typeface="Arial"/>
              </a:rPr>
              <a:t>, Andy Li, Jun Li, Yue Li, Biao Li, Olivier </a:t>
            </a:r>
            <a:r>
              <a:rPr lang="en-US" sz="950" dirty="0" err="1">
                <a:solidFill>
                  <a:prstClr val="black"/>
                </a:solidFill>
                <a:latin typeface="Arial Narrow" charset="0"/>
                <a:ea typeface="Arial Narrow" charset="0"/>
                <a:cs typeface="Arial Narrow" charset="0"/>
                <a:sym typeface="Arial"/>
              </a:rPr>
              <a:t>Lichtarge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Chiao</a:t>
            </a:r>
            <a:r>
              <a:rPr lang="en-US" sz="950" dirty="0">
                <a:solidFill>
                  <a:prstClr val="black"/>
                </a:solidFill>
                <a:latin typeface="Arial Narrow" charset="0"/>
                <a:ea typeface="Arial Narrow" charset="0"/>
                <a:cs typeface="Arial Narrow" charset="0"/>
                <a:sym typeface="Arial"/>
              </a:rPr>
              <a:t>-Feng Lin, </a:t>
            </a:r>
            <a:r>
              <a:rPr lang="en-US" sz="950" dirty="0" err="1">
                <a:solidFill>
                  <a:prstClr val="black"/>
                </a:solidFill>
                <a:latin typeface="Arial Narrow" charset="0"/>
                <a:ea typeface="Arial Narrow" charset="0"/>
                <a:cs typeface="Arial Narrow" charset="0"/>
                <a:sym typeface="Arial"/>
              </a:rPr>
              <a:t>Rhonald</a:t>
            </a:r>
            <a:r>
              <a:rPr lang="en-US" sz="950" dirty="0">
                <a:solidFill>
                  <a:prstClr val="black"/>
                </a:solidFill>
                <a:latin typeface="Arial Narrow" charset="0"/>
                <a:ea typeface="Arial Narrow" charset="0"/>
                <a:cs typeface="Arial Narrow" charset="0"/>
                <a:sym typeface="Arial"/>
              </a:rPr>
              <a:t> C. </a:t>
            </a:r>
            <a:r>
              <a:rPr lang="en-US" sz="950" dirty="0" err="1">
                <a:solidFill>
                  <a:prstClr val="black"/>
                </a:solidFill>
                <a:latin typeface="Arial Narrow" charset="0"/>
                <a:ea typeface="Arial Narrow" charset="0"/>
                <a:cs typeface="Arial Narrow" charset="0"/>
                <a:sym typeface="Arial"/>
              </a:rPr>
              <a:t>Lua</a:t>
            </a:r>
            <a:r>
              <a:rPr lang="en-US" sz="950" dirty="0">
                <a:solidFill>
                  <a:prstClr val="black"/>
                </a:solidFill>
                <a:latin typeface="Arial Narrow" charset="0"/>
                <a:ea typeface="Arial Narrow" charset="0"/>
                <a:cs typeface="Arial Narrow" charset="0"/>
                <a:sym typeface="Arial"/>
              </a:rPr>
              <a:t>, Angel </a:t>
            </a:r>
            <a:r>
              <a:rPr lang="en-US" sz="950" dirty="0" err="1">
                <a:solidFill>
                  <a:prstClr val="black"/>
                </a:solidFill>
                <a:latin typeface="Arial Narrow" charset="0"/>
                <a:ea typeface="Arial Narrow" charset="0"/>
                <a:cs typeface="Arial Narrow" charset="0"/>
                <a:sym typeface="Arial"/>
              </a:rPr>
              <a:t>Mak</a:t>
            </a:r>
            <a:r>
              <a:rPr lang="en-US" sz="950" dirty="0">
                <a:solidFill>
                  <a:prstClr val="black"/>
                </a:solidFill>
                <a:latin typeface="Arial Narrow" charset="0"/>
                <a:ea typeface="Arial Narrow" charset="0"/>
                <a:cs typeface="Arial Narrow" charset="0"/>
                <a:sym typeface="Arial"/>
              </a:rPr>
              <a:t>, Pier L. </a:t>
            </a:r>
            <a:r>
              <a:rPr lang="en-US" sz="950" dirty="0" err="1">
                <a:solidFill>
                  <a:prstClr val="black"/>
                </a:solidFill>
                <a:latin typeface="Arial Narrow" charset="0"/>
                <a:ea typeface="Arial Narrow" charset="0"/>
                <a:cs typeface="Arial Narrow" charset="0"/>
                <a:sym typeface="Arial"/>
              </a:rPr>
              <a:t>Martelli</a:t>
            </a:r>
            <a:r>
              <a:rPr lang="en-US" sz="950" dirty="0">
                <a:solidFill>
                  <a:prstClr val="black"/>
                </a:solidFill>
                <a:latin typeface="Arial Narrow" charset="0"/>
                <a:ea typeface="Arial Narrow" charset="0"/>
                <a:cs typeface="Arial Narrow" charset="0"/>
                <a:sym typeface="Arial"/>
              </a:rPr>
              <a:t>, David </a:t>
            </a:r>
            <a:r>
              <a:rPr lang="en-US" sz="950" dirty="0" err="1">
                <a:solidFill>
                  <a:prstClr val="black"/>
                </a:solidFill>
                <a:latin typeface="Arial Narrow" charset="0"/>
                <a:ea typeface="Arial Narrow" charset="0"/>
                <a:cs typeface="Arial Narrow" charset="0"/>
                <a:sym typeface="Arial"/>
              </a:rPr>
              <a:t>Masica</a:t>
            </a:r>
            <a:r>
              <a:rPr lang="en-US" sz="950" dirty="0">
                <a:solidFill>
                  <a:prstClr val="black"/>
                </a:solidFill>
                <a:latin typeface="Arial Narrow" charset="0"/>
                <a:ea typeface="Arial Narrow" charset="0"/>
                <a:cs typeface="Arial Narrow" charset="0"/>
                <a:sym typeface="Arial"/>
              </a:rPr>
              <a:t>, Zev </a:t>
            </a:r>
            <a:r>
              <a:rPr lang="en-US" sz="950" dirty="0" err="1">
                <a:solidFill>
                  <a:prstClr val="black"/>
                </a:solidFill>
                <a:latin typeface="Arial Narrow" charset="0"/>
                <a:ea typeface="Arial Narrow" charset="0"/>
                <a:cs typeface="Arial Narrow" charset="0"/>
                <a:sym typeface="Arial"/>
              </a:rPr>
              <a:t>Medoff</a:t>
            </a:r>
            <a:r>
              <a:rPr lang="en-US" sz="950" dirty="0">
                <a:solidFill>
                  <a:prstClr val="black"/>
                </a:solidFill>
                <a:latin typeface="Arial Narrow" charset="0"/>
                <a:ea typeface="Arial Narrow" charset="0"/>
                <a:cs typeface="Arial Narrow" charset="0"/>
                <a:sym typeface="Arial"/>
              </a:rPr>
              <a:t>, Aziz M. </a:t>
            </a:r>
            <a:r>
              <a:rPr lang="en-US" sz="950" dirty="0" err="1">
                <a:solidFill>
                  <a:prstClr val="black"/>
                </a:solidFill>
                <a:latin typeface="Arial Narrow" charset="0"/>
                <a:ea typeface="Arial Narrow" charset="0"/>
                <a:cs typeface="Arial Narrow" charset="0"/>
                <a:sym typeface="Arial"/>
              </a:rPr>
              <a:t>Mezlini</a:t>
            </a:r>
            <a:r>
              <a:rPr lang="en-US" sz="950" dirty="0">
                <a:solidFill>
                  <a:prstClr val="black"/>
                </a:solidFill>
                <a:latin typeface="Arial Narrow" charset="0"/>
                <a:ea typeface="Arial Narrow" charset="0"/>
                <a:cs typeface="Arial Narrow" charset="0"/>
                <a:sym typeface="Arial"/>
              </a:rPr>
              <a:t>, Rahul Mohan, Alexander M. </a:t>
            </a:r>
            <a:r>
              <a:rPr lang="en-US" sz="950" dirty="0" err="1">
                <a:solidFill>
                  <a:prstClr val="black"/>
                </a:solidFill>
                <a:latin typeface="Arial Narrow" charset="0"/>
                <a:ea typeface="Arial Narrow" charset="0"/>
                <a:cs typeface="Arial Narrow" charset="0"/>
                <a:sym typeface="Arial"/>
              </a:rPr>
              <a:t>Monzon</a:t>
            </a:r>
            <a:r>
              <a:rPr lang="en-US" sz="950" dirty="0">
                <a:solidFill>
                  <a:prstClr val="black"/>
                </a:solidFill>
                <a:latin typeface="Arial Narrow" charset="0"/>
                <a:ea typeface="Arial Narrow" charset="0"/>
                <a:cs typeface="Arial Narrow" charset="0"/>
                <a:sym typeface="Arial"/>
              </a:rPr>
              <a:t>, Sean D. Mooney, Matthew Mort, John </a:t>
            </a:r>
            <a:r>
              <a:rPr lang="en-US" sz="950" dirty="0" err="1">
                <a:solidFill>
                  <a:prstClr val="black"/>
                </a:solidFill>
                <a:latin typeface="Arial Narrow" charset="0"/>
                <a:ea typeface="Arial Narrow" charset="0"/>
                <a:cs typeface="Arial Narrow" charset="0"/>
                <a:sym typeface="Arial"/>
              </a:rPr>
              <a:t>Moult</a:t>
            </a:r>
            <a:r>
              <a:rPr lang="en-US" sz="950" dirty="0">
                <a:solidFill>
                  <a:prstClr val="black"/>
                </a:solidFill>
                <a:latin typeface="Arial Narrow" charset="0"/>
                <a:ea typeface="Arial Narrow" charset="0"/>
                <a:cs typeface="Arial Narrow" charset="0"/>
                <a:sym typeface="Arial"/>
              </a:rPr>
              <a:t>, Steve Mount, </a:t>
            </a:r>
            <a:r>
              <a:rPr lang="en-US" sz="950" dirty="0" err="1">
                <a:solidFill>
                  <a:prstClr val="black"/>
                </a:solidFill>
                <a:latin typeface="Arial Narrow" charset="0"/>
                <a:ea typeface="Arial Narrow" charset="0"/>
                <a:cs typeface="Arial Narrow" charset="0"/>
                <a:sym typeface="Arial"/>
              </a:rPr>
              <a:t>Eliseos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Mucaki</a:t>
            </a:r>
            <a:r>
              <a:rPr lang="en-US" sz="950" dirty="0">
                <a:solidFill>
                  <a:prstClr val="black"/>
                </a:solidFill>
                <a:latin typeface="Arial Narrow" charset="0"/>
                <a:ea typeface="Arial Narrow" charset="0"/>
                <a:cs typeface="Arial Narrow" charset="0"/>
                <a:sym typeface="Arial"/>
              </a:rPr>
              <a:t>, Jonathan </a:t>
            </a:r>
            <a:r>
              <a:rPr lang="en-US" sz="950" dirty="0" err="1">
                <a:solidFill>
                  <a:prstClr val="black"/>
                </a:solidFill>
                <a:latin typeface="Arial Narrow" charset="0"/>
                <a:ea typeface="Arial Narrow" charset="0"/>
                <a:cs typeface="Arial Narrow" charset="0"/>
                <a:sym typeface="Arial"/>
              </a:rPr>
              <a:t>Mudge</a:t>
            </a:r>
            <a:r>
              <a:rPr lang="en-US" sz="950" dirty="0">
                <a:solidFill>
                  <a:prstClr val="black"/>
                </a:solidFill>
                <a:latin typeface="Arial Narrow" charset="0"/>
                <a:ea typeface="Arial Narrow" charset="0"/>
                <a:cs typeface="Arial Narrow" charset="0"/>
                <a:sym typeface="Arial"/>
              </a:rPr>
              <a:t>, Nikola Mueller, Chris </a:t>
            </a:r>
            <a:r>
              <a:rPr lang="en-US" sz="950" dirty="0" err="1">
                <a:solidFill>
                  <a:prstClr val="black"/>
                </a:solidFill>
                <a:latin typeface="Arial Narrow" charset="0"/>
                <a:ea typeface="Arial Narrow" charset="0"/>
                <a:cs typeface="Arial Narrow" charset="0"/>
                <a:sym typeface="Arial"/>
              </a:rPr>
              <a:t>Mungall</a:t>
            </a:r>
            <a:r>
              <a:rPr lang="en-US" sz="950" dirty="0">
                <a:solidFill>
                  <a:prstClr val="black"/>
                </a:solidFill>
                <a:latin typeface="Arial Narrow" charset="0"/>
                <a:ea typeface="Arial Narrow" charset="0"/>
                <a:cs typeface="Arial Narrow" charset="0"/>
                <a:sym typeface="Arial"/>
              </a:rPr>
              <a:t>, Katsuhiko Murakami, Yoko Nagai, </a:t>
            </a:r>
            <a:r>
              <a:rPr lang="en-US" sz="950" dirty="0" err="1">
                <a:solidFill>
                  <a:prstClr val="black"/>
                </a:solidFill>
                <a:latin typeface="Arial Narrow" charset="0"/>
                <a:ea typeface="Arial Narrow" charset="0"/>
                <a:cs typeface="Arial Narrow" charset="0"/>
                <a:sym typeface="Arial"/>
              </a:rPr>
              <a:t>Noushin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Niknafs</a:t>
            </a:r>
            <a:r>
              <a:rPr lang="en-US" sz="950" dirty="0">
                <a:solidFill>
                  <a:prstClr val="black"/>
                </a:solidFill>
                <a:latin typeface="Arial Narrow" charset="0"/>
                <a:ea typeface="Arial Narrow" charset="0"/>
                <a:cs typeface="Arial Narrow" charset="0"/>
                <a:sym typeface="Arial"/>
              </a:rPr>
              <a:t>, Abhishek </a:t>
            </a:r>
            <a:r>
              <a:rPr lang="en-US" sz="950" dirty="0" err="1">
                <a:solidFill>
                  <a:prstClr val="black"/>
                </a:solidFill>
                <a:latin typeface="Arial Narrow" charset="0"/>
                <a:ea typeface="Arial Narrow" charset="0"/>
                <a:cs typeface="Arial Narrow" charset="0"/>
                <a:sym typeface="Arial"/>
              </a:rPr>
              <a:t>Niroula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Conor</a:t>
            </a:r>
            <a:r>
              <a:rPr lang="en-US" sz="950" dirty="0">
                <a:solidFill>
                  <a:prstClr val="black"/>
                </a:solidFill>
                <a:latin typeface="Arial Narrow" charset="0"/>
                <a:ea typeface="Arial Narrow" charset="0"/>
                <a:cs typeface="Arial Narrow" charset="0"/>
                <a:sym typeface="Arial"/>
              </a:rPr>
              <a:t> M. L. </a:t>
            </a:r>
            <a:r>
              <a:rPr lang="en-US" sz="950" dirty="0" err="1">
                <a:solidFill>
                  <a:prstClr val="black"/>
                </a:solidFill>
                <a:latin typeface="Arial Narrow" charset="0"/>
                <a:ea typeface="Arial Narrow" charset="0"/>
                <a:cs typeface="Arial Narrow" charset="0"/>
                <a:sym typeface="Arial"/>
              </a:rPr>
              <a:t>Nodzak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Yanay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Ofran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Ayodeji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Olatubosun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Kymberleigh</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Pagel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Lipika</a:t>
            </a:r>
            <a:r>
              <a:rPr lang="en-US" sz="950" dirty="0">
                <a:solidFill>
                  <a:prstClr val="black"/>
                </a:solidFill>
                <a:latin typeface="Arial Narrow" charset="0"/>
                <a:ea typeface="Arial Narrow" charset="0"/>
                <a:cs typeface="Arial Narrow" charset="0"/>
                <a:sym typeface="Arial"/>
              </a:rPr>
              <a:t> R. Pal, </a:t>
            </a:r>
            <a:r>
              <a:rPr lang="en-US" sz="950" dirty="0" err="1">
                <a:solidFill>
                  <a:prstClr val="black"/>
                </a:solidFill>
                <a:latin typeface="Arial Narrow" charset="0"/>
                <a:ea typeface="Arial Narrow" charset="0"/>
                <a:cs typeface="Arial Narrow" charset="0"/>
                <a:sym typeface="Arial"/>
              </a:rPr>
              <a:t>Taeyong</a:t>
            </a:r>
            <a:r>
              <a:rPr lang="en-US" sz="950" dirty="0">
                <a:solidFill>
                  <a:prstClr val="black"/>
                </a:solidFill>
                <a:latin typeface="Arial Narrow" charset="0"/>
                <a:ea typeface="Arial Narrow" charset="0"/>
                <a:cs typeface="Arial Narrow" charset="0"/>
                <a:sym typeface="Arial"/>
              </a:rPr>
              <a:t> Park, Nathaniel Pearson, </a:t>
            </a:r>
            <a:r>
              <a:rPr lang="en-US" sz="950" dirty="0" err="1">
                <a:solidFill>
                  <a:prstClr val="black"/>
                </a:solidFill>
                <a:latin typeface="Arial Narrow" charset="0"/>
                <a:ea typeface="Arial Narrow" charset="0"/>
                <a:cs typeface="Arial Narrow" charset="0"/>
                <a:sym typeface="Arial"/>
              </a:rPr>
              <a:t>Vikas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Pejaver</a:t>
            </a:r>
            <a:r>
              <a:rPr lang="en-US" sz="950" dirty="0">
                <a:solidFill>
                  <a:prstClr val="black"/>
                </a:solidFill>
                <a:latin typeface="Arial Narrow" charset="0"/>
                <a:ea typeface="Arial Narrow" charset="0"/>
                <a:cs typeface="Arial Narrow" charset="0"/>
                <a:sym typeface="Arial"/>
              </a:rPr>
              <a:t>, Jian Peng, Alexandra </a:t>
            </a:r>
            <a:r>
              <a:rPr lang="en-US" sz="950" dirty="0" err="1">
                <a:solidFill>
                  <a:prstClr val="black"/>
                </a:solidFill>
                <a:latin typeface="Arial Narrow" charset="0"/>
                <a:ea typeface="Arial Narrow" charset="0"/>
                <a:cs typeface="Arial Narrow" charset="0"/>
                <a:sym typeface="Arial"/>
              </a:rPr>
              <a:t>Piryatinska</a:t>
            </a:r>
            <a:r>
              <a:rPr lang="en-US" sz="950" dirty="0">
                <a:solidFill>
                  <a:prstClr val="black"/>
                </a:solidFill>
                <a:latin typeface="Arial Narrow" charset="0"/>
                <a:ea typeface="Arial Narrow" charset="0"/>
                <a:cs typeface="Arial Narrow" charset="0"/>
                <a:sym typeface="Arial"/>
              </a:rPr>
              <a:t>, Catherine </a:t>
            </a:r>
            <a:r>
              <a:rPr lang="en-US" sz="950" dirty="0" err="1">
                <a:solidFill>
                  <a:prstClr val="black"/>
                </a:solidFill>
                <a:latin typeface="Arial Narrow" charset="0"/>
                <a:ea typeface="Arial Narrow" charset="0"/>
                <a:cs typeface="Arial Narrow" charset="0"/>
                <a:sym typeface="Arial"/>
              </a:rPr>
              <a:t>Plotts</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Predrag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Radivojac</a:t>
            </a:r>
            <a:r>
              <a:rPr lang="en-US" sz="950" dirty="0">
                <a:solidFill>
                  <a:prstClr val="black"/>
                </a:solidFill>
                <a:latin typeface="Arial Narrow" charset="0"/>
                <a:ea typeface="Arial Narrow" charset="0"/>
                <a:cs typeface="Arial Narrow" charset="0"/>
                <a:sym typeface="Arial"/>
              </a:rPr>
              <a:t>, Aditya R. Rao, </a:t>
            </a:r>
            <a:r>
              <a:rPr lang="en-US" sz="950" dirty="0" err="1">
                <a:solidFill>
                  <a:prstClr val="black"/>
                </a:solidFill>
                <a:latin typeface="Arial Narrow" charset="0"/>
                <a:ea typeface="Arial Narrow" charset="0"/>
                <a:cs typeface="Arial Narrow" charset="0"/>
                <a:sym typeface="Arial"/>
              </a:rPr>
              <a:t>Aliz</a:t>
            </a:r>
            <a:r>
              <a:rPr lang="en-US" sz="950" dirty="0">
                <a:solidFill>
                  <a:prstClr val="black"/>
                </a:solidFill>
                <a:latin typeface="Arial Narrow" charset="0"/>
                <a:ea typeface="Arial Narrow" charset="0"/>
                <a:cs typeface="Arial Narrow" charset="0"/>
                <a:sym typeface="Arial"/>
              </a:rPr>
              <a:t> Rao, Graham Ritchie, Peter Rogan, Frederic Rousseau, Jana M. Schwarz, </a:t>
            </a:r>
            <a:r>
              <a:rPr lang="en-US" sz="950" dirty="0" err="1">
                <a:solidFill>
                  <a:prstClr val="black"/>
                </a:solidFill>
                <a:latin typeface="Arial Narrow" charset="0"/>
                <a:ea typeface="Arial Narrow" charset="0"/>
                <a:cs typeface="Arial Narrow" charset="0"/>
                <a:sym typeface="Arial"/>
              </a:rPr>
              <a:t>Joost</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Schymkowitz</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Chaok</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Seok</a:t>
            </a:r>
            <a:r>
              <a:rPr lang="en-US" sz="950" dirty="0">
                <a:solidFill>
                  <a:prstClr val="black"/>
                </a:solidFill>
                <a:latin typeface="Arial Narrow" charset="0"/>
                <a:ea typeface="Arial Narrow" charset="0"/>
                <a:cs typeface="Arial Narrow" charset="0"/>
                <a:sym typeface="Arial"/>
              </a:rPr>
              <a:t>, George Shackelford, </a:t>
            </a:r>
            <a:r>
              <a:rPr lang="en-US" sz="950" dirty="0" err="1">
                <a:solidFill>
                  <a:prstClr val="black"/>
                </a:solidFill>
                <a:latin typeface="Arial Narrow" charset="0"/>
                <a:ea typeface="Arial Narrow" charset="0"/>
                <a:cs typeface="Arial Narrow" charset="0"/>
                <a:sym typeface="Arial"/>
              </a:rPr>
              <a:t>Sohela</a:t>
            </a:r>
            <a:r>
              <a:rPr lang="en-US" sz="950" dirty="0">
                <a:solidFill>
                  <a:prstClr val="black"/>
                </a:solidFill>
                <a:latin typeface="Arial Narrow" charset="0"/>
                <a:ea typeface="Arial Narrow" charset="0"/>
                <a:cs typeface="Arial Narrow" charset="0"/>
                <a:sym typeface="Arial"/>
              </a:rPr>
              <a:t> Shah, Maxim </a:t>
            </a:r>
            <a:r>
              <a:rPr lang="en-US" sz="950" dirty="0" err="1">
                <a:solidFill>
                  <a:prstClr val="black"/>
                </a:solidFill>
                <a:latin typeface="Arial Narrow" charset="0"/>
                <a:ea typeface="Arial Narrow" charset="0"/>
                <a:cs typeface="Arial Narrow" charset="0"/>
                <a:sym typeface="Arial"/>
              </a:rPr>
              <a:t>Shatsky</a:t>
            </a:r>
            <a:r>
              <a:rPr lang="en-US" sz="950" dirty="0">
                <a:solidFill>
                  <a:prstClr val="black"/>
                </a:solidFill>
                <a:latin typeface="Arial Narrow" charset="0"/>
                <a:ea typeface="Arial Narrow" charset="0"/>
                <a:cs typeface="Arial Narrow" charset="0"/>
                <a:sym typeface="Arial"/>
              </a:rPr>
              <a:t>, Ron Shigeta, Hashem A. </a:t>
            </a:r>
            <a:r>
              <a:rPr lang="en-US" sz="950" dirty="0" err="1">
                <a:solidFill>
                  <a:prstClr val="black"/>
                </a:solidFill>
                <a:latin typeface="Arial Narrow" charset="0"/>
                <a:ea typeface="Arial Narrow" charset="0"/>
                <a:cs typeface="Arial Narrow" charset="0"/>
                <a:sym typeface="Arial"/>
              </a:rPr>
              <a:t>Shihab</a:t>
            </a:r>
            <a:r>
              <a:rPr lang="en-US" sz="950" dirty="0">
                <a:solidFill>
                  <a:prstClr val="black"/>
                </a:solidFill>
                <a:latin typeface="Arial Narrow" charset="0"/>
                <a:ea typeface="Arial Narrow" charset="0"/>
                <a:cs typeface="Arial Narrow" charset="0"/>
                <a:sym typeface="Arial"/>
              </a:rPr>
              <a:t>, Jung E. Shim, </a:t>
            </a:r>
            <a:r>
              <a:rPr lang="en-US" sz="950" dirty="0" err="1">
                <a:solidFill>
                  <a:prstClr val="black"/>
                </a:solidFill>
                <a:latin typeface="Arial Narrow" charset="0"/>
                <a:ea typeface="Arial Narrow" charset="0"/>
                <a:cs typeface="Arial Narrow" charset="0"/>
                <a:sym typeface="Arial"/>
              </a:rPr>
              <a:t>Junha</a:t>
            </a:r>
            <a:r>
              <a:rPr lang="en-US" sz="950" dirty="0">
                <a:solidFill>
                  <a:prstClr val="black"/>
                </a:solidFill>
                <a:latin typeface="Arial Narrow" charset="0"/>
                <a:ea typeface="Arial Narrow" charset="0"/>
                <a:cs typeface="Arial Narrow" charset="0"/>
                <a:sym typeface="Arial"/>
              </a:rPr>
              <a:t> Shin, </a:t>
            </a:r>
            <a:r>
              <a:rPr lang="en-US" sz="950" dirty="0" err="1">
                <a:solidFill>
                  <a:prstClr val="black"/>
                </a:solidFill>
                <a:latin typeface="Arial Narrow" charset="0"/>
                <a:ea typeface="Arial Narrow" charset="0"/>
                <a:cs typeface="Arial Narrow" charset="0"/>
                <a:sym typeface="Arial"/>
              </a:rPr>
              <a:t>Sunyoung</a:t>
            </a:r>
            <a:r>
              <a:rPr lang="en-US" sz="950" dirty="0">
                <a:solidFill>
                  <a:prstClr val="black"/>
                </a:solidFill>
                <a:latin typeface="Arial Narrow" charset="0"/>
                <a:ea typeface="Arial Narrow" charset="0"/>
                <a:cs typeface="Arial Narrow" charset="0"/>
                <a:sym typeface="Arial"/>
              </a:rPr>
              <a:t> Shin, Ilya </a:t>
            </a:r>
            <a:r>
              <a:rPr lang="en-US" sz="950" dirty="0" err="1">
                <a:solidFill>
                  <a:prstClr val="black"/>
                </a:solidFill>
                <a:latin typeface="Arial Narrow" charset="0"/>
                <a:ea typeface="Arial Narrow" charset="0"/>
                <a:cs typeface="Arial Narrow" charset="0"/>
                <a:sym typeface="Arial"/>
              </a:rPr>
              <a:t>Shmulevich</a:t>
            </a:r>
            <a:r>
              <a:rPr lang="en-US" sz="950" dirty="0">
                <a:solidFill>
                  <a:prstClr val="black"/>
                </a:solidFill>
                <a:latin typeface="Arial Narrow" charset="0"/>
                <a:ea typeface="Arial Narrow" charset="0"/>
                <a:cs typeface="Arial Narrow" charset="0"/>
                <a:sym typeface="Arial"/>
              </a:rPr>
              <a:t>, Bradford R. Silver, Nasa </a:t>
            </a:r>
            <a:r>
              <a:rPr lang="en-US" sz="950" dirty="0" err="1">
                <a:solidFill>
                  <a:prstClr val="black"/>
                </a:solidFill>
                <a:latin typeface="Arial Narrow" charset="0"/>
                <a:ea typeface="Arial Narrow" charset="0"/>
                <a:cs typeface="Arial Narrow" charset="0"/>
                <a:sym typeface="Arial"/>
              </a:rPr>
              <a:t>Sinnott</a:t>
            </a:r>
            <a:r>
              <a:rPr lang="en-US" sz="950" dirty="0">
                <a:solidFill>
                  <a:prstClr val="black"/>
                </a:solidFill>
                <a:latin typeface="Arial Narrow" charset="0"/>
                <a:ea typeface="Arial Narrow" charset="0"/>
                <a:cs typeface="Arial Narrow" charset="0"/>
                <a:sym typeface="Arial"/>
              </a:rPr>
              <a:t>-Armstrong, Ben Smithers, </a:t>
            </a:r>
            <a:r>
              <a:rPr lang="en-US" sz="950" dirty="0" err="1">
                <a:solidFill>
                  <a:prstClr val="black"/>
                </a:solidFill>
                <a:latin typeface="Arial Narrow" charset="0"/>
                <a:ea typeface="Arial Narrow" charset="0"/>
                <a:cs typeface="Arial Narrow" charset="0"/>
                <a:sym typeface="Arial"/>
              </a:rPr>
              <a:t>Yesim</a:t>
            </a:r>
            <a:r>
              <a:rPr lang="en-US" sz="950" dirty="0">
                <a:solidFill>
                  <a:prstClr val="black"/>
                </a:solidFill>
                <a:latin typeface="Arial Narrow" charset="0"/>
                <a:ea typeface="Arial Narrow" charset="0"/>
                <a:cs typeface="Arial Narrow" charset="0"/>
                <a:sym typeface="Arial"/>
              </a:rPr>
              <a:t> A. Son, Mario </a:t>
            </a:r>
            <a:r>
              <a:rPr lang="en-US" sz="950" dirty="0" err="1">
                <a:solidFill>
                  <a:prstClr val="black"/>
                </a:solidFill>
                <a:latin typeface="Arial Narrow" charset="0"/>
                <a:ea typeface="Arial Narrow" charset="0"/>
                <a:cs typeface="Arial Narrow" charset="0"/>
                <a:sym typeface="Arial"/>
              </a:rPr>
              <a:t>Stanke</a:t>
            </a:r>
            <a:r>
              <a:rPr lang="en-US" sz="950" dirty="0">
                <a:solidFill>
                  <a:prstClr val="black"/>
                </a:solidFill>
                <a:latin typeface="Arial Narrow" charset="0"/>
                <a:ea typeface="Arial Narrow" charset="0"/>
                <a:cs typeface="Arial Narrow" charset="0"/>
                <a:sym typeface="Arial"/>
              </a:rPr>
              <a:t>, Nathan </a:t>
            </a:r>
            <a:r>
              <a:rPr lang="en-US" sz="950" dirty="0" err="1">
                <a:solidFill>
                  <a:prstClr val="black"/>
                </a:solidFill>
                <a:latin typeface="Arial Narrow" charset="0"/>
                <a:ea typeface="Arial Narrow" charset="0"/>
                <a:cs typeface="Arial Narrow" charset="0"/>
                <a:sym typeface="Arial"/>
              </a:rPr>
              <a:t>Stitziel</a:t>
            </a:r>
            <a:r>
              <a:rPr lang="en-US" sz="950" dirty="0">
                <a:solidFill>
                  <a:prstClr val="black"/>
                </a:solidFill>
                <a:latin typeface="Arial Narrow" charset="0"/>
                <a:ea typeface="Arial Narrow" charset="0"/>
                <a:cs typeface="Arial Narrow" charset="0"/>
                <a:sym typeface="Arial"/>
              </a:rPr>
              <a:t>, Andrew Su, </a:t>
            </a:r>
            <a:r>
              <a:rPr lang="en-US" sz="950" dirty="0" err="1">
                <a:solidFill>
                  <a:prstClr val="black"/>
                </a:solidFill>
                <a:latin typeface="Arial Narrow" charset="0"/>
                <a:ea typeface="Arial Narrow" charset="0"/>
                <a:cs typeface="Arial Narrow" charset="0"/>
                <a:sym typeface="Arial"/>
              </a:rPr>
              <a:t>Laksshman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Sundaram</a:t>
            </a:r>
            <a:r>
              <a:rPr lang="en-US" sz="950" dirty="0">
                <a:solidFill>
                  <a:prstClr val="black"/>
                </a:solidFill>
                <a:latin typeface="Arial Narrow" charset="0"/>
                <a:ea typeface="Arial Narrow" charset="0"/>
                <a:cs typeface="Arial Narrow" charset="0"/>
                <a:sym typeface="Arial"/>
              </a:rPr>
              <a:t>, Paul Tang, </a:t>
            </a:r>
            <a:r>
              <a:rPr lang="en-US" sz="950" dirty="0" err="1">
                <a:solidFill>
                  <a:prstClr val="black"/>
                </a:solidFill>
                <a:latin typeface="Arial Narrow" charset="0"/>
                <a:ea typeface="Arial Narrow" charset="0"/>
                <a:cs typeface="Arial Narrow" charset="0"/>
                <a:sym typeface="Arial"/>
              </a:rPr>
              <a:t>Nuttinee</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Teerakulkittipong</a:t>
            </a:r>
            <a:r>
              <a:rPr lang="en-US" sz="950" dirty="0">
                <a:solidFill>
                  <a:prstClr val="black"/>
                </a:solidFill>
                <a:latin typeface="Arial Narrow" charset="0"/>
                <a:ea typeface="Arial Narrow" charset="0"/>
                <a:cs typeface="Arial Narrow" charset="0"/>
                <a:sym typeface="Arial"/>
              </a:rPr>
              <a:t>, Natalie </a:t>
            </a:r>
            <a:r>
              <a:rPr lang="en-US" sz="950" dirty="0" err="1">
                <a:solidFill>
                  <a:prstClr val="black"/>
                </a:solidFill>
                <a:latin typeface="Arial Narrow" charset="0"/>
                <a:ea typeface="Arial Narrow" charset="0"/>
                <a:cs typeface="Arial Narrow" charset="0"/>
                <a:sym typeface="Arial"/>
              </a:rPr>
              <a:t>Thurlby</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Janita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Thusberg</a:t>
            </a:r>
            <a:r>
              <a:rPr lang="en-US" sz="950" dirty="0">
                <a:solidFill>
                  <a:prstClr val="black"/>
                </a:solidFill>
                <a:latin typeface="Arial Narrow" charset="0"/>
                <a:ea typeface="Arial Narrow" charset="0"/>
                <a:cs typeface="Arial Narrow" charset="0"/>
                <a:sym typeface="Arial"/>
              </a:rPr>
              <a:t>, Kevin Tian, Collin </a:t>
            </a:r>
            <a:r>
              <a:rPr lang="en-US" sz="950" dirty="0" err="1">
                <a:solidFill>
                  <a:prstClr val="black"/>
                </a:solidFill>
                <a:latin typeface="Arial Narrow" charset="0"/>
                <a:ea typeface="Arial Narrow" charset="0"/>
                <a:cs typeface="Arial Narrow" charset="0"/>
                <a:sym typeface="Arial"/>
              </a:rPr>
              <a:t>Tokheim</a:t>
            </a:r>
            <a:r>
              <a:rPr lang="en-US" sz="950" dirty="0">
                <a:solidFill>
                  <a:prstClr val="black"/>
                </a:solidFill>
                <a:latin typeface="Arial Narrow" charset="0"/>
                <a:ea typeface="Arial Narrow" charset="0"/>
                <a:cs typeface="Arial Narrow" charset="0"/>
                <a:sym typeface="Arial"/>
              </a:rPr>
              <a:t>, Silvio C. E. </a:t>
            </a:r>
            <a:r>
              <a:rPr lang="en-US" sz="950" dirty="0" err="1">
                <a:solidFill>
                  <a:prstClr val="black"/>
                </a:solidFill>
                <a:latin typeface="Arial Narrow" charset="0"/>
                <a:ea typeface="Arial Narrow" charset="0"/>
                <a:cs typeface="Arial Narrow" charset="0"/>
                <a:sym typeface="Arial"/>
              </a:rPr>
              <a:t>Tosatto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Yemliha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Tuncel</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Tychele</a:t>
            </a:r>
            <a:r>
              <a:rPr lang="en-US" sz="950" dirty="0">
                <a:solidFill>
                  <a:prstClr val="black"/>
                </a:solidFill>
                <a:latin typeface="Arial Narrow" charset="0"/>
                <a:ea typeface="Arial Narrow" charset="0"/>
                <a:cs typeface="Arial Narrow" charset="0"/>
                <a:sym typeface="Arial"/>
              </a:rPr>
              <a:t> Turner, Ron S. Unger, </a:t>
            </a:r>
            <a:r>
              <a:rPr lang="en-US" sz="950" dirty="0" err="1">
                <a:solidFill>
                  <a:prstClr val="black"/>
                </a:solidFill>
                <a:latin typeface="Arial Narrow" charset="0"/>
                <a:ea typeface="Arial Narrow" charset="0"/>
                <a:cs typeface="Arial Narrow" charset="0"/>
                <a:sym typeface="Arial"/>
              </a:rPr>
              <a:t>Aneeta</a:t>
            </a:r>
            <a:r>
              <a:rPr lang="en-US" sz="950" dirty="0">
                <a:solidFill>
                  <a:prstClr val="black"/>
                </a:solidFill>
                <a:latin typeface="Arial Narrow" charset="0"/>
                <a:ea typeface="Arial Narrow" charset="0"/>
                <a:cs typeface="Arial Narrow" charset="0"/>
                <a:sym typeface="Arial"/>
              </a:rPr>
              <a:t> Uppal, </a:t>
            </a:r>
            <a:r>
              <a:rPr lang="en-US" sz="950" dirty="0" err="1">
                <a:solidFill>
                  <a:prstClr val="black"/>
                </a:solidFill>
                <a:latin typeface="Arial Narrow" charset="0"/>
                <a:ea typeface="Arial Narrow" charset="0"/>
                <a:cs typeface="Arial Narrow" charset="0"/>
                <a:sym typeface="Arial"/>
              </a:rPr>
              <a:t>Gurkan</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Ustunkar</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Jouni</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Valiaho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Mauno</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Vihinen</a:t>
            </a:r>
            <a:r>
              <a:rPr lang="en-US" sz="950" dirty="0">
                <a:solidFill>
                  <a:prstClr val="black"/>
                </a:solidFill>
                <a:latin typeface="Arial Narrow" charset="0"/>
                <a:ea typeface="Arial Narrow" charset="0"/>
                <a:cs typeface="Arial Narrow" charset="0"/>
                <a:sym typeface="Arial"/>
              </a:rPr>
              <a:t>, Mary Wahl, Michael </a:t>
            </a:r>
            <a:r>
              <a:rPr lang="en-US" sz="950" dirty="0" err="1">
                <a:solidFill>
                  <a:prstClr val="black"/>
                </a:solidFill>
                <a:latin typeface="Arial Narrow" charset="0"/>
                <a:ea typeface="Arial Narrow" charset="0"/>
                <a:cs typeface="Arial Narrow" charset="0"/>
                <a:sym typeface="Arial"/>
              </a:rPr>
              <a:t>Wainberg</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Meng</a:t>
            </a:r>
            <a:r>
              <a:rPr lang="en-US" sz="950" dirty="0">
                <a:solidFill>
                  <a:prstClr val="black"/>
                </a:solidFill>
                <a:latin typeface="Arial Narrow" charset="0"/>
                <a:ea typeface="Arial Narrow" charset="0"/>
                <a:cs typeface="Arial Narrow" charset="0"/>
                <a:sym typeface="Arial"/>
              </a:rPr>
              <a:t> Wang, Maggie Wang, </a:t>
            </a:r>
            <a:r>
              <a:rPr lang="en-US" sz="950" dirty="0" err="1">
                <a:solidFill>
                  <a:prstClr val="black"/>
                </a:solidFill>
                <a:latin typeface="Arial Narrow" charset="0"/>
                <a:ea typeface="Arial Narrow" charset="0"/>
                <a:cs typeface="Arial Narrow" charset="0"/>
                <a:sym typeface="Arial"/>
              </a:rPr>
              <a:t>Yanran</a:t>
            </a:r>
            <a:r>
              <a:rPr lang="en-US" sz="950" dirty="0">
                <a:solidFill>
                  <a:prstClr val="black"/>
                </a:solidFill>
                <a:latin typeface="Arial Narrow" charset="0"/>
                <a:ea typeface="Arial Narrow" charset="0"/>
                <a:cs typeface="Arial Narrow" charset="0"/>
                <a:sym typeface="Arial"/>
              </a:rPr>
              <a:t> Wang, </a:t>
            </a:r>
            <a:r>
              <a:rPr lang="en-US" sz="950" dirty="0" err="1">
                <a:solidFill>
                  <a:prstClr val="black"/>
                </a:solidFill>
                <a:latin typeface="Arial Narrow" charset="0"/>
                <a:ea typeface="Arial Narrow" charset="0"/>
                <a:cs typeface="Arial Narrow" charset="0"/>
                <a:sym typeface="Arial"/>
              </a:rPr>
              <a:t>Xinyuan</a:t>
            </a:r>
            <a:r>
              <a:rPr lang="en-US" sz="950" dirty="0">
                <a:solidFill>
                  <a:prstClr val="black"/>
                </a:solidFill>
                <a:latin typeface="Arial Narrow" charset="0"/>
                <a:ea typeface="Arial Narrow" charset="0"/>
                <a:cs typeface="Arial Narrow" charset="0"/>
                <a:sym typeface="Arial"/>
              </a:rPr>
              <a:t> Wang, Li-San Wang, </a:t>
            </a:r>
            <a:r>
              <a:rPr lang="en-US" sz="950" dirty="0" err="1">
                <a:solidFill>
                  <a:prstClr val="black"/>
                </a:solidFill>
                <a:latin typeface="Arial Narrow" charset="0"/>
                <a:ea typeface="Arial Narrow" charset="0"/>
                <a:cs typeface="Arial Narrow" charset="0"/>
                <a:sym typeface="Arial"/>
              </a:rPr>
              <a:t>Liping</a:t>
            </a:r>
            <a:r>
              <a:rPr lang="en-US" sz="950" dirty="0">
                <a:solidFill>
                  <a:prstClr val="black"/>
                </a:solidFill>
                <a:latin typeface="Arial Narrow" charset="0"/>
                <a:ea typeface="Arial Narrow" charset="0"/>
                <a:cs typeface="Arial Narrow" charset="0"/>
                <a:sym typeface="Arial"/>
              </a:rPr>
              <a:t> Wei, </a:t>
            </a:r>
            <a:r>
              <a:rPr lang="en-US" sz="950" dirty="0" err="1">
                <a:solidFill>
                  <a:prstClr val="black"/>
                </a:solidFill>
                <a:latin typeface="Arial Narrow" charset="0"/>
                <a:ea typeface="Arial Narrow" charset="0"/>
                <a:cs typeface="Arial Narrow" charset="0"/>
                <a:sym typeface="Arial"/>
              </a:rPr>
              <a:t>Qiong</a:t>
            </a:r>
            <a:r>
              <a:rPr lang="en-US" sz="950" dirty="0">
                <a:solidFill>
                  <a:prstClr val="black"/>
                </a:solidFill>
                <a:latin typeface="Arial Narrow" charset="0"/>
                <a:ea typeface="Arial Narrow" charset="0"/>
                <a:cs typeface="Arial Narrow" charset="0"/>
                <a:sym typeface="Arial"/>
              </a:rPr>
              <a:t> Wei, Rene Welch, Stephen Wilson, </a:t>
            </a:r>
            <a:r>
              <a:rPr lang="en-US" sz="950" dirty="0" err="1">
                <a:solidFill>
                  <a:prstClr val="black"/>
                </a:solidFill>
                <a:latin typeface="Arial Narrow" charset="0"/>
                <a:ea typeface="Arial Narrow" charset="0"/>
                <a:cs typeface="Arial Narrow" charset="0"/>
                <a:sym typeface="Arial"/>
              </a:rPr>
              <a:t>Chunlei</a:t>
            </a:r>
            <a:r>
              <a:rPr lang="en-US" sz="950" dirty="0">
                <a:solidFill>
                  <a:prstClr val="black"/>
                </a:solidFill>
                <a:latin typeface="Arial Narrow" charset="0"/>
                <a:ea typeface="Arial Narrow" charset="0"/>
                <a:cs typeface="Arial Narrow" charset="0"/>
                <a:sym typeface="Arial"/>
              </a:rPr>
              <a:t> Wu, </a:t>
            </a:r>
            <a:r>
              <a:rPr lang="en-US" sz="950" dirty="0" err="1">
                <a:solidFill>
                  <a:prstClr val="black"/>
                </a:solidFill>
                <a:latin typeface="Arial Narrow" charset="0"/>
                <a:ea typeface="Arial Narrow" charset="0"/>
                <a:cs typeface="Arial Narrow" charset="0"/>
                <a:sym typeface="Arial"/>
              </a:rPr>
              <a:t>Lijing</a:t>
            </a:r>
            <a:r>
              <a:rPr lang="en-US" sz="950" dirty="0">
                <a:solidFill>
                  <a:prstClr val="black"/>
                </a:solidFill>
                <a:latin typeface="Arial Narrow" charset="0"/>
                <a:ea typeface="Arial Narrow" charset="0"/>
                <a:cs typeface="Arial Narrow" charset="0"/>
                <a:sym typeface="Arial"/>
              </a:rPr>
              <a:t> Xu, </a:t>
            </a:r>
            <a:r>
              <a:rPr lang="en-US" sz="950" dirty="0" err="1">
                <a:solidFill>
                  <a:prstClr val="black"/>
                </a:solidFill>
                <a:latin typeface="Arial Narrow" charset="0"/>
                <a:ea typeface="Arial Narrow" charset="0"/>
                <a:cs typeface="Arial Narrow" charset="0"/>
                <a:sym typeface="Arial"/>
              </a:rPr>
              <a:t>Qifang</a:t>
            </a:r>
            <a:r>
              <a:rPr lang="en-US" sz="950" dirty="0">
                <a:solidFill>
                  <a:prstClr val="black"/>
                </a:solidFill>
                <a:latin typeface="Arial Narrow" charset="0"/>
                <a:ea typeface="Arial Narrow" charset="0"/>
                <a:cs typeface="Arial Narrow" charset="0"/>
                <a:sym typeface="Arial"/>
              </a:rPr>
              <a:t> Xu, </a:t>
            </a:r>
            <a:r>
              <a:rPr lang="en-US" sz="950" dirty="0" err="1">
                <a:solidFill>
                  <a:prstClr val="black"/>
                </a:solidFill>
                <a:latin typeface="Arial Narrow" charset="0"/>
                <a:ea typeface="Arial Narrow" charset="0"/>
                <a:cs typeface="Arial Narrow" charset="0"/>
                <a:sym typeface="Arial"/>
              </a:rPr>
              <a:t>Yuedong</a:t>
            </a:r>
            <a:r>
              <a:rPr lang="en-US" sz="950" dirty="0">
                <a:solidFill>
                  <a:prstClr val="black"/>
                </a:solidFill>
                <a:latin typeface="Arial Narrow" charset="0"/>
                <a:ea typeface="Arial Narrow" charset="0"/>
                <a:cs typeface="Arial Narrow" charset="0"/>
                <a:sym typeface="Arial"/>
              </a:rPr>
              <a:t> Yang, Christopher Yates, </a:t>
            </a:r>
            <a:r>
              <a:rPr lang="en-US" sz="950" dirty="0" err="1">
                <a:solidFill>
                  <a:prstClr val="black"/>
                </a:solidFill>
                <a:latin typeface="Arial Narrow" charset="0"/>
                <a:ea typeface="Arial Narrow" charset="0"/>
                <a:cs typeface="Arial Narrow" charset="0"/>
                <a:sym typeface="Arial"/>
              </a:rPr>
              <a:t>Yizhou</a:t>
            </a:r>
            <a:r>
              <a:rPr lang="en-US" sz="950" dirty="0">
                <a:solidFill>
                  <a:prstClr val="black"/>
                </a:solidFill>
                <a:latin typeface="Arial Narrow" charset="0"/>
                <a:ea typeface="Arial Narrow" charset="0"/>
                <a:cs typeface="Arial Narrow" charset="0"/>
                <a:sym typeface="Arial"/>
              </a:rPr>
              <a:t> Yin, Chen-</a:t>
            </a:r>
            <a:r>
              <a:rPr lang="en-US" sz="950" dirty="0" err="1">
                <a:solidFill>
                  <a:prstClr val="black"/>
                </a:solidFill>
                <a:latin typeface="Arial Narrow" charset="0"/>
                <a:ea typeface="Arial Narrow" charset="0"/>
                <a:cs typeface="Arial Narrow" charset="0"/>
                <a:sym typeface="Arial"/>
              </a:rPr>
              <a:t>Hsin</a:t>
            </a:r>
            <a:r>
              <a:rPr lang="en-US" sz="950" dirty="0">
                <a:solidFill>
                  <a:prstClr val="black"/>
                </a:solidFill>
                <a:latin typeface="Arial Narrow" charset="0"/>
                <a:ea typeface="Arial Narrow" charset="0"/>
                <a:cs typeface="Arial Narrow" charset="0"/>
                <a:sym typeface="Arial"/>
              </a:rPr>
              <a:t> Yu, </a:t>
            </a:r>
            <a:r>
              <a:rPr lang="en-US" sz="950" dirty="0" err="1">
                <a:solidFill>
                  <a:prstClr val="black"/>
                </a:solidFill>
                <a:latin typeface="Arial Narrow" charset="0"/>
                <a:ea typeface="Arial Narrow" charset="0"/>
                <a:cs typeface="Arial Narrow" charset="0"/>
                <a:sym typeface="Arial"/>
              </a:rPr>
              <a:t>Dejian</a:t>
            </a:r>
            <a:r>
              <a:rPr lang="en-US" sz="950" dirty="0">
                <a:solidFill>
                  <a:prstClr val="black"/>
                </a:solidFill>
                <a:latin typeface="Arial Narrow" charset="0"/>
                <a:ea typeface="Arial Narrow" charset="0"/>
                <a:cs typeface="Arial Narrow" charset="0"/>
                <a:sym typeface="Arial"/>
              </a:rPr>
              <a:t> Yuan, Jan </a:t>
            </a:r>
            <a:r>
              <a:rPr lang="en-US" sz="950" dirty="0" err="1">
                <a:solidFill>
                  <a:prstClr val="black"/>
                </a:solidFill>
                <a:latin typeface="Arial Narrow" charset="0"/>
                <a:ea typeface="Arial Narrow" charset="0"/>
                <a:cs typeface="Arial Narrow" charset="0"/>
                <a:sym typeface="Arial"/>
              </a:rPr>
              <a:t>Zaucha</a:t>
            </a:r>
            <a:r>
              <a:rPr lang="en-US" sz="950" dirty="0">
                <a:solidFill>
                  <a:prstClr val="black"/>
                </a:solidFill>
                <a:latin typeface="Arial Narrow" charset="0"/>
                <a:ea typeface="Arial Narrow" charset="0"/>
                <a:cs typeface="Arial Narrow" charset="0"/>
                <a:sym typeface="Arial"/>
              </a:rPr>
              <a:t>, </a:t>
            </a:r>
            <a:r>
              <a:rPr lang="en-US" sz="950" dirty="0" err="1">
                <a:solidFill>
                  <a:prstClr val="black"/>
                </a:solidFill>
                <a:latin typeface="Arial Narrow" charset="0"/>
                <a:ea typeface="Arial Narrow" charset="0"/>
                <a:cs typeface="Arial Narrow" charset="0"/>
                <a:sym typeface="Arial"/>
              </a:rPr>
              <a:t>Haoyang</a:t>
            </a:r>
            <a:r>
              <a:rPr lang="en-US" sz="950" dirty="0">
                <a:solidFill>
                  <a:prstClr val="black"/>
                </a:solidFill>
                <a:latin typeface="Arial Narrow" charset="0"/>
                <a:ea typeface="Arial Narrow" charset="0"/>
                <a:cs typeface="Arial Narrow" charset="0"/>
                <a:sym typeface="Arial"/>
              </a:rPr>
              <a:t> Zeng, Maya </a:t>
            </a:r>
            <a:r>
              <a:rPr lang="en-US" sz="950" dirty="0" err="1">
                <a:solidFill>
                  <a:prstClr val="black"/>
                </a:solidFill>
                <a:latin typeface="Arial Narrow" charset="0"/>
                <a:ea typeface="Arial Narrow" charset="0"/>
                <a:cs typeface="Arial Narrow" charset="0"/>
                <a:sym typeface="Arial"/>
              </a:rPr>
              <a:t>Zuhll</a:t>
            </a:r>
            <a:endParaRPr lang="en-US" sz="950" dirty="0">
              <a:solidFill>
                <a:prstClr val="black"/>
              </a:solidFill>
              <a:latin typeface="Arial Narrow" charset="0"/>
              <a:ea typeface="Arial Narrow" charset="0"/>
              <a:cs typeface="Arial Narrow" charset="0"/>
              <a:sym typeface="Arial"/>
            </a:endParaRPr>
          </a:p>
          <a:p>
            <a:pPr>
              <a:defRPr/>
            </a:pPr>
            <a:endParaRPr sz="950" dirty="0">
              <a:solidFill>
                <a:srgbClr val="000000"/>
              </a:solidFill>
              <a:latin typeface="Arial Narrow" charset="0"/>
              <a:ea typeface="Arial Narrow" charset="0"/>
              <a:cs typeface="Arial Narrow" charset="0"/>
              <a:sym typeface="Arial"/>
            </a:endParaRPr>
          </a:p>
          <a:p>
            <a:pPr>
              <a:defRPr/>
            </a:pPr>
            <a:endParaRPr sz="950" dirty="0">
              <a:solidFill>
                <a:prstClr val="black"/>
              </a:solidFill>
              <a:latin typeface="Arial Narrow" charset="0"/>
              <a:ea typeface="Arial Narrow" charset="0"/>
              <a:cs typeface="Arial Narrow" charset="0"/>
              <a:sym typeface="Arial"/>
            </a:endParaRPr>
          </a:p>
        </p:txBody>
      </p:sp>
      <p:sp>
        <p:nvSpPr>
          <p:cNvPr id="178" name="Shape 178"/>
          <p:cNvSpPr txBox="1"/>
          <p:nvPr/>
        </p:nvSpPr>
        <p:spPr>
          <a:xfrm>
            <a:off x="1587414" y="980728"/>
            <a:ext cx="2927025" cy="230850"/>
          </a:xfrm>
          <a:prstGeom prst="rect">
            <a:avLst/>
          </a:prstGeom>
          <a:noFill/>
          <a:ln>
            <a:noFill/>
          </a:ln>
        </p:spPr>
        <p:txBody>
          <a:bodyPr wrap="square" lIns="68569" tIns="34275" rIns="68569" bIns="34275" anchor="t" anchorCtr="0">
            <a:noAutofit/>
          </a:bodyPr>
          <a:lstStyle/>
          <a:p>
            <a:pPr>
              <a:buSzPct val="25000"/>
              <a:defRPr/>
            </a:pPr>
            <a:r>
              <a:rPr lang="en-US" sz="900" b="1" u="sng" dirty="0">
                <a:solidFill>
                  <a:srgbClr val="000000"/>
                </a:solidFill>
                <a:latin typeface="Arial Narrow" charset="0"/>
                <a:ea typeface="Arial Narrow" charset="0"/>
                <a:cs typeface="Arial Narrow" charset="0"/>
                <a:sym typeface="Arial"/>
              </a:rPr>
              <a:t>Advisory Board &amp; Scientific Council</a:t>
            </a:r>
            <a:r>
              <a:rPr lang="en-US" sz="900" dirty="0">
                <a:solidFill>
                  <a:srgbClr val="000000"/>
                </a:solidFill>
                <a:latin typeface="Arial Narrow" charset="0"/>
                <a:ea typeface="Arial Narrow" charset="0"/>
                <a:cs typeface="Arial Narrow" charset="0"/>
                <a:sym typeface="Arial"/>
              </a:rPr>
              <a:t>  </a:t>
            </a:r>
          </a:p>
        </p:txBody>
      </p:sp>
      <p:grpSp>
        <p:nvGrpSpPr>
          <p:cNvPr id="2" name="Gruppo 1"/>
          <p:cNvGrpSpPr/>
          <p:nvPr/>
        </p:nvGrpSpPr>
        <p:grpSpPr>
          <a:xfrm>
            <a:off x="8400256" y="274223"/>
            <a:ext cx="1946660" cy="2449507"/>
            <a:chOff x="6918797" y="188640"/>
            <a:chExt cx="1977306" cy="2592288"/>
          </a:xfrm>
        </p:grpSpPr>
        <p:pic>
          <p:nvPicPr>
            <p:cNvPr id="114" name="Shape 114" descr="jasper_rine.tif"/>
            <p:cNvPicPr preferRelativeResize="0"/>
            <p:nvPr/>
          </p:nvPicPr>
          <p:blipFill rotWithShape="1">
            <a:blip r:embed="rId40">
              <a:alphaModFix/>
            </a:blip>
            <a:srcRect l="-4624" t="1257" r="468" b="481"/>
            <a:stretch/>
          </p:blipFill>
          <p:spPr>
            <a:xfrm>
              <a:off x="7248695" y="694014"/>
              <a:ext cx="297000" cy="378000"/>
            </a:xfrm>
            <a:prstGeom prst="rect">
              <a:avLst/>
            </a:prstGeom>
            <a:noFill/>
            <a:ln>
              <a:noFill/>
            </a:ln>
          </p:spPr>
        </p:pic>
        <p:pic>
          <p:nvPicPr>
            <p:cNvPr id="115" name="Shape 115" descr="Joe_Gray.jpg"/>
            <p:cNvPicPr preferRelativeResize="0"/>
            <p:nvPr/>
          </p:nvPicPr>
          <p:blipFill rotWithShape="1">
            <a:blip r:embed="rId41">
              <a:alphaModFix/>
            </a:blip>
            <a:srcRect l="1540" r="1550" b="6498"/>
            <a:stretch/>
          </p:blipFill>
          <p:spPr>
            <a:xfrm>
              <a:off x="7316178" y="1979655"/>
              <a:ext cx="297000" cy="378000"/>
            </a:xfrm>
            <a:prstGeom prst="rect">
              <a:avLst/>
            </a:prstGeom>
            <a:noFill/>
            <a:ln>
              <a:noFill/>
            </a:ln>
          </p:spPr>
        </p:pic>
        <p:pic>
          <p:nvPicPr>
            <p:cNvPr id="116" name="Shape 116" descr="rick_lathrop.jpg"/>
            <p:cNvPicPr preferRelativeResize="0"/>
            <p:nvPr/>
          </p:nvPicPr>
          <p:blipFill rotWithShape="1">
            <a:blip r:embed="rId42">
              <a:alphaModFix/>
            </a:blip>
            <a:srcRect l="10107" t="4778" r="9895" b="1436"/>
            <a:stretch/>
          </p:blipFill>
          <p:spPr>
            <a:xfrm>
              <a:off x="7652853" y="1979653"/>
              <a:ext cx="297000" cy="378000"/>
            </a:xfrm>
            <a:prstGeom prst="rect">
              <a:avLst/>
            </a:prstGeom>
            <a:noFill/>
            <a:ln>
              <a:noFill/>
            </a:ln>
          </p:spPr>
        </p:pic>
        <p:pic>
          <p:nvPicPr>
            <p:cNvPr id="117" name="Shape 117" descr="arkin_crop_scaled.jpg"/>
            <p:cNvPicPr preferRelativeResize="0"/>
            <p:nvPr/>
          </p:nvPicPr>
          <p:blipFill rotWithShape="1">
            <a:blip r:embed="rId43">
              <a:alphaModFix/>
            </a:blip>
            <a:srcRect b="7612"/>
            <a:stretch/>
          </p:blipFill>
          <p:spPr>
            <a:xfrm>
              <a:off x="7322375" y="1503263"/>
              <a:ext cx="297000" cy="378000"/>
            </a:xfrm>
            <a:prstGeom prst="rect">
              <a:avLst/>
            </a:prstGeom>
            <a:noFill/>
            <a:ln>
              <a:noFill/>
            </a:ln>
          </p:spPr>
        </p:pic>
        <p:pic>
          <p:nvPicPr>
            <p:cNvPr id="118" name="Shape 118" descr="shendure_2.jpg"/>
            <p:cNvPicPr preferRelativeResize="0"/>
            <p:nvPr/>
          </p:nvPicPr>
          <p:blipFill rotWithShape="1">
            <a:blip r:embed="rId44">
              <a:alphaModFix/>
            </a:blip>
            <a:srcRect l="11519" r="14401" b="5979"/>
            <a:stretch/>
          </p:blipFill>
          <p:spPr>
            <a:xfrm>
              <a:off x="7904016" y="207965"/>
              <a:ext cx="297000" cy="378000"/>
            </a:xfrm>
            <a:prstGeom prst="rect">
              <a:avLst/>
            </a:prstGeom>
            <a:noFill/>
            <a:ln>
              <a:noFill/>
            </a:ln>
          </p:spPr>
        </p:pic>
        <p:pic>
          <p:nvPicPr>
            <p:cNvPr id="119" name="Shape 119" descr="Sanford_Jeremy.jpg"/>
            <p:cNvPicPr preferRelativeResize="0"/>
            <p:nvPr/>
          </p:nvPicPr>
          <p:blipFill rotWithShape="1">
            <a:blip r:embed="rId45">
              <a:alphaModFix/>
            </a:blip>
            <a:srcRect l="11754" t="3617" r="15097" b="3617"/>
            <a:stretch/>
          </p:blipFill>
          <p:spPr>
            <a:xfrm>
              <a:off x="8204975" y="1979653"/>
              <a:ext cx="297000" cy="378000"/>
            </a:xfrm>
            <a:prstGeom prst="rect">
              <a:avLst/>
            </a:prstGeom>
            <a:noFill/>
            <a:ln>
              <a:noFill/>
            </a:ln>
          </p:spPr>
        </p:pic>
        <p:pic>
          <p:nvPicPr>
            <p:cNvPr id="120" name="Shape 120" descr="sean_tavtigian.jpg"/>
            <p:cNvPicPr preferRelativeResize="0"/>
            <p:nvPr/>
          </p:nvPicPr>
          <p:blipFill rotWithShape="1">
            <a:blip r:embed="rId46">
              <a:alphaModFix/>
            </a:blip>
            <a:srcRect l="7999" r="3995" b="12219"/>
            <a:stretch/>
          </p:blipFill>
          <p:spPr>
            <a:xfrm>
              <a:off x="8192420" y="1493605"/>
              <a:ext cx="297000" cy="378000"/>
            </a:xfrm>
            <a:prstGeom prst="rect">
              <a:avLst/>
            </a:prstGeom>
            <a:noFill/>
            <a:ln>
              <a:noFill/>
            </a:ln>
          </p:spPr>
        </p:pic>
        <p:pic>
          <p:nvPicPr>
            <p:cNvPr id="121" name="Shape 121" descr="andre_franke.jpg"/>
            <p:cNvPicPr preferRelativeResize="0"/>
            <p:nvPr/>
          </p:nvPicPr>
          <p:blipFill rotWithShape="1">
            <a:blip r:embed="rId47">
              <a:alphaModFix/>
            </a:blip>
            <a:srcRect b="7510"/>
            <a:stretch/>
          </p:blipFill>
          <p:spPr>
            <a:xfrm>
              <a:off x="7681001" y="1493605"/>
              <a:ext cx="297000" cy="378000"/>
            </a:xfrm>
            <a:prstGeom prst="rect">
              <a:avLst/>
            </a:prstGeom>
            <a:noFill/>
            <a:ln>
              <a:noFill/>
            </a:ln>
          </p:spPr>
        </p:pic>
        <p:pic>
          <p:nvPicPr>
            <p:cNvPr id="122" name="Shape 122" descr="Schmitt copy.jpg"/>
            <p:cNvPicPr preferRelativeResize="0"/>
            <p:nvPr/>
          </p:nvPicPr>
          <p:blipFill rotWithShape="1">
            <a:blip r:embed="rId48">
              <a:alphaModFix/>
            </a:blip>
            <a:srcRect t="6716" b="6725"/>
            <a:stretch/>
          </p:blipFill>
          <p:spPr>
            <a:xfrm>
              <a:off x="6919968" y="207964"/>
              <a:ext cx="297000" cy="378000"/>
            </a:xfrm>
            <a:prstGeom prst="rect">
              <a:avLst/>
            </a:prstGeom>
            <a:noFill/>
            <a:ln>
              <a:noFill/>
            </a:ln>
          </p:spPr>
        </p:pic>
        <p:pic>
          <p:nvPicPr>
            <p:cNvPr id="123" name="Shape 123" descr="Gaddy_Getz.jpg"/>
            <p:cNvPicPr preferRelativeResize="0"/>
            <p:nvPr/>
          </p:nvPicPr>
          <p:blipFill rotWithShape="1">
            <a:blip r:embed="rId49">
              <a:alphaModFix/>
            </a:blip>
            <a:srcRect l="12607" t="1902" r="11728" b="6705"/>
            <a:stretch/>
          </p:blipFill>
          <p:spPr>
            <a:xfrm>
              <a:off x="6931937" y="1106750"/>
              <a:ext cx="297000" cy="378000"/>
            </a:xfrm>
            <a:prstGeom prst="rect">
              <a:avLst/>
            </a:prstGeom>
            <a:noFill/>
            <a:ln>
              <a:noFill/>
            </a:ln>
          </p:spPr>
        </p:pic>
        <p:pic>
          <p:nvPicPr>
            <p:cNvPr id="124" name="Shape 124" descr="iddo-bl.jpg"/>
            <p:cNvPicPr preferRelativeResize="0"/>
            <p:nvPr/>
          </p:nvPicPr>
          <p:blipFill rotWithShape="1">
            <a:blip r:embed="rId50">
              <a:alphaModFix/>
            </a:blip>
            <a:srcRect b="14192"/>
            <a:stretch/>
          </p:blipFill>
          <p:spPr>
            <a:xfrm>
              <a:off x="8576312" y="1493604"/>
              <a:ext cx="297000" cy="378000"/>
            </a:xfrm>
            <a:prstGeom prst="rect">
              <a:avLst/>
            </a:prstGeom>
            <a:noFill/>
            <a:ln>
              <a:noFill/>
            </a:ln>
          </p:spPr>
        </p:pic>
        <p:pic>
          <p:nvPicPr>
            <p:cNvPr id="130" name="Shape 130"/>
            <p:cNvPicPr preferRelativeResize="0"/>
            <p:nvPr/>
          </p:nvPicPr>
          <p:blipFill rotWithShape="1">
            <a:blip r:embed="rId51">
              <a:alphaModFix/>
            </a:blip>
            <a:srcRect/>
            <a:stretch/>
          </p:blipFill>
          <p:spPr>
            <a:xfrm>
              <a:off x="7951031" y="1493598"/>
              <a:ext cx="297000" cy="378000"/>
            </a:xfrm>
            <a:prstGeom prst="rect">
              <a:avLst/>
            </a:prstGeom>
            <a:noFill/>
            <a:ln>
              <a:noFill/>
            </a:ln>
          </p:spPr>
        </p:pic>
        <p:pic>
          <p:nvPicPr>
            <p:cNvPr id="131" name="Shape 131"/>
            <p:cNvPicPr preferRelativeResize="0"/>
            <p:nvPr/>
          </p:nvPicPr>
          <p:blipFill rotWithShape="1">
            <a:blip r:embed="rId52">
              <a:alphaModFix/>
            </a:blip>
            <a:srcRect b="10855"/>
            <a:stretch/>
          </p:blipFill>
          <p:spPr>
            <a:xfrm>
              <a:off x="7928247" y="2402928"/>
              <a:ext cx="297000" cy="378000"/>
            </a:xfrm>
            <a:prstGeom prst="rect">
              <a:avLst/>
            </a:prstGeom>
            <a:noFill/>
            <a:ln>
              <a:noFill/>
            </a:ln>
          </p:spPr>
        </p:pic>
        <p:pic>
          <p:nvPicPr>
            <p:cNvPr id="132" name="Shape 132"/>
            <p:cNvPicPr preferRelativeResize="0"/>
            <p:nvPr/>
          </p:nvPicPr>
          <p:blipFill rotWithShape="1">
            <a:blip r:embed="rId53">
              <a:alphaModFix/>
            </a:blip>
            <a:srcRect r="3892" b="7851"/>
            <a:stretch/>
          </p:blipFill>
          <p:spPr>
            <a:xfrm>
              <a:off x="6946947" y="2402928"/>
              <a:ext cx="297000" cy="378000"/>
            </a:xfrm>
            <a:prstGeom prst="rect">
              <a:avLst/>
            </a:prstGeom>
            <a:noFill/>
            <a:ln>
              <a:noFill/>
            </a:ln>
          </p:spPr>
        </p:pic>
        <p:pic>
          <p:nvPicPr>
            <p:cNvPr id="147" name="Shape 147" descr="RussAltman.tiff"/>
            <p:cNvPicPr preferRelativeResize="0"/>
            <p:nvPr/>
          </p:nvPicPr>
          <p:blipFill rotWithShape="1">
            <a:blip r:embed="rId54">
              <a:alphaModFix/>
            </a:blip>
            <a:srcRect b="4698"/>
            <a:stretch/>
          </p:blipFill>
          <p:spPr>
            <a:xfrm>
              <a:off x="6944397" y="1503263"/>
              <a:ext cx="297000" cy="378000"/>
            </a:xfrm>
            <a:prstGeom prst="rect">
              <a:avLst/>
            </a:prstGeom>
            <a:noFill/>
            <a:ln>
              <a:noFill/>
            </a:ln>
          </p:spPr>
        </p:pic>
        <p:pic>
          <p:nvPicPr>
            <p:cNvPr id="148" name="Shape 148" descr="PardisSabeti.tiff"/>
            <p:cNvPicPr preferRelativeResize="0"/>
            <p:nvPr/>
          </p:nvPicPr>
          <p:blipFill rotWithShape="1">
            <a:blip r:embed="rId55">
              <a:alphaModFix/>
            </a:blip>
            <a:srcRect b="8434"/>
            <a:stretch/>
          </p:blipFill>
          <p:spPr>
            <a:xfrm>
              <a:off x="6941919" y="1960334"/>
              <a:ext cx="297000" cy="378000"/>
            </a:xfrm>
            <a:prstGeom prst="rect">
              <a:avLst/>
            </a:prstGeom>
            <a:noFill/>
            <a:ln>
              <a:noFill/>
            </a:ln>
          </p:spPr>
        </p:pic>
        <p:pic>
          <p:nvPicPr>
            <p:cNvPr id="149" name="Shape 149" descr="AronFenton.tiff"/>
            <p:cNvPicPr preferRelativeResize="0"/>
            <p:nvPr/>
          </p:nvPicPr>
          <p:blipFill rotWithShape="1">
            <a:blip r:embed="rId56">
              <a:alphaModFix/>
            </a:blip>
            <a:srcRect t="4287" b="6768"/>
            <a:stretch/>
          </p:blipFill>
          <p:spPr>
            <a:xfrm>
              <a:off x="7949840" y="1979654"/>
              <a:ext cx="297000" cy="378000"/>
            </a:xfrm>
            <a:prstGeom prst="rect">
              <a:avLst/>
            </a:prstGeom>
            <a:noFill/>
            <a:ln>
              <a:noFill/>
            </a:ln>
          </p:spPr>
        </p:pic>
        <p:pic>
          <p:nvPicPr>
            <p:cNvPr id="150" name="Shape 150" descr="GarryCutting.tiff"/>
            <p:cNvPicPr preferRelativeResize="0"/>
            <p:nvPr/>
          </p:nvPicPr>
          <p:blipFill rotWithShape="1">
            <a:blip r:embed="rId57">
              <a:alphaModFix/>
            </a:blip>
            <a:srcRect l="18890" r="17549" b="14022"/>
            <a:stretch/>
          </p:blipFill>
          <p:spPr>
            <a:xfrm>
              <a:off x="7254441" y="207964"/>
              <a:ext cx="297000" cy="378000"/>
            </a:xfrm>
            <a:prstGeom prst="rect">
              <a:avLst/>
            </a:prstGeom>
            <a:noFill/>
            <a:ln>
              <a:noFill/>
            </a:ln>
          </p:spPr>
        </p:pic>
        <p:pic>
          <p:nvPicPr>
            <p:cNvPr id="151" name="Shape 151" descr="george_church.jpg"/>
            <p:cNvPicPr preferRelativeResize="0"/>
            <p:nvPr/>
          </p:nvPicPr>
          <p:blipFill rotWithShape="1">
            <a:blip r:embed="rId4">
              <a:alphaModFix/>
            </a:blip>
            <a:srcRect l="8569" r="39622" b="20432"/>
            <a:stretch/>
          </p:blipFill>
          <p:spPr>
            <a:xfrm>
              <a:off x="8221061" y="2402920"/>
              <a:ext cx="297000" cy="378000"/>
            </a:xfrm>
            <a:prstGeom prst="rect">
              <a:avLst/>
            </a:prstGeom>
            <a:noFill/>
            <a:ln>
              <a:noFill/>
            </a:ln>
          </p:spPr>
        </p:pic>
        <p:pic>
          <p:nvPicPr>
            <p:cNvPr id="158" name="Shape 158"/>
            <p:cNvPicPr preferRelativeResize="0"/>
            <p:nvPr/>
          </p:nvPicPr>
          <p:blipFill rotWithShape="1">
            <a:blip r:embed="rId58">
              <a:alphaModFix/>
            </a:blip>
            <a:srcRect b="2236"/>
            <a:stretch/>
          </p:blipFill>
          <p:spPr>
            <a:xfrm>
              <a:off x="8590718" y="1979653"/>
              <a:ext cx="297000" cy="378000"/>
            </a:xfrm>
            <a:prstGeom prst="rect">
              <a:avLst/>
            </a:prstGeom>
            <a:noFill/>
            <a:ln>
              <a:noFill/>
            </a:ln>
          </p:spPr>
        </p:pic>
        <p:pic>
          <p:nvPicPr>
            <p:cNvPr id="159" name="Shape 159"/>
            <p:cNvPicPr preferRelativeResize="0"/>
            <p:nvPr/>
          </p:nvPicPr>
          <p:blipFill rotWithShape="1">
            <a:blip r:embed="rId59">
              <a:alphaModFix/>
            </a:blip>
            <a:srcRect l="14639" b="4415"/>
            <a:stretch/>
          </p:blipFill>
          <p:spPr>
            <a:xfrm>
              <a:off x="8595480" y="713333"/>
              <a:ext cx="297000" cy="378000"/>
            </a:xfrm>
            <a:prstGeom prst="rect">
              <a:avLst/>
            </a:prstGeom>
            <a:noFill/>
            <a:ln>
              <a:noFill/>
            </a:ln>
          </p:spPr>
        </p:pic>
        <p:pic>
          <p:nvPicPr>
            <p:cNvPr id="160" name="Shape 160"/>
            <p:cNvPicPr preferRelativeResize="0"/>
            <p:nvPr/>
          </p:nvPicPr>
          <p:blipFill rotWithShape="1">
            <a:blip r:embed="rId60">
              <a:alphaModFix/>
            </a:blip>
            <a:srcRect/>
            <a:stretch/>
          </p:blipFill>
          <p:spPr>
            <a:xfrm>
              <a:off x="8594906" y="188640"/>
              <a:ext cx="297000" cy="378000"/>
            </a:xfrm>
            <a:prstGeom prst="rect">
              <a:avLst/>
            </a:prstGeom>
            <a:noFill/>
            <a:ln>
              <a:noFill/>
            </a:ln>
          </p:spPr>
        </p:pic>
        <p:pic>
          <p:nvPicPr>
            <p:cNvPr id="161" name="Shape 161"/>
            <p:cNvPicPr preferRelativeResize="0"/>
            <p:nvPr/>
          </p:nvPicPr>
          <p:blipFill rotWithShape="1">
            <a:blip r:embed="rId61">
              <a:alphaModFix/>
            </a:blip>
            <a:srcRect l="2534" b="4634"/>
            <a:stretch/>
          </p:blipFill>
          <p:spPr>
            <a:xfrm>
              <a:off x="8281328" y="713333"/>
              <a:ext cx="297000" cy="378000"/>
            </a:xfrm>
            <a:prstGeom prst="rect">
              <a:avLst/>
            </a:prstGeom>
            <a:noFill/>
            <a:ln>
              <a:noFill/>
            </a:ln>
          </p:spPr>
        </p:pic>
        <p:pic>
          <p:nvPicPr>
            <p:cNvPr id="162" name="Shape 162"/>
            <p:cNvPicPr preferRelativeResize="0"/>
            <p:nvPr/>
          </p:nvPicPr>
          <p:blipFill rotWithShape="1">
            <a:blip r:embed="rId62">
              <a:alphaModFix/>
            </a:blip>
            <a:srcRect l="16508" r="21590" b="-2385"/>
            <a:stretch/>
          </p:blipFill>
          <p:spPr>
            <a:xfrm>
              <a:off x="7904045" y="694015"/>
              <a:ext cx="297000" cy="378000"/>
            </a:xfrm>
            <a:prstGeom prst="rect">
              <a:avLst/>
            </a:prstGeom>
            <a:noFill/>
            <a:ln>
              <a:noFill/>
            </a:ln>
          </p:spPr>
        </p:pic>
        <p:pic>
          <p:nvPicPr>
            <p:cNvPr id="163" name="Shape 163"/>
            <p:cNvPicPr preferRelativeResize="0"/>
            <p:nvPr/>
          </p:nvPicPr>
          <p:blipFill rotWithShape="1">
            <a:blip r:embed="rId63">
              <a:alphaModFix/>
            </a:blip>
            <a:srcRect b="-2270"/>
            <a:stretch/>
          </p:blipFill>
          <p:spPr>
            <a:xfrm>
              <a:off x="8599103" y="2402921"/>
              <a:ext cx="297000" cy="378000"/>
            </a:xfrm>
            <a:prstGeom prst="rect">
              <a:avLst/>
            </a:prstGeom>
            <a:noFill/>
            <a:ln>
              <a:noFill/>
            </a:ln>
          </p:spPr>
        </p:pic>
        <p:pic>
          <p:nvPicPr>
            <p:cNvPr id="164" name="Shape 164"/>
            <p:cNvPicPr preferRelativeResize="0"/>
            <p:nvPr/>
          </p:nvPicPr>
          <p:blipFill rotWithShape="1">
            <a:blip r:embed="rId64">
              <a:alphaModFix/>
            </a:blip>
            <a:srcRect r="12111"/>
            <a:stretch/>
          </p:blipFill>
          <p:spPr>
            <a:xfrm>
              <a:off x="8578830" y="1106742"/>
              <a:ext cx="297000" cy="378000"/>
            </a:xfrm>
            <a:prstGeom prst="rect">
              <a:avLst/>
            </a:prstGeom>
            <a:noFill/>
            <a:ln>
              <a:noFill/>
            </a:ln>
          </p:spPr>
        </p:pic>
        <p:pic>
          <p:nvPicPr>
            <p:cNvPr id="165" name="Shape 165" descr="FritzRoth.tiff"/>
            <p:cNvPicPr preferRelativeResize="0"/>
            <p:nvPr/>
          </p:nvPicPr>
          <p:blipFill rotWithShape="1">
            <a:blip r:embed="rId65">
              <a:alphaModFix/>
            </a:blip>
            <a:srcRect/>
            <a:stretch/>
          </p:blipFill>
          <p:spPr>
            <a:xfrm>
              <a:off x="7255973" y="1106750"/>
              <a:ext cx="297000" cy="378000"/>
            </a:xfrm>
            <a:prstGeom prst="rect">
              <a:avLst/>
            </a:prstGeom>
            <a:noFill/>
            <a:ln>
              <a:noFill/>
            </a:ln>
          </p:spPr>
        </p:pic>
        <p:pic>
          <p:nvPicPr>
            <p:cNvPr id="166" name="Shape 166" descr="JonLeBowitz.tiff"/>
            <p:cNvPicPr preferRelativeResize="0"/>
            <p:nvPr/>
          </p:nvPicPr>
          <p:blipFill rotWithShape="1">
            <a:blip r:embed="rId66">
              <a:alphaModFix/>
            </a:blip>
            <a:srcRect l="4959" r="10545" b="10570"/>
            <a:stretch/>
          </p:blipFill>
          <p:spPr>
            <a:xfrm>
              <a:off x="7297953" y="2402921"/>
              <a:ext cx="297000" cy="378000"/>
            </a:xfrm>
            <a:prstGeom prst="rect">
              <a:avLst/>
            </a:prstGeom>
            <a:noFill/>
            <a:ln>
              <a:noFill/>
            </a:ln>
          </p:spPr>
        </p:pic>
        <p:pic>
          <p:nvPicPr>
            <p:cNvPr id="167" name="Shape 167" descr="meyn"/>
            <p:cNvPicPr preferRelativeResize="0"/>
            <p:nvPr/>
          </p:nvPicPr>
          <p:blipFill rotWithShape="1">
            <a:blip r:embed="rId67">
              <a:alphaModFix/>
            </a:blip>
            <a:srcRect r="3540"/>
            <a:stretch/>
          </p:blipFill>
          <p:spPr>
            <a:xfrm>
              <a:off x="7628512" y="2402928"/>
              <a:ext cx="297000" cy="378000"/>
            </a:xfrm>
            <a:prstGeom prst="rect">
              <a:avLst/>
            </a:prstGeom>
            <a:noFill/>
            <a:ln>
              <a:noFill/>
            </a:ln>
          </p:spPr>
        </p:pic>
        <p:pic>
          <p:nvPicPr>
            <p:cNvPr id="168" name="Shape 168"/>
            <p:cNvPicPr preferRelativeResize="0"/>
            <p:nvPr/>
          </p:nvPicPr>
          <p:blipFill rotWithShape="1">
            <a:blip r:embed="rId68">
              <a:alphaModFix/>
            </a:blip>
            <a:srcRect l="11977" t="13130" r="12212" b="15216"/>
            <a:stretch/>
          </p:blipFill>
          <p:spPr>
            <a:xfrm>
              <a:off x="7714991" y="1106743"/>
              <a:ext cx="411057" cy="378000"/>
            </a:xfrm>
            <a:prstGeom prst="rect">
              <a:avLst/>
            </a:prstGeom>
            <a:noFill/>
            <a:ln>
              <a:noFill/>
            </a:ln>
          </p:spPr>
        </p:pic>
        <p:pic>
          <p:nvPicPr>
            <p:cNvPr id="169" name="Shape 169"/>
            <p:cNvPicPr preferRelativeResize="0"/>
            <p:nvPr/>
          </p:nvPicPr>
          <p:blipFill rotWithShape="1">
            <a:blip r:embed="rId69">
              <a:alphaModFix/>
            </a:blip>
            <a:srcRect l="7317" t="-1907" r="6666" b="1907"/>
            <a:stretch/>
          </p:blipFill>
          <p:spPr>
            <a:xfrm>
              <a:off x="8282087" y="188648"/>
              <a:ext cx="297000" cy="378000"/>
            </a:xfrm>
            <a:prstGeom prst="rect">
              <a:avLst/>
            </a:prstGeom>
            <a:noFill/>
            <a:ln>
              <a:noFill/>
            </a:ln>
          </p:spPr>
        </p:pic>
        <p:pic>
          <p:nvPicPr>
            <p:cNvPr id="170" name="Shape 170"/>
            <p:cNvPicPr preferRelativeResize="0"/>
            <p:nvPr/>
          </p:nvPicPr>
          <p:blipFill rotWithShape="1">
            <a:blip r:embed="rId70">
              <a:alphaModFix/>
            </a:blip>
            <a:srcRect r="4961"/>
            <a:stretch/>
          </p:blipFill>
          <p:spPr>
            <a:xfrm>
              <a:off x="7580009" y="694015"/>
              <a:ext cx="297000" cy="378000"/>
            </a:xfrm>
            <a:prstGeom prst="rect">
              <a:avLst/>
            </a:prstGeom>
            <a:noFill/>
            <a:ln>
              <a:noFill/>
            </a:ln>
          </p:spPr>
        </p:pic>
        <p:pic>
          <p:nvPicPr>
            <p:cNvPr id="171" name="Shape 171"/>
            <p:cNvPicPr preferRelativeResize="0"/>
            <p:nvPr/>
          </p:nvPicPr>
          <p:blipFill rotWithShape="1">
            <a:blip r:embed="rId71">
              <a:alphaModFix/>
            </a:blip>
            <a:srcRect b="11543"/>
            <a:stretch/>
          </p:blipFill>
          <p:spPr>
            <a:xfrm>
              <a:off x="7575686" y="207964"/>
              <a:ext cx="297000" cy="378000"/>
            </a:xfrm>
            <a:prstGeom prst="rect">
              <a:avLst/>
            </a:prstGeom>
            <a:noFill/>
            <a:ln>
              <a:noFill/>
            </a:ln>
          </p:spPr>
        </p:pic>
        <p:pic>
          <p:nvPicPr>
            <p:cNvPr id="172" name="Shape 172"/>
            <p:cNvPicPr preferRelativeResize="0"/>
            <p:nvPr/>
          </p:nvPicPr>
          <p:blipFill rotWithShape="1">
            <a:blip r:embed="rId72">
              <a:alphaModFix/>
            </a:blip>
            <a:srcRect l="70" t="3627" r="-69" b="15934"/>
            <a:stretch/>
          </p:blipFill>
          <p:spPr>
            <a:xfrm>
              <a:off x="6918797" y="694015"/>
              <a:ext cx="297000" cy="378000"/>
            </a:xfrm>
            <a:prstGeom prst="rect">
              <a:avLst/>
            </a:prstGeom>
            <a:noFill/>
            <a:ln>
              <a:noFill/>
            </a:ln>
          </p:spPr>
        </p:pic>
        <p:pic>
          <p:nvPicPr>
            <p:cNvPr id="179" name="Shape 179"/>
            <p:cNvPicPr preferRelativeResize="0"/>
            <p:nvPr/>
          </p:nvPicPr>
          <p:blipFill rotWithShape="1">
            <a:blip r:embed="rId73">
              <a:alphaModFix/>
            </a:blip>
            <a:srcRect r="22293"/>
            <a:stretch/>
          </p:blipFill>
          <p:spPr>
            <a:xfrm>
              <a:off x="8266196" y="1106742"/>
              <a:ext cx="297000" cy="378000"/>
            </a:xfrm>
            <a:prstGeom prst="rect">
              <a:avLst/>
            </a:prstGeom>
            <a:noFill/>
            <a:ln>
              <a:noFill/>
            </a:ln>
          </p:spPr>
        </p:pic>
      </p:grpSp>
      <p:sp>
        <p:nvSpPr>
          <p:cNvPr id="181" name="Shape 181"/>
          <p:cNvSpPr txBox="1"/>
          <p:nvPr/>
        </p:nvSpPr>
        <p:spPr>
          <a:xfrm>
            <a:off x="6272312" y="2742928"/>
            <a:ext cx="1047825" cy="254025"/>
          </a:xfrm>
          <a:prstGeom prst="rect">
            <a:avLst/>
          </a:prstGeom>
          <a:noFill/>
          <a:ln>
            <a:noFill/>
          </a:ln>
        </p:spPr>
        <p:txBody>
          <a:bodyPr wrap="square" lIns="68569" tIns="68569" rIns="68569" bIns="68569" anchor="t" anchorCtr="0">
            <a:noAutofit/>
          </a:bodyPr>
          <a:lstStyle/>
          <a:p>
            <a:pPr>
              <a:buClr>
                <a:prstClr val="black"/>
              </a:buClr>
              <a:defRPr/>
            </a:pPr>
            <a:r>
              <a:rPr lang="en-US" sz="900" b="1" u="sng" dirty="0">
                <a:solidFill>
                  <a:prstClr val="black"/>
                </a:solidFill>
                <a:latin typeface="Arial Narrow" charset="0"/>
                <a:ea typeface="Arial Narrow" charset="0"/>
                <a:cs typeface="Arial Narrow" charset="0"/>
              </a:rPr>
              <a:t>Assessors </a:t>
            </a:r>
          </a:p>
        </p:txBody>
      </p:sp>
      <p:grpSp>
        <p:nvGrpSpPr>
          <p:cNvPr id="3" name="Gruppo 2"/>
          <p:cNvGrpSpPr/>
          <p:nvPr/>
        </p:nvGrpSpPr>
        <p:grpSpPr>
          <a:xfrm>
            <a:off x="6366031" y="2996952"/>
            <a:ext cx="4210799" cy="740756"/>
            <a:chOff x="4842030" y="2959971"/>
            <a:chExt cx="4212468" cy="829069"/>
          </a:xfrm>
        </p:grpSpPr>
        <p:pic>
          <p:nvPicPr>
            <p:cNvPr id="180" name="Shape 180"/>
            <p:cNvPicPr preferRelativeResize="0"/>
            <p:nvPr/>
          </p:nvPicPr>
          <p:blipFill rotWithShape="1">
            <a:blip r:embed="rId74">
              <a:alphaModFix/>
            </a:blip>
            <a:srcRect b="5069"/>
            <a:stretch/>
          </p:blipFill>
          <p:spPr>
            <a:xfrm>
              <a:off x="4849399" y="2964128"/>
              <a:ext cx="297000" cy="378000"/>
            </a:xfrm>
            <a:prstGeom prst="rect">
              <a:avLst/>
            </a:prstGeom>
            <a:noFill/>
            <a:ln>
              <a:noFill/>
            </a:ln>
          </p:spPr>
        </p:pic>
        <p:pic>
          <p:nvPicPr>
            <p:cNvPr id="182" name="Shape 182"/>
            <p:cNvPicPr preferRelativeResize="0"/>
            <p:nvPr/>
          </p:nvPicPr>
          <p:blipFill rotWithShape="1">
            <a:blip r:embed="rId75">
              <a:alphaModFix/>
            </a:blip>
            <a:srcRect l="1438" b="-17288"/>
            <a:stretch/>
          </p:blipFill>
          <p:spPr>
            <a:xfrm>
              <a:off x="5193102" y="2964260"/>
              <a:ext cx="297000" cy="378000"/>
            </a:xfrm>
            <a:prstGeom prst="rect">
              <a:avLst/>
            </a:prstGeom>
            <a:noFill/>
            <a:ln>
              <a:noFill/>
            </a:ln>
          </p:spPr>
        </p:pic>
        <p:pic>
          <p:nvPicPr>
            <p:cNvPr id="183" name="Shape 183"/>
            <p:cNvPicPr preferRelativeResize="0"/>
            <p:nvPr/>
          </p:nvPicPr>
          <p:blipFill>
            <a:blip r:embed="rId76">
              <a:alphaModFix/>
            </a:blip>
            <a:stretch>
              <a:fillRect/>
            </a:stretch>
          </p:blipFill>
          <p:spPr>
            <a:xfrm>
              <a:off x="5512657" y="2983578"/>
              <a:ext cx="297000" cy="378000"/>
            </a:xfrm>
            <a:prstGeom prst="rect">
              <a:avLst/>
            </a:prstGeom>
            <a:noFill/>
            <a:ln>
              <a:noFill/>
            </a:ln>
          </p:spPr>
        </p:pic>
        <p:pic>
          <p:nvPicPr>
            <p:cNvPr id="184" name="Shape 184"/>
            <p:cNvPicPr preferRelativeResize="0"/>
            <p:nvPr/>
          </p:nvPicPr>
          <p:blipFill>
            <a:blip r:embed="rId77">
              <a:alphaModFix/>
            </a:blip>
            <a:stretch>
              <a:fillRect/>
            </a:stretch>
          </p:blipFill>
          <p:spPr>
            <a:xfrm>
              <a:off x="6161623" y="2983578"/>
              <a:ext cx="297000" cy="378000"/>
            </a:xfrm>
            <a:prstGeom prst="rect">
              <a:avLst/>
            </a:prstGeom>
            <a:noFill/>
            <a:ln>
              <a:noFill/>
            </a:ln>
          </p:spPr>
        </p:pic>
        <p:pic>
          <p:nvPicPr>
            <p:cNvPr id="185" name="Shape 185"/>
            <p:cNvPicPr preferRelativeResize="0"/>
            <p:nvPr/>
          </p:nvPicPr>
          <p:blipFill rotWithShape="1">
            <a:blip r:embed="rId78">
              <a:alphaModFix/>
            </a:blip>
            <a:srcRect b="5159"/>
            <a:stretch/>
          </p:blipFill>
          <p:spPr>
            <a:xfrm>
              <a:off x="6482646" y="2983578"/>
              <a:ext cx="297000" cy="378000"/>
            </a:xfrm>
            <a:prstGeom prst="rect">
              <a:avLst/>
            </a:prstGeom>
            <a:noFill/>
            <a:ln>
              <a:noFill/>
            </a:ln>
          </p:spPr>
        </p:pic>
        <p:pic>
          <p:nvPicPr>
            <p:cNvPr id="186" name="Shape 186" descr="Sanford_Jeremy.jpg"/>
            <p:cNvPicPr preferRelativeResize="0"/>
            <p:nvPr/>
          </p:nvPicPr>
          <p:blipFill rotWithShape="1">
            <a:blip r:embed="rId45">
              <a:alphaModFix/>
            </a:blip>
            <a:srcRect l="11754" t="3618" r="15097" b="11050"/>
            <a:stretch/>
          </p:blipFill>
          <p:spPr>
            <a:xfrm>
              <a:off x="6813282" y="2979584"/>
              <a:ext cx="297000" cy="378000"/>
            </a:xfrm>
            <a:prstGeom prst="rect">
              <a:avLst/>
            </a:prstGeom>
            <a:noFill/>
            <a:ln>
              <a:noFill/>
            </a:ln>
          </p:spPr>
        </p:pic>
        <p:pic>
          <p:nvPicPr>
            <p:cNvPr id="187" name="Shape 187"/>
            <p:cNvPicPr preferRelativeResize="0"/>
            <p:nvPr/>
          </p:nvPicPr>
          <p:blipFill rotWithShape="1">
            <a:blip r:embed="rId79">
              <a:alphaModFix/>
            </a:blip>
            <a:srcRect l="17063" t="13505" r="17056" b="15638"/>
            <a:stretch/>
          </p:blipFill>
          <p:spPr>
            <a:xfrm>
              <a:off x="7109643" y="2974034"/>
              <a:ext cx="297000" cy="378000"/>
            </a:xfrm>
            <a:prstGeom prst="rect">
              <a:avLst/>
            </a:prstGeom>
            <a:noFill/>
            <a:ln>
              <a:noFill/>
            </a:ln>
          </p:spPr>
        </p:pic>
        <p:pic>
          <p:nvPicPr>
            <p:cNvPr id="188" name="Shape 188"/>
            <p:cNvPicPr preferRelativeResize="0"/>
            <p:nvPr/>
          </p:nvPicPr>
          <p:blipFill>
            <a:blip r:embed="rId80">
              <a:alphaModFix/>
            </a:blip>
            <a:stretch>
              <a:fillRect/>
            </a:stretch>
          </p:blipFill>
          <p:spPr>
            <a:xfrm>
              <a:off x="7785390" y="2970884"/>
              <a:ext cx="297000" cy="378000"/>
            </a:xfrm>
            <a:prstGeom prst="rect">
              <a:avLst/>
            </a:prstGeom>
            <a:noFill/>
            <a:ln>
              <a:noFill/>
            </a:ln>
          </p:spPr>
        </p:pic>
        <p:pic>
          <p:nvPicPr>
            <p:cNvPr id="189" name="Shape 189"/>
            <p:cNvPicPr preferRelativeResize="0"/>
            <p:nvPr/>
          </p:nvPicPr>
          <p:blipFill rotWithShape="1">
            <a:blip r:embed="rId81">
              <a:alphaModFix/>
            </a:blip>
            <a:srcRect l="10015" t="-1022" r="14048" b="38291"/>
            <a:stretch/>
          </p:blipFill>
          <p:spPr>
            <a:xfrm>
              <a:off x="8104964" y="2959971"/>
              <a:ext cx="297000" cy="378000"/>
            </a:xfrm>
            <a:prstGeom prst="rect">
              <a:avLst/>
            </a:prstGeom>
            <a:noFill/>
            <a:ln>
              <a:noFill/>
            </a:ln>
          </p:spPr>
        </p:pic>
        <p:pic>
          <p:nvPicPr>
            <p:cNvPr id="190" name="Shape 190"/>
            <p:cNvPicPr preferRelativeResize="0"/>
            <p:nvPr/>
          </p:nvPicPr>
          <p:blipFill rotWithShape="1">
            <a:blip r:embed="rId82">
              <a:alphaModFix/>
            </a:blip>
            <a:srcRect b="22263"/>
            <a:stretch/>
          </p:blipFill>
          <p:spPr>
            <a:xfrm>
              <a:off x="8432112" y="3390503"/>
              <a:ext cx="297000" cy="378000"/>
            </a:xfrm>
            <a:prstGeom prst="rect">
              <a:avLst/>
            </a:prstGeom>
            <a:noFill/>
            <a:ln>
              <a:noFill/>
            </a:ln>
          </p:spPr>
        </p:pic>
        <p:pic>
          <p:nvPicPr>
            <p:cNvPr id="191" name="Shape 191"/>
            <p:cNvPicPr preferRelativeResize="0"/>
            <p:nvPr/>
          </p:nvPicPr>
          <p:blipFill rotWithShape="1">
            <a:blip r:embed="rId83">
              <a:alphaModFix/>
            </a:blip>
            <a:srcRect b="5633"/>
            <a:stretch/>
          </p:blipFill>
          <p:spPr>
            <a:xfrm>
              <a:off x="4842030" y="3411040"/>
              <a:ext cx="297000" cy="378000"/>
            </a:xfrm>
            <a:prstGeom prst="rect">
              <a:avLst/>
            </a:prstGeom>
            <a:noFill/>
            <a:ln>
              <a:noFill/>
            </a:ln>
          </p:spPr>
        </p:pic>
        <p:pic>
          <p:nvPicPr>
            <p:cNvPr id="192" name="Shape 192"/>
            <p:cNvPicPr preferRelativeResize="0"/>
            <p:nvPr/>
          </p:nvPicPr>
          <p:blipFill>
            <a:blip r:embed="rId84">
              <a:alphaModFix/>
            </a:blip>
            <a:stretch>
              <a:fillRect/>
            </a:stretch>
          </p:blipFill>
          <p:spPr>
            <a:xfrm>
              <a:off x="5191735" y="3404198"/>
              <a:ext cx="297000" cy="378000"/>
            </a:xfrm>
            <a:prstGeom prst="rect">
              <a:avLst/>
            </a:prstGeom>
            <a:noFill/>
            <a:ln>
              <a:noFill/>
            </a:ln>
          </p:spPr>
        </p:pic>
        <p:pic>
          <p:nvPicPr>
            <p:cNvPr id="193" name="Shape 193"/>
            <p:cNvPicPr preferRelativeResize="0"/>
            <p:nvPr/>
          </p:nvPicPr>
          <p:blipFill rotWithShape="1">
            <a:blip r:embed="rId85">
              <a:alphaModFix/>
            </a:blip>
            <a:srcRect l="16878" t="7163" r="16878" b="10962"/>
            <a:stretch/>
          </p:blipFill>
          <p:spPr>
            <a:xfrm>
              <a:off x="5517138" y="3405547"/>
              <a:ext cx="297000" cy="378000"/>
            </a:xfrm>
            <a:prstGeom prst="rect">
              <a:avLst/>
            </a:prstGeom>
            <a:noFill/>
            <a:ln>
              <a:noFill/>
            </a:ln>
          </p:spPr>
        </p:pic>
        <p:pic>
          <p:nvPicPr>
            <p:cNvPr id="194" name="Shape 194"/>
            <p:cNvPicPr preferRelativeResize="0"/>
            <p:nvPr/>
          </p:nvPicPr>
          <p:blipFill rotWithShape="1">
            <a:blip r:embed="rId86">
              <a:alphaModFix/>
            </a:blip>
            <a:srcRect t="10270" b="15896"/>
            <a:stretch/>
          </p:blipFill>
          <p:spPr>
            <a:xfrm>
              <a:off x="6165210" y="3404196"/>
              <a:ext cx="297000" cy="378000"/>
            </a:xfrm>
            <a:prstGeom prst="rect">
              <a:avLst/>
            </a:prstGeom>
            <a:noFill/>
            <a:ln>
              <a:noFill/>
            </a:ln>
          </p:spPr>
        </p:pic>
        <p:pic>
          <p:nvPicPr>
            <p:cNvPr id="195" name="Shape 195"/>
            <p:cNvPicPr preferRelativeResize="0"/>
            <p:nvPr/>
          </p:nvPicPr>
          <p:blipFill rotWithShape="1">
            <a:blip r:embed="rId61">
              <a:alphaModFix/>
            </a:blip>
            <a:srcRect l="2534" b="4634"/>
            <a:stretch/>
          </p:blipFill>
          <p:spPr>
            <a:xfrm>
              <a:off x="6810067" y="3409315"/>
              <a:ext cx="297000" cy="378000"/>
            </a:xfrm>
            <a:prstGeom prst="rect">
              <a:avLst/>
            </a:prstGeom>
            <a:noFill/>
            <a:ln>
              <a:noFill/>
            </a:ln>
          </p:spPr>
        </p:pic>
        <p:pic>
          <p:nvPicPr>
            <p:cNvPr id="196" name="Shape 196"/>
            <p:cNvPicPr preferRelativeResize="0"/>
            <p:nvPr/>
          </p:nvPicPr>
          <p:blipFill rotWithShape="1">
            <a:blip r:embed="rId59">
              <a:alphaModFix/>
            </a:blip>
            <a:srcRect l="14639" b="10682"/>
            <a:stretch/>
          </p:blipFill>
          <p:spPr>
            <a:xfrm>
              <a:off x="5841174" y="2983578"/>
              <a:ext cx="297000" cy="378000"/>
            </a:xfrm>
            <a:prstGeom prst="rect">
              <a:avLst/>
            </a:prstGeom>
            <a:noFill/>
            <a:ln>
              <a:noFill/>
            </a:ln>
          </p:spPr>
        </p:pic>
        <p:pic>
          <p:nvPicPr>
            <p:cNvPr id="197" name="Shape 197"/>
            <p:cNvPicPr preferRelativeResize="0"/>
            <p:nvPr/>
          </p:nvPicPr>
          <p:blipFill rotWithShape="1">
            <a:blip r:embed="rId87">
              <a:alphaModFix/>
            </a:blip>
            <a:srcRect b="29002"/>
            <a:stretch/>
          </p:blipFill>
          <p:spPr>
            <a:xfrm>
              <a:off x="6489246" y="3400728"/>
              <a:ext cx="297000" cy="378000"/>
            </a:xfrm>
            <a:prstGeom prst="rect">
              <a:avLst/>
            </a:prstGeom>
            <a:noFill/>
            <a:ln>
              <a:noFill/>
            </a:ln>
          </p:spPr>
        </p:pic>
        <p:pic>
          <p:nvPicPr>
            <p:cNvPr id="198" name="Shape 198"/>
            <p:cNvPicPr preferRelativeResize="0"/>
            <p:nvPr/>
          </p:nvPicPr>
          <p:blipFill rotWithShape="1">
            <a:blip r:embed="rId88">
              <a:alphaModFix/>
            </a:blip>
            <a:srcRect l="5552" r="19417" b="5087"/>
            <a:stretch/>
          </p:blipFill>
          <p:spPr>
            <a:xfrm>
              <a:off x="7137318" y="3406241"/>
              <a:ext cx="297000" cy="378000"/>
            </a:xfrm>
            <a:prstGeom prst="rect">
              <a:avLst/>
            </a:prstGeom>
            <a:noFill/>
            <a:ln>
              <a:noFill/>
            </a:ln>
          </p:spPr>
        </p:pic>
        <p:pic>
          <p:nvPicPr>
            <p:cNvPr id="199" name="Shape 199"/>
            <p:cNvPicPr preferRelativeResize="0"/>
            <p:nvPr/>
          </p:nvPicPr>
          <p:blipFill rotWithShape="1">
            <a:blip r:embed="rId89">
              <a:alphaModFix/>
            </a:blip>
            <a:srcRect b="6690"/>
            <a:stretch/>
          </p:blipFill>
          <p:spPr>
            <a:xfrm>
              <a:off x="7451454" y="2970303"/>
              <a:ext cx="297000" cy="378000"/>
            </a:xfrm>
            <a:prstGeom prst="rect">
              <a:avLst/>
            </a:prstGeom>
            <a:noFill/>
            <a:ln>
              <a:noFill/>
            </a:ln>
          </p:spPr>
        </p:pic>
        <p:pic>
          <p:nvPicPr>
            <p:cNvPr id="200" name="Shape 200"/>
            <p:cNvPicPr preferRelativeResize="0"/>
            <p:nvPr/>
          </p:nvPicPr>
          <p:blipFill rotWithShape="1">
            <a:blip r:embed="rId63">
              <a:alphaModFix/>
            </a:blip>
            <a:srcRect b="11253"/>
            <a:stretch/>
          </p:blipFill>
          <p:spPr>
            <a:xfrm>
              <a:off x="7461354" y="3397034"/>
              <a:ext cx="297000" cy="378000"/>
            </a:xfrm>
            <a:prstGeom prst="rect">
              <a:avLst/>
            </a:prstGeom>
            <a:noFill/>
            <a:ln>
              <a:noFill/>
            </a:ln>
          </p:spPr>
        </p:pic>
        <p:pic>
          <p:nvPicPr>
            <p:cNvPr id="201" name="Shape 201"/>
            <p:cNvPicPr preferRelativeResize="0"/>
            <p:nvPr/>
          </p:nvPicPr>
          <p:blipFill>
            <a:blip r:embed="rId90">
              <a:alphaModFix/>
            </a:blip>
            <a:stretch>
              <a:fillRect/>
            </a:stretch>
          </p:blipFill>
          <p:spPr>
            <a:xfrm>
              <a:off x="7768230" y="3409822"/>
              <a:ext cx="297000" cy="378000"/>
            </a:xfrm>
            <a:prstGeom prst="rect">
              <a:avLst/>
            </a:prstGeom>
            <a:noFill/>
            <a:ln>
              <a:noFill/>
            </a:ln>
          </p:spPr>
        </p:pic>
        <p:pic>
          <p:nvPicPr>
            <p:cNvPr id="202" name="Shape 202"/>
            <p:cNvPicPr preferRelativeResize="0"/>
            <p:nvPr/>
          </p:nvPicPr>
          <p:blipFill rotWithShape="1">
            <a:blip r:embed="rId91">
              <a:alphaModFix/>
            </a:blip>
            <a:srcRect b="15604"/>
            <a:stretch/>
          </p:blipFill>
          <p:spPr>
            <a:xfrm>
              <a:off x="8109426" y="3409822"/>
              <a:ext cx="297000" cy="378000"/>
            </a:xfrm>
            <a:prstGeom prst="rect">
              <a:avLst/>
            </a:prstGeom>
            <a:noFill/>
            <a:ln>
              <a:noFill/>
            </a:ln>
          </p:spPr>
        </p:pic>
        <p:pic>
          <p:nvPicPr>
            <p:cNvPr id="203" name="Shape 203"/>
            <p:cNvPicPr preferRelativeResize="0"/>
            <p:nvPr/>
          </p:nvPicPr>
          <p:blipFill rotWithShape="1">
            <a:blip r:embed="rId92">
              <a:alphaModFix/>
            </a:blip>
            <a:srcRect b="10466"/>
            <a:stretch/>
          </p:blipFill>
          <p:spPr>
            <a:xfrm>
              <a:off x="8755829" y="2964734"/>
              <a:ext cx="297000" cy="378000"/>
            </a:xfrm>
            <a:prstGeom prst="rect">
              <a:avLst/>
            </a:prstGeom>
            <a:noFill/>
            <a:ln>
              <a:noFill/>
            </a:ln>
          </p:spPr>
        </p:pic>
        <p:pic>
          <p:nvPicPr>
            <p:cNvPr id="204" name="Shape 204"/>
            <p:cNvPicPr preferRelativeResize="0"/>
            <p:nvPr/>
          </p:nvPicPr>
          <p:blipFill rotWithShape="1">
            <a:blip r:embed="rId93">
              <a:alphaModFix/>
            </a:blip>
            <a:srcRect b="8466"/>
            <a:stretch/>
          </p:blipFill>
          <p:spPr>
            <a:xfrm>
              <a:off x="8433462" y="2963966"/>
              <a:ext cx="297000" cy="378000"/>
            </a:xfrm>
            <a:prstGeom prst="rect">
              <a:avLst/>
            </a:prstGeom>
            <a:noFill/>
            <a:ln>
              <a:noFill/>
            </a:ln>
          </p:spPr>
        </p:pic>
        <p:pic>
          <p:nvPicPr>
            <p:cNvPr id="205" name="Shape 205"/>
            <p:cNvPicPr preferRelativeResize="0"/>
            <p:nvPr/>
          </p:nvPicPr>
          <p:blipFill rotWithShape="1">
            <a:blip r:embed="rId94">
              <a:alphaModFix/>
            </a:blip>
            <a:srcRect b="14595"/>
            <a:stretch/>
          </p:blipFill>
          <p:spPr>
            <a:xfrm>
              <a:off x="8757498" y="3390503"/>
              <a:ext cx="297000" cy="378000"/>
            </a:xfrm>
            <a:prstGeom prst="rect">
              <a:avLst/>
            </a:prstGeom>
            <a:noFill/>
            <a:ln>
              <a:noFill/>
            </a:ln>
          </p:spPr>
        </p:pic>
        <p:pic>
          <p:nvPicPr>
            <p:cNvPr id="206" name="Shape 206" descr="rachel_karchin.jpg"/>
            <p:cNvPicPr preferRelativeResize="0"/>
            <p:nvPr/>
          </p:nvPicPr>
          <p:blipFill rotWithShape="1">
            <a:blip r:embed="rId11">
              <a:alphaModFix/>
            </a:blip>
            <a:srcRect l="5994" r="10161" b="30148"/>
            <a:stretch/>
          </p:blipFill>
          <p:spPr>
            <a:xfrm>
              <a:off x="5831049" y="3403259"/>
              <a:ext cx="297000" cy="378000"/>
            </a:xfrm>
            <a:prstGeom prst="rect">
              <a:avLst/>
            </a:prstGeom>
            <a:noFill/>
            <a:ln>
              <a:noFill/>
            </a:ln>
          </p:spPr>
        </p:pic>
      </p:grpSp>
      <p:sp>
        <p:nvSpPr>
          <p:cNvPr id="4" name="CasellaDiTesto 3"/>
          <p:cNvSpPr txBox="1"/>
          <p:nvPr/>
        </p:nvSpPr>
        <p:spPr>
          <a:xfrm>
            <a:off x="1499517" y="5076045"/>
            <a:ext cx="1303459" cy="1215091"/>
          </a:xfrm>
          <a:prstGeom prst="rect">
            <a:avLst/>
          </a:prstGeom>
          <a:noFill/>
        </p:spPr>
        <p:txBody>
          <a:bodyPr wrap="square" numCol="1" rtlCol="0">
            <a:noAutofit/>
          </a:bodyPr>
          <a:lstStyle/>
          <a:p>
            <a:pPr fontAlgn="base">
              <a:spcBef>
                <a:spcPct val="0"/>
              </a:spcBef>
              <a:spcAft>
                <a:spcPct val="0"/>
              </a:spcAft>
              <a:defRPr/>
            </a:pPr>
            <a:r>
              <a:rPr lang="en-US" sz="850" b="1" u="sng" dirty="0">
                <a:solidFill>
                  <a:srgbClr val="000000"/>
                </a:solidFill>
                <a:latin typeface="Arial Narrow" charset="0"/>
                <a:ea typeface="Arial Narrow" charset="0"/>
                <a:cs typeface="Arial Narrow" charset="0"/>
              </a:rPr>
              <a:t>Advisory Board</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Russ Altman,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George Church,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Tim Hubbard,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Scott Kahn,</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Sean Mooney,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Pauline Ng, </a:t>
            </a:r>
          </a:p>
          <a:p>
            <a:pPr fontAlgn="base">
              <a:spcBef>
                <a:spcPct val="0"/>
              </a:spcBef>
              <a:spcAft>
                <a:spcPct val="0"/>
              </a:spcAft>
              <a:defRPr/>
            </a:pPr>
            <a:r>
              <a:rPr lang="en-US" sz="850" dirty="0">
                <a:solidFill>
                  <a:srgbClr val="000000"/>
                </a:solidFill>
                <a:latin typeface="Arial Narrow" charset="0"/>
                <a:ea typeface="Arial Narrow" charset="0"/>
                <a:cs typeface="Arial Narrow" charset="0"/>
              </a:rPr>
              <a:t>Susanna Repo, </a:t>
            </a:r>
            <a:endParaRPr lang="en-US" sz="85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850" baseline="30000" dirty="0">
                <a:solidFill>
                  <a:srgbClr val="000000"/>
                </a:solidFill>
                <a:latin typeface="Arial Narrow" charset="0"/>
                <a:ea typeface="Arial Narrow" charset="0"/>
                <a:cs typeface="Arial Narrow" charset="0"/>
              </a:rPr>
              <a:t> </a:t>
            </a:r>
            <a:r>
              <a:rPr lang="en-GB" sz="850" dirty="0">
                <a:solidFill>
                  <a:prstClr val="black"/>
                </a:solidFill>
                <a:latin typeface="Arial Narrow" charset="0"/>
                <a:ea typeface="Arial Narrow" charset="0"/>
                <a:cs typeface="Arial Narrow" charset="0"/>
              </a:rPr>
              <a:t>John Shon</a:t>
            </a:r>
            <a:r>
              <a:rPr lang="it-IT" sz="850" dirty="0">
                <a:solidFill>
                  <a:prstClr val="black"/>
                </a:solidFill>
                <a:latin typeface="Arial Narrow" charset="0"/>
                <a:ea typeface="Arial Narrow" charset="0"/>
                <a:cs typeface="Arial Narrow" charset="0"/>
              </a:rPr>
              <a:t>,</a:t>
            </a:r>
          </a:p>
        </p:txBody>
      </p:sp>
      <p:sp>
        <p:nvSpPr>
          <p:cNvPr id="207" name="CasellaDiTesto 206"/>
          <p:cNvSpPr txBox="1"/>
          <p:nvPr/>
        </p:nvSpPr>
        <p:spPr>
          <a:xfrm>
            <a:off x="2538156" y="3789040"/>
            <a:ext cx="938520" cy="1477328"/>
          </a:xfrm>
          <a:prstGeom prst="rect">
            <a:avLst/>
          </a:prstGeom>
          <a:noFill/>
        </p:spPr>
        <p:txBody>
          <a:bodyPr wrap="square" rtlCol="0">
            <a:spAutoFit/>
          </a:bodyPr>
          <a:lstStyle/>
          <a:p>
            <a:pPr>
              <a:defRPr/>
            </a:pPr>
            <a:r>
              <a:rPr lang="en-GB" sz="900" b="1" u="sng" dirty="0">
                <a:solidFill>
                  <a:prstClr val="black"/>
                </a:solidFill>
                <a:latin typeface="Arial Narrow" charset="0"/>
                <a:ea typeface="Arial Narrow" charset="0"/>
                <a:cs typeface="Arial Narrow" charset="0"/>
              </a:rPr>
              <a:t>Ethics Forum</a:t>
            </a:r>
          </a:p>
          <a:p>
            <a:pPr>
              <a:defRPr/>
            </a:pPr>
            <a:r>
              <a:rPr lang="en-GB" sz="900" dirty="0">
                <a:solidFill>
                  <a:prstClr val="black"/>
                </a:solidFill>
                <a:latin typeface="Arial Narrow" charset="0"/>
                <a:ea typeface="Arial Narrow" charset="0"/>
                <a:cs typeface="Arial Narrow" charset="0"/>
              </a:rPr>
              <a:t>Wylie Burke</a:t>
            </a:r>
          </a:p>
          <a:p>
            <a:pPr>
              <a:defRPr/>
            </a:pPr>
            <a:r>
              <a:rPr lang="en-GB" sz="900" dirty="0">
                <a:solidFill>
                  <a:prstClr val="black"/>
                </a:solidFill>
                <a:latin typeface="Arial Narrow" charset="0"/>
                <a:ea typeface="Arial Narrow" charset="0"/>
                <a:cs typeface="Arial Narrow" charset="0"/>
              </a:rPr>
              <a:t>Flavia Chen </a:t>
            </a:r>
          </a:p>
          <a:p>
            <a:pPr>
              <a:defRPr/>
            </a:pPr>
            <a:r>
              <a:rPr lang="en-GB" sz="900" dirty="0">
                <a:solidFill>
                  <a:prstClr val="black"/>
                </a:solidFill>
                <a:latin typeface="Arial Narrow" charset="0"/>
                <a:ea typeface="Arial Narrow" charset="0"/>
                <a:cs typeface="Arial Narrow" charset="0"/>
              </a:rPr>
              <a:t>Julie Harris-Wai</a:t>
            </a:r>
          </a:p>
          <a:p>
            <a:pPr>
              <a:defRPr/>
            </a:pPr>
            <a:r>
              <a:rPr lang="en-GB" sz="900" dirty="0">
                <a:solidFill>
                  <a:prstClr val="black"/>
                </a:solidFill>
                <a:latin typeface="Arial Narrow" charset="0"/>
                <a:ea typeface="Arial Narrow" charset="0"/>
                <a:cs typeface="Arial Narrow" charset="0"/>
              </a:rPr>
              <a:t>Kirsten </a:t>
            </a:r>
            <a:r>
              <a:rPr lang="en-GB" sz="900" dirty="0" err="1">
                <a:solidFill>
                  <a:prstClr val="black"/>
                </a:solidFill>
                <a:latin typeface="Arial Narrow" charset="0"/>
                <a:ea typeface="Arial Narrow" charset="0"/>
                <a:cs typeface="Arial Narrow" charset="0"/>
              </a:rPr>
              <a:t>Isgro</a:t>
            </a:r>
            <a:endParaRPr lang="en-GB" sz="900" dirty="0">
              <a:solidFill>
                <a:prstClr val="black"/>
              </a:solidFill>
              <a:latin typeface="Arial Narrow" charset="0"/>
              <a:ea typeface="Arial Narrow" charset="0"/>
              <a:cs typeface="Arial Narrow" charset="0"/>
            </a:endParaRPr>
          </a:p>
          <a:p>
            <a:pPr>
              <a:defRPr/>
            </a:pPr>
            <a:r>
              <a:rPr lang="en-GB" sz="900" dirty="0">
                <a:solidFill>
                  <a:prstClr val="black"/>
                </a:solidFill>
                <a:latin typeface="Arial Narrow" charset="0"/>
                <a:ea typeface="Arial Narrow" charset="0"/>
                <a:cs typeface="Arial Narrow" charset="0"/>
              </a:rPr>
              <a:t>Barbara A. Koenig</a:t>
            </a:r>
          </a:p>
          <a:p>
            <a:pPr>
              <a:defRPr/>
            </a:pPr>
            <a:r>
              <a:rPr lang="en-GB" sz="900" dirty="0">
                <a:solidFill>
                  <a:prstClr val="black"/>
                </a:solidFill>
                <a:latin typeface="Arial Narrow" charset="0"/>
                <a:ea typeface="Arial Narrow" charset="0"/>
                <a:cs typeface="Arial Narrow" charset="0"/>
              </a:rPr>
              <a:t>Robert Nussbaum</a:t>
            </a:r>
          </a:p>
          <a:p>
            <a:pPr>
              <a:defRPr/>
            </a:pPr>
            <a:r>
              <a:rPr lang="en-GB" sz="900" dirty="0">
                <a:solidFill>
                  <a:prstClr val="black"/>
                </a:solidFill>
                <a:latin typeface="Arial Narrow" charset="0"/>
                <a:ea typeface="Arial Narrow" charset="0"/>
                <a:cs typeface="Arial Narrow" charset="0"/>
              </a:rPr>
              <a:t>Mark Yarborough</a:t>
            </a:r>
            <a:r>
              <a:rPr lang="it-IT" sz="900" dirty="0">
                <a:solidFill>
                  <a:prstClr val="black"/>
                </a:solidFill>
                <a:latin typeface="Arial Narrow" charset="0"/>
                <a:ea typeface="Arial Narrow" charset="0"/>
                <a:cs typeface="Arial Narrow" charset="0"/>
              </a:rPr>
              <a:t> </a:t>
            </a:r>
            <a:endParaRPr lang="en-US" sz="900" dirty="0">
              <a:solidFill>
                <a:prstClr val="black"/>
              </a:solidFill>
              <a:latin typeface="Arial Narrow" charset="0"/>
              <a:ea typeface="Arial Narrow" charset="0"/>
              <a:cs typeface="Arial Narrow" charset="0"/>
            </a:endParaRPr>
          </a:p>
        </p:txBody>
      </p:sp>
      <p:sp>
        <p:nvSpPr>
          <p:cNvPr id="208" name="Rectangle 6"/>
          <p:cNvSpPr>
            <a:spLocks noChangeArrowheads="1"/>
          </p:cNvSpPr>
          <p:nvPr/>
        </p:nvSpPr>
        <p:spPr bwMode="auto">
          <a:xfrm>
            <a:off x="1527168" y="3789040"/>
            <a:ext cx="1043081"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spAutoFit/>
          </a:bodyPr>
          <a:lstStyle/>
          <a:p>
            <a:pPr fontAlgn="base">
              <a:spcBef>
                <a:spcPct val="0"/>
              </a:spcBef>
              <a:spcAft>
                <a:spcPct val="0"/>
              </a:spcAft>
              <a:defRPr/>
            </a:pPr>
            <a:r>
              <a:rPr lang="en-US" sz="900" b="1" u="sng" dirty="0">
                <a:solidFill>
                  <a:srgbClr val="000000"/>
                </a:solidFill>
                <a:latin typeface="Arial Narrow" charset="0"/>
                <a:ea typeface="Arial Narrow" charset="0"/>
                <a:cs typeface="Arial Narrow" charset="0"/>
              </a:rPr>
              <a:t>Website Development </a:t>
            </a:r>
          </a:p>
          <a:p>
            <a:pPr fontAlgn="base">
              <a:spcBef>
                <a:spcPct val="0"/>
              </a:spcBef>
              <a:spcAft>
                <a:spcPct val="0"/>
              </a:spcAft>
              <a:defRPr/>
            </a:pPr>
            <a:r>
              <a:rPr lang="en-US" sz="900" dirty="0" err="1">
                <a:solidFill>
                  <a:srgbClr val="000000"/>
                </a:solidFill>
                <a:latin typeface="Arial Narrow" charset="0"/>
                <a:ea typeface="Arial Narrow" charset="0"/>
                <a:cs typeface="Arial Narrow" charset="0"/>
              </a:rPr>
              <a:t>Sadhna</a:t>
            </a:r>
            <a:r>
              <a:rPr lang="en-US" sz="900" dirty="0">
                <a:solidFill>
                  <a:srgbClr val="000000"/>
                </a:solidFill>
                <a:latin typeface="Arial Narrow" charset="0"/>
                <a:ea typeface="Arial Narrow" charset="0"/>
                <a:cs typeface="Arial Narrow" charset="0"/>
              </a:rPr>
              <a:t> Rana</a:t>
            </a:r>
            <a:endParaRPr lang="en-US" sz="90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900" dirty="0" err="1">
                <a:solidFill>
                  <a:srgbClr val="000000"/>
                </a:solidFill>
                <a:latin typeface="Arial Narrow" charset="0"/>
                <a:ea typeface="Arial Narrow" charset="0"/>
                <a:cs typeface="Arial Narrow" charset="0"/>
              </a:rPr>
              <a:t>Navya</a:t>
            </a:r>
            <a:r>
              <a:rPr lang="en-US" sz="900" dirty="0">
                <a:solidFill>
                  <a:srgbClr val="000000"/>
                </a:solidFill>
                <a:latin typeface="Arial Narrow" charset="0"/>
                <a:ea typeface="Arial Narrow" charset="0"/>
                <a:cs typeface="Arial Narrow" charset="0"/>
              </a:rPr>
              <a:t> </a:t>
            </a:r>
            <a:r>
              <a:rPr lang="en-US" sz="900" dirty="0" err="1">
                <a:solidFill>
                  <a:srgbClr val="000000"/>
                </a:solidFill>
                <a:latin typeface="Arial Narrow" charset="0"/>
                <a:ea typeface="Arial Narrow" charset="0"/>
                <a:cs typeface="Arial Narrow" charset="0"/>
              </a:rPr>
              <a:t>Dabbiru</a:t>
            </a:r>
            <a:endParaRPr lang="en-US" sz="900" baseline="30000" dirty="0">
              <a:solidFill>
                <a:srgbClr val="000000"/>
              </a:solidFill>
              <a:latin typeface="Arial Narrow" charset="0"/>
              <a:ea typeface="Arial Narrow" charset="0"/>
              <a:cs typeface="Arial Narrow" charset="0"/>
            </a:endParaRP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Stephen Yee</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Maya </a:t>
            </a:r>
            <a:r>
              <a:rPr lang="en-US" sz="900" dirty="0" err="1">
                <a:solidFill>
                  <a:srgbClr val="000000"/>
                </a:solidFill>
                <a:latin typeface="Arial Narrow" charset="0"/>
                <a:ea typeface="Arial Narrow" charset="0"/>
                <a:cs typeface="Arial Narrow" charset="0"/>
              </a:rPr>
              <a:t>Zuhl</a:t>
            </a:r>
            <a:r>
              <a:rPr lang="en-US" sz="900" dirty="0">
                <a:solidFill>
                  <a:srgbClr val="000000"/>
                </a:solidFill>
                <a:latin typeface="Arial Narrow" charset="0"/>
                <a:ea typeface="Arial Narrow" charset="0"/>
                <a:cs typeface="Arial Narrow" charset="0"/>
              </a:rPr>
              <a:t>, </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Sri </a:t>
            </a:r>
            <a:r>
              <a:rPr lang="en-US" sz="900" dirty="0" err="1">
                <a:solidFill>
                  <a:srgbClr val="000000"/>
                </a:solidFill>
                <a:latin typeface="Arial Narrow" charset="0"/>
                <a:ea typeface="Arial Narrow" charset="0"/>
                <a:cs typeface="Arial Narrow" charset="0"/>
              </a:rPr>
              <a:t>Jyothsna</a:t>
            </a:r>
            <a:r>
              <a:rPr lang="en-US" sz="900" dirty="0">
                <a:solidFill>
                  <a:srgbClr val="000000"/>
                </a:solidFill>
                <a:latin typeface="Arial Narrow" charset="0"/>
                <a:ea typeface="Arial Narrow" charset="0"/>
                <a:cs typeface="Arial Narrow" charset="0"/>
              </a:rPr>
              <a:t> </a:t>
            </a:r>
            <a:r>
              <a:rPr lang="en-US" sz="900" dirty="0" err="1">
                <a:solidFill>
                  <a:srgbClr val="000000"/>
                </a:solidFill>
                <a:latin typeface="Arial Narrow" charset="0"/>
                <a:ea typeface="Arial Narrow" charset="0"/>
                <a:cs typeface="Arial Narrow" charset="0"/>
              </a:rPr>
              <a:t>Yeleswarapu</a:t>
            </a:r>
            <a:r>
              <a:rPr lang="en-US" sz="900" dirty="0">
                <a:solidFill>
                  <a:srgbClr val="000000"/>
                </a:solidFill>
                <a:latin typeface="Arial Narrow" charset="0"/>
                <a:ea typeface="Arial Narrow" charset="0"/>
                <a:cs typeface="Arial Narrow" charset="0"/>
              </a:rPr>
              <a:t> </a:t>
            </a:r>
          </a:p>
          <a:p>
            <a:pPr fontAlgn="base">
              <a:spcBef>
                <a:spcPct val="0"/>
              </a:spcBef>
              <a:spcAft>
                <a:spcPct val="0"/>
              </a:spcAft>
              <a:defRPr/>
            </a:pPr>
            <a:r>
              <a:rPr lang="en-US" sz="900" dirty="0">
                <a:solidFill>
                  <a:srgbClr val="000000"/>
                </a:solidFill>
                <a:latin typeface="Arial Narrow" charset="0"/>
                <a:ea typeface="Arial Narrow" charset="0"/>
                <a:cs typeface="Arial Narrow" charset="0"/>
              </a:rPr>
              <a:t>Gaurav Pandey</a:t>
            </a:r>
          </a:p>
        </p:txBody>
      </p:sp>
      <p:sp>
        <p:nvSpPr>
          <p:cNvPr id="5" name="CasellaDiTesto 4"/>
          <p:cNvSpPr txBox="1"/>
          <p:nvPr/>
        </p:nvSpPr>
        <p:spPr>
          <a:xfrm>
            <a:off x="4400710" y="116632"/>
            <a:ext cx="4008945" cy="2634052"/>
          </a:xfrm>
          <a:prstGeom prst="rect">
            <a:avLst/>
          </a:prstGeom>
          <a:noFill/>
        </p:spPr>
        <p:txBody>
          <a:bodyPr wrap="none" numCol="4" rtlCol="0">
            <a:noAutofit/>
          </a:bodyPr>
          <a:lstStyle/>
          <a:p>
            <a:pPr>
              <a:defRPr/>
            </a:pPr>
            <a:r>
              <a:rPr lang="en-US" sz="850" b="1" u="sng" dirty="0">
                <a:solidFill>
                  <a:srgbClr val="000000"/>
                </a:solidFill>
                <a:latin typeface="Arial Narrow" charset="0"/>
                <a:ea typeface="Arial Narrow" charset="0"/>
                <a:cs typeface="Arial Narrow" charset="0"/>
              </a:rPr>
              <a:t>Data Providers</a:t>
            </a:r>
          </a:p>
          <a:p>
            <a:pPr>
              <a:defRPr/>
            </a:pPr>
            <a:r>
              <a:rPr lang="en-GB" sz="850" dirty="0">
                <a:solidFill>
                  <a:prstClr val="black"/>
                </a:solidFill>
                <a:latin typeface="Arial Narrow" charset="0"/>
                <a:ea typeface="Arial Narrow" charset="0"/>
                <a:cs typeface="Arial Narrow" charset="0"/>
              </a:rPr>
              <a:t>Russ Altman</a:t>
            </a:r>
          </a:p>
          <a:p>
            <a:pPr>
              <a:defRPr/>
            </a:pPr>
            <a:r>
              <a:rPr lang="en-GB" sz="850" dirty="0">
                <a:solidFill>
                  <a:prstClr val="black"/>
                </a:solidFill>
                <a:latin typeface="Arial Narrow" charset="0"/>
                <a:ea typeface="Arial Narrow" charset="0"/>
                <a:cs typeface="Arial Narrow" charset="0"/>
              </a:rPr>
              <a:t>Adam P. Arkin</a:t>
            </a:r>
          </a:p>
          <a:p>
            <a:pPr>
              <a:defRPr/>
            </a:pPr>
            <a:r>
              <a:rPr lang="en-GB" sz="850" dirty="0">
                <a:solidFill>
                  <a:prstClr val="black"/>
                </a:solidFill>
                <a:latin typeface="Arial Narrow" charset="0"/>
                <a:ea typeface="Arial Narrow" charset="0"/>
                <a:cs typeface="Arial Narrow" charset="0"/>
              </a:rPr>
              <a:t>Madeleine P. Ball, </a:t>
            </a:r>
          </a:p>
          <a:p>
            <a:pPr>
              <a:defRPr/>
            </a:pPr>
            <a:r>
              <a:rPr lang="en-GB" sz="850" dirty="0">
                <a:solidFill>
                  <a:prstClr val="black"/>
                </a:solidFill>
                <a:latin typeface="Arial Narrow" charset="0"/>
                <a:ea typeface="Arial Narrow" charset="0"/>
                <a:cs typeface="Arial Narrow" charset="0"/>
              </a:rPr>
              <a:t>Jason </a:t>
            </a:r>
            <a:r>
              <a:rPr lang="en-GB" sz="850" dirty="0" err="1">
                <a:solidFill>
                  <a:prstClr val="black"/>
                </a:solidFill>
                <a:latin typeface="Arial Narrow" charset="0"/>
                <a:ea typeface="Arial Narrow" charset="0"/>
                <a:cs typeface="Arial Narrow" charset="0"/>
              </a:rPr>
              <a:t>Bobe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Paolo </a:t>
            </a:r>
            <a:r>
              <a:rPr lang="en-GB" sz="850" dirty="0" err="1">
                <a:solidFill>
                  <a:prstClr val="black"/>
                </a:solidFill>
                <a:latin typeface="Arial Narrow" charset="0"/>
                <a:ea typeface="Arial Narrow" charset="0"/>
                <a:cs typeface="Arial Narrow" charset="0"/>
              </a:rPr>
              <a:t>Bonvini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Bethany Buckley, </a:t>
            </a:r>
          </a:p>
          <a:p>
            <a:pPr>
              <a:defRPr/>
            </a:pPr>
            <a:r>
              <a:rPr lang="en-GB" sz="850" dirty="0">
                <a:solidFill>
                  <a:prstClr val="black"/>
                </a:solidFill>
                <a:latin typeface="Arial Narrow" charset="0"/>
                <a:ea typeface="Arial Narrow" charset="0"/>
                <a:cs typeface="Arial Narrow" charset="0"/>
              </a:rPr>
              <a:t>George Church, </a:t>
            </a:r>
          </a:p>
          <a:p>
            <a:pPr>
              <a:defRPr/>
            </a:pPr>
            <a:r>
              <a:rPr lang="en-GB" sz="850" dirty="0">
                <a:solidFill>
                  <a:prstClr val="black"/>
                </a:solidFill>
                <a:latin typeface="Arial Narrow" charset="0"/>
                <a:ea typeface="Arial Narrow" charset="0"/>
                <a:cs typeface="Arial Narrow" charset="0"/>
              </a:rPr>
              <a:t>Garry R. Cutting, </a:t>
            </a:r>
          </a:p>
          <a:p>
            <a:pPr>
              <a:defRPr/>
            </a:pPr>
            <a:r>
              <a:rPr lang="en-GB" sz="850" dirty="0">
                <a:solidFill>
                  <a:prstClr val="black"/>
                </a:solidFill>
                <a:latin typeface="Arial Narrow" charset="0"/>
                <a:ea typeface="Arial Narrow" charset="0"/>
                <a:cs typeface="Arial Narrow" charset="0"/>
              </a:rPr>
              <a:t>Emma </a:t>
            </a:r>
            <a:r>
              <a:rPr lang="en-GB" sz="850" dirty="0" err="1">
                <a:solidFill>
                  <a:prstClr val="black"/>
                </a:solidFill>
                <a:latin typeface="Arial Narrow" charset="0"/>
                <a:ea typeface="Arial Narrow" charset="0"/>
                <a:cs typeface="Arial Narrow" charset="0"/>
              </a:rPr>
              <a:t>D’Andrea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Lisa </a:t>
            </a:r>
            <a:r>
              <a:rPr lang="en-GB" sz="850" dirty="0" err="1">
                <a:solidFill>
                  <a:prstClr val="black"/>
                </a:solidFill>
                <a:latin typeface="Arial Narrow" charset="0"/>
                <a:ea typeface="Arial Narrow" charset="0"/>
                <a:cs typeface="Arial Narrow" charset="0"/>
              </a:rPr>
              <a:t>Elefanti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Aron W. Fenton,</a:t>
            </a:r>
          </a:p>
          <a:p>
            <a:pPr>
              <a:defRPr/>
            </a:pPr>
            <a:r>
              <a:rPr lang="en-GB" sz="850" dirty="0">
                <a:solidFill>
                  <a:prstClr val="black"/>
                </a:solidFill>
                <a:latin typeface="Arial Narrow" charset="0"/>
                <a:ea typeface="Arial Narrow" charset="0"/>
                <a:cs typeface="Arial Narrow" charset="0"/>
              </a:rPr>
              <a:t> Andre Franke, </a:t>
            </a:r>
          </a:p>
          <a:p>
            <a:pPr>
              <a:defRPr/>
            </a:pPr>
            <a:r>
              <a:rPr lang="en-GB" sz="850" dirty="0">
                <a:solidFill>
                  <a:prstClr val="black"/>
                </a:solidFill>
                <a:latin typeface="Arial Narrow" charset="0"/>
                <a:ea typeface="Arial Narrow" charset="0"/>
                <a:cs typeface="Arial Narrow" charset="0"/>
              </a:rPr>
              <a:t>Nina </a:t>
            </a:r>
            <a:r>
              <a:rPr lang="en-GB" sz="850" dirty="0" err="1">
                <a:solidFill>
                  <a:prstClr val="black"/>
                </a:solidFill>
                <a:latin typeface="Arial Narrow" charset="0"/>
                <a:ea typeface="Arial Narrow" charset="0"/>
                <a:cs typeface="Arial Narrow" charset="0"/>
              </a:rPr>
              <a:t>Gonzaludo</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Joe W. </a:t>
            </a:r>
            <a:r>
              <a:rPr lang="en-GB" sz="850" dirty="0" err="1">
                <a:solidFill>
                  <a:prstClr val="black"/>
                </a:solidFill>
                <a:latin typeface="Arial Narrow" charset="0"/>
                <a:ea typeface="Arial Narrow" charset="0"/>
                <a:cs typeface="Arial Narrow" charset="0"/>
              </a:rPr>
              <a:t>Gray</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Linnea </a:t>
            </a:r>
            <a:r>
              <a:rPr lang="en-GB" sz="850" dirty="0" err="1">
                <a:solidFill>
                  <a:prstClr val="black"/>
                </a:solidFill>
                <a:latin typeface="Arial Narrow" charset="0"/>
                <a:ea typeface="Arial Narrow" charset="0"/>
                <a:cs typeface="Arial Narrow" charset="0"/>
              </a:rPr>
              <a:t>Jannson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 P. Kane, </a:t>
            </a:r>
          </a:p>
          <a:p>
            <a:pPr>
              <a:defRPr/>
            </a:pPr>
            <a:r>
              <a:rPr lang="en-GB" sz="850" dirty="0" err="1">
                <a:solidFill>
                  <a:prstClr val="black"/>
                </a:solidFill>
                <a:latin typeface="Arial Narrow" charset="0"/>
                <a:ea typeface="Arial Narrow" charset="0"/>
                <a:cs typeface="Arial Narrow" charset="0"/>
              </a:rPr>
              <a:t>Pui</a:t>
            </a:r>
            <a:r>
              <a:rPr lang="en-GB" sz="850" dirty="0">
                <a:solidFill>
                  <a:prstClr val="black"/>
                </a:solidFill>
                <a:latin typeface="Arial Narrow" charset="0"/>
                <a:ea typeface="Arial Narrow" charset="0"/>
                <a:cs typeface="Arial Narrow" charset="0"/>
              </a:rPr>
              <a:t>-Yan Kwok, </a:t>
            </a:r>
          </a:p>
          <a:p>
            <a:pPr>
              <a:defRPr/>
            </a:pPr>
            <a:r>
              <a:rPr lang="en-GB" sz="850" dirty="0">
                <a:solidFill>
                  <a:prstClr val="black"/>
                </a:solidFill>
                <a:latin typeface="Arial Narrow" charset="0"/>
                <a:ea typeface="Arial Narrow" charset="0"/>
                <a:cs typeface="Arial Narrow" charset="0"/>
              </a:rPr>
              <a:t>Rick Lathrop, </a:t>
            </a:r>
          </a:p>
          <a:p>
            <a:pPr>
              <a:defRPr/>
            </a:pPr>
            <a:r>
              <a:rPr lang="en-GB" sz="850" dirty="0">
                <a:solidFill>
                  <a:prstClr val="black"/>
                </a:solidFill>
                <a:latin typeface="Arial Narrow" charset="0"/>
                <a:ea typeface="Arial Narrow" charset="0"/>
                <a:cs typeface="Arial Narrow" charset="0"/>
              </a:rPr>
              <a:t>Jonathan H. </a:t>
            </a:r>
            <a:r>
              <a:rPr lang="en-GB" sz="850" dirty="0" err="1">
                <a:solidFill>
                  <a:prstClr val="black"/>
                </a:solidFill>
                <a:latin typeface="Arial Narrow" charset="0"/>
                <a:ea typeface="Arial Narrow" charset="0"/>
                <a:cs typeface="Arial Narrow" charset="0"/>
              </a:rPr>
              <a:t>LeBowitz</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Federica </a:t>
            </a:r>
            <a:r>
              <a:rPr lang="en-GB" sz="850" dirty="0" err="1">
                <a:solidFill>
                  <a:prstClr val="black"/>
                </a:solidFill>
                <a:latin typeface="Arial Narrow" charset="0"/>
                <a:ea typeface="Arial Narrow" charset="0"/>
                <a:cs typeface="Arial Narrow" charset="0"/>
              </a:rPr>
              <a:t>Lovisa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Angel C. Y. </a:t>
            </a:r>
            <a:r>
              <a:rPr lang="en-GB" sz="850" dirty="0" err="1">
                <a:solidFill>
                  <a:prstClr val="black"/>
                </a:solidFill>
                <a:latin typeface="Arial Narrow" charset="0"/>
                <a:ea typeface="Arial Narrow" charset="0"/>
                <a:cs typeface="Arial Narrow" charset="0"/>
              </a:rPr>
              <a:t>Mak</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Mary J. Malloy, </a:t>
            </a:r>
          </a:p>
          <a:p>
            <a:pPr>
              <a:defRPr/>
            </a:pPr>
            <a:r>
              <a:rPr lang="en-GB" sz="850" dirty="0">
                <a:solidFill>
                  <a:prstClr val="black"/>
                </a:solidFill>
                <a:latin typeface="Arial Narrow" charset="0"/>
                <a:ea typeface="Arial Narrow" charset="0"/>
                <a:cs typeface="Arial Narrow" charset="0"/>
              </a:rPr>
              <a:t>Richard McCombie,</a:t>
            </a:r>
          </a:p>
          <a:p>
            <a:pPr>
              <a:defRPr/>
            </a:pPr>
            <a:r>
              <a:rPr lang="en-GB" sz="850" dirty="0">
                <a:solidFill>
                  <a:prstClr val="black"/>
                </a:solidFill>
                <a:latin typeface="Arial Narrow" charset="0"/>
                <a:ea typeface="Arial Narrow" charset="0"/>
                <a:cs typeface="Arial Narrow" charset="0"/>
              </a:rPr>
              <a:t> Chiara </a:t>
            </a:r>
            <a:r>
              <a:rPr lang="en-GB" sz="850" dirty="0" err="1">
                <a:solidFill>
                  <a:prstClr val="black"/>
                </a:solidFill>
                <a:latin typeface="Arial Narrow" charset="0"/>
                <a:ea typeface="Arial Narrow" charset="0"/>
                <a:cs typeface="Arial Narrow" charset="0"/>
              </a:rPr>
              <a:t>Menin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 Stephen </a:t>
            </a:r>
            <a:r>
              <a:rPr lang="en-GB" sz="850" dirty="0" err="1">
                <a:solidFill>
                  <a:prstClr val="black"/>
                </a:solidFill>
                <a:latin typeface="Arial Narrow" charset="0"/>
                <a:ea typeface="Arial Narrow" charset="0"/>
                <a:cs typeface="Arial Narrow" charset="0"/>
              </a:rPr>
              <a:t>Meyn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 Moult, </a:t>
            </a:r>
          </a:p>
          <a:p>
            <a:pPr>
              <a:defRPr/>
            </a:pPr>
            <a:r>
              <a:rPr lang="en-GB" sz="850" dirty="0">
                <a:solidFill>
                  <a:prstClr val="black"/>
                </a:solidFill>
                <a:latin typeface="Arial Narrow" charset="0"/>
                <a:ea typeface="Arial Narrow" charset="0"/>
                <a:cs typeface="Arial Narrow" charset="0"/>
              </a:rPr>
              <a:t>Robert Nussbaum, </a:t>
            </a:r>
          </a:p>
          <a:p>
            <a:pPr>
              <a:defRPr/>
            </a:pPr>
            <a:r>
              <a:rPr lang="en-GB" sz="850" dirty="0">
                <a:solidFill>
                  <a:prstClr val="black"/>
                </a:solidFill>
                <a:latin typeface="Arial Narrow" charset="0"/>
                <a:ea typeface="Arial Narrow" charset="0"/>
                <a:cs typeface="Arial Narrow" charset="0"/>
              </a:rPr>
              <a:t>Mehdi </a:t>
            </a:r>
            <a:r>
              <a:rPr lang="en-GB" sz="850" dirty="0" err="1">
                <a:solidFill>
                  <a:prstClr val="black"/>
                </a:solidFill>
                <a:latin typeface="Arial Narrow" charset="0"/>
                <a:ea typeface="Arial Narrow" charset="0"/>
                <a:cs typeface="Arial Narrow" charset="0"/>
              </a:rPr>
              <a:t>Pirooznia</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James B. Potash, </a:t>
            </a:r>
          </a:p>
          <a:p>
            <a:pPr>
              <a:defRPr/>
            </a:pPr>
            <a:r>
              <a:rPr lang="en-GB" sz="850" dirty="0">
                <a:solidFill>
                  <a:prstClr val="black"/>
                </a:solidFill>
                <a:latin typeface="Arial Narrow" charset="0"/>
                <a:ea typeface="Arial Narrow" charset="0"/>
                <a:cs typeface="Arial Narrow" charset="0"/>
              </a:rPr>
              <a:t>Clive R. </a:t>
            </a:r>
            <a:r>
              <a:rPr lang="en-GB" sz="850" dirty="0" err="1">
                <a:solidFill>
                  <a:prstClr val="black"/>
                </a:solidFill>
                <a:latin typeface="Arial Narrow" charset="0"/>
                <a:ea typeface="Arial Narrow" charset="0"/>
                <a:cs typeface="Arial Narrow" charset="0"/>
              </a:rPr>
              <a:t>Pullinger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Jasper </a:t>
            </a:r>
            <a:r>
              <a:rPr lang="en-GB" sz="850" dirty="0" err="1">
                <a:solidFill>
                  <a:prstClr val="black"/>
                </a:solidFill>
                <a:latin typeface="Arial Narrow" charset="0"/>
                <a:ea typeface="Arial Narrow" charset="0"/>
                <a:cs typeface="Arial Narrow" charset="0"/>
              </a:rPr>
              <a:t>Rine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Frederick Roth, </a:t>
            </a:r>
          </a:p>
          <a:p>
            <a:pPr>
              <a:defRPr/>
            </a:pPr>
            <a:r>
              <a:rPr lang="en-GB" sz="850" dirty="0" err="1">
                <a:solidFill>
                  <a:prstClr val="black"/>
                </a:solidFill>
                <a:latin typeface="Arial Narrow" charset="0"/>
                <a:ea typeface="Arial Narrow" charset="0"/>
                <a:cs typeface="Arial Narrow" charset="0"/>
              </a:rPr>
              <a:t>Pardis</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Sabeti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Jeremy Sanford, </a:t>
            </a:r>
          </a:p>
          <a:p>
            <a:pPr>
              <a:defRPr/>
            </a:pPr>
            <a:r>
              <a:rPr lang="en-GB" sz="850" dirty="0">
                <a:solidFill>
                  <a:prstClr val="black"/>
                </a:solidFill>
                <a:latin typeface="Arial Narrow" charset="0"/>
                <a:ea typeface="Arial Narrow" charset="0"/>
                <a:cs typeface="Arial Narrow" charset="0"/>
              </a:rPr>
              <a:t>Maria C. </a:t>
            </a:r>
            <a:r>
              <a:rPr lang="en-GB" sz="850" dirty="0" err="1">
                <a:solidFill>
                  <a:prstClr val="black"/>
                </a:solidFill>
                <a:latin typeface="Arial Narrow" charset="0"/>
                <a:ea typeface="Arial Narrow" charset="0"/>
                <a:cs typeface="Arial Narrow" charset="0"/>
              </a:rPr>
              <a:t>Scaini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Nicole Schmitt, </a:t>
            </a:r>
          </a:p>
          <a:p>
            <a:pPr>
              <a:defRPr/>
            </a:pPr>
            <a:r>
              <a:rPr lang="en-GB" sz="850" dirty="0">
                <a:solidFill>
                  <a:prstClr val="black"/>
                </a:solidFill>
                <a:latin typeface="Arial Narrow" charset="0"/>
                <a:ea typeface="Arial Narrow" charset="0"/>
                <a:cs typeface="Arial Narrow" charset="0"/>
              </a:rPr>
              <a:t>Jay </a:t>
            </a:r>
            <a:r>
              <a:rPr lang="en-GB" sz="850" dirty="0" err="1">
                <a:solidFill>
                  <a:prstClr val="black"/>
                </a:solidFill>
                <a:latin typeface="Arial Narrow" charset="0"/>
                <a:ea typeface="Arial Narrow" charset="0"/>
                <a:cs typeface="Arial Narrow" charset="0"/>
              </a:rPr>
              <a:t>Shendure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Molly Sheridan, </a:t>
            </a:r>
          </a:p>
          <a:p>
            <a:pPr>
              <a:defRPr/>
            </a:pPr>
            <a:r>
              <a:rPr lang="en-GB" sz="850" dirty="0">
                <a:solidFill>
                  <a:prstClr val="black"/>
                </a:solidFill>
                <a:latin typeface="Arial Narrow" charset="0"/>
                <a:ea typeface="Arial Narrow" charset="0"/>
                <a:cs typeface="Arial Narrow" charset="0"/>
              </a:rPr>
              <a:t>Michael Snyder, </a:t>
            </a:r>
          </a:p>
          <a:p>
            <a:pPr>
              <a:defRPr/>
            </a:pPr>
            <a:r>
              <a:rPr lang="en-GB" sz="850" dirty="0">
                <a:solidFill>
                  <a:prstClr val="black"/>
                </a:solidFill>
                <a:latin typeface="Arial Narrow" charset="0"/>
                <a:ea typeface="Arial Narrow" charset="0"/>
                <a:cs typeface="Arial Narrow" charset="0"/>
              </a:rPr>
              <a:t>Tim Sterne-</a:t>
            </a:r>
            <a:r>
              <a:rPr lang="en-GB" sz="850" dirty="0" err="1">
                <a:solidFill>
                  <a:prstClr val="black"/>
                </a:solidFill>
                <a:latin typeface="Arial Narrow" charset="0"/>
                <a:ea typeface="Arial Narrow" charset="0"/>
                <a:cs typeface="Arial Narrow" charset="0"/>
              </a:rPr>
              <a:t>Weiler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Paul L. F. Tang, </a:t>
            </a:r>
          </a:p>
          <a:p>
            <a:pPr>
              <a:defRPr/>
            </a:pPr>
            <a:r>
              <a:rPr lang="en-GB" sz="850" dirty="0">
                <a:solidFill>
                  <a:prstClr val="black"/>
                </a:solidFill>
                <a:latin typeface="Arial Narrow" charset="0"/>
                <a:ea typeface="Arial Narrow" charset="0"/>
                <a:cs typeface="Arial Narrow" charset="0"/>
              </a:rPr>
              <a:t>Sean </a:t>
            </a:r>
            <a:r>
              <a:rPr lang="en-GB" sz="850" dirty="0" err="1">
                <a:solidFill>
                  <a:prstClr val="black"/>
                </a:solidFill>
                <a:latin typeface="Arial Narrow" charset="0"/>
                <a:ea typeface="Arial Narrow" charset="0"/>
                <a:cs typeface="Arial Narrow" charset="0"/>
              </a:rPr>
              <a:t>Tavtigian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Ryan </a:t>
            </a:r>
            <a:r>
              <a:rPr lang="en-GB" sz="850" dirty="0" err="1">
                <a:solidFill>
                  <a:prstClr val="black"/>
                </a:solidFill>
                <a:latin typeface="Arial Narrow" charset="0"/>
                <a:ea typeface="Arial Narrow" charset="0"/>
                <a:cs typeface="Arial Narrow" charset="0"/>
              </a:rPr>
              <a:t>Tewhey</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Silvio C. E. </a:t>
            </a:r>
            <a:r>
              <a:rPr lang="en-GB" sz="850" dirty="0" err="1">
                <a:solidFill>
                  <a:prstClr val="black"/>
                </a:solidFill>
                <a:latin typeface="Arial Narrow" charset="0"/>
                <a:ea typeface="Arial Narrow" charset="0"/>
                <a:cs typeface="Arial Narrow" charset="0"/>
              </a:rPr>
              <a:t>Tosatto</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Jochen</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Weile</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G. Karen Yu, </a:t>
            </a:r>
          </a:p>
          <a:p>
            <a:pPr>
              <a:defRPr/>
            </a:pPr>
            <a:r>
              <a:rPr lang="en-GB" sz="850" dirty="0">
                <a:solidFill>
                  <a:prstClr val="black"/>
                </a:solidFill>
                <a:latin typeface="Arial Narrow" charset="0"/>
                <a:ea typeface="Arial Narrow" charset="0"/>
                <a:cs typeface="Arial Narrow" charset="0"/>
              </a:rPr>
              <a:t>Peter </a:t>
            </a:r>
            <a:r>
              <a:rPr lang="en-GB" sz="850" dirty="0" err="1">
                <a:solidFill>
                  <a:prstClr val="black"/>
                </a:solidFill>
                <a:latin typeface="Arial Narrow" charset="0"/>
                <a:ea typeface="Arial Narrow" charset="0"/>
                <a:cs typeface="Arial Narrow" charset="0"/>
              </a:rPr>
              <a:t>Zandi</a:t>
            </a:r>
            <a:r>
              <a:rPr lang="en-US" sz="850" dirty="0">
                <a:solidFill>
                  <a:prstClr val="black"/>
                </a:solidFill>
                <a:latin typeface="Arial Narrow" charset="0"/>
                <a:ea typeface="Arial Narrow" charset="0"/>
                <a:cs typeface="Arial Narrow" charset="0"/>
              </a:rPr>
              <a:t>.</a:t>
            </a:r>
            <a:r>
              <a:rPr lang="en-US" sz="850" b="1" u="sng" dirty="0">
                <a:solidFill>
                  <a:srgbClr val="000000"/>
                </a:solidFill>
                <a:latin typeface="Arial Narrow" charset="0"/>
                <a:ea typeface="Arial Narrow" charset="0"/>
                <a:cs typeface="Arial Narrow" charset="0"/>
              </a:rPr>
              <a:t> </a:t>
            </a:r>
          </a:p>
          <a:p>
            <a:pPr>
              <a:defRPr/>
            </a:pPr>
            <a:r>
              <a:rPr lang="en-US" sz="850" b="1" u="sng" dirty="0">
                <a:solidFill>
                  <a:srgbClr val="000000"/>
                </a:solidFill>
                <a:latin typeface="Arial Narrow" charset="0"/>
                <a:ea typeface="Arial Narrow" charset="0"/>
                <a:cs typeface="Arial Narrow" charset="0"/>
              </a:rPr>
              <a:t>Assessors</a:t>
            </a:r>
          </a:p>
          <a:p>
            <a:pPr>
              <a:defRPr/>
            </a:pPr>
            <a:r>
              <a:rPr lang="en-GB" sz="850" dirty="0" err="1">
                <a:solidFill>
                  <a:prstClr val="black"/>
                </a:solidFill>
                <a:latin typeface="Arial Narrow" charset="0"/>
                <a:ea typeface="Arial Narrow" charset="0"/>
                <a:cs typeface="Arial Narrow" charset="0"/>
              </a:rPr>
              <a:t>Aashish</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Adhikari</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Marco </a:t>
            </a:r>
            <a:r>
              <a:rPr lang="en-GB" sz="850" dirty="0" err="1">
                <a:solidFill>
                  <a:prstClr val="black"/>
                </a:solidFill>
                <a:latin typeface="Arial Narrow" charset="0"/>
                <a:ea typeface="Arial Narrow" charset="0"/>
                <a:cs typeface="Arial Narrow" charset="0"/>
              </a:rPr>
              <a:t>Carraro</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John-Marc </a:t>
            </a:r>
            <a:r>
              <a:rPr lang="en-GB" sz="850" dirty="0" err="1">
                <a:solidFill>
                  <a:prstClr val="black"/>
                </a:solidFill>
                <a:latin typeface="Arial Narrow" charset="0"/>
                <a:ea typeface="Arial Narrow" charset="0"/>
                <a:cs typeface="Arial Narrow" charset="0"/>
              </a:rPr>
              <a:t>Chandonia</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Rui</a:t>
            </a:r>
            <a:r>
              <a:rPr lang="en-GB" sz="850" dirty="0">
                <a:solidFill>
                  <a:prstClr val="black"/>
                </a:solidFill>
                <a:latin typeface="Arial Narrow" charset="0"/>
                <a:ea typeface="Arial Narrow" charset="0"/>
                <a:cs typeface="Arial Narrow" charset="0"/>
              </a:rPr>
              <a:t> Chen, </a:t>
            </a:r>
          </a:p>
          <a:p>
            <a:pPr>
              <a:defRPr/>
            </a:pPr>
            <a:r>
              <a:rPr lang="en-GB" sz="850" dirty="0">
                <a:solidFill>
                  <a:prstClr val="black"/>
                </a:solidFill>
                <a:latin typeface="Arial Narrow" charset="0"/>
                <a:ea typeface="Arial Narrow" charset="0"/>
                <a:cs typeface="Arial Narrow" charset="0"/>
              </a:rPr>
              <a:t>Wyatt T. Clark, </a:t>
            </a:r>
          </a:p>
          <a:p>
            <a:pPr>
              <a:defRPr/>
            </a:pPr>
            <a:r>
              <a:rPr lang="en-GB" sz="850" dirty="0">
                <a:solidFill>
                  <a:prstClr val="black"/>
                </a:solidFill>
                <a:latin typeface="Arial Narrow" charset="0"/>
                <a:ea typeface="Arial Narrow" charset="0"/>
                <a:cs typeface="Arial Narrow" charset="0"/>
              </a:rPr>
              <a:t>Roxana </a:t>
            </a:r>
            <a:r>
              <a:rPr lang="en-GB" sz="850" dirty="0" err="1">
                <a:solidFill>
                  <a:prstClr val="black"/>
                </a:solidFill>
                <a:latin typeface="Arial Narrow" charset="0"/>
                <a:ea typeface="Arial Narrow" charset="0"/>
                <a:cs typeface="Arial Narrow" charset="0"/>
              </a:rPr>
              <a:t>Daneshjou</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Roland </a:t>
            </a:r>
            <a:r>
              <a:rPr lang="en-GB" sz="850" dirty="0" err="1">
                <a:solidFill>
                  <a:prstClr val="black"/>
                </a:solidFill>
                <a:latin typeface="Arial Narrow" charset="0"/>
                <a:ea typeface="Arial Narrow" charset="0"/>
                <a:cs typeface="Arial Narrow" charset="0"/>
              </a:rPr>
              <a:t>Dunbrack</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Iddo</a:t>
            </a:r>
            <a:r>
              <a:rPr lang="en-GB" sz="850" dirty="0">
                <a:solidFill>
                  <a:prstClr val="black"/>
                </a:solidFill>
                <a:latin typeface="Arial Narrow" charset="0"/>
                <a:ea typeface="Arial Narrow" charset="0"/>
                <a:cs typeface="Arial Narrow" charset="0"/>
              </a:rPr>
              <a:t> Friedberg, </a:t>
            </a:r>
          </a:p>
          <a:p>
            <a:pPr>
              <a:defRPr/>
            </a:pPr>
            <a:r>
              <a:rPr lang="en-GB" sz="850" dirty="0">
                <a:solidFill>
                  <a:prstClr val="black"/>
                </a:solidFill>
                <a:latin typeface="Arial Narrow" charset="0"/>
                <a:ea typeface="Arial Narrow" charset="0"/>
                <a:cs typeface="Arial Narrow" charset="0"/>
              </a:rPr>
              <a:t>Gad Getz, </a:t>
            </a:r>
          </a:p>
          <a:p>
            <a:pPr>
              <a:defRPr/>
            </a:pPr>
            <a:r>
              <a:rPr lang="en-GB" sz="850" dirty="0">
                <a:solidFill>
                  <a:prstClr val="black"/>
                </a:solidFill>
                <a:latin typeface="Arial Narrow" charset="0"/>
                <a:ea typeface="Arial Narrow" charset="0"/>
                <a:cs typeface="Arial Narrow" charset="0"/>
              </a:rPr>
              <a:t>Nick </a:t>
            </a:r>
            <a:r>
              <a:rPr lang="en-GB" sz="850" dirty="0" err="1">
                <a:solidFill>
                  <a:prstClr val="black"/>
                </a:solidFill>
                <a:latin typeface="Arial Narrow" charset="0"/>
                <a:ea typeface="Arial Narrow" charset="0"/>
                <a:cs typeface="Arial Narrow" charset="0"/>
              </a:rPr>
              <a:t>Grishin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Rachel </a:t>
            </a:r>
            <a:r>
              <a:rPr lang="en-GB" sz="850" dirty="0" err="1">
                <a:solidFill>
                  <a:prstClr val="black"/>
                </a:solidFill>
                <a:latin typeface="Arial Narrow" charset="0"/>
                <a:ea typeface="Arial Narrow" charset="0"/>
                <a:cs typeface="Arial Narrow" charset="0"/>
              </a:rPr>
              <a:t>Karchin</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Anat</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Kreimer</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Stephen. </a:t>
            </a:r>
            <a:r>
              <a:rPr lang="en-GB" sz="850" dirty="0" err="1">
                <a:solidFill>
                  <a:prstClr val="black"/>
                </a:solidFill>
                <a:latin typeface="Arial Narrow" charset="0"/>
                <a:ea typeface="Arial Narrow" charset="0"/>
                <a:cs typeface="Arial Narrow" charset="0"/>
              </a:rPr>
              <a:t>Meyn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Sean D. Mooney, </a:t>
            </a:r>
          </a:p>
          <a:p>
            <a:pPr>
              <a:defRPr/>
            </a:pPr>
            <a:r>
              <a:rPr lang="en-GB" sz="850" dirty="0">
                <a:solidFill>
                  <a:prstClr val="black"/>
                </a:solidFill>
                <a:latin typeface="Arial Narrow" charset="0"/>
                <a:ea typeface="Arial Narrow" charset="0"/>
                <a:cs typeface="Arial Narrow" charset="0"/>
              </a:rPr>
              <a:t>Alexander A. Morgan, </a:t>
            </a:r>
          </a:p>
          <a:p>
            <a:pPr>
              <a:defRPr/>
            </a:pPr>
            <a:r>
              <a:rPr lang="en-GB" sz="850" dirty="0">
                <a:solidFill>
                  <a:prstClr val="black"/>
                </a:solidFill>
                <a:latin typeface="Arial Narrow" charset="0"/>
                <a:ea typeface="Arial Narrow" charset="0"/>
                <a:cs typeface="Arial Narrow" charset="0"/>
              </a:rPr>
              <a:t>John Moult, </a:t>
            </a:r>
          </a:p>
          <a:p>
            <a:pPr>
              <a:defRPr/>
            </a:pPr>
            <a:r>
              <a:rPr lang="en-GB" sz="850" dirty="0">
                <a:solidFill>
                  <a:prstClr val="black"/>
                </a:solidFill>
                <a:latin typeface="Arial Narrow" charset="0"/>
                <a:ea typeface="Arial Narrow" charset="0"/>
                <a:cs typeface="Arial Narrow" charset="0"/>
              </a:rPr>
              <a:t>Robert Nussbaum, </a:t>
            </a:r>
          </a:p>
          <a:p>
            <a:pPr>
              <a:defRPr/>
            </a:pPr>
            <a:r>
              <a:rPr lang="en-GB" sz="850" dirty="0">
                <a:solidFill>
                  <a:prstClr val="black"/>
                </a:solidFill>
                <a:latin typeface="Arial Narrow" charset="0"/>
                <a:ea typeface="Arial Narrow" charset="0"/>
                <a:cs typeface="Arial Narrow" charset="0"/>
              </a:rPr>
              <a:t>Jeremy Sanford, </a:t>
            </a:r>
          </a:p>
          <a:p>
            <a:pPr>
              <a:defRPr/>
            </a:pPr>
            <a:r>
              <a:rPr lang="en-GB" sz="850" dirty="0">
                <a:solidFill>
                  <a:prstClr val="black"/>
                </a:solidFill>
                <a:latin typeface="Arial Narrow" charset="0"/>
                <a:ea typeface="Arial Narrow" charset="0"/>
                <a:cs typeface="Arial Narrow" charset="0"/>
              </a:rPr>
              <a:t>David B. </a:t>
            </a:r>
            <a:r>
              <a:rPr lang="en-GB" sz="850" dirty="0" err="1">
                <a:solidFill>
                  <a:prstClr val="black"/>
                </a:solidFill>
                <a:latin typeface="Arial Narrow" charset="0"/>
                <a:ea typeface="Arial Narrow" charset="0"/>
                <a:cs typeface="Arial Narrow" charset="0"/>
              </a:rPr>
              <a:t>Searls</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Artem</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Sokolov</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Josh Stuart, </a:t>
            </a:r>
          </a:p>
          <a:p>
            <a:pPr>
              <a:defRPr/>
            </a:pPr>
            <a:r>
              <a:rPr lang="en-GB" sz="850" dirty="0" err="1">
                <a:solidFill>
                  <a:prstClr val="black"/>
                </a:solidFill>
                <a:latin typeface="Arial Narrow" charset="0"/>
                <a:ea typeface="Arial Narrow" charset="0"/>
                <a:cs typeface="Arial Narrow" charset="0"/>
              </a:rPr>
              <a:t>Shamil</a:t>
            </a:r>
            <a:r>
              <a:rPr lang="en-GB" sz="850" dirty="0">
                <a:solidFill>
                  <a:prstClr val="black"/>
                </a:solidFill>
                <a:latin typeface="Arial Narrow" charset="0"/>
                <a:ea typeface="Arial Narrow" charset="0"/>
                <a:cs typeface="Arial Narrow" charset="0"/>
              </a:rPr>
              <a:t> </a:t>
            </a:r>
            <a:r>
              <a:rPr lang="en-GB" sz="850" dirty="0" err="1">
                <a:solidFill>
                  <a:prstClr val="black"/>
                </a:solidFill>
                <a:latin typeface="Arial Narrow" charset="0"/>
                <a:ea typeface="Arial Narrow" charset="0"/>
                <a:cs typeface="Arial Narrow" charset="0"/>
              </a:rPr>
              <a:t>Sunyaev</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Sean </a:t>
            </a:r>
            <a:r>
              <a:rPr lang="en-GB" sz="850" dirty="0" err="1">
                <a:solidFill>
                  <a:prstClr val="black"/>
                </a:solidFill>
                <a:latin typeface="Arial Narrow" charset="0"/>
                <a:ea typeface="Arial Narrow" charset="0"/>
                <a:cs typeface="Arial Narrow" charset="0"/>
              </a:rPr>
              <a:t>Tavtigian</a:t>
            </a:r>
            <a:r>
              <a:rPr lang="en-GB" sz="850" dirty="0">
                <a:solidFill>
                  <a:prstClr val="black"/>
                </a:solidFill>
                <a:latin typeface="Arial Narrow" charset="0"/>
                <a:ea typeface="Arial Narrow" charset="0"/>
                <a:cs typeface="Arial Narrow" charset="0"/>
              </a:rPr>
              <a:t>, </a:t>
            </a:r>
          </a:p>
          <a:p>
            <a:pPr>
              <a:defRPr/>
            </a:pPr>
            <a:r>
              <a:rPr lang="en-GB" sz="850" dirty="0">
                <a:solidFill>
                  <a:prstClr val="black"/>
                </a:solidFill>
                <a:latin typeface="Arial Narrow" charset="0"/>
                <a:ea typeface="Arial Narrow" charset="0"/>
                <a:cs typeface="Arial Narrow" charset="0"/>
              </a:rPr>
              <a:t>Silvio C. E. </a:t>
            </a:r>
            <a:r>
              <a:rPr lang="en-GB" sz="850" dirty="0" err="1">
                <a:solidFill>
                  <a:prstClr val="black"/>
                </a:solidFill>
                <a:latin typeface="Arial Narrow" charset="0"/>
                <a:ea typeface="Arial Narrow" charset="0"/>
                <a:cs typeface="Arial Narrow" charset="0"/>
              </a:rPr>
              <a:t>Tosatto</a:t>
            </a:r>
            <a:r>
              <a:rPr lang="en-GB" sz="850" dirty="0">
                <a:solidFill>
                  <a:prstClr val="black"/>
                </a:solidFill>
                <a:latin typeface="Arial Narrow" charset="0"/>
                <a:ea typeface="Arial Narrow" charset="0"/>
                <a:cs typeface="Arial Narrow" charset="0"/>
              </a:rPr>
              <a:t>, </a:t>
            </a:r>
          </a:p>
          <a:p>
            <a:pPr>
              <a:defRPr/>
            </a:pPr>
            <a:r>
              <a:rPr lang="en-GB" sz="850" dirty="0" err="1">
                <a:solidFill>
                  <a:prstClr val="black"/>
                </a:solidFill>
                <a:latin typeface="Arial Narrow" charset="0"/>
                <a:ea typeface="Arial Narrow" charset="0"/>
                <a:cs typeface="Arial Narrow" charset="0"/>
              </a:rPr>
              <a:t>Qifang</a:t>
            </a:r>
            <a:r>
              <a:rPr lang="en-GB" sz="850" dirty="0">
                <a:solidFill>
                  <a:prstClr val="black"/>
                </a:solidFill>
                <a:latin typeface="Arial Narrow" charset="0"/>
                <a:ea typeface="Arial Narrow" charset="0"/>
                <a:cs typeface="Arial Narrow" charset="0"/>
              </a:rPr>
              <a:t> Xu, </a:t>
            </a:r>
          </a:p>
          <a:p>
            <a:pPr>
              <a:defRPr/>
            </a:pPr>
            <a:r>
              <a:rPr lang="en-GB" sz="850" dirty="0" err="1">
                <a:solidFill>
                  <a:prstClr val="black"/>
                </a:solidFill>
                <a:latin typeface="Arial Narrow" charset="0"/>
                <a:ea typeface="Arial Narrow" charset="0"/>
                <a:cs typeface="Arial Narrow" charset="0"/>
              </a:rPr>
              <a:t>Nir</a:t>
            </a:r>
            <a:r>
              <a:rPr lang="en-GB" sz="850" dirty="0">
                <a:solidFill>
                  <a:prstClr val="black"/>
                </a:solidFill>
                <a:latin typeface="Arial Narrow" charset="0"/>
                <a:ea typeface="Arial Narrow" charset="0"/>
                <a:cs typeface="Arial Narrow" charset="0"/>
              </a:rPr>
              <a:t> Yosef</a:t>
            </a:r>
            <a:endParaRPr lang="en-US" sz="850" dirty="0">
              <a:solidFill>
                <a:prstClr val="black"/>
              </a:solidFill>
              <a:latin typeface="Arial Narrow" charset="0"/>
              <a:ea typeface="Arial Narrow" charset="0"/>
              <a:cs typeface="Arial Narrow" charset="0"/>
            </a:endParaRPr>
          </a:p>
          <a:p>
            <a:pPr>
              <a:defRPr/>
            </a:pPr>
            <a:endParaRPr lang="en-GB" sz="850" dirty="0">
              <a:solidFill>
                <a:prstClr val="black"/>
              </a:solidFill>
              <a:latin typeface="Arial Narrow" charset="0"/>
              <a:ea typeface="Arial Narrow" charset="0"/>
              <a:cs typeface="Arial Narrow" charset="0"/>
            </a:endParaRPr>
          </a:p>
        </p:txBody>
      </p:sp>
      <p:sp>
        <p:nvSpPr>
          <p:cNvPr id="7" name="Rettangolo 6"/>
          <p:cNvSpPr/>
          <p:nvPr/>
        </p:nvSpPr>
        <p:spPr>
          <a:xfrm>
            <a:off x="1958818" y="5241220"/>
            <a:ext cx="1964391" cy="992579"/>
          </a:xfrm>
          <a:prstGeom prst="rect">
            <a:avLst/>
          </a:prstGeom>
          <a:noFill/>
        </p:spPr>
        <p:txBody>
          <a:bodyPr wrap="square" lIns="68580" tIns="34290" rIns="68580" bIns="34290">
            <a:spAutoFit/>
          </a:bodyPr>
          <a:lstStyle/>
          <a:p>
            <a:pPr algn="ctr">
              <a:defRPr/>
            </a:pPr>
            <a:r>
              <a:rPr lang="it-IT" sz="3000" b="1" dirty="0">
                <a:ln w="22225">
                  <a:solidFill>
                    <a:srgbClr val="00B050"/>
                  </a:solidFill>
                  <a:prstDash val="solid"/>
                </a:ln>
                <a:solidFill>
                  <a:srgbClr val="70AD47">
                    <a:lumMod val="20000"/>
                    <a:lumOff val="80000"/>
                  </a:srgbClr>
                </a:solidFill>
                <a:latin typeface="Arial Narrow" charset="0"/>
                <a:ea typeface="Arial Narrow" charset="0"/>
                <a:cs typeface="Arial Narrow" charset="0"/>
              </a:rPr>
              <a:t>Join </a:t>
            </a:r>
          </a:p>
          <a:p>
            <a:pPr algn="ctr">
              <a:defRPr/>
            </a:pPr>
            <a:r>
              <a:rPr lang="it-IT" sz="3000" b="1" dirty="0">
                <a:ln w="22225">
                  <a:solidFill>
                    <a:srgbClr val="00B050"/>
                  </a:solidFill>
                  <a:prstDash val="solid"/>
                </a:ln>
                <a:solidFill>
                  <a:srgbClr val="70AD47">
                    <a:lumMod val="20000"/>
                    <a:lumOff val="80000"/>
                  </a:srgbClr>
                </a:solidFill>
                <a:latin typeface="Arial Narrow" charset="0"/>
                <a:ea typeface="Arial Narrow" charset="0"/>
                <a:cs typeface="Arial Narrow" charset="0"/>
              </a:rPr>
              <a:t>CAGI 6!</a:t>
            </a:r>
          </a:p>
        </p:txBody>
      </p:sp>
      <p:sp>
        <p:nvSpPr>
          <p:cNvPr id="209" name="CasellaDiTesto 208"/>
          <p:cNvSpPr txBox="1"/>
          <p:nvPr/>
        </p:nvSpPr>
        <p:spPr>
          <a:xfrm>
            <a:off x="3531837" y="836713"/>
            <a:ext cx="1292382" cy="1802543"/>
          </a:xfrm>
          <a:prstGeom prst="rect">
            <a:avLst/>
          </a:prstGeom>
          <a:noFill/>
        </p:spPr>
        <p:txBody>
          <a:bodyPr wrap="square" numCol="1" rtlCol="0">
            <a:noAutofit/>
          </a:bodyPr>
          <a:lstStyle/>
          <a:p>
            <a:pPr fontAlgn="base">
              <a:spcBef>
                <a:spcPct val="0"/>
              </a:spcBef>
              <a:spcAft>
                <a:spcPct val="0"/>
              </a:spcAft>
              <a:defRPr/>
            </a:pPr>
            <a:endParaRPr lang="en-US" sz="300" b="1" u="sng" dirty="0">
              <a:solidFill>
                <a:prstClr val="black"/>
              </a:solidFill>
              <a:latin typeface="Arial Narrow" charset="0"/>
              <a:ea typeface="Arial Narrow" charset="0"/>
              <a:cs typeface="Arial Narrow" charset="0"/>
            </a:endParaRPr>
          </a:p>
          <a:p>
            <a:pPr fontAlgn="base">
              <a:spcBef>
                <a:spcPct val="0"/>
              </a:spcBef>
              <a:spcAft>
                <a:spcPct val="0"/>
              </a:spcAft>
              <a:defRPr/>
            </a:pPr>
            <a:r>
              <a:rPr lang="en-US" sz="850" b="1" u="sng" dirty="0">
                <a:solidFill>
                  <a:prstClr val="black"/>
                </a:solidFill>
                <a:latin typeface="Arial Narrow" charset="0"/>
                <a:ea typeface="Arial Narrow" charset="0"/>
                <a:cs typeface="Arial Narrow" charset="0"/>
              </a:rPr>
              <a:t>Scientific Council</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Patricia Babbitt,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Atul</a:t>
            </a:r>
            <a:r>
              <a:rPr lang="en-US" sz="850" dirty="0">
                <a:solidFill>
                  <a:prstClr val="black"/>
                </a:solidFill>
                <a:latin typeface="Arial Narrow" charset="0"/>
                <a:ea typeface="Arial Narrow" charset="0"/>
                <a:cs typeface="Arial Narrow" charset="0"/>
              </a:rPr>
              <a:t> Butte,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Garry Cutting,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Laura </a:t>
            </a:r>
            <a:r>
              <a:rPr lang="en-US" sz="850" dirty="0" err="1">
                <a:solidFill>
                  <a:prstClr val="black"/>
                </a:solidFill>
                <a:latin typeface="Arial Narrow" charset="0"/>
                <a:ea typeface="Arial Narrow" charset="0"/>
                <a:cs typeface="Arial Narrow" charset="0"/>
              </a:rPr>
              <a:t>Elnitski</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Reece Hart,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Ryan Hernandez,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Rachel </a:t>
            </a:r>
            <a:r>
              <a:rPr lang="en-US" sz="850" dirty="0" err="1">
                <a:solidFill>
                  <a:prstClr val="black"/>
                </a:solidFill>
                <a:latin typeface="Arial Narrow" charset="0"/>
                <a:ea typeface="Arial Narrow" charset="0"/>
                <a:cs typeface="Arial Narrow" charset="0"/>
              </a:rPr>
              <a:t>Karchin</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Robert Nussbaum, </a:t>
            </a:r>
          </a:p>
          <a:p>
            <a:pPr fontAlgn="base">
              <a:spcBef>
                <a:spcPct val="0"/>
              </a:spcBef>
              <a:spcAft>
                <a:spcPct val="0"/>
              </a:spcAft>
              <a:defRPr/>
            </a:pPr>
            <a:r>
              <a:rPr lang="en-US" sz="850" dirty="0">
                <a:solidFill>
                  <a:prstClr val="black"/>
                </a:solidFill>
                <a:latin typeface="Arial Narrow" charset="0"/>
                <a:ea typeface="Arial Narrow" charset="0"/>
                <a:cs typeface="Arial Narrow" charset="0"/>
              </a:rPr>
              <a:t>Michael Snyder,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Shamil</a:t>
            </a:r>
            <a:r>
              <a:rPr lang="en-US" sz="850" dirty="0">
                <a:solidFill>
                  <a:prstClr val="black"/>
                </a:solidFill>
                <a:latin typeface="Arial Narrow" charset="0"/>
                <a:ea typeface="Arial Narrow" charset="0"/>
                <a:cs typeface="Arial Narrow" charset="0"/>
              </a:rPr>
              <a:t> </a:t>
            </a:r>
            <a:r>
              <a:rPr lang="en-US" sz="850" dirty="0" err="1">
                <a:solidFill>
                  <a:prstClr val="black"/>
                </a:solidFill>
                <a:latin typeface="Arial Narrow" charset="0"/>
                <a:ea typeface="Arial Narrow" charset="0"/>
                <a:cs typeface="Arial Narrow" charset="0"/>
              </a:rPr>
              <a:t>Sunyaev</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Joris</a:t>
            </a:r>
            <a:r>
              <a:rPr lang="en-US" sz="850" dirty="0">
                <a:solidFill>
                  <a:prstClr val="black"/>
                </a:solidFill>
                <a:latin typeface="Arial Narrow" charset="0"/>
                <a:ea typeface="Arial Narrow" charset="0"/>
                <a:cs typeface="Arial Narrow" charset="0"/>
              </a:rPr>
              <a:t> </a:t>
            </a:r>
            <a:r>
              <a:rPr lang="en-US" sz="850" dirty="0" err="1">
                <a:solidFill>
                  <a:prstClr val="black"/>
                </a:solidFill>
                <a:latin typeface="Arial Narrow" charset="0"/>
                <a:ea typeface="Arial Narrow" charset="0"/>
                <a:cs typeface="Arial Narrow" charset="0"/>
              </a:rPr>
              <a:t>Veltman</a:t>
            </a:r>
            <a:r>
              <a:rPr lang="en-US" sz="850" dirty="0">
                <a:solidFill>
                  <a:prstClr val="black"/>
                </a:solidFill>
                <a:latin typeface="Arial Narrow" charset="0"/>
                <a:ea typeface="Arial Narrow" charset="0"/>
                <a:cs typeface="Arial Narrow" charset="0"/>
              </a:rPr>
              <a:t>, </a:t>
            </a:r>
          </a:p>
          <a:p>
            <a:pPr fontAlgn="base">
              <a:spcBef>
                <a:spcPct val="0"/>
              </a:spcBef>
              <a:spcAft>
                <a:spcPct val="0"/>
              </a:spcAft>
              <a:defRPr/>
            </a:pPr>
            <a:r>
              <a:rPr lang="en-US" sz="850" dirty="0" err="1">
                <a:solidFill>
                  <a:prstClr val="black"/>
                </a:solidFill>
                <a:latin typeface="Arial Narrow" charset="0"/>
                <a:ea typeface="Arial Narrow" charset="0"/>
                <a:cs typeface="Arial Narrow" charset="0"/>
              </a:rPr>
              <a:t>Liping</a:t>
            </a:r>
            <a:r>
              <a:rPr lang="en-US" sz="850" dirty="0">
                <a:solidFill>
                  <a:prstClr val="black"/>
                </a:solidFill>
                <a:latin typeface="Arial Narrow" charset="0"/>
                <a:ea typeface="Arial Narrow" charset="0"/>
                <a:cs typeface="Arial Narrow" charset="0"/>
              </a:rPr>
              <a:t> Wei</a:t>
            </a:r>
          </a:p>
        </p:txBody>
      </p:sp>
      <p:sp>
        <p:nvSpPr>
          <p:cNvPr id="6" name="CasellaDiTesto 5"/>
          <p:cNvSpPr txBox="1"/>
          <p:nvPr/>
        </p:nvSpPr>
        <p:spPr>
          <a:xfrm>
            <a:off x="13399698" y="1846053"/>
            <a:ext cx="184731" cy="369332"/>
          </a:xfrm>
          <a:prstGeom prst="rect">
            <a:avLst/>
          </a:prstGeom>
          <a:noFill/>
        </p:spPr>
        <p:txBody>
          <a:bodyPr wrap="none" rtlCol="0">
            <a:spAutoFit/>
          </a:bodyPr>
          <a:lstStyle/>
          <a:p>
            <a:pPr>
              <a:defRPr/>
            </a:pPr>
            <a:endParaRPr lang="en-US" dirty="0">
              <a:solidFill>
                <a:prstClr val="black"/>
              </a:solidFill>
              <a:latin typeface="Calibri" panose="020F0502020204030204"/>
            </a:endParaRPr>
          </a:p>
        </p:txBody>
      </p:sp>
      <p:sp>
        <p:nvSpPr>
          <p:cNvPr id="8" name="CasellaDiTesto 7"/>
          <p:cNvSpPr txBox="1"/>
          <p:nvPr/>
        </p:nvSpPr>
        <p:spPr>
          <a:xfrm>
            <a:off x="13044407" y="2789695"/>
            <a:ext cx="184731" cy="369332"/>
          </a:xfrm>
          <a:prstGeom prst="rect">
            <a:avLst/>
          </a:prstGeom>
          <a:noFill/>
        </p:spPr>
        <p:txBody>
          <a:bodyPr wrap="none" rtlCol="0">
            <a:spAutoFit/>
          </a:bodyPr>
          <a:lstStyle/>
          <a:p>
            <a:pPr>
              <a:defRPr/>
            </a:pPr>
            <a:endParaRPr lang="en-US" dirty="0">
              <a:solidFill>
                <a:prstClr val="black"/>
              </a:solidFill>
              <a:latin typeface="Calibri" panose="020F0502020204030204"/>
            </a:endParaRPr>
          </a:p>
        </p:txBody>
      </p:sp>
      <p:pic>
        <p:nvPicPr>
          <p:cNvPr id="9" name="Picture 8">
            <a:extLst>
              <a:ext uri="{FF2B5EF4-FFF2-40B4-BE49-F238E27FC236}">
                <a16:creationId xmlns:a16="http://schemas.microsoft.com/office/drawing/2014/main" id="{6CC464D3-2118-4145-B0B6-18919A1EFEA0}"/>
              </a:ext>
            </a:extLst>
          </p:cNvPr>
          <p:cNvPicPr>
            <a:picLocks noChangeAspect="1"/>
          </p:cNvPicPr>
          <p:nvPr/>
        </p:nvPicPr>
        <p:blipFill>
          <a:blip r:embed="rId95"/>
          <a:stretch>
            <a:fillRect/>
          </a:stretch>
        </p:blipFill>
        <p:spPr>
          <a:xfrm>
            <a:off x="3786772" y="404044"/>
            <a:ext cx="328029" cy="434156"/>
          </a:xfrm>
          <a:prstGeom prst="rect">
            <a:avLst/>
          </a:prstGeom>
        </p:spPr>
      </p:pic>
      <p:pic>
        <p:nvPicPr>
          <p:cNvPr id="10" name="Picture 9"/>
          <p:cNvPicPr>
            <a:picLocks noChangeAspect="1"/>
          </p:cNvPicPr>
          <p:nvPr/>
        </p:nvPicPr>
        <p:blipFill>
          <a:blip r:embed="rId96" cstate="print">
            <a:extLst>
              <a:ext uri="{28A0092B-C50C-407E-A947-70E740481C1C}">
                <a14:useLocalDpi xmlns:a14="http://schemas.microsoft.com/office/drawing/2010/main" val="0"/>
              </a:ext>
            </a:extLst>
          </a:blip>
          <a:stretch>
            <a:fillRect/>
          </a:stretch>
        </p:blipFill>
        <p:spPr>
          <a:xfrm>
            <a:off x="1650581" y="407581"/>
            <a:ext cx="270310" cy="405465"/>
          </a:xfrm>
          <a:prstGeom prst="rect">
            <a:avLst/>
          </a:prstGeom>
        </p:spPr>
      </p:pic>
    </p:spTree>
    <p:extLst>
      <p:ext uri="{BB962C8B-B14F-4D97-AF65-F5344CB8AC3E}">
        <p14:creationId xmlns:p14="http://schemas.microsoft.com/office/powerpoint/2010/main" val="7253103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7545</TotalTime>
  <Words>2827</Words>
  <Application>Microsoft Macintosh PowerPoint</Application>
  <PresentationFormat>Widescreen</PresentationFormat>
  <Paragraphs>368</Paragraphs>
  <Slides>39</Slides>
  <Notes>14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Arial Narrow</vt:lpstr>
      <vt:lpstr>Calibri</vt:lpstr>
      <vt:lpstr>Calibri Light</vt:lpstr>
      <vt:lpstr>Cambria Math</vt:lpstr>
      <vt:lpstr>Symbol</vt:lpstr>
      <vt:lpstr>Office Theme</vt:lpstr>
      <vt:lpstr>CAGI slide pack guidelines I agree to my slides being used according to the following terms:  _______John Moult_______</vt:lpstr>
      <vt:lpstr>Missense interpretation now and in future</vt:lpstr>
      <vt:lpstr>disease related mutations in monogenic diseases (~7000 diseases, ~2000 genes)</vt:lpstr>
      <vt:lpstr>Part 1: How well have missense methods worked in CAGI?</vt:lpstr>
      <vt:lpstr>Cystathionine b-Synthase (CBS) single amino acid mutations</vt:lpstr>
      <vt:lpstr>PowerPoint Presentation</vt:lpstr>
      <vt:lpstr>PowerPoint Presentation</vt:lpstr>
      <vt:lpstr>PowerPoint Presentation</vt:lpstr>
      <vt:lpstr>PowerPoint Presentation</vt:lpstr>
      <vt:lpstr>PowerPoint Presentation</vt:lpstr>
      <vt:lpstr>MPS IIIB (Sanfilippo Type B) Activity profile of mutant NAGLU proteins: Deleterious variants are rare</vt:lpstr>
      <vt:lpstr>PowerPoint Presentation</vt:lpstr>
      <vt:lpstr>NAGLU prediction outlier examples</vt:lpstr>
      <vt:lpstr>Messages:</vt:lpstr>
      <vt:lpstr>Part 2: What lies underneath all this?</vt:lpstr>
      <vt:lpstr>PowerPoint Presentation</vt:lpstr>
      <vt:lpstr>PowerPoint Presentation</vt:lpstr>
      <vt:lpstr>PowerPoint Presentation</vt:lpstr>
      <vt:lpstr>PowerPoint Presentation</vt:lpstr>
      <vt:lpstr>PowerPoint Presentation</vt:lpstr>
      <vt:lpstr>PowerPoint Presentation</vt:lpstr>
      <vt:lpstr>Function based methods</vt:lpstr>
      <vt:lpstr>PowerPoint Presentation</vt:lpstr>
      <vt:lpstr>PowerPoint Presentation</vt:lpstr>
      <vt:lpstr>PowerPoint Presentation</vt:lpstr>
      <vt:lpstr>PowerPoint Presentation</vt:lpstr>
      <vt:lpstr>PowerPoint Presentation</vt:lpstr>
      <vt:lpstr>Messages:</vt:lpstr>
      <vt:lpstr>PowerPoint Presentation</vt:lpstr>
      <vt:lpstr>Part 3: The future</vt:lpstr>
      <vt:lpstr>ACMG Variant Classification</vt:lpstr>
      <vt:lpstr>PowerPoint Presentation</vt:lpstr>
      <vt:lpstr>PowerPoint Presentation</vt:lpstr>
      <vt:lpstr>PowerPoint Presentation</vt:lpstr>
      <vt:lpstr>PowerPoint Presentation</vt:lpstr>
      <vt:lpstr>Messages:</vt:lpstr>
      <vt:lpstr>Acknowledgements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Moult</dc:creator>
  <cp:lastModifiedBy>Tina Bakolitsa</cp:lastModifiedBy>
  <cp:revision>67</cp:revision>
  <dcterms:created xsi:type="dcterms:W3CDTF">2019-12-01T16:19:37Z</dcterms:created>
  <dcterms:modified xsi:type="dcterms:W3CDTF">2019-12-07T19:09:37Z</dcterms:modified>
</cp:coreProperties>
</file>