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9" r:id="rId2"/>
    <p:sldId id="265" r:id="rId3"/>
    <p:sldId id="270" r:id="rId4"/>
    <p:sldId id="275" r:id="rId5"/>
    <p:sldId id="271" r:id="rId6"/>
    <p:sldId id="274" r:id="rId7"/>
    <p:sldId id="277" r:id="rId8"/>
    <p:sldId id="276"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89" autoAdjust="0"/>
    <p:restoredTop sz="83733" autoAdjust="0"/>
  </p:normalViewPr>
  <p:slideViewPr>
    <p:cSldViewPr>
      <p:cViewPr>
        <p:scale>
          <a:sx n="87" d="100"/>
          <a:sy n="87" d="100"/>
        </p:scale>
        <p:origin x="1368"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A231A7-777A-44EA-986B-B82287673E75}" type="slidenum">
              <a:rPr lang="en-US" altLang="en-US"/>
              <a:pPr/>
              <a:t>‹#›</a:t>
            </a:fld>
            <a:endParaRPr lang="en-US" altLang="en-US"/>
          </a:p>
        </p:txBody>
      </p:sp>
    </p:spTree>
    <p:extLst>
      <p:ext uri="{BB962C8B-B14F-4D97-AF65-F5344CB8AC3E}">
        <p14:creationId xmlns:p14="http://schemas.microsoft.com/office/powerpoint/2010/main" val="39972730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6</a:t>
            </a:fld>
            <a:endParaRPr lang="en-US" altLang="en-US"/>
          </a:p>
        </p:txBody>
      </p:sp>
    </p:spTree>
    <p:extLst>
      <p:ext uri="{BB962C8B-B14F-4D97-AF65-F5344CB8AC3E}">
        <p14:creationId xmlns:p14="http://schemas.microsoft.com/office/powerpoint/2010/main" val="45553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7</a:t>
            </a:fld>
            <a:endParaRPr lang="en-US" altLang="en-US"/>
          </a:p>
        </p:txBody>
      </p:sp>
    </p:spTree>
    <p:extLst>
      <p:ext uri="{BB962C8B-B14F-4D97-AF65-F5344CB8AC3E}">
        <p14:creationId xmlns:p14="http://schemas.microsoft.com/office/powerpoint/2010/main" val="45553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8</a:t>
            </a:fld>
            <a:endParaRPr lang="en-US" altLang="en-US"/>
          </a:p>
        </p:txBody>
      </p:sp>
    </p:spTree>
    <p:extLst>
      <p:ext uri="{BB962C8B-B14F-4D97-AF65-F5344CB8AC3E}">
        <p14:creationId xmlns:p14="http://schemas.microsoft.com/office/powerpoint/2010/main" val="250414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26663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1054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189539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19967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332440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59767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2892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325964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700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43023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17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52426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a:t>_______</a:t>
            </a:r>
            <a:r>
              <a:rPr lang="en-US" altLang="en-US" sz="1800" i="1" dirty="0">
                <a:solidFill>
                  <a:srgbClr val="FF3300"/>
                </a:solidFill>
              </a:rPr>
              <a:t>Flavia Chen, Barbara Koenig, and Malia Fullerton</a:t>
            </a:r>
            <a:r>
              <a:rPr lang="en-US" altLang="en-US" sz="1800" i="1" dirty="0"/>
              <a:t>_______</a:t>
            </a:r>
          </a:p>
        </p:txBody>
      </p:sp>
      <p:sp>
        <p:nvSpPr>
          <p:cNvPr id="8197" name="Rectangle 5"/>
          <p:cNvSpPr>
            <a:spLocks noGrp="1" noChangeArrowheads="1"/>
          </p:cNvSpPr>
          <p:nvPr>
            <p:ph type="body" idx="1"/>
          </p:nvPr>
        </p:nvSpPr>
        <p:spPr>
          <a:xfrm>
            <a:off x="457200" y="1874837"/>
            <a:ext cx="8229600" cy="4525963"/>
          </a:xfrm>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marL="0" indent="0">
              <a:lnSpc>
                <a:spcPct val="80000"/>
              </a:lnSpc>
              <a:buNone/>
            </a:pPr>
            <a:endParaRPr lang="en-US" altLang="en-US" sz="1400" dirty="0"/>
          </a:p>
        </p:txBody>
      </p:sp>
      <p:grpSp>
        <p:nvGrpSpPr>
          <p:cNvPr id="6" name="Group 5"/>
          <p:cNvGrpSpPr>
            <a:grpSpLocks/>
          </p:cNvGrpSpPr>
          <p:nvPr/>
        </p:nvGrpSpPr>
        <p:grpSpPr bwMode="auto">
          <a:xfrm>
            <a:off x="8239628" y="495300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DDC35-C2E4-412C-B237-26DAFAA6C859}"/>
              </a:ext>
            </a:extLst>
          </p:cNvPr>
          <p:cNvSpPr>
            <a:spLocks noGrp="1"/>
          </p:cNvSpPr>
          <p:nvPr>
            <p:ph type="ctrTitle"/>
          </p:nvPr>
        </p:nvSpPr>
        <p:spPr>
          <a:xfrm>
            <a:off x="685800" y="1676400"/>
            <a:ext cx="7772400" cy="1470025"/>
          </a:xfrm>
        </p:spPr>
        <p:txBody>
          <a:bodyPr/>
          <a:lstStyle/>
          <a:p>
            <a:r>
              <a:rPr lang="en-US" b="1" dirty="0"/>
              <a:t>CAGI Ethics Forum</a:t>
            </a:r>
          </a:p>
        </p:txBody>
      </p:sp>
      <p:sp>
        <p:nvSpPr>
          <p:cNvPr id="3" name="Subtitle 2">
            <a:extLst>
              <a:ext uri="{FF2B5EF4-FFF2-40B4-BE49-F238E27FC236}">
                <a16:creationId xmlns:a16="http://schemas.microsoft.com/office/drawing/2014/main" id="{3DEEF9C6-F4E8-420A-860A-883F36DA64AE}"/>
              </a:ext>
            </a:extLst>
          </p:cNvPr>
          <p:cNvSpPr>
            <a:spLocks noGrp="1"/>
          </p:cNvSpPr>
          <p:nvPr>
            <p:ph type="subTitle" idx="1"/>
          </p:nvPr>
        </p:nvSpPr>
        <p:spPr>
          <a:xfrm>
            <a:off x="1371600" y="3657600"/>
            <a:ext cx="6400800" cy="1752600"/>
          </a:xfrm>
        </p:spPr>
        <p:txBody>
          <a:bodyPr/>
          <a:lstStyle/>
          <a:p>
            <a:r>
              <a:rPr lang="en-US" dirty="0"/>
              <a:t>Flavia Chen (UCSF)</a:t>
            </a:r>
          </a:p>
          <a:p>
            <a:r>
              <a:rPr lang="en-US" dirty="0"/>
              <a:t>Barbara Koenig (UCSF)</a:t>
            </a:r>
          </a:p>
          <a:p>
            <a:r>
              <a:rPr lang="en-US" dirty="0"/>
              <a:t>Malia Fullerton (U Washington)</a:t>
            </a:r>
          </a:p>
        </p:txBody>
      </p:sp>
    </p:spTree>
    <p:extLst>
      <p:ext uri="{BB962C8B-B14F-4D97-AF65-F5344CB8AC3E}">
        <p14:creationId xmlns:p14="http://schemas.microsoft.com/office/powerpoint/2010/main" val="40869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Rationale</a:t>
            </a:r>
          </a:p>
        </p:txBody>
      </p:sp>
      <p:sp>
        <p:nvSpPr>
          <p:cNvPr id="2062" name="Rectangle 14"/>
          <p:cNvSpPr>
            <a:spLocks noGrp="1" noChangeArrowheads="1"/>
          </p:cNvSpPr>
          <p:nvPr>
            <p:ph type="body" sz="half" idx="1"/>
          </p:nvPr>
        </p:nvSpPr>
        <p:spPr>
          <a:xfrm>
            <a:off x="609600" y="1600200"/>
            <a:ext cx="8001000" cy="3886200"/>
          </a:xfrm>
        </p:spPr>
        <p:txBody>
          <a:bodyPr/>
          <a:lstStyle/>
          <a:p>
            <a:pPr>
              <a:spcAft>
                <a:spcPts val="600"/>
              </a:spcAft>
            </a:pPr>
            <a:r>
              <a:rPr lang="en-US" sz="2400" dirty="0"/>
              <a:t>Once human data are deidentified, they may fall outside of typical Human Subjects protections mandated under the US Common Rule.</a:t>
            </a:r>
          </a:p>
          <a:p>
            <a:pPr>
              <a:spcAft>
                <a:spcPts val="600"/>
              </a:spcAft>
            </a:pPr>
            <a:r>
              <a:rPr lang="en-US" sz="2400" b="1" dirty="0"/>
              <a:t>Nevertheless, such data are derived from human beings and hence warrant respect and careful stewardship</a:t>
            </a:r>
            <a:r>
              <a:rPr lang="en-US" sz="2400" dirty="0"/>
              <a:t>. </a:t>
            </a:r>
          </a:p>
          <a:p>
            <a:pPr>
              <a:spcAft>
                <a:spcPts val="600"/>
              </a:spcAft>
            </a:pPr>
            <a:r>
              <a:rPr lang="en-US" sz="2400" dirty="0"/>
              <a:t>The CAGI Ethics Forum was created to fill the gap between existing regulatory requirements and the ethical imperative to implement the CAGI project responsibly. </a:t>
            </a:r>
            <a:endParaRPr lang="en-US" altLang="en-US" sz="2000" dirty="0"/>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1633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Primary Focus</a:t>
            </a:r>
          </a:p>
        </p:txBody>
      </p:sp>
      <p:sp>
        <p:nvSpPr>
          <p:cNvPr id="2062" name="Rectangle 14"/>
          <p:cNvSpPr>
            <a:spLocks noGrp="1" noChangeArrowheads="1"/>
          </p:cNvSpPr>
          <p:nvPr>
            <p:ph type="body" sz="half" idx="1"/>
          </p:nvPr>
        </p:nvSpPr>
        <p:spPr>
          <a:xfrm>
            <a:off x="533400" y="1919970"/>
            <a:ext cx="8001000" cy="3886200"/>
          </a:xfrm>
        </p:spPr>
        <p:txBody>
          <a:bodyPr/>
          <a:lstStyle/>
          <a:p>
            <a:r>
              <a:rPr lang="en-US" sz="2800" dirty="0"/>
              <a:t>The Ethics Forum has focused on efforts to develop a responsive data governance model – where governance is understood as ethics and policy oversight rather than technical governance – when informed consent, authorization, or other formal regulatory review is not required.</a:t>
            </a:r>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84742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Ethics Forum Membership</a:t>
            </a:r>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aphicFrame>
        <p:nvGraphicFramePr>
          <p:cNvPr id="10" name="Table 9">
            <a:extLst>
              <a:ext uri="{FF2B5EF4-FFF2-40B4-BE49-F238E27FC236}">
                <a16:creationId xmlns:a16="http://schemas.microsoft.com/office/drawing/2014/main" id="{B5B60429-B194-41C5-BE8A-D8B966101094}"/>
              </a:ext>
            </a:extLst>
          </p:cNvPr>
          <p:cNvGraphicFramePr>
            <a:graphicFrameLocks noGrp="1"/>
          </p:cNvGraphicFramePr>
          <p:nvPr>
            <p:extLst>
              <p:ext uri="{D42A27DB-BD31-4B8C-83A1-F6EECF244321}">
                <p14:modId xmlns:p14="http://schemas.microsoft.com/office/powerpoint/2010/main" val="1347655712"/>
              </p:ext>
            </p:extLst>
          </p:nvPr>
        </p:nvGraphicFramePr>
        <p:xfrm>
          <a:off x="495300" y="1706880"/>
          <a:ext cx="8153400" cy="4053840"/>
        </p:xfrm>
        <a:graphic>
          <a:graphicData uri="http://schemas.openxmlformats.org/drawingml/2006/table">
            <a:tbl>
              <a:tblPr firstRow="1" firstCol="1" bandRow="1">
                <a:tableStyleId>{91EBBBCC-DAD2-459C-BE2E-F6DE35CF9A28}</a:tableStyleId>
              </a:tblPr>
              <a:tblGrid>
                <a:gridCol w="1415490">
                  <a:extLst>
                    <a:ext uri="{9D8B030D-6E8A-4147-A177-3AD203B41FA5}">
                      <a16:colId xmlns:a16="http://schemas.microsoft.com/office/drawing/2014/main" val="2176712830"/>
                    </a:ext>
                  </a:extLst>
                </a:gridCol>
                <a:gridCol w="2450807">
                  <a:extLst>
                    <a:ext uri="{9D8B030D-6E8A-4147-A177-3AD203B41FA5}">
                      <a16:colId xmlns:a16="http://schemas.microsoft.com/office/drawing/2014/main" val="1786827781"/>
                    </a:ext>
                  </a:extLst>
                </a:gridCol>
                <a:gridCol w="4287103">
                  <a:extLst>
                    <a:ext uri="{9D8B030D-6E8A-4147-A177-3AD203B41FA5}">
                      <a16:colId xmlns:a16="http://schemas.microsoft.com/office/drawing/2014/main" val="4027988989"/>
                    </a:ext>
                  </a:extLst>
                </a:gridCol>
              </a:tblGrid>
              <a:tr h="213360">
                <a:tc>
                  <a:txBody>
                    <a:bodyPr/>
                    <a:lstStyle/>
                    <a:p>
                      <a:pPr marL="0" marR="0" algn="l">
                        <a:spcBef>
                          <a:spcPts val="0"/>
                        </a:spcBef>
                        <a:spcAft>
                          <a:spcPts val="0"/>
                        </a:spcAft>
                      </a:pPr>
                      <a:r>
                        <a:rPr lang="en-US" sz="1400" dirty="0">
                          <a:effectLst/>
                          <a:latin typeface="+mn-lt"/>
                        </a:rPr>
                        <a:t>CAGI Ethics Forum</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Name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Affiliation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6774277"/>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Wylie Burke (Chair)</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spcBef>
                          <a:spcPts val="0"/>
                        </a:spcBef>
                        <a:spcAft>
                          <a:spcPts val="0"/>
                        </a:spcAft>
                      </a:pPr>
                      <a:r>
                        <a:rPr lang="en-US" sz="1400" dirty="0">
                          <a:effectLst/>
                          <a:latin typeface="+mn-lt"/>
                        </a:rPr>
                        <a:t>University of Washington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3140565"/>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Laurence Carr</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Patient Representative</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0594105"/>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Flavia Chen</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University of California, San Francisco</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1699032"/>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Steve Grossman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Patient Representative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8108748"/>
                  </a:ext>
                </a:extLst>
              </a:tr>
              <a:tr h="1371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err="1">
                          <a:solidFill>
                            <a:schemeClr val="tx1"/>
                          </a:solidFill>
                          <a:effectLst/>
                          <a:latin typeface="+mn-lt"/>
                          <a:ea typeface="MS Mincho" panose="02020609040205080304" pitchFamily="49" charset="-128"/>
                          <a:cs typeface="Times New Roman" panose="02020603050405020304" pitchFamily="18" charset="0"/>
                        </a:rPr>
                        <a:t>Malia</a:t>
                      </a:r>
                      <a:r>
                        <a:rPr lang="en-US" sz="1400" dirty="0">
                          <a:solidFill>
                            <a:schemeClr val="tx1"/>
                          </a:solidFill>
                          <a:effectLst/>
                          <a:latin typeface="+mn-lt"/>
                          <a:ea typeface="MS Mincho" panose="02020609040205080304" pitchFamily="49" charset="-128"/>
                          <a:cs typeface="Times New Roman" panose="02020603050405020304" pitchFamily="18" charset="0"/>
                        </a:rPr>
                        <a:t> Fullerton</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rPr>
                        <a:t>University of Washington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Julie Harris-Wai</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University of California, San Francisco</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1788609"/>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Barbara Koenig</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University of California, San Francisco</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4799531"/>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Selena Martinez</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Patient Representative</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2973289"/>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Robert Nussbaum</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Invitae Corporation</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0278132"/>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Jodi Paik</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Patient Representative</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622318"/>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Mark Yarborough</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University of California, Davis</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1664822"/>
                  </a:ext>
                </a:extLst>
              </a:tr>
              <a:tr h="137160">
                <a:tc>
                  <a:txBody>
                    <a:bodyPr/>
                    <a:lstStyle/>
                    <a:p>
                      <a:pPr marL="0" marR="0" algn="l">
                        <a:spcBef>
                          <a:spcPts val="0"/>
                        </a:spcBef>
                        <a:spcAft>
                          <a:spcPts val="0"/>
                        </a:spcAft>
                      </a:pPr>
                      <a:r>
                        <a:rPr lang="en-US" sz="1400">
                          <a:effectLst/>
                          <a:latin typeface="+mn-lt"/>
                        </a:rPr>
                        <a:t>Ex-Officio Members</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8301939"/>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Gaia Andreoletti</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University of California, San Francisco</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1184471"/>
                  </a:ext>
                </a:extLst>
              </a:tr>
              <a:tr h="12192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Tina </a:t>
                      </a:r>
                      <a:r>
                        <a:rPr lang="en-US" sz="1400" dirty="0" err="1">
                          <a:solidFill>
                            <a:schemeClr val="tx1"/>
                          </a:solidFill>
                          <a:effectLst/>
                          <a:latin typeface="+mn-lt"/>
                          <a:ea typeface="MS Mincho" panose="02020609040205080304" pitchFamily="49" charset="-128"/>
                          <a:cs typeface="Times New Roman" panose="02020603050405020304" pitchFamily="18" charset="0"/>
                        </a:rPr>
                        <a:t>Bakolitsa</a:t>
                      </a:r>
                      <a:r>
                        <a:rPr lang="en-US" sz="1400" dirty="0">
                          <a:solidFill>
                            <a:schemeClr val="tx1"/>
                          </a:solidFill>
                          <a:effectLst/>
                          <a:latin typeface="+mn-lt"/>
                          <a:ea typeface="MS Mincho" panose="02020609040205080304" pitchFamily="49" charset="-128"/>
                          <a:cs typeface="Times New Roman" panose="02020603050405020304" pitchFamily="18" charset="0"/>
                        </a:rPr>
                        <a:t> </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University of California, Berkeley</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4850228"/>
                  </a:ext>
                </a:extLst>
              </a:tr>
              <a:tr h="2133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rPr>
                        <a:t>Steven Brenner</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rPr>
                        <a:t>University of California, Berkeley</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37160">
                <a:tc>
                  <a:txBody>
                    <a:bodyPr/>
                    <a:lstStyle/>
                    <a:p>
                      <a:pPr marL="0" marR="0" algn="l">
                        <a:spcBef>
                          <a:spcPts val="0"/>
                        </a:spcBef>
                        <a:spcAft>
                          <a:spcPts val="0"/>
                        </a:spcAft>
                      </a:pPr>
                      <a:r>
                        <a:rPr lang="en-US" sz="1400">
                          <a:effectLst/>
                          <a:latin typeface="+mn-lt"/>
                        </a:rPr>
                        <a:t> </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John Moult</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University of Maryland</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79771"/>
                  </a:ext>
                </a:extLst>
              </a:tr>
            </a:tbl>
          </a:graphicData>
        </a:graphic>
      </p:graphicFrame>
    </p:spTree>
    <p:extLst>
      <p:ext uri="{BB962C8B-B14F-4D97-AF65-F5344CB8AC3E}">
        <p14:creationId xmlns:p14="http://schemas.microsoft.com/office/powerpoint/2010/main" val="64052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Achievements to Date</a:t>
            </a:r>
          </a:p>
        </p:txBody>
      </p:sp>
      <p:sp>
        <p:nvSpPr>
          <p:cNvPr id="2062" name="Rectangle 14"/>
          <p:cNvSpPr>
            <a:spLocks noGrp="1" noChangeArrowheads="1"/>
          </p:cNvSpPr>
          <p:nvPr>
            <p:ph type="body" sz="half" idx="1"/>
          </p:nvPr>
        </p:nvSpPr>
        <p:spPr>
          <a:xfrm>
            <a:off x="571500" y="1443251"/>
            <a:ext cx="8001000" cy="3886200"/>
          </a:xfrm>
        </p:spPr>
        <p:txBody>
          <a:bodyPr/>
          <a:lstStyle/>
          <a:p>
            <a:pPr>
              <a:spcAft>
                <a:spcPts val="600"/>
              </a:spcAft>
            </a:pPr>
            <a:r>
              <a:rPr lang="en-US" sz="2000" b="1" dirty="0"/>
              <a:t>Data Use Agreement</a:t>
            </a:r>
            <a:r>
              <a:rPr lang="en-US" sz="2000" dirty="0"/>
              <a:t>: Helped revise CAGI DUA to better reflect interests of dataset donors, the researchers and clinicians who assemble the datasets for sharing, and the individuals whose data comprise the datasets. </a:t>
            </a:r>
          </a:p>
          <a:p>
            <a:pPr>
              <a:spcAft>
                <a:spcPts val="600"/>
              </a:spcAft>
            </a:pPr>
            <a:r>
              <a:rPr lang="en-US" sz="2000" b="1" dirty="0"/>
              <a:t>Development of CAGI Tiered Data Access Model: </a:t>
            </a:r>
            <a:r>
              <a:rPr lang="en-US" sz="2000" dirty="0"/>
              <a:t>Contributed to the development of CAGI data access model focusing both on sensitivities inherent in the data and on best practices for the validation of bona fide researchers. Discussed implications of reliance on proxy indicators, such as institutional affiliation, in efficiently and fairly granting data access. </a:t>
            </a:r>
          </a:p>
          <a:p>
            <a:pPr>
              <a:spcAft>
                <a:spcPts val="600"/>
              </a:spcAft>
            </a:pPr>
            <a:r>
              <a:rPr lang="en-US" sz="2000" b="1" dirty="0"/>
              <a:t>Pre-Release Challenge Review</a:t>
            </a:r>
            <a:r>
              <a:rPr lang="en-US" sz="2000" dirty="0"/>
              <a:t>: Identified and deliberated on ethics and policy issues that both CAGI predictors and dataset donors might face in participating in the CAGI experiment. </a:t>
            </a:r>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00021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Achievements (Continued)</a:t>
            </a:r>
          </a:p>
        </p:txBody>
      </p:sp>
      <p:sp>
        <p:nvSpPr>
          <p:cNvPr id="2062" name="Rectangle 14"/>
          <p:cNvSpPr>
            <a:spLocks noGrp="1" noChangeArrowheads="1"/>
          </p:cNvSpPr>
          <p:nvPr>
            <p:ph type="body" sz="half" idx="1"/>
          </p:nvPr>
        </p:nvSpPr>
        <p:spPr>
          <a:xfrm>
            <a:off x="571500" y="1600200"/>
            <a:ext cx="8001000" cy="3886200"/>
          </a:xfrm>
        </p:spPr>
        <p:txBody>
          <a:bodyPr/>
          <a:lstStyle/>
          <a:p>
            <a:pPr>
              <a:spcAft>
                <a:spcPts val="600"/>
              </a:spcAft>
            </a:pPr>
            <a:r>
              <a:rPr lang="en-US" sz="2000" b="1" dirty="0"/>
              <a:t>“Ethical Consideration” Summaries: </a:t>
            </a:r>
          </a:p>
          <a:p>
            <a:pPr lvl="1">
              <a:spcAft>
                <a:spcPts val="600"/>
              </a:spcAft>
            </a:pPr>
            <a:r>
              <a:rPr lang="en-US" sz="1800" dirty="0"/>
              <a:t>Consulted in the development and presentation of certain CAGI challenges.</a:t>
            </a:r>
          </a:p>
          <a:p>
            <a:pPr lvl="1">
              <a:spcAft>
                <a:spcPts val="600"/>
              </a:spcAft>
            </a:pPr>
            <a:r>
              <a:rPr lang="en-US" sz="1800" dirty="0"/>
              <a:t>Highlighted complexities inherent in studying genetic differences in populations often defined by social rather than biological relationships. </a:t>
            </a:r>
          </a:p>
          <a:p>
            <a:pPr lvl="1">
              <a:spcAft>
                <a:spcPts val="600"/>
              </a:spcAft>
            </a:pPr>
            <a:r>
              <a:rPr lang="en-US" sz="1800" dirty="0"/>
              <a:t>Discussed possible implications of persistent underrepresentation of individuals of non-European ancestry in genomic databases, including in the interpretation of variants and the potential to exacerbate inequities in the translation of genomic findings into clinical care. </a:t>
            </a:r>
            <a:endParaRPr lang="en-US" altLang="en-US" sz="1800" dirty="0"/>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091265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76200"/>
            <a:ext cx="8229600" cy="1143000"/>
          </a:xfrm>
        </p:spPr>
        <p:txBody>
          <a:bodyPr/>
          <a:lstStyle/>
          <a:p>
            <a:r>
              <a:rPr lang="en-US" altLang="en-US" dirty="0"/>
              <a:t>Future Plans</a:t>
            </a:r>
          </a:p>
        </p:txBody>
      </p:sp>
      <p:sp>
        <p:nvSpPr>
          <p:cNvPr id="2062" name="Rectangle 14"/>
          <p:cNvSpPr>
            <a:spLocks noGrp="1" noChangeArrowheads="1"/>
          </p:cNvSpPr>
          <p:nvPr>
            <p:ph type="body" sz="half" idx="1"/>
          </p:nvPr>
        </p:nvSpPr>
        <p:spPr>
          <a:xfrm>
            <a:off x="492617" y="1219200"/>
            <a:ext cx="8001000" cy="4678362"/>
          </a:xfrm>
        </p:spPr>
        <p:txBody>
          <a:bodyPr/>
          <a:lstStyle/>
          <a:p>
            <a:pPr>
              <a:spcAft>
                <a:spcPts val="600"/>
              </a:spcAft>
            </a:pPr>
            <a:r>
              <a:rPr lang="en-US" sz="2400" b="1" dirty="0"/>
              <a:t>Ethics Forum Model to Continue</a:t>
            </a:r>
            <a:r>
              <a:rPr lang="en-US" sz="2400" dirty="0"/>
              <a:t>: similar composition and remit, some changes in membership; coordinating role moving to University of Washington</a:t>
            </a:r>
          </a:p>
          <a:p>
            <a:pPr lvl="1">
              <a:spcAft>
                <a:spcPts val="600"/>
              </a:spcAft>
            </a:pPr>
            <a:r>
              <a:rPr lang="en-US" sz="1800" b="1" dirty="0"/>
              <a:t>Continue to Address Interests of Research Participants</a:t>
            </a:r>
            <a:r>
              <a:rPr lang="en-US" sz="1800" dirty="0"/>
              <a:t>: via on-going review of pre-release Challenges; audit of select outcomes</a:t>
            </a:r>
          </a:p>
          <a:p>
            <a:pPr lvl="1">
              <a:spcAft>
                <a:spcPts val="600"/>
              </a:spcAft>
            </a:pPr>
            <a:r>
              <a:rPr lang="en-US" sz="1800" b="1" dirty="0"/>
              <a:t>Explore Interests of Dataset Providers</a:t>
            </a:r>
            <a:r>
              <a:rPr lang="en-US" sz="1800" dirty="0"/>
              <a:t>: including management of collaborative-competitive tensions</a:t>
            </a:r>
          </a:p>
          <a:p>
            <a:pPr lvl="1">
              <a:spcAft>
                <a:spcPts val="600"/>
              </a:spcAft>
            </a:pPr>
            <a:r>
              <a:rPr lang="en-US" altLang="en-US" sz="1800" b="1" dirty="0"/>
              <a:t>Weigh Trade-offs of Tiered Access</a:t>
            </a:r>
            <a:r>
              <a:rPr lang="en-US" altLang="en-US" sz="1800" dirty="0"/>
              <a:t>: including unintended consequences of registered access approaches</a:t>
            </a:r>
            <a:endParaRPr lang="en-US" altLang="en-US" sz="1800" b="1" dirty="0"/>
          </a:p>
          <a:p>
            <a:pPr lvl="1">
              <a:spcAft>
                <a:spcPts val="600"/>
              </a:spcAft>
            </a:pPr>
            <a:r>
              <a:rPr lang="en-US" altLang="en-US" sz="1800" b="1" dirty="0"/>
              <a:t>Elaborate Data Governance Best Practices</a:t>
            </a:r>
            <a:r>
              <a:rPr lang="en-US" altLang="en-US" sz="1800" dirty="0"/>
              <a:t>: bringing CAGI approaches to the broader research community</a:t>
            </a:r>
          </a:p>
          <a:p>
            <a:pPr lvl="1">
              <a:spcAft>
                <a:spcPts val="600"/>
              </a:spcAft>
            </a:pPr>
            <a:r>
              <a:rPr lang="en-US" altLang="en-US" sz="1800" b="1" dirty="0"/>
              <a:t>Keep Abreast of Evolving Data Governance Landscape:</a:t>
            </a:r>
            <a:r>
              <a:rPr lang="en-US" altLang="en-US" sz="1800" dirty="0"/>
              <a:t> consider implications of international, federal, and state privacy laws for genomic research.</a:t>
            </a:r>
            <a:endParaRPr lang="en-US" altLang="en-US" sz="1800" b="1" dirty="0"/>
          </a:p>
        </p:txBody>
      </p:sp>
      <p:sp>
        <p:nvSpPr>
          <p:cNvPr id="2054" name="Text Box 6"/>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056" name="Text Box 8"/>
          <p:cNvSpPr txBox="1">
            <a:spLocks noChangeArrowheads="1"/>
          </p:cNvSpPr>
          <p:nvPr/>
        </p:nvSpPr>
        <p:spPr bwMode="auto">
          <a:xfrm>
            <a:off x="6898387" y="6248400"/>
            <a:ext cx="18646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Koenig/Fullerton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15524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6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922</Words>
  <Application>Microsoft Office PowerPoint</Application>
  <PresentationFormat>On-screen Show (4:3)</PresentationFormat>
  <Paragraphs>110</Paragraphs>
  <Slides>8</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Default Design</vt:lpstr>
      <vt:lpstr>CAGI slide pack guidelines I agree to my slides being used according to the following terms: _______Flavia Chen, Barbara Koenig, and Malia Fullerton_______</vt:lpstr>
      <vt:lpstr>CAGI Ethics Forum</vt:lpstr>
      <vt:lpstr>Rationale</vt:lpstr>
      <vt:lpstr>Primary Focus</vt:lpstr>
      <vt:lpstr>Ethics Forum Membership</vt:lpstr>
      <vt:lpstr>Achievements to Date</vt:lpstr>
      <vt:lpstr>Achievements (Continued)</vt:lpstr>
      <vt:lpstr>Future Plans</vt:lpstr>
    </vt:vector>
  </TitlesOfParts>
  <Company>University California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Steven E. Brenner</dc:creator>
  <cp:lastModifiedBy>Malia Fullerton</cp:lastModifiedBy>
  <cp:revision>30</cp:revision>
  <dcterms:created xsi:type="dcterms:W3CDTF">2013-07-14T18:19:59Z</dcterms:created>
  <dcterms:modified xsi:type="dcterms:W3CDTF">2019-12-06T22:39:33Z</dcterms:modified>
</cp:coreProperties>
</file>