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0083800" cy="5670550"/>
  <p:notesSz cx="10083800" cy="56705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60679" y="5218789"/>
            <a:ext cx="2291080" cy="336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493383" y="5302610"/>
            <a:ext cx="247818" cy="2527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14400" y="665839"/>
            <a:ext cx="3356528" cy="3681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83029" y="1383389"/>
            <a:ext cx="7317740" cy="554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3175508"/>
            <a:ext cx="7058660" cy="1417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60679" y="5218789"/>
            <a:ext cx="2291080" cy="336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493383" y="5302610"/>
            <a:ext cx="247818" cy="2527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920239" y="1097639"/>
            <a:ext cx="5669279" cy="41249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4190" y="1304226"/>
            <a:ext cx="4386453" cy="37425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93157" y="1304226"/>
            <a:ext cx="4386453" cy="37425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60679" y="5218789"/>
            <a:ext cx="2291080" cy="336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493383" y="5302610"/>
            <a:ext cx="247818" cy="2527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3244" y="122985"/>
            <a:ext cx="8957310" cy="1250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9474" y="2169519"/>
            <a:ext cx="8324850" cy="183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744720" y="5349909"/>
            <a:ext cx="598804" cy="222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4190" y="5273611"/>
            <a:ext cx="2319274" cy="28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70059" y="5349909"/>
            <a:ext cx="229870" cy="222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.jpg"/><Relationship Id="rId4" Type="http://schemas.openxmlformats.org/officeDocument/2006/relationships/image" Target="../media/image3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jpg"/><Relationship Id="rId5" Type="http://schemas.openxmlformats.org/officeDocument/2006/relationships/image" Target="../media/image38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png"/><Relationship Id="rId4" Type="http://schemas.openxmlformats.org/officeDocument/2006/relationships/image" Target="../media/image41.jpg"/><Relationship Id="rId5" Type="http://schemas.openxmlformats.org/officeDocument/2006/relationships/image" Target="../media/image42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35.png"/><Relationship Id="rId6" Type="http://schemas.openxmlformats.org/officeDocument/2006/relationships/image" Target="../media/image36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4720" y="5330549"/>
            <a:ext cx="5988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imes New Roman"/>
                <a:cs typeface="Times New Roman"/>
              </a:rPr>
              <a:t>@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5">
                <a:latin typeface="Times New Roman"/>
                <a:cs typeface="Times New Roman"/>
              </a:rPr>
              <a:t>ddu</a:t>
            </a:r>
            <a:r>
              <a:rPr dirty="0" sz="1400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72930" y="5330549"/>
            <a:ext cx="114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0679" y="5218789"/>
            <a:ext cx="2291080" cy="336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93383" y="5302610"/>
            <a:ext cx="247818" cy="2527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12060" y="0"/>
            <a:ext cx="4963160" cy="2645410"/>
          </a:xfrm>
          <a:prstGeom prst="rect"/>
        </p:spPr>
        <p:txBody>
          <a:bodyPr wrap="square" lIns="0" tIns="43180" rIns="0" bIns="0" rtlCol="0" vert="horz">
            <a:spAutoFit/>
          </a:bodyPr>
          <a:lstStyle/>
          <a:p>
            <a:pPr algn="just" marL="12700" marR="5080">
              <a:lnSpc>
                <a:spcPct val="94400"/>
              </a:lnSpc>
              <a:spcBef>
                <a:spcPts val="340"/>
              </a:spcBef>
            </a:pPr>
            <a:r>
              <a:rPr dirty="0" sz="3600" spc="-5" b="1">
                <a:latin typeface="Courier New"/>
                <a:cs typeface="Courier New"/>
              </a:rPr>
              <a:t>Missense</a:t>
            </a:r>
            <a:r>
              <a:rPr dirty="0" sz="3600" spc="-100" b="1">
                <a:latin typeface="Courier New"/>
                <a:cs typeface="Courier New"/>
              </a:rPr>
              <a:t> </a:t>
            </a:r>
            <a:r>
              <a:rPr dirty="0" sz="3600" spc="-5" b="1">
                <a:latin typeface="Courier New"/>
                <a:cs typeface="Courier New"/>
              </a:rPr>
              <a:t>Mutations  </a:t>
            </a:r>
            <a:r>
              <a:rPr dirty="0" sz="3600" spc="-5" b="1">
                <a:solidFill>
                  <a:srgbClr val="666666"/>
                </a:solidFill>
                <a:latin typeface="Courier New"/>
                <a:cs typeface="Courier New"/>
              </a:rPr>
              <a:t>Missense</a:t>
            </a:r>
            <a:r>
              <a:rPr dirty="0" sz="3600" spc="-100" b="1">
                <a:solidFill>
                  <a:srgbClr val="666666"/>
                </a:solidFill>
                <a:latin typeface="Courier New"/>
                <a:cs typeface="Courier New"/>
              </a:rPr>
              <a:t> </a:t>
            </a:r>
            <a:r>
              <a:rPr dirty="0" sz="3600" spc="-5" b="1">
                <a:solidFill>
                  <a:srgbClr val="666666"/>
                </a:solidFill>
                <a:latin typeface="Courier New"/>
                <a:cs typeface="Courier New"/>
              </a:rPr>
              <a:t>Mutetions  </a:t>
            </a:r>
            <a:r>
              <a:rPr dirty="0" sz="3600" spc="-5" b="1">
                <a:solidFill>
                  <a:srgbClr val="999999"/>
                </a:solidFill>
                <a:latin typeface="Courier New"/>
                <a:cs typeface="Courier New"/>
              </a:rPr>
              <a:t>Missense</a:t>
            </a:r>
            <a:r>
              <a:rPr dirty="0" sz="3600" spc="-100" b="1">
                <a:solidFill>
                  <a:srgbClr val="999999"/>
                </a:solidFill>
                <a:latin typeface="Courier New"/>
                <a:cs typeface="Courier New"/>
              </a:rPr>
              <a:t> </a:t>
            </a:r>
            <a:r>
              <a:rPr dirty="0" sz="3600" spc="-5" b="1">
                <a:solidFill>
                  <a:srgbClr val="999999"/>
                </a:solidFill>
                <a:latin typeface="Courier New"/>
                <a:cs typeface="Courier New"/>
              </a:rPr>
              <a:t>Motations  </a:t>
            </a:r>
            <a:r>
              <a:rPr dirty="0" sz="3600" spc="-5" b="1">
                <a:solidFill>
                  <a:srgbClr val="CCCCCC"/>
                </a:solidFill>
                <a:latin typeface="Courier New"/>
                <a:cs typeface="Courier New"/>
              </a:rPr>
              <a:t>Missense</a:t>
            </a:r>
            <a:r>
              <a:rPr dirty="0" sz="3600" spc="-100" b="1">
                <a:solidFill>
                  <a:srgbClr val="CCCCCC"/>
                </a:solidFill>
                <a:latin typeface="Courier New"/>
                <a:cs typeface="Courier New"/>
              </a:rPr>
              <a:t> </a:t>
            </a:r>
            <a:r>
              <a:rPr dirty="0" sz="3600" spc="-5" b="1">
                <a:solidFill>
                  <a:srgbClr val="CCCCCC"/>
                </a:solidFill>
                <a:latin typeface="Courier New"/>
                <a:cs typeface="Courier New"/>
              </a:rPr>
              <a:t>Mutationz  </a:t>
            </a:r>
            <a:r>
              <a:rPr dirty="0" sz="3600" spc="-5" b="1">
                <a:solidFill>
                  <a:srgbClr val="EDEDED"/>
                </a:solidFill>
                <a:latin typeface="Courier New"/>
                <a:cs typeface="Courier New"/>
              </a:rPr>
              <a:t>Missense</a:t>
            </a:r>
            <a:r>
              <a:rPr dirty="0" sz="3600" spc="-100" b="1">
                <a:solidFill>
                  <a:srgbClr val="EDEDED"/>
                </a:solidFill>
                <a:latin typeface="Courier New"/>
                <a:cs typeface="Courier New"/>
              </a:rPr>
              <a:t> </a:t>
            </a:r>
            <a:r>
              <a:rPr dirty="0" sz="3600" spc="-5" b="1">
                <a:solidFill>
                  <a:srgbClr val="EDEDED"/>
                </a:solidFill>
                <a:latin typeface="Courier New"/>
                <a:cs typeface="Courier New"/>
              </a:rPr>
              <a:t>Mutateons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26459" y="2878179"/>
            <a:ext cx="3129280" cy="1527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3410">
              <a:lnSpc>
                <a:spcPct val="100000"/>
              </a:lnSpc>
              <a:spcBef>
                <a:spcPts val="100"/>
              </a:spcBef>
            </a:pPr>
            <a:r>
              <a:rPr dirty="0" sz="2600">
                <a:latin typeface="Arial"/>
                <a:cs typeface="Arial"/>
              </a:rPr>
              <a:t>A </a:t>
            </a:r>
            <a:r>
              <a:rPr dirty="0" sz="2600" spc="-5">
                <a:latin typeface="Arial"/>
                <a:cs typeface="Arial"/>
              </a:rPr>
              <a:t>CAGI*</a:t>
            </a:r>
            <a:r>
              <a:rPr dirty="0" sz="2600" spc="-215">
                <a:latin typeface="Arial"/>
                <a:cs typeface="Arial"/>
              </a:rPr>
              <a:t> </a:t>
            </a:r>
            <a:r>
              <a:rPr dirty="0" sz="2600" spc="-75">
                <a:latin typeface="Arial"/>
                <a:cs typeface="Arial"/>
              </a:rPr>
              <a:t>Talk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" marR="5080" indent="477520">
              <a:lnSpc>
                <a:spcPts val="2900"/>
              </a:lnSpc>
            </a:pPr>
            <a:r>
              <a:rPr dirty="0" sz="2600" spc="-5">
                <a:latin typeface="Arial"/>
                <a:cs typeface="Arial"/>
              </a:rPr>
              <a:t>Iddo Friedberg  Iowa </a:t>
            </a:r>
            <a:r>
              <a:rPr dirty="0" sz="2600">
                <a:latin typeface="Arial"/>
                <a:cs typeface="Arial"/>
              </a:rPr>
              <a:t>State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-5">
                <a:latin typeface="Arial"/>
                <a:cs typeface="Arial"/>
              </a:rPr>
              <a:t>University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3639" y="275949"/>
            <a:ext cx="775144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R="36830">
              <a:lnSpc>
                <a:spcPct val="100000"/>
              </a:lnSpc>
              <a:spcBef>
                <a:spcPts val="100"/>
              </a:spcBef>
            </a:pPr>
            <a:r>
              <a:rPr dirty="0" sz="4000" spc="-5"/>
              <a:t>CAGI slide pack</a:t>
            </a:r>
            <a:r>
              <a:rPr dirty="0" sz="4000" spc="-30"/>
              <a:t> </a:t>
            </a:r>
            <a:r>
              <a:rPr dirty="0" sz="4000" spc="-5"/>
              <a:t>guidelines</a:t>
            </a:r>
            <a:endParaRPr sz="4000"/>
          </a:p>
          <a:p>
            <a:pPr algn="ctr">
              <a:lnSpc>
                <a:spcPct val="100000"/>
              </a:lnSpc>
              <a:tabLst>
                <a:tab pos="5832475" algn="l"/>
                <a:tab pos="7725409" algn="l"/>
              </a:tabLst>
            </a:pPr>
            <a:r>
              <a:rPr dirty="0" sz="1400"/>
              <a:t>I </a:t>
            </a:r>
            <a:r>
              <a:rPr dirty="0" sz="1400" spc="-5"/>
              <a:t>agree </a:t>
            </a:r>
            <a:r>
              <a:rPr dirty="0" sz="1400" spc="5"/>
              <a:t>to </a:t>
            </a:r>
            <a:r>
              <a:rPr dirty="0" sz="1400" spc="-5"/>
              <a:t>my slides being used according </a:t>
            </a:r>
            <a:r>
              <a:rPr dirty="0" sz="1400" spc="5"/>
              <a:t>to </a:t>
            </a:r>
            <a:r>
              <a:rPr dirty="0" sz="1400"/>
              <a:t>the</a:t>
            </a:r>
            <a:r>
              <a:rPr dirty="0" sz="1400" spc="125"/>
              <a:t> </a:t>
            </a:r>
            <a:r>
              <a:rPr dirty="0" sz="1400" spc="-5"/>
              <a:t>following</a:t>
            </a:r>
            <a:r>
              <a:rPr dirty="0" sz="1400" spc="15"/>
              <a:t> </a:t>
            </a:r>
            <a:r>
              <a:rPr dirty="0" sz="1400"/>
              <a:t>terms:</a:t>
            </a:r>
            <a:r>
              <a:rPr dirty="0" u="sng" sz="1400">
                <a:uFill>
                  <a:solidFill>
                    <a:srgbClr val="000000"/>
                  </a:solidFill>
                </a:uFill>
              </a:rPr>
              <a:t> 	</a:t>
            </a:r>
            <a:r>
              <a:rPr dirty="0" sz="1400" spc="-5" i="1">
                <a:solidFill>
                  <a:srgbClr val="FF3300"/>
                </a:solidFill>
                <a:latin typeface="Arial"/>
                <a:cs typeface="Arial"/>
              </a:rPr>
              <a:t>Iddo</a:t>
            </a:r>
            <a:r>
              <a:rPr dirty="0" sz="1400" spc="-60" i="1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dirty="0" sz="1400" spc="-5" i="1">
                <a:solidFill>
                  <a:srgbClr val="FF3300"/>
                </a:solidFill>
                <a:latin typeface="Arial"/>
                <a:cs typeface="Arial"/>
              </a:rPr>
              <a:t>Friedberg</a:t>
            </a:r>
            <a:r>
              <a:rPr dirty="0" u="sng" sz="1400">
                <a:solidFill>
                  <a:srgbClr val="FF33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2930" y="1294489"/>
            <a:ext cx="80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5830" y="1321160"/>
            <a:ext cx="8480425" cy="35306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 marR="5080">
              <a:lnSpc>
                <a:spcPct val="79200"/>
              </a:lnSpc>
              <a:spcBef>
                <a:spcPts val="400"/>
              </a:spcBef>
            </a:pPr>
            <a:r>
              <a:rPr dirty="0" sz="1200">
                <a:latin typeface="Arial"/>
                <a:cs typeface="Arial"/>
              </a:rPr>
              <a:t>Authors: please </a:t>
            </a:r>
            <a:r>
              <a:rPr dirty="0" sz="1200" spc="-5">
                <a:latin typeface="Arial"/>
                <a:cs typeface="Arial"/>
              </a:rPr>
              <a:t>include THIS slide </a:t>
            </a:r>
            <a:r>
              <a:rPr dirty="0" sz="1200">
                <a:latin typeface="Arial"/>
                <a:cs typeface="Arial"/>
              </a:rPr>
              <a:t>at the beginning of your presentation </a:t>
            </a:r>
            <a:r>
              <a:rPr dirty="0" sz="1200" spc="-5">
                <a:latin typeface="Arial"/>
                <a:cs typeface="Arial"/>
              </a:rPr>
              <a:t>to indicate </a:t>
            </a:r>
            <a:r>
              <a:rPr dirty="0" sz="1200">
                <a:latin typeface="Arial"/>
                <a:cs typeface="Arial"/>
              </a:rPr>
              <a:t>that you agree </a:t>
            </a:r>
            <a:r>
              <a:rPr dirty="0" sz="1200" spc="-5">
                <a:latin typeface="Arial"/>
                <a:cs typeface="Arial"/>
              </a:rPr>
              <a:t>with </a:t>
            </a:r>
            <a:r>
              <a:rPr dirty="0" sz="1200">
                <a:latin typeface="Arial"/>
                <a:cs typeface="Arial"/>
              </a:rPr>
              <a:t>reuse of your </a:t>
            </a:r>
            <a:r>
              <a:rPr dirty="0" sz="1200" spc="-5">
                <a:latin typeface="Arial"/>
                <a:cs typeface="Arial"/>
              </a:rPr>
              <a:t>slides in  CAGI </a:t>
            </a:r>
            <a:r>
              <a:rPr dirty="0" sz="1200">
                <a:latin typeface="Arial"/>
                <a:cs typeface="Arial"/>
              </a:rPr>
              <a:t>presentations, according </a:t>
            </a:r>
            <a:r>
              <a:rPr dirty="0" sz="1200" spc="-5">
                <a:latin typeface="Arial"/>
                <a:cs typeface="Arial"/>
              </a:rPr>
              <a:t>to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terms </a:t>
            </a:r>
            <a:r>
              <a:rPr dirty="0" sz="1200" spc="-10">
                <a:latin typeface="Arial"/>
                <a:cs typeface="Arial"/>
              </a:rPr>
              <a:t>below, </a:t>
            </a:r>
            <a:r>
              <a:rPr dirty="0" sz="1200">
                <a:latin typeface="Arial"/>
                <a:cs typeface="Arial"/>
              </a:rPr>
              <a:t>and </a:t>
            </a:r>
            <a:r>
              <a:rPr dirty="0" sz="1200" spc="-5">
                <a:latin typeface="Arial"/>
                <a:cs typeface="Arial"/>
              </a:rPr>
              <a:t>digitally sign </a:t>
            </a:r>
            <a:r>
              <a:rPr dirty="0" sz="1200">
                <a:latin typeface="Arial"/>
                <a:cs typeface="Arial"/>
              </a:rPr>
              <a:t>by </a:t>
            </a:r>
            <a:r>
              <a:rPr dirty="0" sz="1200" spc="-5">
                <a:latin typeface="Arial"/>
                <a:cs typeface="Arial"/>
              </a:rPr>
              <a:t>writing </a:t>
            </a:r>
            <a:r>
              <a:rPr dirty="0" sz="1200">
                <a:latin typeface="Arial"/>
                <a:cs typeface="Arial"/>
              </a:rPr>
              <a:t>your name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above.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2930" y="1827889"/>
            <a:ext cx="80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2930" y="2155549"/>
            <a:ext cx="80010" cy="389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  <a:p>
            <a:pPr marL="12700">
              <a:lnSpc>
                <a:spcPts val="1435"/>
              </a:lnSpc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2930" y="2663550"/>
            <a:ext cx="80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2930" y="2991210"/>
            <a:ext cx="80010" cy="389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  <a:p>
            <a:pPr marL="12700">
              <a:lnSpc>
                <a:spcPts val="1435"/>
              </a:lnSpc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2930" y="3499210"/>
            <a:ext cx="80010" cy="75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  <a:p>
            <a:pPr marL="12700">
              <a:lnSpc>
                <a:spcPts val="1430"/>
              </a:lnSpc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  <a:p>
            <a:pPr marL="12700">
              <a:lnSpc>
                <a:spcPts val="1430"/>
              </a:lnSpc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  <a:p>
            <a:pPr marL="12700">
              <a:lnSpc>
                <a:spcPts val="1435"/>
              </a:lnSpc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5830" y="1853289"/>
            <a:ext cx="8469630" cy="271653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algn="just" marL="12700" marR="140335">
              <a:lnSpc>
                <a:spcPct val="79900"/>
              </a:lnSpc>
              <a:spcBef>
                <a:spcPts val="390"/>
              </a:spcBef>
            </a:pPr>
            <a:r>
              <a:rPr dirty="0" sz="1200" spc="-7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disseminate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CAGI results, </a:t>
            </a:r>
            <a:r>
              <a:rPr dirty="0" sz="1200">
                <a:latin typeface="Arial"/>
                <a:cs typeface="Arial"/>
              </a:rPr>
              <a:t>I encourage all </a:t>
            </a:r>
            <a:r>
              <a:rPr dirty="0" sz="1200" spc="-5">
                <a:latin typeface="Arial"/>
                <a:cs typeface="Arial"/>
              </a:rPr>
              <a:t>CAGI </a:t>
            </a:r>
            <a:r>
              <a:rPr dirty="0" sz="1200">
                <a:latin typeface="Arial"/>
                <a:cs typeface="Arial"/>
              </a:rPr>
              <a:t>participants </a:t>
            </a:r>
            <a:r>
              <a:rPr dirty="0" sz="1200" spc="-5">
                <a:latin typeface="Arial"/>
                <a:cs typeface="Arial"/>
              </a:rPr>
              <a:t>to remix </a:t>
            </a:r>
            <a:r>
              <a:rPr dirty="0" sz="1200">
                <a:latin typeface="Arial"/>
                <a:cs typeface="Arial"/>
              </a:rPr>
              <a:t>these </a:t>
            </a:r>
            <a:r>
              <a:rPr dirty="0" sz="1200" spc="-5">
                <a:latin typeface="Arial"/>
                <a:cs typeface="Arial"/>
              </a:rPr>
              <a:t>CAGI slides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inclusion </a:t>
            </a:r>
            <a:r>
              <a:rPr dirty="0" sz="1200">
                <a:latin typeface="Arial"/>
                <a:cs typeface="Arial"/>
              </a:rPr>
              <a:t>in their oral and  poster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presentations</a:t>
            </a:r>
            <a:endParaRPr sz="1200">
              <a:latin typeface="Arial"/>
              <a:cs typeface="Arial"/>
            </a:endParaRPr>
          </a:p>
          <a:p>
            <a:pPr algn="just" marL="12700" marR="326390">
              <a:lnSpc>
                <a:spcPct val="89600"/>
              </a:lnSpc>
              <a:spcBef>
                <a:spcPts val="140"/>
              </a:spcBef>
            </a:pPr>
            <a:r>
              <a:rPr dirty="0" sz="1200" spc="-5">
                <a:latin typeface="Arial"/>
                <a:cs typeface="Arial"/>
              </a:rPr>
              <a:t>CAGI </a:t>
            </a:r>
            <a:r>
              <a:rPr dirty="0" sz="1200">
                <a:latin typeface="Arial"/>
                <a:cs typeface="Arial"/>
              </a:rPr>
              <a:t>participants </a:t>
            </a:r>
            <a:r>
              <a:rPr dirty="0" sz="1200" spc="-5">
                <a:latin typeface="Arial"/>
                <a:cs typeface="Arial"/>
              </a:rPr>
              <a:t>may </a:t>
            </a:r>
            <a:r>
              <a:rPr dirty="0" sz="1200">
                <a:latin typeface="Arial"/>
                <a:cs typeface="Arial"/>
              </a:rPr>
              <a:t>use or publish any content of </a:t>
            </a:r>
            <a:r>
              <a:rPr dirty="0" sz="1200" spc="-5">
                <a:latin typeface="Arial"/>
                <a:cs typeface="Arial"/>
              </a:rPr>
              <a:t>these </a:t>
            </a:r>
            <a:r>
              <a:rPr dirty="0" sz="1200">
                <a:latin typeface="Arial"/>
                <a:cs typeface="Arial"/>
              </a:rPr>
              <a:t>slides only </a:t>
            </a:r>
            <a:r>
              <a:rPr dirty="0" sz="1200" spc="-5">
                <a:latin typeface="Arial"/>
                <a:cs typeface="Arial"/>
              </a:rPr>
              <a:t>in compliance with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CAGI Data </a:t>
            </a:r>
            <a:r>
              <a:rPr dirty="0" sz="1200">
                <a:latin typeface="Arial"/>
                <a:cs typeface="Arial"/>
              </a:rPr>
              <a:t>Use Agreement  </a:t>
            </a:r>
            <a:r>
              <a:rPr dirty="0" sz="1200" spc="-5">
                <a:latin typeface="Arial"/>
                <a:cs typeface="Arial"/>
              </a:rPr>
              <a:t>CAGI </a:t>
            </a:r>
            <a:r>
              <a:rPr dirty="0" sz="1200">
                <a:latin typeface="Arial"/>
                <a:cs typeface="Arial"/>
              </a:rPr>
              <a:t>participants </a:t>
            </a:r>
            <a:r>
              <a:rPr dirty="0" sz="1200" spc="-5">
                <a:latin typeface="Arial"/>
                <a:cs typeface="Arial"/>
              </a:rPr>
              <a:t>may </a:t>
            </a:r>
            <a:r>
              <a:rPr dirty="0" sz="1200">
                <a:latin typeface="Arial"/>
                <a:cs typeface="Arial"/>
              </a:rPr>
              <a:t>not </a:t>
            </a:r>
            <a:r>
              <a:rPr dirty="0" sz="1200" spc="-5">
                <a:latin typeface="Arial"/>
                <a:cs typeface="Arial"/>
              </a:rPr>
              <a:t>cite </a:t>
            </a:r>
            <a:r>
              <a:rPr dirty="0" sz="1200" spc="5">
                <a:latin typeface="Arial"/>
                <a:cs typeface="Arial"/>
              </a:rPr>
              <a:t>or </a:t>
            </a:r>
            <a:r>
              <a:rPr dirty="0" sz="1200" spc="-5">
                <a:latin typeface="Arial"/>
                <a:cs typeface="Arial"/>
              </a:rPr>
              <a:t>publish </a:t>
            </a:r>
            <a:r>
              <a:rPr dirty="0" sz="1200">
                <a:latin typeface="Arial"/>
                <a:cs typeface="Arial"/>
              </a:rPr>
              <a:t>any content of these </a:t>
            </a:r>
            <a:r>
              <a:rPr dirty="0" sz="1200" spc="-5">
                <a:latin typeface="Arial"/>
                <a:cs typeface="Arial"/>
              </a:rPr>
              <a:t>slides </a:t>
            </a:r>
            <a:r>
              <a:rPr dirty="0" sz="1200">
                <a:latin typeface="Arial"/>
                <a:cs typeface="Arial"/>
              </a:rPr>
              <a:t>except </a:t>
            </a:r>
            <a:r>
              <a:rPr dirty="0" sz="1200" spc="-5">
                <a:latin typeface="Arial"/>
                <a:cs typeface="Arial"/>
              </a:rPr>
              <a:t>with the written permission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the originating  </a:t>
            </a:r>
            <a:r>
              <a:rPr dirty="0" sz="1200">
                <a:latin typeface="Arial"/>
                <a:cs typeface="Arial"/>
              </a:rPr>
              <a:t>author or </a:t>
            </a:r>
            <a:r>
              <a:rPr dirty="0" sz="1200" spc="-5">
                <a:latin typeface="Arial"/>
                <a:cs typeface="Arial"/>
              </a:rPr>
              <a:t>in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primary CAGI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publications</a:t>
            </a:r>
            <a:endParaRPr sz="1200">
              <a:latin typeface="Arial"/>
              <a:cs typeface="Arial"/>
            </a:endParaRPr>
          </a:p>
          <a:p>
            <a:pPr algn="just" marL="12700" marR="339725">
              <a:lnSpc>
                <a:spcPct val="79200"/>
              </a:lnSpc>
              <a:spcBef>
                <a:spcPts val="285"/>
              </a:spcBef>
            </a:pPr>
            <a:r>
              <a:rPr dirty="0" sz="1200" spc="-5">
                <a:latin typeface="Arial"/>
                <a:cs typeface="Arial"/>
              </a:rPr>
              <a:t>CAGI </a:t>
            </a:r>
            <a:r>
              <a:rPr dirty="0" sz="1200">
                <a:latin typeface="Arial"/>
                <a:cs typeface="Arial"/>
              </a:rPr>
              <a:t>participants </a:t>
            </a:r>
            <a:r>
              <a:rPr dirty="0" sz="1200" spc="-5">
                <a:latin typeface="Arial"/>
                <a:cs typeface="Arial"/>
              </a:rPr>
              <a:t>must </a:t>
            </a:r>
            <a:r>
              <a:rPr dirty="0" sz="1200">
                <a:latin typeface="Arial"/>
                <a:cs typeface="Arial"/>
              </a:rPr>
              <a:t>acknowledge the </a:t>
            </a:r>
            <a:r>
              <a:rPr dirty="0" sz="1200" spc="-5">
                <a:latin typeface="Arial"/>
                <a:cs typeface="Arial"/>
              </a:rPr>
              <a:t>original </a:t>
            </a:r>
            <a:r>
              <a:rPr dirty="0" sz="1200">
                <a:latin typeface="Arial"/>
                <a:cs typeface="Arial"/>
              </a:rPr>
              <a:t>authors of these </a:t>
            </a:r>
            <a:r>
              <a:rPr dirty="0" sz="1200" spc="-5">
                <a:latin typeface="Arial"/>
                <a:cs typeface="Arial"/>
              </a:rPr>
              <a:t>slides </a:t>
            </a:r>
            <a:r>
              <a:rPr dirty="0" sz="1200">
                <a:latin typeface="Arial"/>
                <a:cs typeface="Arial"/>
              </a:rPr>
              <a:t>and </a:t>
            </a:r>
            <a:r>
              <a:rPr dirty="0" sz="1200" spc="-5">
                <a:latin typeface="Arial"/>
                <a:cs typeface="Arial"/>
              </a:rPr>
              <a:t>CAGI </a:t>
            </a:r>
            <a:r>
              <a:rPr dirty="0" sz="1200">
                <a:latin typeface="Arial"/>
                <a:cs typeface="Arial"/>
              </a:rPr>
              <a:t>2019. Include </a:t>
            </a:r>
            <a:r>
              <a:rPr dirty="0" sz="1200" spc="-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acknowledgement  banner across </a:t>
            </a:r>
            <a:r>
              <a:rPr dirty="0" sz="1200" spc="-5">
                <a:latin typeface="Arial"/>
                <a:cs typeface="Arial"/>
              </a:rPr>
              <a:t>the</a:t>
            </a:r>
            <a:r>
              <a:rPr dirty="0" sz="1200">
                <a:latin typeface="Arial"/>
                <a:cs typeface="Arial"/>
              </a:rPr>
              <a:t> bottom</a:t>
            </a:r>
            <a:endParaRPr sz="1200">
              <a:latin typeface="Arial"/>
              <a:cs typeface="Arial"/>
            </a:endParaRPr>
          </a:p>
          <a:p>
            <a:pPr algn="just" marL="12700">
              <a:lnSpc>
                <a:spcPts val="1425"/>
              </a:lnSpc>
            </a:pPr>
            <a:r>
              <a:rPr dirty="0" sz="1200" spc="-5">
                <a:latin typeface="Arial"/>
                <a:cs typeface="Arial"/>
              </a:rPr>
              <a:t>CAGI </a:t>
            </a:r>
            <a:r>
              <a:rPr dirty="0" sz="1200">
                <a:latin typeface="Arial"/>
                <a:cs typeface="Arial"/>
              </a:rPr>
              <a:t>participants </a:t>
            </a:r>
            <a:r>
              <a:rPr dirty="0" sz="1200" spc="-5">
                <a:latin typeface="Arial"/>
                <a:cs typeface="Arial"/>
              </a:rPr>
              <a:t>must </a:t>
            </a:r>
            <a:r>
              <a:rPr dirty="0" sz="1200">
                <a:latin typeface="Arial"/>
                <a:cs typeface="Arial"/>
              </a:rPr>
              <a:t>include </a:t>
            </a:r>
            <a:r>
              <a:rPr dirty="0" sz="1200" spc="-5">
                <a:latin typeface="Arial"/>
                <a:cs typeface="Arial"/>
              </a:rPr>
              <a:t>the CAGI credits slide </a:t>
            </a:r>
            <a:r>
              <a:rPr dirty="0" sz="1200">
                <a:latin typeface="Arial"/>
                <a:cs typeface="Arial"/>
              </a:rPr>
              <a:t>in their</a:t>
            </a:r>
            <a:r>
              <a:rPr dirty="0" sz="1200" spc="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presentations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79900"/>
              </a:lnSpc>
              <a:spcBef>
                <a:spcPts val="285"/>
              </a:spcBef>
            </a:pPr>
            <a:r>
              <a:rPr dirty="0" sz="1200" spc="-5">
                <a:latin typeface="Arial"/>
                <a:cs typeface="Arial"/>
              </a:rPr>
              <a:t>Slides with </a:t>
            </a:r>
            <a:r>
              <a:rPr dirty="0" sz="1200">
                <a:latin typeface="Arial"/>
                <a:cs typeface="Arial"/>
              </a:rPr>
              <a:t>a red </a:t>
            </a:r>
            <a:r>
              <a:rPr dirty="0" sz="1200" spc="-5">
                <a:latin typeface="Arial"/>
                <a:cs typeface="Arial"/>
              </a:rPr>
              <a:t>slash </a:t>
            </a:r>
            <a:r>
              <a:rPr dirty="0" sz="1200">
                <a:latin typeface="Arial"/>
                <a:cs typeface="Arial"/>
              </a:rPr>
              <a:t>(no </a:t>
            </a:r>
            <a:r>
              <a:rPr dirty="0" sz="1200" spc="-5">
                <a:latin typeface="Arial"/>
                <a:cs typeface="Arial"/>
              </a:rPr>
              <a:t>remix) may </a:t>
            </a:r>
            <a:r>
              <a:rPr dirty="0" sz="1200">
                <a:latin typeface="Arial"/>
                <a:cs typeface="Arial"/>
              </a:rPr>
              <a:t>not be included </a:t>
            </a:r>
            <a:r>
              <a:rPr dirty="0" sz="1200" spc="-5">
                <a:latin typeface="Arial"/>
                <a:cs typeface="Arial"/>
              </a:rPr>
              <a:t>in </a:t>
            </a:r>
            <a:r>
              <a:rPr dirty="0" sz="1200">
                <a:latin typeface="Arial"/>
                <a:cs typeface="Arial"/>
              </a:rPr>
              <a:t>a presentation unless </a:t>
            </a:r>
            <a:r>
              <a:rPr dirty="0" sz="1200" spc="-5">
                <a:latin typeface="Arial"/>
                <a:cs typeface="Arial"/>
              </a:rPr>
              <a:t>all </a:t>
            </a:r>
            <a:r>
              <a:rPr dirty="0" sz="1200">
                <a:latin typeface="Arial"/>
                <a:cs typeface="Arial"/>
              </a:rPr>
              <a:t>attendees are </a:t>
            </a:r>
            <a:r>
              <a:rPr dirty="0" sz="1200" spc="-5">
                <a:latin typeface="Arial"/>
                <a:cs typeface="Arial"/>
              </a:rPr>
              <a:t>registered CAGI </a:t>
            </a:r>
            <a:r>
              <a:rPr dirty="0" sz="1200">
                <a:latin typeface="Arial"/>
                <a:cs typeface="Arial"/>
              </a:rPr>
              <a:t>participants  </a:t>
            </a:r>
            <a:r>
              <a:rPr dirty="0" sz="1200" spc="-5">
                <a:latin typeface="Arial"/>
                <a:cs typeface="Arial"/>
              </a:rPr>
              <a:t>who </a:t>
            </a:r>
            <a:r>
              <a:rPr dirty="0" sz="1200">
                <a:latin typeface="Arial"/>
                <a:cs typeface="Arial"/>
              </a:rPr>
              <a:t>signed the data use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agreement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25"/>
              </a:lnSpc>
            </a:pPr>
            <a:r>
              <a:rPr dirty="0" sz="1200" spc="-5">
                <a:latin typeface="Arial"/>
                <a:cs typeface="Arial"/>
              </a:rPr>
              <a:t>Slides with </a:t>
            </a:r>
            <a:r>
              <a:rPr dirty="0" sz="1200">
                <a:latin typeface="Arial"/>
                <a:cs typeface="Arial"/>
              </a:rPr>
              <a:t>a red X over the </a:t>
            </a:r>
            <a:r>
              <a:rPr dirty="0" sz="1200" spc="-5">
                <a:latin typeface="Arial"/>
                <a:cs typeface="Arial"/>
              </a:rPr>
              <a:t>entire slide </a:t>
            </a:r>
            <a:r>
              <a:rPr dirty="0" sz="1200">
                <a:latin typeface="Arial"/>
                <a:cs typeface="Arial"/>
              </a:rPr>
              <a:t>may not be used in any</a:t>
            </a:r>
            <a:r>
              <a:rPr dirty="0" sz="1200" spc="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circumstances</a:t>
            </a:r>
            <a:endParaRPr sz="1200">
              <a:latin typeface="Arial"/>
              <a:cs typeface="Arial"/>
            </a:endParaRPr>
          </a:p>
          <a:p>
            <a:pPr marL="12700" marR="2253615">
              <a:lnSpc>
                <a:spcPts val="1430"/>
              </a:lnSpc>
              <a:spcBef>
                <a:spcPts val="55"/>
              </a:spcBef>
            </a:pPr>
            <a:r>
              <a:rPr dirty="0" sz="1200" spc="-5">
                <a:latin typeface="Arial"/>
                <a:cs typeface="Arial"/>
              </a:rPr>
              <a:t>Slides with </a:t>
            </a:r>
            <a:r>
              <a:rPr dirty="0" sz="1200">
                <a:latin typeface="Arial"/>
                <a:cs typeface="Arial"/>
              </a:rPr>
              <a:t>a blue </a:t>
            </a:r>
            <a:r>
              <a:rPr dirty="0" sz="1200" spc="-5">
                <a:latin typeface="Arial"/>
                <a:cs typeface="Arial"/>
              </a:rPr>
              <a:t>slash </a:t>
            </a:r>
            <a:r>
              <a:rPr dirty="0" sz="1200">
                <a:latin typeface="Arial"/>
                <a:cs typeface="Arial"/>
              </a:rPr>
              <a:t>(embargoed) may not be used unless the embargo </a:t>
            </a:r>
            <a:r>
              <a:rPr dirty="0" sz="1200" spc="-5">
                <a:latin typeface="Arial"/>
                <a:cs typeface="Arial"/>
              </a:rPr>
              <a:t>is explicitly lifted  Slides without </a:t>
            </a:r>
            <a:r>
              <a:rPr dirty="0" sz="1200">
                <a:latin typeface="Arial"/>
                <a:cs typeface="Arial"/>
              </a:rPr>
              <a:t>slash </a:t>
            </a:r>
            <a:r>
              <a:rPr dirty="0" sz="1200" spc="5">
                <a:latin typeface="Arial"/>
                <a:cs typeface="Arial"/>
              </a:rPr>
              <a:t>or </a:t>
            </a:r>
            <a:r>
              <a:rPr dirty="0" sz="1200">
                <a:latin typeface="Arial"/>
                <a:cs typeface="Arial"/>
              </a:rPr>
              <a:t>X may be tweeted unless flagged </a:t>
            </a:r>
            <a:r>
              <a:rPr dirty="0" sz="1200" spc="-5">
                <a:latin typeface="Arial"/>
                <a:cs typeface="Arial"/>
              </a:rPr>
              <a:t>with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“No </a:t>
            </a:r>
            <a:r>
              <a:rPr dirty="0" sz="1200">
                <a:latin typeface="Arial"/>
                <a:cs typeface="Arial"/>
              </a:rPr>
              <a:t>tweet”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icon.</a:t>
            </a:r>
            <a:endParaRPr sz="1200">
              <a:latin typeface="Arial"/>
              <a:cs typeface="Arial"/>
            </a:endParaRPr>
          </a:p>
          <a:p>
            <a:pPr algn="just" marL="12700" marR="347345">
              <a:lnSpc>
                <a:spcPct val="79900"/>
              </a:lnSpc>
              <a:spcBef>
                <a:spcPts val="220"/>
              </a:spcBef>
            </a:pPr>
            <a:r>
              <a:rPr dirty="0" sz="1200" spc="-5">
                <a:latin typeface="Arial"/>
                <a:cs typeface="Arial"/>
              </a:rPr>
              <a:t>CAGI </a:t>
            </a:r>
            <a:r>
              <a:rPr dirty="0" sz="1200">
                <a:latin typeface="Arial"/>
                <a:cs typeface="Arial"/>
              </a:rPr>
              <a:t>participants </a:t>
            </a:r>
            <a:r>
              <a:rPr dirty="0" sz="1200" spc="-5">
                <a:latin typeface="Arial"/>
                <a:cs typeface="Arial"/>
              </a:rPr>
              <a:t>using </a:t>
            </a:r>
            <a:r>
              <a:rPr dirty="0" sz="1200">
                <a:latin typeface="Arial"/>
                <a:cs typeface="Arial"/>
              </a:rPr>
              <a:t>these </a:t>
            </a:r>
            <a:r>
              <a:rPr dirty="0" sz="1200" spc="-5">
                <a:latin typeface="Arial"/>
                <a:cs typeface="Arial"/>
              </a:rPr>
              <a:t>slides must explain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10">
                <a:latin typeface="Arial"/>
                <a:cs typeface="Arial"/>
              </a:rPr>
              <a:t>“No </a:t>
            </a:r>
            <a:r>
              <a:rPr dirty="0" sz="1200">
                <a:latin typeface="Arial"/>
                <a:cs typeface="Arial"/>
              </a:rPr>
              <a:t>tweet” icon, </a:t>
            </a:r>
            <a:r>
              <a:rPr dirty="0" sz="1200" spc="-5">
                <a:latin typeface="Arial"/>
                <a:cs typeface="Arial"/>
              </a:rPr>
              <a:t>which </a:t>
            </a:r>
            <a:r>
              <a:rPr dirty="0" sz="1200">
                <a:latin typeface="Arial"/>
                <a:cs typeface="Arial"/>
              </a:rPr>
              <a:t>means that the </a:t>
            </a:r>
            <a:r>
              <a:rPr dirty="0" sz="1200" spc="-5">
                <a:latin typeface="Arial"/>
                <a:cs typeface="Arial"/>
              </a:rPr>
              <a:t>slide </a:t>
            </a:r>
            <a:r>
              <a:rPr dirty="0" sz="1200">
                <a:latin typeface="Arial"/>
                <a:cs typeface="Arial"/>
              </a:rPr>
              <a:t>content should not be  </a:t>
            </a:r>
            <a:r>
              <a:rPr dirty="0" sz="1200" spc="-5">
                <a:latin typeface="Arial"/>
                <a:cs typeface="Arial"/>
              </a:rPr>
              <a:t>disseminated </a:t>
            </a:r>
            <a:r>
              <a:rPr dirty="0" sz="1200">
                <a:latin typeface="Arial"/>
                <a:cs typeface="Arial"/>
              </a:rPr>
              <a:t>outside the </a:t>
            </a:r>
            <a:r>
              <a:rPr dirty="0" sz="1200" spc="-5">
                <a:latin typeface="Arial"/>
                <a:cs typeface="Arial"/>
              </a:rPr>
              <a:t>presenting </a:t>
            </a:r>
            <a:r>
              <a:rPr dirty="0" sz="1200">
                <a:latin typeface="Arial"/>
                <a:cs typeface="Arial"/>
              </a:rPr>
              <a:t>conference </a:t>
            </a:r>
            <a:r>
              <a:rPr dirty="0" sz="1200" spc="-5">
                <a:latin typeface="Arial"/>
                <a:cs typeface="Arial"/>
              </a:rPr>
              <a:t>hall. </a:t>
            </a:r>
            <a:r>
              <a:rPr dirty="0" sz="1200">
                <a:latin typeface="Arial"/>
                <a:cs typeface="Arial"/>
              </a:rPr>
              <a:t>If </a:t>
            </a:r>
            <a:r>
              <a:rPr dirty="0" sz="1200" spc="-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presentation venue </a:t>
            </a:r>
            <a:r>
              <a:rPr dirty="0" sz="1200" spc="-5">
                <a:latin typeface="Arial"/>
                <a:cs typeface="Arial"/>
              </a:rPr>
              <a:t>permits </a:t>
            </a:r>
            <a:r>
              <a:rPr dirty="0" sz="1200">
                <a:latin typeface="Arial"/>
                <a:cs typeface="Arial"/>
              </a:rPr>
              <a:t>pervasive </a:t>
            </a:r>
            <a:r>
              <a:rPr dirty="0" sz="1200" spc="-5">
                <a:latin typeface="Arial"/>
                <a:cs typeface="Arial"/>
              </a:rPr>
              <a:t>tweeting, </a:t>
            </a:r>
            <a:r>
              <a:rPr dirty="0" sz="1200">
                <a:latin typeface="Arial"/>
                <a:cs typeface="Arial"/>
              </a:rPr>
              <a:t>you may not  </a:t>
            </a:r>
            <a:r>
              <a:rPr dirty="0" sz="1200" spc="-5">
                <a:latin typeface="Arial"/>
                <a:cs typeface="Arial"/>
              </a:rPr>
              <a:t>include </a:t>
            </a:r>
            <a:r>
              <a:rPr dirty="0" sz="1200">
                <a:latin typeface="Arial"/>
                <a:cs typeface="Arial"/>
              </a:rPr>
              <a:t>these </a:t>
            </a:r>
            <a:r>
              <a:rPr dirty="0" sz="1200" spc="-5">
                <a:latin typeface="Arial"/>
                <a:cs typeface="Arial"/>
              </a:rPr>
              <a:t>slides in </a:t>
            </a:r>
            <a:r>
              <a:rPr dirty="0" sz="1200">
                <a:latin typeface="Arial"/>
                <a:cs typeface="Arial"/>
              </a:rPr>
              <a:t>your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talk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2930" y="4723489"/>
            <a:ext cx="80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80">
                <a:latin typeface="MS UI Gothic"/>
                <a:cs typeface="MS UI Gothic"/>
              </a:rPr>
              <a:t>•</a:t>
            </a:r>
            <a:endParaRPr sz="1200">
              <a:latin typeface="MS UI Gothic"/>
              <a:cs typeface="MS UI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5830" y="4748889"/>
            <a:ext cx="8411210" cy="50038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algn="just" marL="12700" marR="5080">
              <a:lnSpc>
                <a:spcPct val="79900"/>
              </a:lnSpc>
              <a:spcBef>
                <a:spcPts val="390"/>
              </a:spcBef>
            </a:pPr>
            <a:r>
              <a:rPr dirty="0" sz="1200" spc="-5">
                <a:latin typeface="Arial"/>
                <a:cs typeface="Arial"/>
              </a:rPr>
              <a:t>Note </a:t>
            </a:r>
            <a:r>
              <a:rPr dirty="0" sz="1200">
                <a:latin typeface="Arial"/>
                <a:cs typeface="Arial"/>
              </a:rPr>
              <a:t>for </a:t>
            </a:r>
            <a:r>
              <a:rPr dirty="0" sz="1200" spc="-5">
                <a:latin typeface="Arial"/>
                <a:cs typeface="Arial"/>
              </a:rPr>
              <a:t>slide </a:t>
            </a:r>
            <a:r>
              <a:rPr dirty="0" sz="1200">
                <a:latin typeface="Arial"/>
                <a:cs typeface="Arial"/>
              </a:rPr>
              <a:t>authors: </a:t>
            </a:r>
            <a:r>
              <a:rPr dirty="0" sz="1200" spc="-5">
                <a:latin typeface="Arial"/>
                <a:cs typeface="Arial"/>
              </a:rPr>
              <a:t>we </a:t>
            </a:r>
            <a:r>
              <a:rPr dirty="0" sz="1200">
                <a:latin typeface="Arial"/>
                <a:cs typeface="Arial"/>
              </a:rPr>
              <a:t>expect </a:t>
            </a:r>
            <a:r>
              <a:rPr dirty="0" sz="1200" spc="-5">
                <a:latin typeface="Arial"/>
                <a:cs typeface="Arial"/>
              </a:rPr>
              <a:t>all CAGI participants </a:t>
            </a:r>
            <a:r>
              <a:rPr dirty="0" sz="1200">
                <a:latin typeface="Arial"/>
                <a:cs typeface="Arial"/>
              </a:rPr>
              <a:t>to abide </a:t>
            </a:r>
            <a:r>
              <a:rPr dirty="0" sz="1200" spc="5">
                <a:latin typeface="Arial"/>
                <a:cs typeface="Arial"/>
              </a:rPr>
              <a:t>by </a:t>
            </a:r>
            <a:r>
              <a:rPr dirty="0" sz="1200">
                <a:latin typeface="Arial"/>
                <a:cs typeface="Arial"/>
              </a:rPr>
              <a:t>these </a:t>
            </a:r>
            <a:r>
              <a:rPr dirty="0" sz="1200" spc="-5">
                <a:latin typeface="Arial"/>
                <a:cs typeface="Arial"/>
              </a:rPr>
              <a:t>restrictions, </a:t>
            </a:r>
            <a:r>
              <a:rPr dirty="0" sz="1200">
                <a:latin typeface="Arial"/>
                <a:cs typeface="Arial"/>
              </a:rPr>
              <a:t>and </a:t>
            </a:r>
            <a:r>
              <a:rPr dirty="0" sz="1200" spc="-5">
                <a:latin typeface="Arial"/>
                <a:cs typeface="Arial"/>
              </a:rPr>
              <a:t>will </a:t>
            </a:r>
            <a:r>
              <a:rPr dirty="0" sz="1200">
                <a:latin typeface="Arial"/>
                <a:cs typeface="Arial"/>
              </a:rPr>
              <a:t>make best </a:t>
            </a:r>
            <a:r>
              <a:rPr dirty="0" sz="1200" spc="-5">
                <a:latin typeface="Arial"/>
                <a:cs typeface="Arial"/>
              </a:rPr>
              <a:t>effort </a:t>
            </a:r>
            <a:r>
              <a:rPr dirty="0" sz="1200">
                <a:latin typeface="Arial"/>
                <a:cs typeface="Arial"/>
              </a:rPr>
              <a:t>to ensure they  are </a:t>
            </a:r>
            <a:r>
              <a:rPr dirty="0" sz="1200" spc="-5">
                <a:latin typeface="Arial"/>
                <a:cs typeface="Arial"/>
              </a:rPr>
              <a:t>followed. </a:t>
            </a:r>
            <a:r>
              <a:rPr dirty="0" sz="1200" spc="-10">
                <a:latin typeface="Arial"/>
                <a:cs typeface="Arial"/>
              </a:rPr>
              <a:t>However, </a:t>
            </a:r>
            <a:r>
              <a:rPr dirty="0" sz="1200">
                <a:latin typeface="Arial"/>
                <a:cs typeface="Arial"/>
              </a:rPr>
              <a:t>but bear in mind that </a:t>
            </a:r>
            <a:r>
              <a:rPr dirty="0" sz="1200" spc="-5">
                <a:latin typeface="Arial"/>
                <a:cs typeface="Arial"/>
              </a:rPr>
              <a:t>we </a:t>
            </a:r>
            <a:r>
              <a:rPr dirty="0" sz="1200">
                <a:latin typeface="Arial"/>
                <a:cs typeface="Arial"/>
              </a:rPr>
              <a:t>have </a:t>
            </a:r>
            <a:r>
              <a:rPr dirty="0" sz="1200" spc="-5">
                <a:latin typeface="Arial"/>
                <a:cs typeface="Arial"/>
              </a:rPr>
              <a:t>limited </a:t>
            </a:r>
            <a:r>
              <a:rPr dirty="0" sz="1200">
                <a:latin typeface="Arial"/>
                <a:cs typeface="Arial"/>
              </a:rPr>
              <a:t>means </a:t>
            </a:r>
            <a:r>
              <a:rPr dirty="0" sz="1200" spc="5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enforcing </a:t>
            </a:r>
            <a:r>
              <a:rPr dirty="0" sz="1200">
                <a:latin typeface="Arial"/>
                <a:cs typeface="Arial"/>
              </a:rPr>
              <a:t>them, and therefore the </a:t>
            </a:r>
            <a:r>
              <a:rPr dirty="0" sz="1200" spc="-5">
                <a:latin typeface="Arial"/>
                <a:cs typeface="Arial"/>
              </a:rPr>
              <a:t>restrictions </a:t>
            </a:r>
            <a:r>
              <a:rPr dirty="0" sz="1200">
                <a:latin typeface="Arial"/>
                <a:cs typeface="Arial"/>
              </a:rPr>
              <a:t>cannot  be guaranteed.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070340" y="3527149"/>
            <a:ext cx="363220" cy="363220"/>
          </a:xfrm>
          <a:custGeom>
            <a:avLst/>
            <a:gdLst/>
            <a:ahLst/>
            <a:cxnLst/>
            <a:rect l="l" t="t" r="r" b="b"/>
            <a:pathLst>
              <a:path w="363220" h="363220">
                <a:moveTo>
                  <a:pt x="1269" y="182879"/>
                </a:moveTo>
                <a:lnTo>
                  <a:pt x="1269" y="172719"/>
                </a:lnTo>
                <a:lnTo>
                  <a:pt x="1269" y="163829"/>
                </a:lnTo>
                <a:lnTo>
                  <a:pt x="2539" y="154939"/>
                </a:lnTo>
                <a:lnTo>
                  <a:pt x="5079" y="146050"/>
                </a:lnTo>
                <a:lnTo>
                  <a:pt x="6350" y="137159"/>
                </a:lnTo>
                <a:lnTo>
                  <a:pt x="8889" y="128269"/>
                </a:lnTo>
                <a:lnTo>
                  <a:pt x="12700" y="119379"/>
                </a:lnTo>
                <a:lnTo>
                  <a:pt x="15239" y="110489"/>
                </a:lnTo>
                <a:lnTo>
                  <a:pt x="19050" y="102869"/>
                </a:lnTo>
                <a:lnTo>
                  <a:pt x="24129" y="93979"/>
                </a:lnTo>
                <a:lnTo>
                  <a:pt x="27939" y="86359"/>
                </a:lnTo>
                <a:lnTo>
                  <a:pt x="33019" y="78739"/>
                </a:lnTo>
                <a:lnTo>
                  <a:pt x="39369" y="71119"/>
                </a:lnTo>
                <a:lnTo>
                  <a:pt x="44450" y="63500"/>
                </a:lnTo>
                <a:lnTo>
                  <a:pt x="50800" y="57150"/>
                </a:lnTo>
                <a:lnTo>
                  <a:pt x="57150" y="50800"/>
                </a:lnTo>
                <a:lnTo>
                  <a:pt x="63500" y="44450"/>
                </a:lnTo>
                <a:lnTo>
                  <a:pt x="71119" y="38100"/>
                </a:lnTo>
                <a:lnTo>
                  <a:pt x="78739" y="33019"/>
                </a:lnTo>
                <a:lnTo>
                  <a:pt x="86359" y="27939"/>
                </a:lnTo>
                <a:lnTo>
                  <a:pt x="93979" y="24129"/>
                </a:lnTo>
                <a:lnTo>
                  <a:pt x="137159" y="6350"/>
                </a:lnTo>
                <a:lnTo>
                  <a:pt x="146050" y="5079"/>
                </a:lnTo>
                <a:lnTo>
                  <a:pt x="154939" y="2539"/>
                </a:lnTo>
                <a:lnTo>
                  <a:pt x="163829" y="1269"/>
                </a:lnTo>
                <a:lnTo>
                  <a:pt x="172719" y="1269"/>
                </a:lnTo>
                <a:lnTo>
                  <a:pt x="182879" y="0"/>
                </a:lnTo>
                <a:lnTo>
                  <a:pt x="191769" y="1269"/>
                </a:lnTo>
                <a:lnTo>
                  <a:pt x="201929" y="1269"/>
                </a:lnTo>
                <a:lnTo>
                  <a:pt x="210819" y="2539"/>
                </a:lnTo>
                <a:lnTo>
                  <a:pt x="219709" y="5079"/>
                </a:lnTo>
                <a:lnTo>
                  <a:pt x="228600" y="6350"/>
                </a:lnTo>
                <a:lnTo>
                  <a:pt x="238759" y="8889"/>
                </a:lnTo>
                <a:lnTo>
                  <a:pt x="247650" y="12700"/>
                </a:lnTo>
                <a:lnTo>
                  <a:pt x="256539" y="16509"/>
                </a:lnTo>
                <a:lnTo>
                  <a:pt x="265429" y="20319"/>
                </a:lnTo>
                <a:lnTo>
                  <a:pt x="303529" y="46989"/>
                </a:lnTo>
                <a:lnTo>
                  <a:pt x="311150" y="53339"/>
                </a:lnTo>
                <a:lnTo>
                  <a:pt x="317500" y="60959"/>
                </a:lnTo>
                <a:lnTo>
                  <a:pt x="322579" y="67309"/>
                </a:lnTo>
                <a:lnTo>
                  <a:pt x="328929" y="74929"/>
                </a:lnTo>
                <a:lnTo>
                  <a:pt x="334009" y="82550"/>
                </a:lnTo>
                <a:lnTo>
                  <a:pt x="339089" y="91439"/>
                </a:lnTo>
                <a:lnTo>
                  <a:pt x="344169" y="99059"/>
                </a:lnTo>
                <a:lnTo>
                  <a:pt x="347979" y="107950"/>
                </a:lnTo>
                <a:lnTo>
                  <a:pt x="351789" y="116839"/>
                </a:lnTo>
                <a:lnTo>
                  <a:pt x="354329" y="125729"/>
                </a:lnTo>
                <a:lnTo>
                  <a:pt x="358139" y="134619"/>
                </a:lnTo>
                <a:lnTo>
                  <a:pt x="359409" y="143509"/>
                </a:lnTo>
                <a:lnTo>
                  <a:pt x="361950" y="153669"/>
                </a:lnTo>
                <a:lnTo>
                  <a:pt x="363219" y="162559"/>
                </a:lnTo>
                <a:lnTo>
                  <a:pt x="363219" y="181609"/>
                </a:lnTo>
                <a:lnTo>
                  <a:pt x="363219" y="200659"/>
                </a:lnTo>
                <a:lnTo>
                  <a:pt x="361950" y="210819"/>
                </a:lnTo>
                <a:lnTo>
                  <a:pt x="359409" y="219709"/>
                </a:lnTo>
                <a:lnTo>
                  <a:pt x="358139" y="228600"/>
                </a:lnTo>
                <a:lnTo>
                  <a:pt x="354329" y="237489"/>
                </a:lnTo>
                <a:lnTo>
                  <a:pt x="351789" y="247650"/>
                </a:lnTo>
                <a:lnTo>
                  <a:pt x="347979" y="255269"/>
                </a:lnTo>
                <a:lnTo>
                  <a:pt x="344169" y="264159"/>
                </a:lnTo>
                <a:lnTo>
                  <a:pt x="339089" y="273050"/>
                </a:lnTo>
                <a:lnTo>
                  <a:pt x="335279" y="280669"/>
                </a:lnTo>
                <a:lnTo>
                  <a:pt x="328929" y="288289"/>
                </a:lnTo>
                <a:lnTo>
                  <a:pt x="323850" y="295909"/>
                </a:lnTo>
                <a:lnTo>
                  <a:pt x="317500" y="303529"/>
                </a:lnTo>
                <a:lnTo>
                  <a:pt x="311150" y="309879"/>
                </a:lnTo>
                <a:lnTo>
                  <a:pt x="303529" y="317500"/>
                </a:lnTo>
                <a:lnTo>
                  <a:pt x="295909" y="322579"/>
                </a:lnTo>
                <a:lnTo>
                  <a:pt x="289559" y="328929"/>
                </a:lnTo>
                <a:lnTo>
                  <a:pt x="281939" y="334009"/>
                </a:lnTo>
                <a:lnTo>
                  <a:pt x="273050" y="339089"/>
                </a:lnTo>
                <a:lnTo>
                  <a:pt x="265429" y="344169"/>
                </a:lnTo>
                <a:lnTo>
                  <a:pt x="256539" y="347979"/>
                </a:lnTo>
                <a:lnTo>
                  <a:pt x="247650" y="351789"/>
                </a:lnTo>
                <a:lnTo>
                  <a:pt x="238759" y="354329"/>
                </a:lnTo>
                <a:lnTo>
                  <a:pt x="229869" y="358139"/>
                </a:lnTo>
                <a:lnTo>
                  <a:pt x="219709" y="359409"/>
                </a:lnTo>
                <a:lnTo>
                  <a:pt x="210819" y="361950"/>
                </a:lnTo>
                <a:lnTo>
                  <a:pt x="201929" y="363219"/>
                </a:lnTo>
                <a:lnTo>
                  <a:pt x="163829" y="363219"/>
                </a:lnTo>
                <a:lnTo>
                  <a:pt x="154939" y="361950"/>
                </a:lnTo>
                <a:lnTo>
                  <a:pt x="146050" y="360679"/>
                </a:lnTo>
                <a:lnTo>
                  <a:pt x="137159" y="358139"/>
                </a:lnTo>
                <a:lnTo>
                  <a:pt x="128269" y="355600"/>
                </a:lnTo>
                <a:lnTo>
                  <a:pt x="119379" y="353059"/>
                </a:lnTo>
                <a:lnTo>
                  <a:pt x="110489" y="349250"/>
                </a:lnTo>
                <a:lnTo>
                  <a:pt x="102869" y="345439"/>
                </a:lnTo>
                <a:lnTo>
                  <a:pt x="93979" y="341629"/>
                </a:lnTo>
                <a:lnTo>
                  <a:pt x="86359" y="336550"/>
                </a:lnTo>
                <a:lnTo>
                  <a:pt x="78739" y="331469"/>
                </a:lnTo>
                <a:lnTo>
                  <a:pt x="71119" y="326389"/>
                </a:lnTo>
                <a:lnTo>
                  <a:pt x="63500" y="320039"/>
                </a:lnTo>
                <a:lnTo>
                  <a:pt x="57150" y="313689"/>
                </a:lnTo>
                <a:lnTo>
                  <a:pt x="50800" y="307339"/>
                </a:lnTo>
                <a:lnTo>
                  <a:pt x="44450" y="300989"/>
                </a:lnTo>
                <a:lnTo>
                  <a:pt x="39369" y="293369"/>
                </a:lnTo>
                <a:lnTo>
                  <a:pt x="33019" y="285750"/>
                </a:lnTo>
                <a:lnTo>
                  <a:pt x="27939" y="278129"/>
                </a:lnTo>
                <a:lnTo>
                  <a:pt x="24129" y="270509"/>
                </a:lnTo>
                <a:lnTo>
                  <a:pt x="19050" y="261619"/>
                </a:lnTo>
                <a:lnTo>
                  <a:pt x="15239" y="254000"/>
                </a:lnTo>
                <a:lnTo>
                  <a:pt x="12700" y="245109"/>
                </a:lnTo>
                <a:lnTo>
                  <a:pt x="8889" y="236219"/>
                </a:lnTo>
                <a:lnTo>
                  <a:pt x="6350" y="228600"/>
                </a:lnTo>
                <a:lnTo>
                  <a:pt x="5079" y="218439"/>
                </a:lnTo>
                <a:lnTo>
                  <a:pt x="2539" y="209550"/>
                </a:lnTo>
                <a:lnTo>
                  <a:pt x="1269" y="200659"/>
                </a:lnTo>
                <a:lnTo>
                  <a:pt x="1269" y="191769"/>
                </a:lnTo>
                <a:lnTo>
                  <a:pt x="0" y="182879"/>
                </a:lnTo>
                <a:lnTo>
                  <a:pt x="1269" y="182879"/>
                </a:lnTo>
                <a:close/>
              </a:path>
            </a:pathLst>
          </a:custGeom>
          <a:ln w="28393">
            <a:solidFill>
              <a:srgbClr val="FF01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071609" y="352714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8393">
            <a:solidFill>
              <a:srgbClr val="FF01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434830" y="38916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8393">
            <a:solidFill>
              <a:srgbClr val="FF01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107169" y="3595730"/>
            <a:ext cx="286138" cy="232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131300" y="3563980"/>
            <a:ext cx="250190" cy="292100"/>
          </a:xfrm>
          <a:custGeom>
            <a:avLst/>
            <a:gdLst/>
            <a:ahLst/>
            <a:cxnLst/>
            <a:rect l="l" t="t" r="r" b="b"/>
            <a:pathLst>
              <a:path w="250190" h="292100">
                <a:moveTo>
                  <a:pt x="0" y="292100"/>
                </a:moveTo>
                <a:lnTo>
                  <a:pt x="250190" y="0"/>
                </a:lnTo>
              </a:path>
            </a:pathLst>
          </a:custGeom>
          <a:ln w="28393">
            <a:solidFill>
              <a:srgbClr val="FF01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5540" y="232769"/>
            <a:ext cx="2949575" cy="421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Missense</a:t>
            </a:r>
            <a:r>
              <a:rPr dirty="0" sz="2600" spc="-80"/>
              <a:t> </a:t>
            </a:r>
            <a:r>
              <a:rPr dirty="0" sz="2600"/>
              <a:t>Mutations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626109" y="2917550"/>
            <a:ext cx="17316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Silent </a:t>
            </a:r>
            <a:r>
              <a:rPr dirty="0" sz="1800">
                <a:latin typeface="Arial"/>
                <a:cs typeface="Arial"/>
              </a:rPr>
              <a:t>= same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aa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9269" y="3326489"/>
            <a:ext cx="2782570" cy="178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00800" y="3368399"/>
            <a:ext cx="2929890" cy="175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321050" y="3315060"/>
            <a:ext cx="3028950" cy="18059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26509" y="2902310"/>
            <a:ext cx="18453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Quiet </a:t>
            </a:r>
            <a:r>
              <a:rPr dirty="0" sz="1800">
                <a:latin typeface="Arial"/>
                <a:cs typeface="Arial"/>
              </a:rPr>
              <a:t>= </a:t>
            </a:r>
            <a:r>
              <a:rPr dirty="0" sz="1800" spc="-5">
                <a:latin typeface="Arial"/>
                <a:cs typeface="Arial"/>
              </a:rPr>
              <a:t>similar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AA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5469" y="2907389"/>
            <a:ext cx="20307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Noisy </a:t>
            </a:r>
            <a:r>
              <a:rPr dirty="0" sz="1800">
                <a:latin typeface="Arial"/>
                <a:cs typeface="Arial"/>
              </a:rPr>
              <a:t>= </a:t>
            </a:r>
            <a:r>
              <a:rPr dirty="0" sz="1800" spc="-10">
                <a:latin typeface="Arial"/>
                <a:cs typeface="Arial"/>
              </a:rPr>
              <a:t>different</a:t>
            </a:r>
            <a:r>
              <a:rPr dirty="0" sz="1800" spc="-19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AA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4750" y="1566269"/>
            <a:ext cx="13703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CUU </a:t>
            </a:r>
            <a:r>
              <a:rPr dirty="0" sz="1800">
                <a:latin typeface="Arial"/>
                <a:cs typeface="Arial"/>
              </a:rPr>
              <a:t>→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CUC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4750" y="2078080"/>
            <a:ext cx="5575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L</a:t>
            </a:r>
            <a:r>
              <a:rPr dirty="0" sz="1800" spc="-5">
                <a:latin typeface="Arial"/>
                <a:cs typeface="Arial"/>
              </a:rPr>
              <a:t>eu)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30040" y="1530710"/>
            <a:ext cx="13442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CUU </a:t>
            </a:r>
            <a:r>
              <a:rPr dirty="0" sz="1800">
                <a:latin typeface="Arial"/>
                <a:cs typeface="Arial"/>
              </a:rPr>
              <a:t>→</a:t>
            </a:r>
            <a:r>
              <a:rPr dirty="0" sz="1800" spc="-19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AUU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0040" y="2042519"/>
            <a:ext cx="11537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(Leu </a:t>
            </a:r>
            <a:r>
              <a:rPr dirty="0" sz="1800">
                <a:latin typeface="Arial"/>
                <a:cs typeface="Arial"/>
              </a:rPr>
              <a:t>→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Ile)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74230" y="1474830"/>
            <a:ext cx="13690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CUU </a:t>
            </a:r>
            <a:r>
              <a:rPr dirty="0" sz="1800">
                <a:latin typeface="Arial"/>
                <a:cs typeface="Arial"/>
              </a:rPr>
              <a:t>→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UUU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74230" y="1986639"/>
            <a:ext cx="1317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(Leu </a:t>
            </a:r>
            <a:r>
              <a:rPr dirty="0" sz="1800">
                <a:latin typeface="Arial"/>
                <a:cs typeface="Arial"/>
              </a:rPr>
              <a:t>→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Phe)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51760" y="1556109"/>
            <a:ext cx="914400" cy="11874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576570" y="1519279"/>
            <a:ext cx="985520" cy="1371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686800" y="1371959"/>
            <a:ext cx="1016000" cy="1523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230" y="890630"/>
            <a:ext cx="20402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Choosing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mutations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97710" y="3029310"/>
            <a:ext cx="1434465" cy="55499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>
              <a:lnSpc>
                <a:spcPts val="2010"/>
              </a:lnSpc>
              <a:spcBef>
                <a:spcPts val="290"/>
              </a:spcBef>
            </a:pPr>
            <a:r>
              <a:rPr dirty="0" sz="1800" spc="-5">
                <a:latin typeface="Arial"/>
                <a:cs typeface="Arial"/>
              </a:rPr>
              <a:t>Choosing the  model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system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1455" rIns="0" bIns="0" rtlCol="0" vert="horz">
            <a:spAutoFit/>
          </a:bodyPr>
          <a:lstStyle/>
          <a:p>
            <a:pPr marL="3076575">
              <a:lnSpc>
                <a:spcPct val="100000"/>
              </a:lnSpc>
              <a:spcBef>
                <a:spcPts val="1665"/>
              </a:spcBef>
            </a:pPr>
            <a:r>
              <a:rPr dirty="0" sz="4400" spc="-5"/>
              <a:t>Challenges</a:t>
            </a:r>
            <a:endParaRPr sz="4400"/>
          </a:p>
          <a:p>
            <a:pPr marL="5195570">
              <a:lnSpc>
                <a:spcPct val="100000"/>
              </a:lnSpc>
              <a:spcBef>
                <a:spcPts val="640"/>
              </a:spcBef>
            </a:pPr>
            <a:r>
              <a:rPr dirty="0" sz="1800" spc="-5"/>
              <a:t>Assessing </a:t>
            </a:r>
            <a:r>
              <a:rPr dirty="0" sz="1800" spc="-15"/>
              <a:t>effect </a:t>
            </a:r>
            <a:r>
              <a:rPr dirty="0" sz="1800" spc="-5"/>
              <a:t>in the </a:t>
            </a:r>
            <a:r>
              <a:rPr dirty="0" sz="1800" spc="-10"/>
              <a:t>model </a:t>
            </a:r>
            <a:r>
              <a:rPr dirty="0" sz="1800" spc="-5"/>
              <a:t>system</a:t>
            </a:r>
            <a:endParaRPr sz="1800"/>
          </a:p>
        </p:txBody>
      </p:sp>
      <p:sp>
        <p:nvSpPr>
          <p:cNvPr id="5" name="object 5"/>
          <p:cNvSpPr txBox="1"/>
          <p:nvPr/>
        </p:nvSpPr>
        <p:spPr>
          <a:xfrm>
            <a:off x="6203950" y="3303630"/>
            <a:ext cx="22726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Arial"/>
                <a:cs typeface="Arial"/>
              </a:rPr>
              <a:t>Translation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humans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5759" y="1371959"/>
            <a:ext cx="2468880" cy="1389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12617" y="3597984"/>
            <a:ext cx="2512986" cy="1372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552190" y="4953360"/>
            <a:ext cx="98298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latin typeface="Arial"/>
                <a:cs typeface="Arial"/>
              </a:rPr>
              <a:t>Daniel Krüger</a:t>
            </a:r>
            <a:r>
              <a:rPr dirty="0" sz="800" spc="-3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/EMBL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837169" y="3688439"/>
            <a:ext cx="1644650" cy="1587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86400" y="3659230"/>
            <a:ext cx="1554479" cy="1587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040880" y="4389480"/>
            <a:ext cx="822960" cy="274320"/>
          </a:xfrm>
          <a:custGeom>
            <a:avLst/>
            <a:gdLst/>
            <a:ahLst/>
            <a:cxnLst/>
            <a:rect l="l" t="t" r="r" b="b"/>
            <a:pathLst>
              <a:path w="822959" h="274320">
                <a:moveTo>
                  <a:pt x="617220" y="0"/>
                </a:moveTo>
                <a:lnTo>
                  <a:pt x="617220" y="68580"/>
                </a:lnTo>
                <a:lnTo>
                  <a:pt x="0" y="68580"/>
                </a:lnTo>
                <a:lnTo>
                  <a:pt x="0" y="205740"/>
                </a:lnTo>
                <a:lnTo>
                  <a:pt x="617220" y="205740"/>
                </a:lnTo>
                <a:lnTo>
                  <a:pt x="617220" y="274320"/>
                </a:lnTo>
                <a:lnTo>
                  <a:pt x="822960" y="137160"/>
                </a:lnTo>
                <a:lnTo>
                  <a:pt x="617220" y="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4320" y="823319"/>
            <a:ext cx="2834640" cy="2103120"/>
          </a:xfrm>
          <a:custGeom>
            <a:avLst/>
            <a:gdLst/>
            <a:ahLst/>
            <a:cxnLst/>
            <a:rect l="l" t="t" r="r" b="b"/>
            <a:pathLst>
              <a:path w="2834640" h="2103120">
                <a:moveTo>
                  <a:pt x="350520" y="0"/>
                </a:moveTo>
                <a:lnTo>
                  <a:pt x="306806" y="3549"/>
                </a:lnTo>
                <a:lnTo>
                  <a:pt x="263701" y="13793"/>
                </a:lnTo>
                <a:lnTo>
                  <a:pt x="221813" y="30122"/>
                </a:lnTo>
                <a:lnTo>
                  <a:pt x="181751" y="51928"/>
                </a:lnTo>
                <a:lnTo>
                  <a:pt x="144122" y="78603"/>
                </a:lnTo>
                <a:lnTo>
                  <a:pt x="109537" y="109537"/>
                </a:lnTo>
                <a:lnTo>
                  <a:pt x="78603" y="144122"/>
                </a:lnTo>
                <a:lnTo>
                  <a:pt x="51928" y="181751"/>
                </a:lnTo>
                <a:lnTo>
                  <a:pt x="30122" y="221813"/>
                </a:lnTo>
                <a:lnTo>
                  <a:pt x="13793" y="263701"/>
                </a:lnTo>
                <a:lnTo>
                  <a:pt x="3549" y="306806"/>
                </a:lnTo>
                <a:lnTo>
                  <a:pt x="0" y="350520"/>
                </a:lnTo>
                <a:lnTo>
                  <a:pt x="0" y="1752600"/>
                </a:lnTo>
                <a:lnTo>
                  <a:pt x="3549" y="1796313"/>
                </a:lnTo>
                <a:lnTo>
                  <a:pt x="13793" y="1839418"/>
                </a:lnTo>
                <a:lnTo>
                  <a:pt x="30122" y="1881306"/>
                </a:lnTo>
                <a:lnTo>
                  <a:pt x="51928" y="1921368"/>
                </a:lnTo>
                <a:lnTo>
                  <a:pt x="78603" y="1958997"/>
                </a:lnTo>
                <a:lnTo>
                  <a:pt x="109537" y="1993582"/>
                </a:lnTo>
                <a:lnTo>
                  <a:pt x="144122" y="2024516"/>
                </a:lnTo>
                <a:lnTo>
                  <a:pt x="181751" y="2051191"/>
                </a:lnTo>
                <a:lnTo>
                  <a:pt x="221813" y="2072997"/>
                </a:lnTo>
                <a:lnTo>
                  <a:pt x="263701" y="2089326"/>
                </a:lnTo>
                <a:lnTo>
                  <a:pt x="306806" y="2099570"/>
                </a:lnTo>
                <a:lnTo>
                  <a:pt x="350520" y="2103120"/>
                </a:lnTo>
                <a:lnTo>
                  <a:pt x="2484120" y="2103120"/>
                </a:lnTo>
                <a:lnTo>
                  <a:pt x="2527833" y="2099570"/>
                </a:lnTo>
                <a:lnTo>
                  <a:pt x="2570938" y="2089326"/>
                </a:lnTo>
                <a:lnTo>
                  <a:pt x="2612826" y="2072997"/>
                </a:lnTo>
                <a:lnTo>
                  <a:pt x="2652888" y="2051191"/>
                </a:lnTo>
                <a:lnTo>
                  <a:pt x="2690517" y="2024516"/>
                </a:lnTo>
                <a:lnTo>
                  <a:pt x="2725102" y="1993582"/>
                </a:lnTo>
                <a:lnTo>
                  <a:pt x="2756036" y="1958997"/>
                </a:lnTo>
                <a:lnTo>
                  <a:pt x="2782711" y="1921368"/>
                </a:lnTo>
                <a:lnTo>
                  <a:pt x="2804517" y="1881306"/>
                </a:lnTo>
                <a:lnTo>
                  <a:pt x="2820846" y="1839418"/>
                </a:lnTo>
                <a:lnTo>
                  <a:pt x="2831090" y="1796313"/>
                </a:lnTo>
                <a:lnTo>
                  <a:pt x="2834640" y="1752600"/>
                </a:lnTo>
                <a:lnTo>
                  <a:pt x="2834640" y="350520"/>
                </a:lnTo>
                <a:lnTo>
                  <a:pt x="2831090" y="306806"/>
                </a:lnTo>
                <a:lnTo>
                  <a:pt x="2820846" y="263701"/>
                </a:lnTo>
                <a:lnTo>
                  <a:pt x="2804517" y="221813"/>
                </a:lnTo>
                <a:lnTo>
                  <a:pt x="2782711" y="181751"/>
                </a:lnTo>
                <a:lnTo>
                  <a:pt x="2756036" y="144122"/>
                </a:lnTo>
                <a:lnTo>
                  <a:pt x="2725102" y="109537"/>
                </a:lnTo>
                <a:lnTo>
                  <a:pt x="2690517" y="78603"/>
                </a:lnTo>
                <a:lnTo>
                  <a:pt x="2652888" y="51928"/>
                </a:lnTo>
                <a:lnTo>
                  <a:pt x="2612826" y="30122"/>
                </a:lnTo>
                <a:lnTo>
                  <a:pt x="2570938" y="13793"/>
                </a:lnTo>
                <a:lnTo>
                  <a:pt x="2527833" y="3549"/>
                </a:lnTo>
                <a:lnTo>
                  <a:pt x="2484120" y="0"/>
                </a:lnTo>
                <a:lnTo>
                  <a:pt x="350520" y="0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4320" y="8233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08960" y="29264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71600" y="3017879"/>
            <a:ext cx="3291840" cy="2103120"/>
          </a:xfrm>
          <a:custGeom>
            <a:avLst/>
            <a:gdLst/>
            <a:ahLst/>
            <a:cxnLst/>
            <a:rect l="l" t="t" r="r" b="b"/>
            <a:pathLst>
              <a:path w="3291840" h="2103120">
                <a:moveTo>
                  <a:pt x="350519" y="0"/>
                </a:moveTo>
                <a:lnTo>
                  <a:pt x="306806" y="3549"/>
                </a:lnTo>
                <a:lnTo>
                  <a:pt x="263701" y="13793"/>
                </a:lnTo>
                <a:lnTo>
                  <a:pt x="221813" y="30122"/>
                </a:lnTo>
                <a:lnTo>
                  <a:pt x="181751" y="51928"/>
                </a:lnTo>
                <a:lnTo>
                  <a:pt x="144122" y="78603"/>
                </a:lnTo>
                <a:lnTo>
                  <a:pt x="109537" y="109537"/>
                </a:lnTo>
                <a:lnTo>
                  <a:pt x="78603" y="144122"/>
                </a:lnTo>
                <a:lnTo>
                  <a:pt x="51928" y="181751"/>
                </a:lnTo>
                <a:lnTo>
                  <a:pt x="30122" y="221813"/>
                </a:lnTo>
                <a:lnTo>
                  <a:pt x="13793" y="263701"/>
                </a:lnTo>
                <a:lnTo>
                  <a:pt x="3549" y="306806"/>
                </a:lnTo>
                <a:lnTo>
                  <a:pt x="0" y="350520"/>
                </a:lnTo>
                <a:lnTo>
                  <a:pt x="0" y="1752600"/>
                </a:lnTo>
                <a:lnTo>
                  <a:pt x="3549" y="1796313"/>
                </a:lnTo>
                <a:lnTo>
                  <a:pt x="13793" y="1839418"/>
                </a:lnTo>
                <a:lnTo>
                  <a:pt x="30122" y="1881306"/>
                </a:lnTo>
                <a:lnTo>
                  <a:pt x="51928" y="1921368"/>
                </a:lnTo>
                <a:lnTo>
                  <a:pt x="78603" y="1958997"/>
                </a:lnTo>
                <a:lnTo>
                  <a:pt x="109537" y="1993582"/>
                </a:lnTo>
                <a:lnTo>
                  <a:pt x="144122" y="2024516"/>
                </a:lnTo>
                <a:lnTo>
                  <a:pt x="181751" y="2051191"/>
                </a:lnTo>
                <a:lnTo>
                  <a:pt x="221813" y="2072997"/>
                </a:lnTo>
                <a:lnTo>
                  <a:pt x="263701" y="2089326"/>
                </a:lnTo>
                <a:lnTo>
                  <a:pt x="306806" y="2099570"/>
                </a:lnTo>
                <a:lnTo>
                  <a:pt x="350519" y="2103120"/>
                </a:lnTo>
                <a:lnTo>
                  <a:pt x="2941320" y="2103120"/>
                </a:lnTo>
                <a:lnTo>
                  <a:pt x="2985033" y="2099570"/>
                </a:lnTo>
                <a:lnTo>
                  <a:pt x="3028138" y="2089326"/>
                </a:lnTo>
                <a:lnTo>
                  <a:pt x="3070026" y="2072997"/>
                </a:lnTo>
                <a:lnTo>
                  <a:pt x="3110088" y="2051191"/>
                </a:lnTo>
                <a:lnTo>
                  <a:pt x="3147717" y="2024516"/>
                </a:lnTo>
                <a:lnTo>
                  <a:pt x="3182302" y="1993582"/>
                </a:lnTo>
                <a:lnTo>
                  <a:pt x="3213236" y="1958997"/>
                </a:lnTo>
                <a:lnTo>
                  <a:pt x="3239911" y="1921368"/>
                </a:lnTo>
                <a:lnTo>
                  <a:pt x="3261717" y="1881306"/>
                </a:lnTo>
                <a:lnTo>
                  <a:pt x="3278046" y="1839418"/>
                </a:lnTo>
                <a:lnTo>
                  <a:pt x="3288290" y="1796313"/>
                </a:lnTo>
                <a:lnTo>
                  <a:pt x="3291840" y="1752600"/>
                </a:lnTo>
                <a:lnTo>
                  <a:pt x="3291840" y="350520"/>
                </a:lnTo>
                <a:lnTo>
                  <a:pt x="3288290" y="306806"/>
                </a:lnTo>
                <a:lnTo>
                  <a:pt x="3278046" y="263701"/>
                </a:lnTo>
                <a:lnTo>
                  <a:pt x="3261717" y="221813"/>
                </a:lnTo>
                <a:lnTo>
                  <a:pt x="3239911" y="181751"/>
                </a:lnTo>
                <a:lnTo>
                  <a:pt x="3213236" y="144122"/>
                </a:lnTo>
                <a:lnTo>
                  <a:pt x="3182302" y="109537"/>
                </a:lnTo>
                <a:lnTo>
                  <a:pt x="3147717" y="78603"/>
                </a:lnTo>
                <a:lnTo>
                  <a:pt x="3110088" y="51928"/>
                </a:lnTo>
                <a:lnTo>
                  <a:pt x="3070026" y="30122"/>
                </a:lnTo>
                <a:lnTo>
                  <a:pt x="3028138" y="13793"/>
                </a:lnTo>
                <a:lnTo>
                  <a:pt x="2985033" y="3549"/>
                </a:lnTo>
                <a:lnTo>
                  <a:pt x="2941320" y="0"/>
                </a:lnTo>
                <a:lnTo>
                  <a:pt x="350519" y="0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71600" y="301787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663440" y="512099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29200" y="3209650"/>
            <a:ext cx="4754880" cy="2103120"/>
          </a:xfrm>
          <a:custGeom>
            <a:avLst/>
            <a:gdLst/>
            <a:ahLst/>
            <a:cxnLst/>
            <a:rect l="l" t="t" r="r" b="b"/>
            <a:pathLst>
              <a:path w="4754880" h="2103120">
                <a:moveTo>
                  <a:pt x="350520" y="0"/>
                </a:moveTo>
                <a:lnTo>
                  <a:pt x="306806" y="3549"/>
                </a:lnTo>
                <a:lnTo>
                  <a:pt x="263701" y="13793"/>
                </a:lnTo>
                <a:lnTo>
                  <a:pt x="221813" y="30122"/>
                </a:lnTo>
                <a:lnTo>
                  <a:pt x="181751" y="51928"/>
                </a:lnTo>
                <a:lnTo>
                  <a:pt x="144122" y="78603"/>
                </a:lnTo>
                <a:lnTo>
                  <a:pt x="109537" y="109537"/>
                </a:lnTo>
                <a:lnTo>
                  <a:pt x="78603" y="144122"/>
                </a:lnTo>
                <a:lnTo>
                  <a:pt x="51928" y="181751"/>
                </a:lnTo>
                <a:lnTo>
                  <a:pt x="30122" y="221813"/>
                </a:lnTo>
                <a:lnTo>
                  <a:pt x="13793" y="263701"/>
                </a:lnTo>
                <a:lnTo>
                  <a:pt x="3549" y="306806"/>
                </a:lnTo>
                <a:lnTo>
                  <a:pt x="0" y="350519"/>
                </a:lnTo>
                <a:lnTo>
                  <a:pt x="0" y="1752600"/>
                </a:lnTo>
                <a:lnTo>
                  <a:pt x="3549" y="1796313"/>
                </a:lnTo>
                <a:lnTo>
                  <a:pt x="13793" y="1839418"/>
                </a:lnTo>
                <a:lnTo>
                  <a:pt x="30122" y="1881306"/>
                </a:lnTo>
                <a:lnTo>
                  <a:pt x="51928" y="1921368"/>
                </a:lnTo>
                <a:lnTo>
                  <a:pt x="78603" y="1958997"/>
                </a:lnTo>
                <a:lnTo>
                  <a:pt x="109537" y="1993582"/>
                </a:lnTo>
                <a:lnTo>
                  <a:pt x="144122" y="2024516"/>
                </a:lnTo>
                <a:lnTo>
                  <a:pt x="181751" y="2051191"/>
                </a:lnTo>
                <a:lnTo>
                  <a:pt x="221813" y="2072997"/>
                </a:lnTo>
                <a:lnTo>
                  <a:pt x="263701" y="2089326"/>
                </a:lnTo>
                <a:lnTo>
                  <a:pt x="306806" y="2099570"/>
                </a:lnTo>
                <a:lnTo>
                  <a:pt x="350520" y="2103120"/>
                </a:lnTo>
                <a:lnTo>
                  <a:pt x="4404359" y="2103120"/>
                </a:lnTo>
                <a:lnTo>
                  <a:pt x="4448073" y="2099570"/>
                </a:lnTo>
                <a:lnTo>
                  <a:pt x="4491178" y="2089326"/>
                </a:lnTo>
                <a:lnTo>
                  <a:pt x="4533066" y="2072997"/>
                </a:lnTo>
                <a:lnTo>
                  <a:pt x="4573128" y="2051191"/>
                </a:lnTo>
                <a:lnTo>
                  <a:pt x="4610757" y="2024516"/>
                </a:lnTo>
                <a:lnTo>
                  <a:pt x="4645342" y="1993582"/>
                </a:lnTo>
                <a:lnTo>
                  <a:pt x="4676276" y="1958997"/>
                </a:lnTo>
                <a:lnTo>
                  <a:pt x="4702951" y="1921368"/>
                </a:lnTo>
                <a:lnTo>
                  <a:pt x="4724757" y="1881306"/>
                </a:lnTo>
                <a:lnTo>
                  <a:pt x="4741086" y="1839418"/>
                </a:lnTo>
                <a:lnTo>
                  <a:pt x="4751330" y="1796313"/>
                </a:lnTo>
                <a:lnTo>
                  <a:pt x="4754880" y="1752600"/>
                </a:lnTo>
                <a:lnTo>
                  <a:pt x="4754880" y="350519"/>
                </a:lnTo>
                <a:lnTo>
                  <a:pt x="4751330" y="306806"/>
                </a:lnTo>
                <a:lnTo>
                  <a:pt x="4741086" y="263701"/>
                </a:lnTo>
                <a:lnTo>
                  <a:pt x="4724757" y="221813"/>
                </a:lnTo>
                <a:lnTo>
                  <a:pt x="4702951" y="181751"/>
                </a:lnTo>
                <a:lnTo>
                  <a:pt x="4676276" y="144122"/>
                </a:lnTo>
                <a:lnTo>
                  <a:pt x="4645342" y="109537"/>
                </a:lnTo>
                <a:lnTo>
                  <a:pt x="4610757" y="78603"/>
                </a:lnTo>
                <a:lnTo>
                  <a:pt x="4573128" y="51928"/>
                </a:lnTo>
                <a:lnTo>
                  <a:pt x="4533066" y="30122"/>
                </a:lnTo>
                <a:lnTo>
                  <a:pt x="4491178" y="13793"/>
                </a:lnTo>
                <a:lnTo>
                  <a:pt x="4448073" y="3549"/>
                </a:lnTo>
                <a:lnTo>
                  <a:pt x="4404359" y="0"/>
                </a:lnTo>
                <a:lnTo>
                  <a:pt x="350520" y="0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29200" y="320965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784080" y="53127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486400" y="3583030"/>
            <a:ext cx="1554479" cy="16637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86400" y="1478639"/>
            <a:ext cx="3749040" cy="1630680"/>
          </a:xfrm>
          <a:custGeom>
            <a:avLst/>
            <a:gdLst/>
            <a:ahLst/>
            <a:cxnLst/>
            <a:rect l="l" t="t" r="r" b="b"/>
            <a:pathLst>
              <a:path w="3749040" h="1630680">
                <a:moveTo>
                  <a:pt x="271779" y="0"/>
                </a:moveTo>
                <a:lnTo>
                  <a:pt x="226669" y="4846"/>
                </a:lnTo>
                <a:lnTo>
                  <a:pt x="182677" y="18640"/>
                </a:lnTo>
                <a:lnTo>
                  <a:pt x="140922" y="40263"/>
                </a:lnTo>
                <a:lnTo>
                  <a:pt x="102523" y="68597"/>
                </a:lnTo>
                <a:lnTo>
                  <a:pt x="68597" y="102523"/>
                </a:lnTo>
                <a:lnTo>
                  <a:pt x="40263" y="140922"/>
                </a:lnTo>
                <a:lnTo>
                  <a:pt x="18640" y="182677"/>
                </a:lnTo>
                <a:lnTo>
                  <a:pt x="4846" y="226669"/>
                </a:lnTo>
                <a:lnTo>
                  <a:pt x="0" y="271779"/>
                </a:lnTo>
                <a:lnTo>
                  <a:pt x="0" y="1358900"/>
                </a:lnTo>
                <a:lnTo>
                  <a:pt x="4846" y="1404010"/>
                </a:lnTo>
                <a:lnTo>
                  <a:pt x="18640" y="1448002"/>
                </a:lnTo>
                <a:lnTo>
                  <a:pt x="40263" y="1489757"/>
                </a:lnTo>
                <a:lnTo>
                  <a:pt x="68597" y="1528156"/>
                </a:lnTo>
                <a:lnTo>
                  <a:pt x="102523" y="1562082"/>
                </a:lnTo>
                <a:lnTo>
                  <a:pt x="140922" y="1590416"/>
                </a:lnTo>
                <a:lnTo>
                  <a:pt x="182677" y="1612039"/>
                </a:lnTo>
                <a:lnTo>
                  <a:pt x="226669" y="1625833"/>
                </a:lnTo>
                <a:lnTo>
                  <a:pt x="271779" y="1630680"/>
                </a:lnTo>
                <a:lnTo>
                  <a:pt x="3477259" y="1630680"/>
                </a:lnTo>
                <a:lnTo>
                  <a:pt x="3522370" y="1625833"/>
                </a:lnTo>
                <a:lnTo>
                  <a:pt x="3566362" y="1612039"/>
                </a:lnTo>
                <a:lnTo>
                  <a:pt x="3608117" y="1590416"/>
                </a:lnTo>
                <a:lnTo>
                  <a:pt x="3646516" y="1562082"/>
                </a:lnTo>
                <a:lnTo>
                  <a:pt x="3680442" y="1528156"/>
                </a:lnTo>
                <a:lnTo>
                  <a:pt x="3708776" y="1489757"/>
                </a:lnTo>
                <a:lnTo>
                  <a:pt x="3730399" y="1448002"/>
                </a:lnTo>
                <a:lnTo>
                  <a:pt x="3744193" y="1404010"/>
                </a:lnTo>
                <a:lnTo>
                  <a:pt x="3749040" y="1358900"/>
                </a:lnTo>
                <a:lnTo>
                  <a:pt x="3749040" y="271779"/>
                </a:lnTo>
                <a:lnTo>
                  <a:pt x="3744193" y="226669"/>
                </a:lnTo>
                <a:lnTo>
                  <a:pt x="3730399" y="182677"/>
                </a:lnTo>
                <a:lnTo>
                  <a:pt x="3708776" y="140922"/>
                </a:lnTo>
                <a:lnTo>
                  <a:pt x="3680442" y="102523"/>
                </a:lnTo>
                <a:lnTo>
                  <a:pt x="3646516" y="68597"/>
                </a:lnTo>
                <a:lnTo>
                  <a:pt x="3608117" y="40263"/>
                </a:lnTo>
                <a:lnTo>
                  <a:pt x="3566362" y="18640"/>
                </a:lnTo>
                <a:lnTo>
                  <a:pt x="3522370" y="4846"/>
                </a:lnTo>
                <a:lnTo>
                  <a:pt x="3477259" y="0"/>
                </a:lnTo>
                <a:lnTo>
                  <a:pt x="271779" y="0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486400" y="14786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235440" y="31093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821169" y="1554839"/>
            <a:ext cx="1225550" cy="15443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630"/>
              </a:lnSpc>
            </a:pPr>
            <a:fld id="{81D60167-4931-47E6-BA6A-407CBD079E47}" type="slidenum">
              <a:rPr dirty="0"/>
              <a:t>3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28008" y="973830"/>
            <a:ext cx="1785823" cy="13595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6689" y="933809"/>
            <a:ext cx="93345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-120">
                <a:latin typeface="MS UI Gothic"/>
                <a:cs typeface="MS UI Gothic"/>
              </a:rPr>
              <a:t>●</a:t>
            </a:r>
            <a:endParaRPr sz="65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540" y="875389"/>
            <a:ext cx="3600450" cy="67691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>
              <a:lnSpc>
                <a:spcPct val="92500"/>
              </a:lnSpc>
              <a:spcBef>
                <a:spcPts val="235"/>
              </a:spcBef>
            </a:pPr>
            <a:r>
              <a:rPr dirty="0" sz="1500" spc="-10" b="1">
                <a:latin typeface="Arial"/>
                <a:cs typeface="Arial"/>
              </a:rPr>
              <a:t>Transsulfuration </a:t>
            </a:r>
            <a:r>
              <a:rPr dirty="0" sz="1500">
                <a:latin typeface="Arial"/>
                <a:cs typeface="Arial"/>
              </a:rPr>
              <a:t>pathway is critical for  creating cysteine from the essential </a:t>
            </a:r>
            <a:r>
              <a:rPr dirty="0" sz="1500" spc="-5">
                <a:latin typeface="Arial"/>
                <a:cs typeface="Arial"/>
              </a:rPr>
              <a:t>amino  </a:t>
            </a:r>
            <a:r>
              <a:rPr dirty="0" sz="1500">
                <a:latin typeface="Arial"/>
                <a:cs typeface="Arial"/>
              </a:rPr>
              <a:t>acid methionine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689" y="1749150"/>
            <a:ext cx="93345" cy="1276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-120">
                <a:latin typeface="MS UI Gothic"/>
                <a:cs typeface="MS UI Gothic"/>
              </a:rPr>
              <a:t>●</a:t>
            </a:r>
            <a:endParaRPr sz="650">
              <a:latin typeface="MS UI Gothic"/>
              <a:cs typeface="MS UI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73978" y="2334402"/>
            <a:ext cx="1960751" cy="26978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54879" y="2300329"/>
            <a:ext cx="2011680" cy="2749550"/>
          </a:xfrm>
          <a:custGeom>
            <a:avLst/>
            <a:gdLst/>
            <a:ahLst/>
            <a:cxnLst/>
            <a:rect l="l" t="t" r="r" b="b"/>
            <a:pathLst>
              <a:path w="2011679" h="2749550">
                <a:moveTo>
                  <a:pt x="0" y="0"/>
                </a:moveTo>
                <a:lnTo>
                  <a:pt x="2011679" y="0"/>
                </a:lnTo>
                <a:lnTo>
                  <a:pt x="2011679" y="2749550"/>
                </a:lnTo>
                <a:lnTo>
                  <a:pt x="0" y="274955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949440" y="3017879"/>
            <a:ext cx="1371600" cy="1143000"/>
          </a:xfrm>
          <a:custGeom>
            <a:avLst/>
            <a:gdLst/>
            <a:ahLst/>
            <a:cxnLst/>
            <a:rect l="l" t="t" r="r" b="b"/>
            <a:pathLst>
              <a:path w="1371600" h="1143000">
                <a:moveTo>
                  <a:pt x="528319" y="330200"/>
                </a:moveTo>
                <a:lnTo>
                  <a:pt x="0" y="731520"/>
                </a:lnTo>
                <a:lnTo>
                  <a:pt x="528319" y="1143000"/>
                </a:lnTo>
                <a:lnTo>
                  <a:pt x="528319" y="909320"/>
                </a:lnTo>
                <a:lnTo>
                  <a:pt x="1371600" y="909320"/>
                </a:lnTo>
                <a:lnTo>
                  <a:pt x="1371600" y="554990"/>
                </a:lnTo>
                <a:lnTo>
                  <a:pt x="528319" y="554990"/>
                </a:lnTo>
                <a:lnTo>
                  <a:pt x="528319" y="330200"/>
                </a:lnTo>
                <a:close/>
              </a:path>
              <a:path w="1371600" h="1143000">
                <a:moveTo>
                  <a:pt x="1371600" y="0"/>
                </a:moveTo>
                <a:lnTo>
                  <a:pt x="941069" y="0"/>
                </a:lnTo>
                <a:lnTo>
                  <a:pt x="941069" y="554990"/>
                </a:lnTo>
                <a:lnTo>
                  <a:pt x="1371600" y="554990"/>
                </a:lnTo>
                <a:lnTo>
                  <a:pt x="1371600" y="0"/>
                </a:lnTo>
                <a:close/>
              </a:path>
            </a:pathLst>
          </a:custGeom>
          <a:solidFill>
            <a:srgbClr val="FF66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8640" y="2926439"/>
            <a:ext cx="0" cy="2194560"/>
          </a:xfrm>
          <a:custGeom>
            <a:avLst/>
            <a:gdLst/>
            <a:ahLst/>
            <a:cxnLst/>
            <a:rect l="l" t="t" r="r" b="b"/>
            <a:pathLst>
              <a:path w="0" h="2194560">
                <a:moveTo>
                  <a:pt x="0" y="0"/>
                </a:moveTo>
                <a:lnTo>
                  <a:pt x="0" y="219456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34639" y="5120999"/>
            <a:ext cx="365760" cy="0"/>
          </a:xfrm>
          <a:custGeom>
            <a:avLst/>
            <a:gdLst/>
            <a:ahLst/>
            <a:cxnLst/>
            <a:rect l="l" t="t" r="r" b="b"/>
            <a:pathLst>
              <a:path w="365760" h="0">
                <a:moveTo>
                  <a:pt x="0" y="0"/>
                </a:moveTo>
                <a:lnTo>
                  <a:pt x="36576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20239" y="5120999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 h="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34439" y="5120999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 h="0">
                <a:moveTo>
                  <a:pt x="0" y="0"/>
                </a:moveTo>
                <a:lnTo>
                  <a:pt x="4571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48640" y="5120999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 h="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91639" y="3063600"/>
            <a:ext cx="228600" cy="2057400"/>
          </a:xfrm>
          <a:custGeom>
            <a:avLst/>
            <a:gdLst/>
            <a:ahLst/>
            <a:cxnLst/>
            <a:rect l="l" t="t" r="r" b="b"/>
            <a:pathLst>
              <a:path w="228600" h="2057400">
                <a:moveTo>
                  <a:pt x="228600" y="0"/>
                </a:moveTo>
                <a:lnTo>
                  <a:pt x="0" y="0"/>
                </a:lnTo>
                <a:lnTo>
                  <a:pt x="0" y="2057400"/>
                </a:lnTo>
                <a:lnTo>
                  <a:pt x="228600" y="2057400"/>
                </a:lnTo>
                <a:lnTo>
                  <a:pt x="228600" y="0"/>
                </a:lnTo>
                <a:close/>
              </a:path>
            </a:pathLst>
          </a:custGeom>
          <a:solidFill>
            <a:srgbClr val="2700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91639" y="3063600"/>
            <a:ext cx="228600" cy="2057400"/>
          </a:xfrm>
          <a:custGeom>
            <a:avLst/>
            <a:gdLst/>
            <a:ahLst/>
            <a:cxnLst/>
            <a:rect l="l" t="t" r="r" b="b"/>
            <a:pathLst>
              <a:path w="228600" h="2057400">
                <a:moveTo>
                  <a:pt x="114300" y="2057400"/>
                </a:moveTo>
                <a:lnTo>
                  <a:pt x="0" y="2057400"/>
                </a:lnTo>
                <a:lnTo>
                  <a:pt x="0" y="0"/>
                </a:lnTo>
                <a:lnTo>
                  <a:pt x="228600" y="0"/>
                </a:lnTo>
                <a:lnTo>
                  <a:pt x="228600" y="2057400"/>
                </a:lnTo>
                <a:lnTo>
                  <a:pt x="114300" y="205740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06039" y="4663799"/>
            <a:ext cx="228600" cy="457200"/>
          </a:xfrm>
          <a:custGeom>
            <a:avLst/>
            <a:gdLst/>
            <a:ahLst/>
            <a:cxnLst/>
            <a:rect l="l" t="t" r="r" b="b"/>
            <a:pathLst>
              <a:path w="228600" h="457200">
                <a:moveTo>
                  <a:pt x="228600" y="0"/>
                </a:moveTo>
                <a:lnTo>
                  <a:pt x="0" y="0"/>
                </a:lnTo>
                <a:lnTo>
                  <a:pt x="0" y="457199"/>
                </a:lnTo>
                <a:lnTo>
                  <a:pt x="228600" y="457199"/>
                </a:lnTo>
                <a:lnTo>
                  <a:pt x="228600" y="0"/>
                </a:lnTo>
                <a:close/>
              </a:path>
            </a:pathLst>
          </a:custGeom>
          <a:solidFill>
            <a:srgbClr val="2700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06039" y="4663799"/>
            <a:ext cx="228600" cy="457200"/>
          </a:xfrm>
          <a:custGeom>
            <a:avLst/>
            <a:gdLst/>
            <a:ahLst/>
            <a:cxnLst/>
            <a:rect l="l" t="t" r="r" b="b"/>
            <a:pathLst>
              <a:path w="228600" h="457200">
                <a:moveTo>
                  <a:pt x="114300" y="457199"/>
                </a:moveTo>
                <a:lnTo>
                  <a:pt x="0" y="457199"/>
                </a:lnTo>
                <a:lnTo>
                  <a:pt x="0" y="0"/>
                </a:lnTo>
                <a:lnTo>
                  <a:pt x="228600" y="0"/>
                </a:lnTo>
                <a:lnTo>
                  <a:pt x="228600" y="457199"/>
                </a:lnTo>
                <a:lnTo>
                  <a:pt x="114300" y="45719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39" y="3977999"/>
            <a:ext cx="228600" cy="1143000"/>
          </a:xfrm>
          <a:custGeom>
            <a:avLst/>
            <a:gdLst/>
            <a:ahLst/>
            <a:cxnLst/>
            <a:rect l="l" t="t" r="r" b="b"/>
            <a:pathLst>
              <a:path w="228600" h="1143000">
                <a:moveTo>
                  <a:pt x="228600" y="0"/>
                </a:moveTo>
                <a:lnTo>
                  <a:pt x="0" y="0"/>
                </a:lnTo>
                <a:lnTo>
                  <a:pt x="0" y="1142999"/>
                </a:lnTo>
                <a:lnTo>
                  <a:pt x="228600" y="1142999"/>
                </a:lnTo>
                <a:lnTo>
                  <a:pt x="228600" y="0"/>
                </a:lnTo>
                <a:close/>
              </a:path>
            </a:pathLst>
          </a:custGeom>
          <a:solidFill>
            <a:srgbClr val="2700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05839" y="3977999"/>
            <a:ext cx="228600" cy="1143000"/>
          </a:xfrm>
          <a:custGeom>
            <a:avLst/>
            <a:gdLst/>
            <a:ahLst/>
            <a:cxnLst/>
            <a:rect l="l" t="t" r="r" b="b"/>
            <a:pathLst>
              <a:path w="228600" h="1143000">
                <a:moveTo>
                  <a:pt x="114300" y="1142999"/>
                </a:moveTo>
                <a:lnTo>
                  <a:pt x="0" y="1142999"/>
                </a:lnTo>
                <a:lnTo>
                  <a:pt x="0" y="0"/>
                </a:lnTo>
                <a:lnTo>
                  <a:pt x="228600" y="0"/>
                </a:lnTo>
                <a:lnTo>
                  <a:pt x="228600" y="1142999"/>
                </a:lnTo>
                <a:lnTo>
                  <a:pt x="114300" y="114299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 rot="18900000">
            <a:off x="2674295" y="4237629"/>
            <a:ext cx="602764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10">
                <a:latin typeface="Arial"/>
                <a:cs typeface="Arial"/>
              </a:rPr>
              <a:t>D</a:t>
            </a:r>
            <a:r>
              <a:rPr dirty="0" sz="1400" spc="-5">
                <a:latin typeface="Arial"/>
                <a:cs typeface="Arial"/>
              </a:rPr>
              <a:t>o</a:t>
            </a:r>
            <a:r>
              <a:rPr dirty="0" sz="1400" spc="-10">
                <a:latin typeface="Arial"/>
                <a:cs typeface="Arial"/>
              </a:rPr>
              <a:t>w</a:t>
            </a:r>
            <a:r>
              <a:rPr dirty="0" sz="1400" spc="10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'</a:t>
            </a:r>
            <a:r>
              <a:rPr dirty="0" sz="140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 rot="18900000">
            <a:off x="1676309" y="2498009"/>
            <a:ext cx="937136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10">
                <a:latin typeface="Arial"/>
                <a:cs typeface="Arial"/>
              </a:rPr>
              <a:t>Hy</a:t>
            </a:r>
            <a:r>
              <a:rPr dirty="0" sz="1400" spc="10">
                <a:latin typeface="Arial"/>
                <a:cs typeface="Arial"/>
              </a:rPr>
              <a:t>p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ho</a:t>
            </a:r>
            <a:r>
              <a:rPr dirty="0" sz="1400" spc="5">
                <a:latin typeface="Arial"/>
                <a:cs typeface="Arial"/>
              </a:rPr>
              <a:t>m</a:t>
            </a:r>
            <a:r>
              <a:rPr dirty="0" sz="1400">
                <a:latin typeface="Arial"/>
                <a:cs typeface="Arial"/>
              </a:rPr>
              <a:t>o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 rot="18900000">
            <a:off x="1814068" y="2631994"/>
            <a:ext cx="960214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5">
                <a:latin typeface="Arial"/>
                <a:cs typeface="Arial"/>
              </a:rPr>
              <a:t>cy</a:t>
            </a:r>
            <a:r>
              <a:rPr dirty="0" sz="1400" spc="-10">
                <a:latin typeface="Arial"/>
                <a:cs typeface="Arial"/>
              </a:rPr>
              <a:t>s</a:t>
            </a:r>
            <a:r>
              <a:rPr dirty="0" sz="1400" spc="20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>
                <a:latin typeface="Arial"/>
                <a:cs typeface="Arial"/>
              </a:rPr>
              <a:t>i</a:t>
            </a:r>
            <a:r>
              <a:rPr dirty="0" sz="1400" spc="-5">
                <a:latin typeface="Arial"/>
                <a:cs typeface="Arial"/>
              </a:rPr>
              <a:t>ne</a:t>
            </a:r>
            <a:r>
              <a:rPr dirty="0" sz="1400" spc="5">
                <a:latin typeface="Arial"/>
                <a:cs typeface="Arial"/>
              </a:rPr>
              <a:t>m</a:t>
            </a:r>
            <a:r>
              <a:rPr dirty="0" sz="1400">
                <a:latin typeface="Arial"/>
                <a:cs typeface="Arial"/>
              </a:rPr>
              <a:t>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8429" y="1689460"/>
            <a:ext cx="3865879" cy="110998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384810" marR="5080">
              <a:lnSpc>
                <a:spcPts val="1670"/>
              </a:lnSpc>
              <a:spcBef>
                <a:spcPts val="260"/>
              </a:spcBef>
            </a:pPr>
            <a:r>
              <a:rPr dirty="0" sz="1500">
                <a:latin typeface="Arial"/>
                <a:cs typeface="Arial"/>
              </a:rPr>
              <a:t>Control by varying concentrations of </a:t>
            </a:r>
            <a:r>
              <a:rPr dirty="0" sz="1500" spc="-5">
                <a:latin typeface="Arial"/>
                <a:cs typeface="Arial"/>
              </a:rPr>
              <a:t>PLP  </a:t>
            </a:r>
            <a:r>
              <a:rPr dirty="0" sz="1500">
                <a:latin typeface="Arial"/>
                <a:cs typeface="Arial"/>
              </a:rPr>
              <a:t>(vitamin </a:t>
            </a:r>
            <a:r>
              <a:rPr dirty="0" sz="1500" spc="-5">
                <a:latin typeface="Arial"/>
                <a:cs typeface="Arial"/>
              </a:rPr>
              <a:t>B6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2090"/>
              </a:lnSpc>
              <a:spcBef>
                <a:spcPts val="860"/>
              </a:spcBef>
            </a:pPr>
            <a:r>
              <a:rPr dirty="0" sz="1800" spc="-5">
                <a:latin typeface="Arial"/>
                <a:cs typeface="Arial"/>
              </a:rPr>
              <a:t>[HomoCys]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90"/>
              </a:lnSpc>
            </a:pPr>
            <a:r>
              <a:rPr dirty="0" sz="1800" spc="-5">
                <a:latin typeface="Arial"/>
                <a:cs typeface="Arial"/>
              </a:rPr>
              <a:t>µmol/L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5729" y="3532230"/>
            <a:ext cx="278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Arial"/>
                <a:cs typeface="Arial"/>
              </a:rPr>
              <a:t>1</a:t>
            </a:r>
            <a:r>
              <a:rPr dirty="0" sz="180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630420" y="2172060"/>
            <a:ext cx="1188720" cy="1005840"/>
          </a:xfrm>
          <a:custGeom>
            <a:avLst/>
            <a:gdLst/>
            <a:ahLst/>
            <a:cxnLst/>
            <a:rect l="l" t="t" r="r" b="b"/>
            <a:pathLst>
              <a:path w="1188720" h="1005839">
                <a:moveTo>
                  <a:pt x="594359" y="0"/>
                </a:moveTo>
                <a:lnTo>
                  <a:pt x="646819" y="1793"/>
                </a:lnTo>
                <a:lnTo>
                  <a:pt x="697812" y="7083"/>
                </a:lnTo>
                <a:lnTo>
                  <a:pt x="747184" y="15737"/>
                </a:lnTo>
                <a:lnTo>
                  <a:pt x="794777" y="27622"/>
                </a:lnTo>
                <a:lnTo>
                  <a:pt x="840435" y="42604"/>
                </a:lnTo>
                <a:lnTo>
                  <a:pt x="884001" y="60551"/>
                </a:lnTo>
                <a:lnTo>
                  <a:pt x="925318" y="81328"/>
                </a:lnTo>
                <a:lnTo>
                  <a:pt x="964230" y="104802"/>
                </a:lnTo>
                <a:lnTo>
                  <a:pt x="1000580" y="130840"/>
                </a:lnTo>
                <a:lnTo>
                  <a:pt x="1034212" y="159310"/>
                </a:lnTo>
                <a:lnTo>
                  <a:pt x="1064969" y="190076"/>
                </a:lnTo>
                <a:lnTo>
                  <a:pt x="1092694" y="223007"/>
                </a:lnTo>
                <a:lnTo>
                  <a:pt x="1117230" y="257969"/>
                </a:lnTo>
                <a:lnTo>
                  <a:pt x="1138421" y="294828"/>
                </a:lnTo>
                <a:lnTo>
                  <a:pt x="1156111" y="333451"/>
                </a:lnTo>
                <a:lnTo>
                  <a:pt x="1170142" y="373705"/>
                </a:lnTo>
                <a:lnTo>
                  <a:pt x="1180358" y="415457"/>
                </a:lnTo>
                <a:lnTo>
                  <a:pt x="1186603" y="458573"/>
                </a:lnTo>
                <a:lnTo>
                  <a:pt x="1188719" y="502919"/>
                </a:lnTo>
                <a:lnTo>
                  <a:pt x="1186603" y="547446"/>
                </a:lnTo>
                <a:lnTo>
                  <a:pt x="1180358" y="590703"/>
                </a:lnTo>
                <a:lnTo>
                  <a:pt x="1170142" y="632561"/>
                </a:lnTo>
                <a:lnTo>
                  <a:pt x="1156111" y="672888"/>
                </a:lnTo>
                <a:lnTo>
                  <a:pt x="1138421" y="711556"/>
                </a:lnTo>
                <a:lnTo>
                  <a:pt x="1117230" y="748434"/>
                </a:lnTo>
                <a:lnTo>
                  <a:pt x="1092694" y="783392"/>
                </a:lnTo>
                <a:lnTo>
                  <a:pt x="1064969" y="816300"/>
                </a:lnTo>
                <a:lnTo>
                  <a:pt x="1034212" y="847029"/>
                </a:lnTo>
                <a:lnTo>
                  <a:pt x="1000580" y="875449"/>
                </a:lnTo>
                <a:lnTo>
                  <a:pt x="964230" y="901428"/>
                </a:lnTo>
                <a:lnTo>
                  <a:pt x="925318" y="924838"/>
                </a:lnTo>
                <a:lnTo>
                  <a:pt x="884001" y="945548"/>
                </a:lnTo>
                <a:lnTo>
                  <a:pt x="840435" y="963429"/>
                </a:lnTo>
                <a:lnTo>
                  <a:pt x="794777" y="978350"/>
                </a:lnTo>
                <a:lnTo>
                  <a:pt x="747184" y="990182"/>
                </a:lnTo>
                <a:lnTo>
                  <a:pt x="697812" y="998794"/>
                </a:lnTo>
                <a:lnTo>
                  <a:pt x="646819" y="1004056"/>
                </a:lnTo>
                <a:lnTo>
                  <a:pt x="594359" y="1005839"/>
                </a:lnTo>
                <a:lnTo>
                  <a:pt x="541900" y="1004056"/>
                </a:lnTo>
                <a:lnTo>
                  <a:pt x="490907" y="998794"/>
                </a:lnTo>
                <a:lnTo>
                  <a:pt x="441535" y="990182"/>
                </a:lnTo>
                <a:lnTo>
                  <a:pt x="393942" y="978350"/>
                </a:lnTo>
                <a:lnTo>
                  <a:pt x="348284" y="963429"/>
                </a:lnTo>
                <a:lnTo>
                  <a:pt x="304718" y="945548"/>
                </a:lnTo>
                <a:lnTo>
                  <a:pt x="263401" y="924838"/>
                </a:lnTo>
                <a:lnTo>
                  <a:pt x="224489" y="901428"/>
                </a:lnTo>
                <a:lnTo>
                  <a:pt x="188139" y="875449"/>
                </a:lnTo>
                <a:lnTo>
                  <a:pt x="154507" y="847029"/>
                </a:lnTo>
                <a:lnTo>
                  <a:pt x="123750" y="816300"/>
                </a:lnTo>
                <a:lnTo>
                  <a:pt x="96025" y="783392"/>
                </a:lnTo>
                <a:lnTo>
                  <a:pt x="71489" y="748434"/>
                </a:lnTo>
                <a:lnTo>
                  <a:pt x="50298" y="711556"/>
                </a:lnTo>
                <a:lnTo>
                  <a:pt x="32608" y="672888"/>
                </a:lnTo>
                <a:lnTo>
                  <a:pt x="18577" y="632561"/>
                </a:lnTo>
                <a:lnTo>
                  <a:pt x="8361" y="590703"/>
                </a:lnTo>
                <a:lnTo>
                  <a:pt x="2116" y="547446"/>
                </a:lnTo>
                <a:lnTo>
                  <a:pt x="0" y="502919"/>
                </a:lnTo>
                <a:lnTo>
                  <a:pt x="2116" y="458573"/>
                </a:lnTo>
                <a:lnTo>
                  <a:pt x="8361" y="415457"/>
                </a:lnTo>
                <a:lnTo>
                  <a:pt x="18577" y="373705"/>
                </a:lnTo>
                <a:lnTo>
                  <a:pt x="32608" y="333451"/>
                </a:lnTo>
                <a:lnTo>
                  <a:pt x="50298" y="294828"/>
                </a:lnTo>
                <a:lnTo>
                  <a:pt x="71489" y="257969"/>
                </a:lnTo>
                <a:lnTo>
                  <a:pt x="96025" y="223007"/>
                </a:lnTo>
                <a:lnTo>
                  <a:pt x="123750" y="190076"/>
                </a:lnTo>
                <a:lnTo>
                  <a:pt x="154507" y="159310"/>
                </a:lnTo>
                <a:lnTo>
                  <a:pt x="188139" y="130840"/>
                </a:lnTo>
                <a:lnTo>
                  <a:pt x="224489" y="104802"/>
                </a:lnTo>
                <a:lnTo>
                  <a:pt x="263401" y="81328"/>
                </a:lnTo>
                <a:lnTo>
                  <a:pt x="304718" y="60551"/>
                </a:lnTo>
                <a:lnTo>
                  <a:pt x="348284" y="42604"/>
                </a:lnTo>
                <a:lnTo>
                  <a:pt x="393942" y="27622"/>
                </a:lnTo>
                <a:lnTo>
                  <a:pt x="441535" y="15737"/>
                </a:lnTo>
                <a:lnTo>
                  <a:pt x="490907" y="7083"/>
                </a:lnTo>
                <a:lnTo>
                  <a:pt x="541900" y="1793"/>
                </a:lnTo>
                <a:lnTo>
                  <a:pt x="594359" y="0"/>
                </a:lnTo>
                <a:close/>
              </a:path>
            </a:pathLst>
          </a:custGeom>
          <a:ln w="546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30420" y="217206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-27315"/>
                </a:moveTo>
                <a:lnTo>
                  <a:pt x="0" y="27315"/>
                </a:lnTo>
              </a:path>
            </a:pathLst>
          </a:custGeom>
          <a:ln w="546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19140" y="31791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-27315"/>
                </a:moveTo>
                <a:lnTo>
                  <a:pt x="0" y="27315"/>
                </a:lnTo>
              </a:path>
            </a:pathLst>
          </a:custGeom>
          <a:ln w="546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52159" y="431201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505029" y="2288"/>
                </a:lnTo>
                <a:lnTo>
                  <a:pt x="551229" y="9018"/>
                </a:lnTo>
                <a:lnTo>
                  <a:pt x="595598" y="19991"/>
                </a:lnTo>
                <a:lnTo>
                  <a:pt x="637936" y="35004"/>
                </a:lnTo>
                <a:lnTo>
                  <a:pt x="678042" y="53857"/>
                </a:lnTo>
                <a:lnTo>
                  <a:pt x="715714" y="76348"/>
                </a:lnTo>
                <a:lnTo>
                  <a:pt x="750752" y="102278"/>
                </a:lnTo>
                <a:lnTo>
                  <a:pt x="782954" y="131444"/>
                </a:lnTo>
                <a:lnTo>
                  <a:pt x="812121" y="163647"/>
                </a:lnTo>
                <a:lnTo>
                  <a:pt x="838051" y="198685"/>
                </a:lnTo>
                <a:lnTo>
                  <a:pt x="860542" y="236357"/>
                </a:lnTo>
                <a:lnTo>
                  <a:pt x="879395" y="276463"/>
                </a:lnTo>
                <a:lnTo>
                  <a:pt x="894408" y="318801"/>
                </a:lnTo>
                <a:lnTo>
                  <a:pt x="905381" y="363170"/>
                </a:lnTo>
                <a:lnTo>
                  <a:pt x="912111" y="409370"/>
                </a:lnTo>
                <a:lnTo>
                  <a:pt x="914399" y="457199"/>
                </a:lnTo>
                <a:lnTo>
                  <a:pt x="912111" y="505029"/>
                </a:lnTo>
                <a:lnTo>
                  <a:pt x="905381" y="551229"/>
                </a:lnTo>
                <a:lnTo>
                  <a:pt x="894408" y="595598"/>
                </a:lnTo>
                <a:lnTo>
                  <a:pt x="879395" y="637936"/>
                </a:lnTo>
                <a:lnTo>
                  <a:pt x="860542" y="678042"/>
                </a:lnTo>
                <a:lnTo>
                  <a:pt x="838051" y="715714"/>
                </a:lnTo>
                <a:lnTo>
                  <a:pt x="812121" y="750752"/>
                </a:lnTo>
                <a:lnTo>
                  <a:pt x="782955" y="782954"/>
                </a:lnTo>
                <a:lnTo>
                  <a:pt x="750752" y="812121"/>
                </a:lnTo>
                <a:lnTo>
                  <a:pt x="715714" y="838051"/>
                </a:lnTo>
                <a:lnTo>
                  <a:pt x="678042" y="860542"/>
                </a:lnTo>
                <a:lnTo>
                  <a:pt x="637936" y="879395"/>
                </a:lnTo>
                <a:lnTo>
                  <a:pt x="595598" y="894408"/>
                </a:lnTo>
                <a:lnTo>
                  <a:pt x="551229" y="905381"/>
                </a:lnTo>
                <a:lnTo>
                  <a:pt x="505029" y="912111"/>
                </a:lnTo>
                <a:lnTo>
                  <a:pt x="457200" y="914399"/>
                </a:lnTo>
                <a:lnTo>
                  <a:pt x="409370" y="912111"/>
                </a:lnTo>
                <a:lnTo>
                  <a:pt x="363170" y="905381"/>
                </a:lnTo>
                <a:lnTo>
                  <a:pt x="318801" y="894408"/>
                </a:lnTo>
                <a:lnTo>
                  <a:pt x="276463" y="879395"/>
                </a:lnTo>
                <a:lnTo>
                  <a:pt x="236357" y="860542"/>
                </a:lnTo>
                <a:lnTo>
                  <a:pt x="198685" y="838051"/>
                </a:lnTo>
                <a:lnTo>
                  <a:pt x="163647" y="812121"/>
                </a:lnTo>
                <a:lnTo>
                  <a:pt x="131445" y="782954"/>
                </a:lnTo>
                <a:lnTo>
                  <a:pt x="102278" y="750752"/>
                </a:lnTo>
                <a:lnTo>
                  <a:pt x="76348" y="715714"/>
                </a:lnTo>
                <a:lnTo>
                  <a:pt x="53857" y="678042"/>
                </a:lnTo>
                <a:lnTo>
                  <a:pt x="35004" y="637936"/>
                </a:lnTo>
                <a:lnTo>
                  <a:pt x="19991" y="595598"/>
                </a:lnTo>
                <a:lnTo>
                  <a:pt x="9018" y="551229"/>
                </a:lnTo>
                <a:lnTo>
                  <a:pt x="2288" y="505029"/>
                </a:lnTo>
                <a:lnTo>
                  <a:pt x="0" y="457199"/>
                </a:lnTo>
                <a:lnTo>
                  <a:pt x="2288" y="409370"/>
                </a:lnTo>
                <a:lnTo>
                  <a:pt x="9018" y="363170"/>
                </a:lnTo>
                <a:lnTo>
                  <a:pt x="19991" y="318801"/>
                </a:lnTo>
                <a:lnTo>
                  <a:pt x="35004" y="276463"/>
                </a:lnTo>
                <a:lnTo>
                  <a:pt x="53857" y="236357"/>
                </a:lnTo>
                <a:lnTo>
                  <a:pt x="76348" y="198685"/>
                </a:lnTo>
                <a:lnTo>
                  <a:pt x="102278" y="163647"/>
                </a:lnTo>
                <a:lnTo>
                  <a:pt x="131445" y="131444"/>
                </a:lnTo>
                <a:lnTo>
                  <a:pt x="163647" y="102278"/>
                </a:lnTo>
                <a:lnTo>
                  <a:pt x="198685" y="76348"/>
                </a:lnTo>
                <a:lnTo>
                  <a:pt x="236357" y="53857"/>
                </a:lnTo>
                <a:lnTo>
                  <a:pt x="276463" y="35004"/>
                </a:lnTo>
                <a:lnTo>
                  <a:pt x="318801" y="19991"/>
                </a:lnTo>
                <a:lnTo>
                  <a:pt x="363170" y="9018"/>
                </a:lnTo>
                <a:lnTo>
                  <a:pt x="409370" y="2288"/>
                </a:lnTo>
                <a:lnTo>
                  <a:pt x="457200" y="0"/>
                </a:lnTo>
                <a:close/>
              </a:path>
            </a:pathLst>
          </a:custGeom>
          <a:ln w="546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52159" y="431201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-27315"/>
                </a:moveTo>
                <a:lnTo>
                  <a:pt x="0" y="27315"/>
                </a:lnTo>
              </a:path>
            </a:pathLst>
          </a:custGeom>
          <a:ln w="546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766559" y="522641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-27315"/>
                </a:moveTo>
                <a:lnTo>
                  <a:pt x="0" y="27315"/>
                </a:lnTo>
              </a:path>
            </a:pathLst>
          </a:custGeom>
          <a:ln w="546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120640" y="1501500"/>
            <a:ext cx="731520" cy="5232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488429" y="1275439"/>
            <a:ext cx="2927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latin typeface="Arial"/>
                <a:cs typeface="Arial"/>
              </a:rPr>
              <a:t>+</a:t>
            </a:r>
            <a:endParaRPr sz="36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630"/>
              </a:lnSpc>
            </a:pPr>
            <a:r>
              <a:rPr dirty="0"/>
              <a:t>6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7666990" y="2401929"/>
            <a:ext cx="495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B</a:t>
            </a:r>
            <a:r>
              <a:rPr dirty="0" sz="180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66129" y="1836780"/>
            <a:ext cx="457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PLP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900430" y="86719"/>
            <a:ext cx="675957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/>
              <a:t>Cystathione </a:t>
            </a:r>
            <a:r>
              <a:rPr dirty="0" sz="4400" spc="-5"/>
              <a:t>Beta</a:t>
            </a:r>
            <a:r>
              <a:rPr dirty="0" sz="4400" spc="-40"/>
              <a:t> </a:t>
            </a:r>
            <a:r>
              <a:rPr dirty="0" sz="4400" spc="-5"/>
              <a:t>Synthase</a:t>
            </a:r>
            <a:endParaRPr sz="4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325" rIns="0" bIns="0" rtlCol="0" vert="horz">
            <a:spAutoFit/>
          </a:bodyPr>
          <a:lstStyle/>
          <a:p>
            <a:pPr marL="3561715" marR="5080" indent="-2416810">
              <a:lnSpc>
                <a:spcPts val="4029"/>
              </a:lnSpc>
              <a:spcBef>
                <a:spcPts val="475"/>
              </a:spcBef>
            </a:pPr>
            <a:r>
              <a:rPr dirty="0" sz="3600" spc="-5"/>
              <a:t>Alpha-N-Acetylglucoseaminidase  (NAGLU)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463039" y="2706729"/>
            <a:ext cx="1463040" cy="1865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73860" y="2314300"/>
            <a:ext cx="875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HEK293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3310" y="1291949"/>
            <a:ext cx="7399020" cy="55499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>
              <a:lnSpc>
                <a:spcPts val="2010"/>
              </a:lnSpc>
              <a:spcBef>
                <a:spcPts val="290"/>
              </a:spcBef>
              <a:tabLst>
                <a:tab pos="3075305" algn="l"/>
              </a:tabLst>
            </a:pPr>
            <a:r>
              <a:rPr dirty="0" sz="1800" spc="-10">
                <a:latin typeface="Arial"/>
                <a:cs typeface="Arial"/>
              </a:rPr>
              <a:t>Sanfilippo  </a:t>
            </a:r>
            <a:r>
              <a:rPr dirty="0" sz="1800" spc="-5">
                <a:latin typeface="Arial"/>
                <a:cs typeface="Arial"/>
              </a:rPr>
              <a:t>type  </a:t>
            </a:r>
            <a:r>
              <a:rPr dirty="0" sz="1800">
                <a:latin typeface="Arial"/>
                <a:cs typeface="Arial"/>
              </a:rPr>
              <a:t>B</a:t>
            </a:r>
            <a:r>
              <a:rPr dirty="0" sz="1800" spc="5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/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MPSIIIB:	lysosomal </a:t>
            </a:r>
            <a:r>
              <a:rPr dirty="0" sz="1800" spc="-10">
                <a:latin typeface="Arial"/>
                <a:cs typeface="Arial"/>
              </a:rPr>
              <a:t>accumulation </a:t>
            </a:r>
            <a:r>
              <a:rPr dirty="0" sz="1800" spc="-5">
                <a:latin typeface="Arial"/>
                <a:cs typeface="Arial"/>
              </a:rPr>
              <a:t>of </a:t>
            </a:r>
            <a:r>
              <a:rPr dirty="0" sz="1800" spc="-10">
                <a:latin typeface="Arial"/>
                <a:cs typeface="Arial"/>
              </a:rPr>
              <a:t>heparan </a:t>
            </a:r>
            <a:r>
              <a:rPr dirty="0" sz="1800">
                <a:latin typeface="Arial"/>
                <a:cs typeface="Arial"/>
              </a:rPr>
              <a:t>sulfate  </a:t>
            </a:r>
            <a:r>
              <a:rPr dirty="0" sz="1800" spc="-10">
                <a:latin typeface="Arial"/>
                <a:cs typeface="Arial"/>
              </a:rPr>
              <a:t>1:200,000 incidence, </a:t>
            </a:r>
            <a:r>
              <a:rPr dirty="0" sz="1800" spc="-5">
                <a:latin typeface="Arial"/>
                <a:cs typeface="Arial"/>
              </a:rPr>
              <a:t>life </a:t>
            </a:r>
            <a:r>
              <a:rPr dirty="0" sz="1800" spc="-10">
                <a:latin typeface="Arial"/>
                <a:cs typeface="Arial"/>
              </a:rPr>
              <a:t>expectancy </a:t>
            </a:r>
            <a:r>
              <a:rPr dirty="0" sz="1800" spc="-5">
                <a:latin typeface="Arial"/>
                <a:cs typeface="Arial"/>
              </a:rPr>
              <a:t>in the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teens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69709" y="4878430"/>
            <a:ext cx="15881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Clark </a:t>
            </a:r>
            <a:r>
              <a:rPr dirty="0" sz="1200" i="1">
                <a:latin typeface="Arial"/>
                <a:cs typeface="Arial"/>
              </a:rPr>
              <a:t>et </a:t>
            </a:r>
            <a:r>
              <a:rPr dirty="0" sz="1200" spc="5" i="1">
                <a:latin typeface="Arial"/>
                <a:cs typeface="Arial"/>
              </a:rPr>
              <a:t>al </a:t>
            </a:r>
            <a:r>
              <a:rPr dirty="0" sz="1200" spc="-5">
                <a:latin typeface="Arial"/>
                <a:cs typeface="Arial"/>
              </a:rPr>
              <a:t>PloS </a:t>
            </a:r>
            <a:r>
              <a:rPr dirty="0" sz="1200">
                <a:latin typeface="Arial"/>
                <a:cs typeface="Arial"/>
              </a:rPr>
              <a:t>1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2018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8620" y="3240129"/>
            <a:ext cx="511809" cy="528320"/>
          </a:xfrm>
          <a:custGeom>
            <a:avLst/>
            <a:gdLst/>
            <a:ahLst/>
            <a:cxnLst/>
            <a:rect l="l" t="t" r="r" b="b"/>
            <a:pathLst>
              <a:path w="511809" h="528320">
                <a:moveTo>
                  <a:pt x="256539" y="0"/>
                </a:moveTo>
                <a:lnTo>
                  <a:pt x="303425" y="4125"/>
                </a:lnTo>
                <a:lnTo>
                  <a:pt x="347143" y="16069"/>
                </a:lnTo>
                <a:lnTo>
                  <a:pt x="387067" y="35183"/>
                </a:lnTo>
                <a:lnTo>
                  <a:pt x="422570" y="60820"/>
                </a:lnTo>
                <a:lnTo>
                  <a:pt x="453024" y="92331"/>
                </a:lnTo>
                <a:lnTo>
                  <a:pt x="477802" y="129069"/>
                </a:lnTo>
                <a:lnTo>
                  <a:pt x="496277" y="170385"/>
                </a:lnTo>
                <a:lnTo>
                  <a:pt x="507822" y="215631"/>
                </a:lnTo>
                <a:lnTo>
                  <a:pt x="511810" y="264160"/>
                </a:lnTo>
                <a:lnTo>
                  <a:pt x="507822" y="312688"/>
                </a:lnTo>
                <a:lnTo>
                  <a:pt x="496277" y="357934"/>
                </a:lnTo>
                <a:lnTo>
                  <a:pt x="477802" y="399250"/>
                </a:lnTo>
                <a:lnTo>
                  <a:pt x="453024" y="435988"/>
                </a:lnTo>
                <a:lnTo>
                  <a:pt x="422570" y="467499"/>
                </a:lnTo>
                <a:lnTo>
                  <a:pt x="387067" y="493136"/>
                </a:lnTo>
                <a:lnTo>
                  <a:pt x="347143" y="512250"/>
                </a:lnTo>
                <a:lnTo>
                  <a:pt x="303425" y="524194"/>
                </a:lnTo>
                <a:lnTo>
                  <a:pt x="256539" y="528320"/>
                </a:lnTo>
                <a:lnTo>
                  <a:pt x="209276" y="524194"/>
                </a:lnTo>
                <a:lnTo>
                  <a:pt x="165263" y="512250"/>
                </a:lnTo>
                <a:lnTo>
                  <a:pt x="125118" y="493136"/>
                </a:lnTo>
                <a:lnTo>
                  <a:pt x="89457" y="467499"/>
                </a:lnTo>
                <a:lnTo>
                  <a:pt x="58897" y="435988"/>
                </a:lnTo>
                <a:lnTo>
                  <a:pt x="34054" y="399250"/>
                </a:lnTo>
                <a:lnTo>
                  <a:pt x="15546" y="357934"/>
                </a:lnTo>
                <a:lnTo>
                  <a:pt x="3989" y="312688"/>
                </a:lnTo>
                <a:lnTo>
                  <a:pt x="0" y="264160"/>
                </a:lnTo>
                <a:lnTo>
                  <a:pt x="3989" y="215631"/>
                </a:lnTo>
                <a:lnTo>
                  <a:pt x="15546" y="170385"/>
                </a:lnTo>
                <a:lnTo>
                  <a:pt x="34054" y="129069"/>
                </a:lnTo>
                <a:lnTo>
                  <a:pt x="58897" y="92331"/>
                </a:lnTo>
                <a:lnTo>
                  <a:pt x="89457" y="60820"/>
                </a:lnTo>
                <a:lnTo>
                  <a:pt x="125118" y="35183"/>
                </a:lnTo>
                <a:lnTo>
                  <a:pt x="165263" y="16069"/>
                </a:lnTo>
                <a:lnTo>
                  <a:pt x="209276" y="4125"/>
                </a:lnTo>
                <a:lnTo>
                  <a:pt x="256539" y="0"/>
                </a:lnTo>
                <a:close/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8620" y="324012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01700" y="376844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3690" y="3175360"/>
            <a:ext cx="640080" cy="659130"/>
          </a:xfrm>
          <a:custGeom>
            <a:avLst/>
            <a:gdLst/>
            <a:ahLst/>
            <a:cxnLst/>
            <a:rect l="l" t="t" r="r" b="b"/>
            <a:pathLst>
              <a:path w="640080" h="659129">
                <a:moveTo>
                  <a:pt x="320040" y="0"/>
                </a:moveTo>
                <a:lnTo>
                  <a:pt x="368141" y="3453"/>
                </a:lnTo>
                <a:lnTo>
                  <a:pt x="413781" y="13518"/>
                </a:lnTo>
                <a:lnTo>
                  <a:pt x="456512" y="29755"/>
                </a:lnTo>
                <a:lnTo>
                  <a:pt x="495889" y="51723"/>
                </a:lnTo>
                <a:lnTo>
                  <a:pt x="531464" y="78981"/>
                </a:lnTo>
                <a:lnTo>
                  <a:pt x="562792" y="111088"/>
                </a:lnTo>
                <a:lnTo>
                  <a:pt x="589425" y="147603"/>
                </a:lnTo>
                <a:lnTo>
                  <a:pt x="610916" y="188085"/>
                </a:lnTo>
                <a:lnTo>
                  <a:pt x="626820" y="232095"/>
                </a:lnTo>
                <a:lnTo>
                  <a:pt x="636690" y="279190"/>
                </a:lnTo>
                <a:lnTo>
                  <a:pt x="640079" y="328930"/>
                </a:lnTo>
                <a:lnTo>
                  <a:pt x="636690" y="378699"/>
                </a:lnTo>
                <a:lnTo>
                  <a:pt x="626820" y="425875"/>
                </a:lnTo>
                <a:lnTo>
                  <a:pt x="610916" y="470005"/>
                </a:lnTo>
                <a:lnTo>
                  <a:pt x="589425" y="510638"/>
                </a:lnTo>
                <a:lnTo>
                  <a:pt x="562792" y="547320"/>
                </a:lnTo>
                <a:lnTo>
                  <a:pt x="531464" y="579599"/>
                </a:lnTo>
                <a:lnTo>
                  <a:pt x="495889" y="607024"/>
                </a:lnTo>
                <a:lnTo>
                  <a:pt x="456512" y="629142"/>
                </a:lnTo>
                <a:lnTo>
                  <a:pt x="413781" y="645500"/>
                </a:lnTo>
                <a:lnTo>
                  <a:pt x="368141" y="655647"/>
                </a:lnTo>
                <a:lnTo>
                  <a:pt x="320040" y="659130"/>
                </a:lnTo>
                <a:lnTo>
                  <a:pt x="271652" y="655647"/>
                </a:lnTo>
                <a:lnTo>
                  <a:pt x="225834" y="645500"/>
                </a:lnTo>
                <a:lnTo>
                  <a:pt x="183017" y="629142"/>
                </a:lnTo>
                <a:lnTo>
                  <a:pt x="143629" y="607024"/>
                </a:lnTo>
                <a:lnTo>
                  <a:pt x="108099" y="579599"/>
                </a:lnTo>
                <a:lnTo>
                  <a:pt x="76858" y="547320"/>
                </a:lnTo>
                <a:lnTo>
                  <a:pt x="50334" y="510638"/>
                </a:lnTo>
                <a:lnTo>
                  <a:pt x="28957" y="470005"/>
                </a:lnTo>
                <a:lnTo>
                  <a:pt x="13156" y="425875"/>
                </a:lnTo>
                <a:lnTo>
                  <a:pt x="3360" y="378699"/>
                </a:lnTo>
                <a:lnTo>
                  <a:pt x="0" y="328930"/>
                </a:lnTo>
                <a:lnTo>
                  <a:pt x="3360" y="279190"/>
                </a:lnTo>
                <a:lnTo>
                  <a:pt x="13156" y="232095"/>
                </a:lnTo>
                <a:lnTo>
                  <a:pt x="28957" y="188085"/>
                </a:lnTo>
                <a:lnTo>
                  <a:pt x="50334" y="147603"/>
                </a:lnTo>
                <a:lnTo>
                  <a:pt x="76858" y="111088"/>
                </a:lnTo>
                <a:lnTo>
                  <a:pt x="108099" y="78981"/>
                </a:lnTo>
                <a:lnTo>
                  <a:pt x="143629" y="51723"/>
                </a:lnTo>
                <a:lnTo>
                  <a:pt x="183017" y="29755"/>
                </a:lnTo>
                <a:lnTo>
                  <a:pt x="225834" y="13518"/>
                </a:lnTo>
                <a:lnTo>
                  <a:pt x="271652" y="3453"/>
                </a:lnTo>
                <a:lnTo>
                  <a:pt x="320040" y="0"/>
                </a:lnTo>
                <a:close/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13690" y="317536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53769" y="383576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51790" y="3308710"/>
            <a:ext cx="1244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EC1B23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1959" y="4118969"/>
            <a:ext cx="511809" cy="527050"/>
          </a:xfrm>
          <a:custGeom>
            <a:avLst/>
            <a:gdLst/>
            <a:ahLst/>
            <a:cxnLst/>
            <a:rect l="l" t="t" r="r" b="b"/>
            <a:pathLst>
              <a:path w="511809" h="527050">
                <a:moveTo>
                  <a:pt x="255270" y="0"/>
                </a:moveTo>
                <a:lnTo>
                  <a:pt x="302199" y="4081"/>
                </a:lnTo>
                <a:lnTo>
                  <a:pt x="346034" y="15908"/>
                </a:lnTo>
                <a:lnTo>
                  <a:pt x="386127" y="34854"/>
                </a:lnTo>
                <a:lnTo>
                  <a:pt x="421829" y="60291"/>
                </a:lnTo>
                <a:lnTo>
                  <a:pt x="452494" y="91591"/>
                </a:lnTo>
                <a:lnTo>
                  <a:pt x="477472" y="128128"/>
                </a:lnTo>
                <a:lnTo>
                  <a:pt x="496117" y="169275"/>
                </a:lnTo>
                <a:lnTo>
                  <a:pt x="507778" y="214405"/>
                </a:lnTo>
                <a:lnTo>
                  <a:pt x="511809" y="262890"/>
                </a:lnTo>
                <a:lnTo>
                  <a:pt x="507778" y="311418"/>
                </a:lnTo>
                <a:lnTo>
                  <a:pt x="496117" y="356664"/>
                </a:lnTo>
                <a:lnTo>
                  <a:pt x="477472" y="397980"/>
                </a:lnTo>
                <a:lnTo>
                  <a:pt x="452494" y="434718"/>
                </a:lnTo>
                <a:lnTo>
                  <a:pt x="421829" y="466229"/>
                </a:lnTo>
                <a:lnTo>
                  <a:pt x="386127" y="491866"/>
                </a:lnTo>
                <a:lnTo>
                  <a:pt x="346034" y="510980"/>
                </a:lnTo>
                <a:lnTo>
                  <a:pt x="302199" y="522924"/>
                </a:lnTo>
                <a:lnTo>
                  <a:pt x="255270" y="527050"/>
                </a:lnTo>
                <a:lnTo>
                  <a:pt x="208384" y="522924"/>
                </a:lnTo>
                <a:lnTo>
                  <a:pt x="164666" y="510980"/>
                </a:lnTo>
                <a:lnTo>
                  <a:pt x="124742" y="491866"/>
                </a:lnTo>
                <a:lnTo>
                  <a:pt x="89239" y="466229"/>
                </a:lnTo>
                <a:lnTo>
                  <a:pt x="58785" y="434718"/>
                </a:lnTo>
                <a:lnTo>
                  <a:pt x="34007" y="397980"/>
                </a:lnTo>
                <a:lnTo>
                  <a:pt x="15532" y="356664"/>
                </a:lnTo>
                <a:lnTo>
                  <a:pt x="3987" y="311418"/>
                </a:lnTo>
                <a:lnTo>
                  <a:pt x="0" y="262890"/>
                </a:lnTo>
                <a:lnTo>
                  <a:pt x="3987" y="214405"/>
                </a:lnTo>
                <a:lnTo>
                  <a:pt x="15532" y="169275"/>
                </a:lnTo>
                <a:lnTo>
                  <a:pt x="34007" y="128128"/>
                </a:lnTo>
                <a:lnTo>
                  <a:pt x="58785" y="91591"/>
                </a:lnTo>
                <a:lnTo>
                  <a:pt x="89239" y="60291"/>
                </a:lnTo>
                <a:lnTo>
                  <a:pt x="124742" y="34854"/>
                </a:lnTo>
                <a:lnTo>
                  <a:pt x="164666" y="15908"/>
                </a:lnTo>
                <a:lnTo>
                  <a:pt x="208384" y="4081"/>
                </a:lnTo>
                <a:lnTo>
                  <a:pt x="255270" y="0"/>
                </a:lnTo>
                <a:close/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1959" y="41189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53769" y="464728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5759" y="4052930"/>
            <a:ext cx="640080" cy="660400"/>
          </a:xfrm>
          <a:custGeom>
            <a:avLst/>
            <a:gdLst/>
            <a:ahLst/>
            <a:cxnLst/>
            <a:rect l="l" t="t" r="r" b="b"/>
            <a:pathLst>
              <a:path w="640080" h="660400">
                <a:moveTo>
                  <a:pt x="320040" y="0"/>
                </a:moveTo>
                <a:lnTo>
                  <a:pt x="368427" y="3482"/>
                </a:lnTo>
                <a:lnTo>
                  <a:pt x="414245" y="13629"/>
                </a:lnTo>
                <a:lnTo>
                  <a:pt x="457062" y="29987"/>
                </a:lnTo>
                <a:lnTo>
                  <a:pt x="496450" y="52105"/>
                </a:lnTo>
                <a:lnTo>
                  <a:pt x="531980" y="79530"/>
                </a:lnTo>
                <a:lnTo>
                  <a:pt x="563221" y="111809"/>
                </a:lnTo>
                <a:lnTo>
                  <a:pt x="589745" y="148491"/>
                </a:lnTo>
                <a:lnTo>
                  <a:pt x="611122" y="189124"/>
                </a:lnTo>
                <a:lnTo>
                  <a:pt x="626923" y="233254"/>
                </a:lnTo>
                <a:lnTo>
                  <a:pt x="636719" y="280430"/>
                </a:lnTo>
                <a:lnTo>
                  <a:pt x="640080" y="330200"/>
                </a:lnTo>
                <a:lnTo>
                  <a:pt x="636719" y="379969"/>
                </a:lnTo>
                <a:lnTo>
                  <a:pt x="626923" y="427145"/>
                </a:lnTo>
                <a:lnTo>
                  <a:pt x="611122" y="471275"/>
                </a:lnTo>
                <a:lnTo>
                  <a:pt x="589745" y="511908"/>
                </a:lnTo>
                <a:lnTo>
                  <a:pt x="563221" y="548590"/>
                </a:lnTo>
                <a:lnTo>
                  <a:pt x="531980" y="580869"/>
                </a:lnTo>
                <a:lnTo>
                  <a:pt x="496450" y="608294"/>
                </a:lnTo>
                <a:lnTo>
                  <a:pt x="457062" y="630412"/>
                </a:lnTo>
                <a:lnTo>
                  <a:pt x="414245" y="646770"/>
                </a:lnTo>
                <a:lnTo>
                  <a:pt x="368427" y="656917"/>
                </a:lnTo>
                <a:lnTo>
                  <a:pt x="320040" y="660400"/>
                </a:lnTo>
                <a:lnTo>
                  <a:pt x="271652" y="656917"/>
                </a:lnTo>
                <a:lnTo>
                  <a:pt x="225834" y="646770"/>
                </a:lnTo>
                <a:lnTo>
                  <a:pt x="183017" y="630412"/>
                </a:lnTo>
                <a:lnTo>
                  <a:pt x="143629" y="608294"/>
                </a:lnTo>
                <a:lnTo>
                  <a:pt x="108099" y="580869"/>
                </a:lnTo>
                <a:lnTo>
                  <a:pt x="76858" y="548590"/>
                </a:lnTo>
                <a:lnTo>
                  <a:pt x="50334" y="511908"/>
                </a:lnTo>
                <a:lnTo>
                  <a:pt x="28957" y="471275"/>
                </a:lnTo>
                <a:lnTo>
                  <a:pt x="13156" y="427145"/>
                </a:lnTo>
                <a:lnTo>
                  <a:pt x="3360" y="379969"/>
                </a:lnTo>
                <a:lnTo>
                  <a:pt x="0" y="330200"/>
                </a:lnTo>
                <a:lnTo>
                  <a:pt x="3360" y="280430"/>
                </a:lnTo>
                <a:lnTo>
                  <a:pt x="13156" y="233254"/>
                </a:lnTo>
                <a:lnTo>
                  <a:pt x="28957" y="189124"/>
                </a:lnTo>
                <a:lnTo>
                  <a:pt x="50334" y="148491"/>
                </a:lnTo>
                <a:lnTo>
                  <a:pt x="76858" y="111809"/>
                </a:lnTo>
                <a:lnTo>
                  <a:pt x="108099" y="79530"/>
                </a:lnTo>
                <a:lnTo>
                  <a:pt x="143629" y="52105"/>
                </a:lnTo>
                <a:lnTo>
                  <a:pt x="183017" y="29987"/>
                </a:lnTo>
                <a:lnTo>
                  <a:pt x="225834" y="13629"/>
                </a:lnTo>
                <a:lnTo>
                  <a:pt x="271652" y="3482"/>
                </a:lnTo>
                <a:lnTo>
                  <a:pt x="320040" y="0"/>
                </a:lnTo>
                <a:close/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5759" y="405293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05839" y="471333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00430" y="4207869"/>
            <a:ext cx="1244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EC1B23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50520" y="2450189"/>
            <a:ext cx="511809" cy="528320"/>
          </a:xfrm>
          <a:custGeom>
            <a:avLst/>
            <a:gdLst/>
            <a:ahLst/>
            <a:cxnLst/>
            <a:rect l="l" t="t" r="r" b="b"/>
            <a:pathLst>
              <a:path w="511809" h="528319">
                <a:moveTo>
                  <a:pt x="255270" y="0"/>
                </a:moveTo>
                <a:lnTo>
                  <a:pt x="302199" y="4125"/>
                </a:lnTo>
                <a:lnTo>
                  <a:pt x="346034" y="16069"/>
                </a:lnTo>
                <a:lnTo>
                  <a:pt x="386127" y="35183"/>
                </a:lnTo>
                <a:lnTo>
                  <a:pt x="421829" y="60820"/>
                </a:lnTo>
                <a:lnTo>
                  <a:pt x="452494" y="92331"/>
                </a:lnTo>
                <a:lnTo>
                  <a:pt x="477472" y="129069"/>
                </a:lnTo>
                <a:lnTo>
                  <a:pt x="496117" y="170385"/>
                </a:lnTo>
                <a:lnTo>
                  <a:pt x="507778" y="215631"/>
                </a:lnTo>
                <a:lnTo>
                  <a:pt x="511810" y="264160"/>
                </a:lnTo>
                <a:lnTo>
                  <a:pt x="507778" y="312688"/>
                </a:lnTo>
                <a:lnTo>
                  <a:pt x="496117" y="357934"/>
                </a:lnTo>
                <a:lnTo>
                  <a:pt x="477472" y="399250"/>
                </a:lnTo>
                <a:lnTo>
                  <a:pt x="452494" y="435988"/>
                </a:lnTo>
                <a:lnTo>
                  <a:pt x="421829" y="467499"/>
                </a:lnTo>
                <a:lnTo>
                  <a:pt x="386127" y="493136"/>
                </a:lnTo>
                <a:lnTo>
                  <a:pt x="346034" y="512250"/>
                </a:lnTo>
                <a:lnTo>
                  <a:pt x="302199" y="524194"/>
                </a:lnTo>
                <a:lnTo>
                  <a:pt x="255270" y="528319"/>
                </a:lnTo>
                <a:lnTo>
                  <a:pt x="208384" y="524194"/>
                </a:lnTo>
                <a:lnTo>
                  <a:pt x="164666" y="512250"/>
                </a:lnTo>
                <a:lnTo>
                  <a:pt x="124742" y="493136"/>
                </a:lnTo>
                <a:lnTo>
                  <a:pt x="89239" y="467499"/>
                </a:lnTo>
                <a:lnTo>
                  <a:pt x="58785" y="435988"/>
                </a:lnTo>
                <a:lnTo>
                  <a:pt x="34007" y="399250"/>
                </a:lnTo>
                <a:lnTo>
                  <a:pt x="15532" y="357934"/>
                </a:lnTo>
                <a:lnTo>
                  <a:pt x="3987" y="312688"/>
                </a:lnTo>
                <a:lnTo>
                  <a:pt x="0" y="264160"/>
                </a:lnTo>
                <a:lnTo>
                  <a:pt x="3987" y="215631"/>
                </a:lnTo>
                <a:lnTo>
                  <a:pt x="15532" y="170385"/>
                </a:lnTo>
                <a:lnTo>
                  <a:pt x="34007" y="129069"/>
                </a:lnTo>
                <a:lnTo>
                  <a:pt x="58785" y="92331"/>
                </a:lnTo>
                <a:lnTo>
                  <a:pt x="89239" y="60820"/>
                </a:lnTo>
                <a:lnTo>
                  <a:pt x="124742" y="35183"/>
                </a:lnTo>
                <a:lnTo>
                  <a:pt x="164666" y="16069"/>
                </a:lnTo>
                <a:lnTo>
                  <a:pt x="208384" y="4125"/>
                </a:lnTo>
                <a:lnTo>
                  <a:pt x="255270" y="0"/>
                </a:lnTo>
                <a:close/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0520" y="245018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2330" y="297851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0066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74320" y="2385419"/>
            <a:ext cx="640080" cy="659130"/>
          </a:xfrm>
          <a:custGeom>
            <a:avLst/>
            <a:gdLst/>
            <a:ahLst/>
            <a:cxnLst/>
            <a:rect l="l" t="t" r="r" b="b"/>
            <a:pathLst>
              <a:path w="640080" h="659130">
                <a:moveTo>
                  <a:pt x="320039" y="0"/>
                </a:moveTo>
                <a:lnTo>
                  <a:pt x="368427" y="3453"/>
                </a:lnTo>
                <a:lnTo>
                  <a:pt x="414245" y="13518"/>
                </a:lnTo>
                <a:lnTo>
                  <a:pt x="457062" y="29755"/>
                </a:lnTo>
                <a:lnTo>
                  <a:pt x="496450" y="51723"/>
                </a:lnTo>
                <a:lnTo>
                  <a:pt x="531980" y="78981"/>
                </a:lnTo>
                <a:lnTo>
                  <a:pt x="563221" y="111088"/>
                </a:lnTo>
                <a:lnTo>
                  <a:pt x="589745" y="147603"/>
                </a:lnTo>
                <a:lnTo>
                  <a:pt x="611122" y="188085"/>
                </a:lnTo>
                <a:lnTo>
                  <a:pt x="626923" y="232095"/>
                </a:lnTo>
                <a:lnTo>
                  <a:pt x="636719" y="279190"/>
                </a:lnTo>
                <a:lnTo>
                  <a:pt x="640080" y="328930"/>
                </a:lnTo>
                <a:lnTo>
                  <a:pt x="636719" y="378699"/>
                </a:lnTo>
                <a:lnTo>
                  <a:pt x="626923" y="425875"/>
                </a:lnTo>
                <a:lnTo>
                  <a:pt x="611122" y="470005"/>
                </a:lnTo>
                <a:lnTo>
                  <a:pt x="589745" y="510638"/>
                </a:lnTo>
                <a:lnTo>
                  <a:pt x="563221" y="547320"/>
                </a:lnTo>
                <a:lnTo>
                  <a:pt x="531980" y="579599"/>
                </a:lnTo>
                <a:lnTo>
                  <a:pt x="496450" y="607024"/>
                </a:lnTo>
                <a:lnTo>
                  <a:pt x="457062" y="629142"/>
                </a:lnTo>
                <a:lnTo>
                  <a:pt x="414245" y="645500"/>
                </a:lnTo>
                <a:lnTo>
                  <a:pt x="368427" y="655647"/>
                </a:lnTo>
                <a:lnTo>
                  <a:pt x="320039" y="659130"/>
                </a:lnTo>
                <a:lnTo>
                  <a:pt x="271652" y="655647"/>
                </a:lnTo>
                <a:lnTo>
                  <a:pt x="225834" y="645500"/>
                </a:lnTo>
                <a:lnTo>
                  <a:pt x="183017" y="629142"/>
                </a:lnTo>
                <a:lnTo>
                  <a:pt x="143629" y="607024"/>
                </a:lnTo>
                <a:lnTo>
                  <a:pt x="108099" y="579599"/>
                </a:lnTo>
                <a:lnTo>
                  <a:pt x="76858" y="547320"/>
                </a:lnTo>
                <a:lnTo>
                  <a:pt x="50334" y="510638"/>
                </a:lnTo>
                <a:lnTo>
                  <a:pt x="28957" y="470005"/>
                </a:lnTo>
                <a:lnTo>
                  <a:pt x="13156" y="425875"/>
                </a:lnTo>
                <a:lnTo>
                  <a:pt x="3360" y="378699"/>
                </a:lnTo>
                <a:lnTo>
                  <a:pt x="0" y="328930"/>
                </a:lnTo>
                <a:lnTo>
                  <a:pt x="3360" y="279190"/>
                </a:lnTo>
                <a:lnTo>
                  <a:pt x="13156" y="232095"/>
                </a:lnTo>
                <a:lnTo>
                  <a:pt x="28957" y="188085"/>
                </a:lnTo>
                <a:lnTo>
                  <a:pt x="50334" y="147603"/>
                </a:lnTo>
                <a:lnTo>
                  <a:pt x="76858" y="111088"/>
                </a:lnTo>
                <a:lnTo>
                  <a:pt x="108099" y="78981"/>
                </a:lnTo>
                <a:lnTo>
                  <a:pt x="143629" y="51723"/>
                </a:lnTo>
                <a:lnTo>
                  <a:pt x="183017" y="29755"/>
                </a:lnTo>
                <a:lnTo>
                  <a:pt x="225834" y="13518"/>
                </a:lnTo>
                <a:lnTo>
                  <a:pt x="271652" y="3453"/>
                </a:lnTo>
                <a:lnTo>
                  <a:pt x="320039" y="0"/>
                </a:lnTo>
                <a:close/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74320" y="23854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14400" y="30458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665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607059" y="2349860"/>
            <a:ext cx="1244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EC1B23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940" y="2579729"/>
            <a:ext cx="2684436" cy="18243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583940" y="2579729"/>
            <a:ext cx="2725420" cy="1901189"/>
          </a:xfrm>
          <a:custGeom>
            <a:avLst/>
            <a:gdLst/>
            <a:ahLst/>
            <a:cxnLst/>
            <a:rect l="l" t="t" r="r" b="b"/>
            <a:pathLst>
              <a:path w="2725420" h="1901189">
                <a:moveTo>
                  <a:pt x="0" y="0"/>
                </a:moveTo>
                <a:lnTo>
                  <a:pt x="2725420" y="0"/>
                </a:lnTo>
                <a:lnTo>
                  <a:pt x="2725420" y="1901190"/>
                </a:lnTo>
                <a:lnTo>
                  <a:pt x="0" y="19011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88719" y="3475080"/>
            <a:ext cx="182880" cy="182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108960" y="3475080"/>
            <a:ext cx="365760" cy="182880"/>
          </a:xfrm>
          <a:custGeom>
            <a:avLst/>
            <a:gdLst/>
            <a:ahLst/>
            <a:cxnLst/>
            <a:rect l="l" t="t" r="r" b="b"/>
            <a:pathLst>
              <a:path w="365760" h="182879">
                <a:moveTo>
                  <a:pt x="274319" y="0"/>
                </a:moveTo>
                <a:lnTo>
                  <a:pt x="274319" y="45720"/>
                </a:lnTo>
                <a:lnTo>
                  <a:pt x="0" y="45720"/>
                </a:lnTo>
                <a:lnTo>
                  <a:pt x="0" y="137160"/>
                </a:lnTo>
                <a:lnTo>
                  <a:pt x="274319" y="137160"/>
                </a:lnTo>
                <a:lnTo>
                  <a:pt x="274319" y="182880"/>
                </a:lnTo>
                <a:lnTo>
                  <a:pt x="365760" y="91440"/>
                </a:lnTo>
                <a:lnTo>
                  <a:pt x="274319" y="0"/>
                </a:lnTo>
                <a:close/>
              </a:path>
            </a:pathLst>
          </a:custGeom>
          <a:solidFill>
            <a:srgbClr val="719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108960" y="3475080"/>
            <a:ext cx="365760" cy="182880"/>
          </a:xfrm>
          <a:custGeom>
            <a:avLst/>
            <a:gdLst/>
            <a:ahLst/>
            <a:cxnLst/>
            <a:rect l="l" t="t" r="r" b="b"/>
            <a:pathLst>
              <a:path w="365760" h="182879">
                <a:moveTo>
                  <a:pt x="0" y="45720"/>
                </a:moveTo>
                <a:lnTo>
                  <a:pt x="274319" y="45720"/>
                </a:lnTo>
                <a:lnTo>
                  <a:pt x="274319" y="0"/>
                </a:lnTo>
                <a:lnTo>
                  <a:pt x="365760" y="91440"/>
                </a:lnTo>
                <a:lnTo>
                  <a:pt x="274319" y="182880"/>
                </a:lnTo>
                <a:lnTo>
                  <a:pt x="274319" y="137160"/>
                </a:lnTo>
                <a:lnTo>
                  <a:pt x="0" y="137160"/>
                </a:lnTo>
                <a:lnTo>
                  <a:pt x="0" y="45720"/>
                </a:lnTo>
                <a:close/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108960" y="34750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74720" y="365796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492240" y="3383639"/>
            <a:ext cx="365760" cy="182880"/>
          </a:xfrm>
          <a:custGeom>
            <a:avLst/>
            <a:gdLst/>
            <a:ahLst/>
            <a:cxnLst/>
            <a:rect l="l" t="t" r="r" b="b"/>
            <a:pathLst>
              <a:path w="365759" h="182879">
                <a:moveTo>
                  <a:pt x="274319" y="0"/>
                </a:moveTo>
                <a:lnTo>
                  <a:pt x="274319" y="45719"/>
                </a:lnTo>
                <a:lnTo>
                  <a:pt x="0" y="45719"/>
                </a:lnTo>
                <a:lnTo>
                  <a:pt x="0" y="137160"/>
                </a:lnTo>
                <a:lnTo>
                  <a:pt x="274319" y="137160"/>
                </a:lnTo>
                <a:lnTo>
                  <a:pt x="274319" y="182880"/>
                </a:lnTo>
                <a:lnTo>
                  <a:pt x="365760" y="91439"/>
                </a:lnTo>
                <a:lnTo>
                  <a:pt x="274319" y="0"/>
                </a:lnTo>
                <a:close/>
              </a:path>
            </a:pathLst>
          </a:custGeom>
          <a:solidFill>
            <a:srgbClr val="719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492240" y="3383639"/>
            <a:ext cx="365760" cy="182880"/>
          </a:xfrm>
          <a:custGeom>
            <a:avLst/>
            <a:gdLst/>
            <a:ahLst/>
            <a:cxnLst/>
            <a:rect l="l" t="t" r="r" b="b"/>
            <a:pathLst>
              <a:path w="365759" h="182879">
                <a:moveTo>
                  <a:pt x="0" y="45719"/>
                </a:moveTo>
                <a:lnTo>
                  <a:pt x="274319" y="45719"/>
                </a:lnTo>
                <a:lnTo>
                  <a:pt x="274319" y="0"/>
                </a:lnTo>
                <a:lnTo>
                  <a:pt x="365760" y="91439"/>
                </a:lnTo>
                <a:lnTo>
                  <a:pt x="274319" y="182880"/>
                </a:lnTo>
                <a:lnTo>
                  <a:pt x="274319" y="137160"/>
                </a:lnTo>
                <a:lnTo>
                  <a:pt x="0" y="137160"/>
                </a:lnTo>
                <a:lnTo>
                  <a:pt x="0" y="45719"/>
                </a:lnTo>
                <a:close/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492240" y="33836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858000" y="35665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073675" y="2858133"/>
            <a:ext cx="2708827" cy="1503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124190" y="4336139"/>
            <a:ext cx="7893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AA</a:t>
            </a:r>
            <a:r>
              <a:rPr dirty="0" sz="1200" spc="-1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position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108960" y="3475080"/>
            <a:ext cx="367030" cy="184150"/>
          </a:xfrm>
          <a:custGeom>
            <a:avLst/>
            <a:gdLst/>
            <a:ahLst/>
            <a:cxnLst/>
            <a:rect l="l" t="t" r="r" b="b"/>
            <a:pathLst>
              <a:path w="367029" h="184150">
                <a:moveTo>
                  <a:pt x="274319" y="0"/>
                </a:moveTo>
                <a:lnTo>
                  <a:pt x="274319" y="45720"/>
                </a:lnTo>
                <a:lnTo>
                  <a:pt x="0" y="45720"/>
                </a:lnTo>
                <a:lnTo>
                  <a:pt x="0" y="137160"/>
                </a:lnTo>
                <a:lnTo>
                  <a:pt x="274319" y="137160"/>
                </a:lnTo>
                <a:lnTo>
                  <a:pt x="274319" y="184150"/>
                </a:lnTo>
                <a:lnTo>
                  <a:pt x="367029" y="91440"/>
                </a:lnTo>
                <a:lnTo>
                  <a:pt x="274319" y="0"/>
                </a:lnTo>
                <a:close/>
              </a:path>
            </a:pathLst>
          </a:custGeom>
          <a:solidFill>
            <a:srgbClr val="719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08960" y="3475080"/>
            <a:ext cx="367030" cy="184150"/>
          </a:xfrm>
          <a:custGeom>
            <a:avLst/>
            <a:gdLst/>
            <a:ahLst/>
            <a:cxnLst/>
            <a:rect l="l" t="t" r="r" b="b"/>
            <a:pathLst>
              <a:path w="367029" h="184150">
                <a:moveTo>
                  <a:pt x="0" y="45720"/>
                </a:moveTo>
                <a:lnTo>
                  <a:pt x="274319" y="45720"/>
                </a:lnTo>
                <a:lnTo>
                  <a:pt x="274319" y="0"/>
                </a:lnTo>
                <a:lnTo>
                  <a:pt x="367029" y="91440"/>
                </a:lnTo>
                <a:lnTo>
                  <a:pt x="274319" y="184150"/>
                </a:lnTo>
                <a:lnTo>
                  <a:pt x="274319" y="137160"/>
                </a:lnTo>
                <a:lnTo>
                  <a:pt x="0" y="137160"/>
                </a:lnTo>
                <a:lnTo>
                  <a:pt x="0" y="45720"/>
                </a:lnTo>
                <a:close/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108960" y="34750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475990" y="365923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3364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6941016" y="3258797"/>
            <a:ext cx="196215" cy="6115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z="1200">
                <a:latin typeface="Arial"/>
                <a:cs typeface="Arial"/>
              </a:rPr>
              <a:t>% of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WT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630"/>
              </a:lnSpc>
            </a:pPr>
            <a:r>
              <a:rPr dirty="0"/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3120" rIns="0" bIns="0" rtlCol="0" vert="horz">
            <a:spAutoFit/>
          </a:bodyPr>
          <a:lstStyle/>
          <a:p>
            <a:pPr marL="2572385" marR="5080" indent="-930910">
              <a:lnSpc>
                <a:spcPts val="3590"/>
              </a:lnSpc>
              <a:spcBef>
                <a:spcPts val="425"/>
              </a:spcBef>
            </a:pPr>
            <a:r>
              <a:rPr dirty="0"/>
              <a:t>Assessing </a:t>
            </a:r>
            <a:r>
              <a:rPr dirty="0" spc="-5"/>
              <a:t>Missense </a:t>
            </a:r>
            <a:r>
              <a:rPr dirty="0" spc="-10"/>
              <a:t>Mutations:  </a:t>
            </a:r>
            <a:r>
              <a:rPr dirty="0" spc="-15"/>
              <a:t>Pearson’s</a:t>
            </a:r>
            <a:r>
              <a:rPr dirty="0" spc="-10"/>
              <a:t> </a:t>
            </a:r>
            <a:r>
              <a:rPr dirty="0" spc="-5"/>
              <a:t>correlation</a:t>
            </a:r>
          </a:p>
        </p:txBody>
      </p:sp>
      <p:sp>
        <p:nvSpPr>
          <p:cNvPr id="3" name="object 3"/>
          <p:cNvSpPr/>
          <p:nvPr/>
        </p:nvSpPr>
        <p:spPr>
          <a:xfrm>
            <a:off x="510355" y="1841358"/>
            <a:ext cx="3462672" cy="2373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7775" y="2282013"/>
            <a:ext cx="238760" cy="10369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60"/>
              </a:lnSpc>
            </a:pPr>
            <a:r>
              <a:rPr dirty="0" sz="1500">
                <a:latin typeface="Arial"/>
                <a:cs typeface="Arial"/>
              </a:rPr>
              <a:t>Prediction</a:t>
            </a:r>
            <a:r>
              <a:rPr dirty="0" sz="1500" spc="-6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630"/>
              </a:lnSpc>
            </a:pPr>
            <a:r>
              <a:rPr dirty="0"/>
              <a:t>8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57630" y="4079599"/>
            <a:ext cx="181737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Arial"/>
                <a:cs typeface="Arial"/>
              </a:rPr>
              <a:t>Real </a:t>
            </a:r>
            <a:r>
              <a:rPr dirty="0" sz="1500">
                <a:latin typeface="Arial"/>
                <a:cs typeface="Arial"/>
              </a:rPr>
              <a:t>mutation</a:t>
            </a:r>
            <a:r>
              <a:rPr dirty="0" sz="1500" spc="-65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effects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56789" y="1368149"/>
            <a:ext cx="7099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Go</a:t>
            </a:r>
            <a:r>
              <a:rPr dirty="0" sz="1800" spc="-15">
                <a:latin typeface="Arial"/>
                <a:cs typeface="Arial"/>
              </a:rPr>
              <a:t>o</a:t>
            </a:r>
            <a:r>
              <a:rPr dirty="0" sz="1800" spc="-5">
                <a:latin typeface="Arial"/>
                <a:cs typeface="Arial"/>
              </a:rPr>
              <a:t>d?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0355" y="1841358"/>
            <a:ext cx="3462672" cy="2373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725427" y="1862415"/>
            <a:ext cx="3461298" cy="23689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7775" y="2282013"/>
            <a:ext cx="238760" cy="10369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60"/>
              </a:lnSpc>
            </a:pPr>
            <a:r>
              <a:rPr dirty="0" sz="1500">
                <a:latin typeface="Arial"/>
                <a:cs typeface="Arial"/>
              </a:rPr>
              <a:t>Prediction</a:t>
            </a:r>
            <a:r>
              <a:rPr dirty="0" sz="1500" spc="-6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7630" y="4079599"/>
            <a:ext cx="181737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Arial"/>
                <a:cs typeface="Arial"/>
              </a:rPr>
              <a:t>Real </a:t>
            </a:r>
            <a:r>
              <a:rPr dirty="0" sz="1500">
                <a:latin typeface="Arial"/>
                <a:cs typeface="Arial"/>
              </a:rPr>
              <a:t>mutation</a:t>
            </a:r>
            <a:r>
              <a:rPr dirty="0" sz="1500" spc="-65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effects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35500" y="2194919"/>
            <a:ext cx="302260" cy="1192530"/>
          </a:xfrm>
          <a:custGeom>
            <a:avLst/>
            <a:gdLst/>
            <a:ahLst/>
            <a:cxnLst/>
            <a:rect l="l" t="t" r="r" b="b"/>
            <a:pathLst>
              <a:path w="302260" h="1192529">
                <a:moveTo>
                  <a:pt x="302260" y="0"/>
                </a:moveTo>
                <a:lnTo>
                  <a:pt x="0" y="0"/>
                </a:lnTo>
                <a:lnTo>
                  <a:pt x="0" y="1192530"/>
                </a:lnTo>
                <a:lnTo>
                  <a:pt x="302260" y="1192530"/>
                </a:lnTo>
                <a:lnTo>
                  <a:pt x="3022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667515" y="2273122"/>
            <a:ext cx="238760" cy="10369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60"/>
              </a:lnSpc>
            </a:pPr>
            <a:r>
              <a:rPr dirty="0" sz="1500">
                <a:latin typeface="Arial"/>
                <a:cs typeface="Arial"/>
              </a:rPr>
              <a:t>Prediction</a:t>
            </a:r>
            <a:r>
              <a:rPr dirty="0" sz="1500" spc="-6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570">
              <a:lnSpc>
                <a:spcPts val="1630"/>
              </a:lnSpc>
            </a:pPr>
            <a:r>
              <a:rPr dirty="0"/>
              <a:t>9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55309" y="4082139"/>
            <a:ext cx="181737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Arial"/>
                <a:cs typeface="Arial"/>
              </a:rPr>
              <a:t>Real </a:t>
            </a:r>
            <a:r>
              <a:rPr dirty="0" sz="1500">
                <a:latin typeface="Arial"/>
                <a:cs typeface="Arial"/>
              </a:rPr>
              <a:t>mutation</a:t>
            </a:r>
            <a:r>
              <a:rPr dirty="0" sz="1500" spc="-65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effects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6789" y="1368149"/>
            <a:ext cx="7099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Go</a:t>
            </a:r>
            <a:r>
              <a:rPr dirty="0" sz="1800" spc="-15">
                <a:latin typeface="Arial"/>
                <a:cs typeface="Arial"/>
              </a:rPr>
              <a:t>o</a:t>
            </a:r>
            <a:r>
              <a:rPr dirty="0" sz="1800" spc="-5">
                <a:latin typeface="Arial"/>
                <a:cs typeface="Arial"/>
              </a:rPr>
              <a:t>d?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6829" y="1383389"/>
            <a:ext cx="7613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Better?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5659" rIns="0" bIns="0" rtlCol="0" vert="horz">
            <a:spAutoFit/>
          </a:bodyPr>
          <a:lstStyle/>
          <a:p>
            <a:pPr marL="2572385" marR="5080" indent="-930910">
              <a:lnSpc>
                <a:spcPts val="3579"/>
              </a:lnSpc>
              <a:spcBef>
                <a:spcPts val="434"/>
              </a:spcBef>
            </a:pPr>
            <a:r>
              <a:rPr dirty="0" spc="-5"/>
              <a:t>Assessing Missense Mutations:  </a:t>
            </a:r>
            <a:r>
              <a:rPr dirty="0" spc="-15"/>
              <a:t>Pearson’s </a:t>
            </a:r>
            <a:r>
              <a:rPr dirty="0" spc="-5"/>
              <a:t>correlation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15630" y="1840589"/>
            <a:ext cx="1663064" cy="1835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5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x =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9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14"/>
              </a:lnSpc>
            </a:pPr>
            <a:r>
              <a:rPr dirty="0" sz="1800" spc="-5">
                <a:latin typeface="Arial"/>
                <a:cs typeface="Arial"/>
              </a:rPr>
              <a:t>var(x)=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14"/>
              </a:lnSpc>
            </a:pPr>
            <a:r>
              <a:rPr dirty="0" sz="1800" spc="-5">
                <a:latin typeface="Arial"/>
                <a:cs typeface="Arial"/>
              </a:rPr>
              <a:t>Y= </a:t>
            </a:r>
            <a:r>
              <a:rPr dirty="0" sz="1800" spc="-10">
                <a:latin typeface="Arial"/>
                <a:cs typeface="Arial"/>
              </a:rPr>
              <a:t>7.50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85"/>
              </a:lnSpc>
            </a:pPr>
            <a:r>
              <a:rPr dirty="0" sz="1800" spc="-5">
                <a:latin typeface="Arial"/>
                <a:cs typeface="Arial"/>
              </a:rPr>
              <a:t>var(y)=4.125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 marR="5080">
              <a:lnSpc>
                <a:spcPts val="2020"/>
              </a:lnSpc>
            </a:pPr>
            <a:r>
              <a:rPr dirty="0" sz="1800" spc="-10">
                <a:latin typeface="Arial"/>
                <a:cs typeface="Arial"/>
              </a:rPr>
              <a:t>R^2=0.816  </a:t>
            </a:r>
            <a:r>
              <a:rPr dirty="0" sz="1800">
                <a:latin typeface="Arial"/>
                <a:cs typeface="Arial"/>
              </a:rPr>
              <a:t>y=3.00</a:t>
            </a:r>
            <a:r>
              <a:rPr dirty="0" sz="1800" spc="-15">
                <a:latin typeface="Arial"/>
                <a:cs typeface="Arial"/>
              </a:rPr>
              <a:t>0</a:t>
            </a:r>
            <a:r>
              <a:rPr dirty="0" sz="1800" spc="5">
                <a:latin typeface="Arial"/>
                <a:cs typeface="Arial"/>
              </a:rPr>
              <a:t>+</a:t>
            </a:r>
            <a:r>
              <a:rPr dirty="0" sz="1800" spc="-15">
                <a:latin typeface="Arial"/>
                <a:cs typeface="Arial"/>
              </a:rPr>
              <a:t>0</a:t>
            </a:r>
            <a:r>
              <a:rPr dirty="0" sz="1800" spc="5">
                <a:latin typeface="Arial"/>
                <a:cs typeface="Arial"/>
              </a:rPr>
              <a:t>.</a:t>
            </a:r>
            <a:r>
              <a:rPr dirty="0" sz="1800" spc="-15">
                <a:latin typeface="Arial"/>
                <a:cs typeface="Arial"/>
              </a:rPr>
              <a:t>5</a:t>
            </a:r>
            <a:r>
              <a:rPr dirty="0" sz="1800" spc="-5">
                <a:latin typeface="Arial"/>
                <a:cs typeface="Arial"/>
              </a:rPr>
              <a:t>00x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10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5659" rIns="0" bIns="0" rtlCol="0" vert="horz">
            <a:spAutoFit/>
          </a:bodyPr>
          <a:lstStyle/>
          <a:p>
            <a:pPr marL="2572385" marR="5080" indent="-930910">
              <a:lnSpc>
                <a:spcPts val="3579"/>
              </a:lnSpc>
              <a:spcBef>
                <a:spcPts val="434"/>
              </a:spcBef>
            </a:pPr>
            <a:r>
              <a:rPr dirty="0" spc="-5"/>
              <a:t>Assessing Missense Mutations:  </a:t>
            </a:r>
            <a:r>
              <a:rPr dirty="0" spc="-15"/>
              <a:t>Pearson’s </a:t>
            </a:r>
            <a:r>
              <a:rPr dirty="0" spc="-5"/>
              <a:t>correlation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0350" y="2114910"/>
            <a:ext cx="1263650" cy="55499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>
              <a:lnSpc>
                <a:spcPts val="2010"/>
              </a:lnSpc>
              <a:spcBef>
                <a:spcPts val="290"/>
              </a:spcBef>
            </a:pPr>
            <a:r>
              <a:rPr dirty="0" sz="1800" spc="-5">
                <a:latin typeface="Arial"/>
                <a:cs typeface="Arial"/>
              </a:rPr>
              <a:t>An</a:t>
            </a:r>
            <a:r>
              <a:rPr dirty="0" sz="1800" spc="-15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mb</a:t>
            </a:r>
            <a:r>
              <a:rPr dirty="0" sz="1800" spc="-15">
                <a:latin typeface="Arial"/>
                <a:cs typeface="Arial"/>
              </a:rPr>
              <a:t>e</a:t>
            </a:r>
            <a:r>
              <a:rPr dirty="0" sz="1800" spc="-30">
                <a:latin typeface="Arial"/>
                <a:cs typeface="Arial"/>
              </a:rPr>
              <a:t>’</a:t>
            </a:r>
            <a:r>
              <a:rPr dirty="0" sz="1800">
                <a:latin typeface="Arial"/>
                <a:cs typeface="Arial"/>
              </a:rPr>
              <a:t>s  </a:t>
            </a:r>
            <a:r>
              <a:rPr dirty="0" sz="1800" spc="-10">
                <a:latin typeface="Arial"/>
                <a:cs typeface="Arial"/>
              </a:rPr>
              <a:t>quartet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1379" y="321669"/>
            <a:ext cx="577024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The Datasaurus</a:t>
            </a:r>
            <a:r>
              <a:rPr dirty="0" sz="4400" spc="-80"/>
              <a:t> </a:t>
            </a:r>
            <a:r>
              <a:rPr dirty="0" sz="4400" spc="-5"/>
              <a:t>Dozen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319205" y="1214281"/>
            <a:ext cx="2802519" cy="3762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661150" y="1840589"/>
            <a:ext cx="1638300" cy="132334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algn="just" marL="12700" marR="5080">
              <a:lnSpc>
                <a:spcPct val="93300"/>
              </a:lnSpc>
              <a:spcBef>
                <a:spcPts val="244"/>
              </a:spcBef>
            </a:pPr>
            <a:r>
              <a:rPr dirty="0" sz="1800">
                <a:latin typeface="Arial"/>
                <a:cs typeface="Arial"/>
              </a:rPr>
              <a:t>X </a:t>
            </a:r>
            <a:r>
              <a:rPr dirty="0" sz="1800" spc="-5">
                <a:latin typeface="Arial"/>
                <a:cs typeface="Arial"/>
              </a:rPr>
              <a:t>mean 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54.26  </a:t>
            </a:r>
            <a:r>
              <a:rPr dirty="0" sz="1800">
                <a:latin typeface="Arial"/>
                <a:cs typeface="Arial"/>
              </a:rPr>
              <a:t>Y </a:t>
            </a:r>
            <a:r>
              <a:rPr dirty="0" sz="1800" spc="-5">
                <a:latin typeface="Arial"/>
                <a:cs typeface="Arial"/>
              </a:rPr>
              <a:t>Mean 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47.83  </a:t>
            </a:r>
            <a:r>
              <a:rPr dirty="0" sz="1800">
                <a:latin typeface="Arial"/>
                <a:cs typeface="Arial"/>
              </a:rPr>
              <a:t>X </a:t>
            </a:r>
            <a:r>
              <a:rPr dirty="0" sz="1800" spc="-5">
                <a:latin typeface="Arial"/>
                <a:cs typeface="Arial"/>
              </a:rPr>
              <a:t>SD      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16.76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ts val="1939"/>
              </a:lnSpc>
            </a:pPr>
            <a:r>
              <a:rPr dirty="0" sz="1800">
                <a:latin typeface="Arial"/>
                <a:cs typeface="Arial"/>
              </a:rPr>
              <a:t>Y </a:t>
            </a:r>
            <a:r>
              <a:rPr dirty="0" sz="1800" spc="-5">
                <a:latin typeface="Arial"/>
                <a:cs typeface="Arial"/>
              </a:rPr>
              <a:t>SD      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26.73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ts val="2090"/>
              </a:lnSpc>
            </a:pPr>
            <a:r>
              <a:rPr dirty="0" sz="1800" spc="-5">
                <a:latin typeface="Arial"/>
                <a:cs typeface="Arial"/>
              </a:rPr>
              <a:t>Corr 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3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0.06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7910" y="254360"/>
            <a:ext cx="541782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NAGLU </a:t>
            </a:r>
            <a:r>
              <a:rPr dirty="0" spc="-10"/>
              <a:t>predictions</a:t>
            </a:r>
            <a:r>
              <a:rPr dirty="0" spc="-20"/>
              <a:t> </a:t>
            </a:r>
            <a:r>
              <a:rPr dirty="0" spc="-10"/>
              <a:t>compared</a:t>
            </a:r>
          </a:p>
        </p:txBody>
      </p:sp>
      <p:sp>
        <p:nvSpPr>
          <p:cNvPr id="3" name="object 3"/>
          <p:cNvSpPr/>
          <p:nvPr/>
        </p:nvSpPr>
        <p:spPr>
          <a:xfrm>
            <a:off x="2103120" y="763629"/>
            <a:ext cx="4519930" cy="4248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1000" y="27030"/>
            <a:ext cx="6769734" cy="969010"/>
          </a:xfrm>
          <a:prstGeom prst="rect"/>
        </p:spPr>
        <p:txBody>
          <a:bodyPr wrap="square" lIns="0" tIns="53975" rIns="0" bIns="0" rtlCol="0" vert="horz">
            <a:spAutoFit/>
          </a:bodyPr>
          <a:lstStyle/>
          <a:p>
            <a:pPr marL="941705" marR="5080" indent="-929640">
              <a:lnSpc>
                <a:spcPts val="3590"/>
              </a:lnSpc>
              <a:spcBef>
                <a:spcPts val="425"/>
              </a:spcBef>
            </a:pPr>
            <a:r>
              <a:rPr dirty="0" spc="-5"/>
              <a:t>NAGLU top 10 </a:t>
            </a:r>
            <a:r>
              <a:rPr dirty="0" spc="-10"/>
              <a:t>predictions </a:t>
            </a:r>
            <a:r>
              <a:rPr dirty="0" spc="-5"/>
              <a:t>compared:  </a:t>
            </a:r>
            <a:r>
              <a:rPr dirty="0"/>
              <a:t>No </a:t>
            </a:r>
            <a:r>
              <a:rPr dirty="0" spc="-10"/>
              <a:t>Significant</a:t>
            </a:r>
            <a:r>
              <a:rPr dirty="0" spc="-30"/>
              <a:t> </a:t>
            </a:r>
            <a:r>
              <a:rPr dirty="0" spc="-10"/>
              <a:t>Differences?</a:t>
            </a:r>
          </a:p>
        </p:txBody>
      </p:sp>
      <p:sp>
        <p:nvSpPr>
          <p:cNvPr id="3" name="object 3"/>
          <p:cNvSpPr/>
          <p:nvPr/>
        </p:nvSpPr>
        <p:spPr>
          <a:xfrm>
            <a:off x="1280160" y="1190350"/>
            <a:ext cx="7386320" cy="3362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91235" y="1460859"/>
          <a:ext cx="977900" cy="2298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4990"/>
                <a:gridCol w="394970"/>
              </a:tblGrid>
              <a:tr h="1854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EC1B2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EC1B23"/>
                      </a:solidFill>
                      <a:prstDash val="solid"/>
                    </a:lnB>
                  </a:tcPr>
                </a:tc>
              </a:tr>
              <a:tr h="2103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EC1B23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EC1B23"/>
                      </a:solidFill>
                      <a:prstDash val="solid"/>
                    </a:lnT>
                    <a:lnB w="19050">
                      <a:solidFill>
                        <a:srgbClr val="EC1B2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EC1B23"/>
                      </a:solidFill>
                      <a:prstDash val="solid"/>
                    </a:lnR>
                    <a:lnT w="19050">
                      <a:solidFill>
                        <a:srgbClr val="EC1B23"/>
                      </a:solidFill>
                      <a:prstDash val="solid"/>
                    </a:lnT>
                    <a:lnB w="19050">
                      <a:solidFill>
                        <a:srgbClr val="EC1B23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858000" y="1463400"/>
            <a:ext cx="1371600" cy="2468880"/>
          </a:xfrm>
          <a:custGeom>
            <a:avLst/>
            <a:gdLst/>
            <a:ahLst/>
            <a:cxnLst/>
            <a:rect l="l" t="t" r="r" b="b"/>
            <a:pathLst>
              <a:path w="1371600" h="2468879">
                <a:moveTo>
                  <a:pt x="685800" y="2468879"/>
                </a:moveTo>
                <a:lnTo>
                  <a:pt x="0" y="2468879"/>
                </a:lnTo>
                <a:lnTo>
                  <a:pt x="0" y="0"/>
                </a:lnTo>
                <a:lnTo>
                  <a:pt x="1371600" y="0"/>
                </a:lnTo>
                <a:lnTo>
                  <a:pt x="1371600" y="2468879"/>
                </a:lnTo>
                <a:lnTo>
                  <a:pt x="685800" y="2468879"/>
                </a:lnTo>
                <a:close/>
              </a:path>
            </a:pathLst>
          </a:custGeom>
          <a:ln w="1832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07300" y="1460859"/>
            <a:ext cx="0" cy="2471420"/>
          </a:xfrm>
          <a:custGeom>
            <a:avLst/>
            <a:gdLst/>
            <a:ahLst/>
            <a:cxnLst/>
            <a:rect l="l" t="t" r="r" b="b"/>
            <a:pathLst>
              <a:path w="0" h="2471420">
                <a:moveTo>
                  <a:pt x="0" y="0"/>
                </a:moveTo>
                <a:lnTo>
                  <a:pt x="0" y="2471419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8150" y="27030"/>
            <a:ext cx="6657340" cy="969010"/>
          </a:xfrm>
          <a:prstGeom prst="rect"/>
        </p:spPr>
        <p:txBody>
          <a:bodyPr wrap="square" lIns="0" tIns="53975" rIns="0" bIns="0" rtlCol="0" vert="horz">
            <a:spAutoFit/>
          </a:bodyPr>
          <a:lstStyle/>
          <a:p>
            <a:pPr marL="1397000" marR="5080" indent="-1384300">
              <a:lnSpc>
                <a:spcPts val="3590"/>
              </a:lnSpc>
              <a:spcBef>
                <a:spcPts val="425"/>
              </a:spcBef>
            </a:pPr>
            <a:r>
              <a:rPr dirty="0" spc="-5"/>
              <a:t>NAGLU </a:t>
            </a:r>
            <a:r>
              <a:rPr dirty="0" spc="-10"/>
              <a:t>top 10 predictions </a:t>
            </a:r>
            <a:r>
              <a:rPr dirty="0" spc="-5"/>
              <a:t>compared  </a:t>
            </a:r>
            <a:r>
              <a:rPr dirty="0" spc="-15"/>
              <a:t>Cohen’s </a:t>
            </a:r>
            <a:r>
              <a:rPr dirty="0" i="1">
                <a:latin typeface="Arial"/>
                <a:cs typeface="Arial"/>
              </a:rPr>
              <a:t>d </a:t>
            </a:r>
            <a:r>
              <a:rPr dirty="0" spc="-20"/>
              <a:t>Effect</a:t>
            </a:r>
            <a:r>
              <a:rPr dirty="0" spc="-15"/>
              <a:t> </a:t>
            </a:r>
            <a:r>
              <a:rPr dirty="0" spc="-5"/>
              <a:t>Size</a:t>
            </a:r>
          </a:p>
        </p:txBody>
      </p:sp>
      <p:sp>
        <p:nvSpPr>
          <p:cNvPr id="3" name="object 3"/>
          <p:cNvSpPr/>
          <p:nvPr/>
        </p:nvSpPr>
        <p:spPr>
          <a:xfrm>
            <a:off x="1280160" y="1190350"/>
            <a:ext cx="7386320" cy="3362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29990" y="1920600"/>
            <a:ext cx="182880" cy="1005840"/>
          </a:xfrm>
          <a:custGeom>
            <a:avLst/>
            <a:gdLst/>
            <a:ahLst/>
            <a:cxnLst/>
            <a:rect l="l" t="t" r="r" b="b"/>
            <a:pathLst>
              <a:path w="182879" h="1005839">
                <a:moveTo>
                  <a:pt x="91439" y="1005839"/>
                </a:moveTo>
                <a:lnTo>
                  <a:pt x="0" y="1005839"/>
                </a:lnTo>
                <a:lnTo>
                  <a:pt x="0" y="0"/>
                </a:lnTo>
                <a:lnTo>
                  <a:pt x="182880" y="0"/>
                </a:lnTo>
                <a:lnTo>
                  <a:pt x="182880" y="1005839"/>
                </a:lnTo>
                <a:lnTo>
                  <a:pt x="91439" y="1005839"/>
                </a:lnTo>
                <a:close/>
              </a:path>
            </a:pathLst>
          </a:custGeom>
          <a:ln w="1832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98080" y="1920600"/>
            <a:ext cx="457200" cy="1280160"/>
          </a:xfrm>
          <a:custGeom>
            <a:avLst/>
            <a:gdLst/>
            <a:ahLst/>
            <a:cxnLst/>
            <a:rect l="l" t="t" r="r" b="b"/>
            <a:pathLst>
              <a:path w="457200" h="1280160">
                <a:moveTo>
                  <a:pt x="228600" y="1280159"/>
                </a:moveTo>
                <a:lnTo>
                  <a:pt x="0" y="1280159"/>
                </a:lnTo>
                <a:lnTo>
                  <a:pt x="0" y="0"/>
                </a:lnTo>
                <a:lnTo>
                  <a:pt x="457200" y="0"/>
                </a:lnTo>
                <a:lnTo>
                  <a:pt x="457200" y="1280159"/>
                </a:lnTo>
                <a:lnTo>
                  <a:pt x="228600" y="1280159"/>
                </a:lnTo>
                <a:close/>
              </a:path>
            </a:pathLst>
          </a:custGeom>
          <a:ln w="18329">
            <a:solidFill>
              <a:srgbClr val="EC1B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0729" y="321669"/>
            <a:ext cx="347345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RMSE </a:t>
            </a:r>
            <a:r>
              <a:rPr dirty="0" sz="4400"/>
              <a:t>&amp;</a:t>
            </a:r>
            <a:r>
              <a:rPr dirty="0" sz="4400" spc="-320"/>
              <a:t> </a:t>
            </a:r>
            <a:r>
              <a:rPr dirty="0" sz="4400" spc="-5"/>
              <a:t>AUC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280160" y="1389481"/>
            <a:ext cx="7131050" cy="32743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79140" y="1737719"/>
            <a:ext cx="0" cy="1828800"/>
          </a:xfrm>
          <a:custGeom>
            <a:avLst/>
            <a:gdLst/>
            <a:ahLst/>
            <a:cxnLst/>
            <a:rect l="l" t="t" r="r" b="b"/>
            <a:pathLst>
              <a:path w="0"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71790" y="1939650"/>
            <a:ext cx="0" cy="1828800"/>
          </a:xfrm>
          <a:custGeom>
            <a:avLst/>
            <a:gdLst/>
            <a:ahLst/>
            <a:cxnLst/>
            <a:rect l="l" t="t" r="r" b="b"/>
            <a:pathLst>
              <a:path w="0"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2339" y="321669"/>
            <a:ext cx="564832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Looking at</a:t>
            </a:r>
            <a:r>
              <a:rPr dirty="0" sz="4400" spc="-65"/>
              <a:t> </a:t>
            </a:r>
            <a:r>
              <a:rPr dirty="0" sz="4400" spc="-5"/>
              <a:t>correlations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038816" y="1520960"/>
            <a:ext cx="8038826" cy="25681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09870" y="4591410"/>
            <a:ext cx="3474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Arial"/>
                <a:cs typeface="Arial"/>
              </a:rPr>
              <a:t>Pejaver </a:t>
            </a:r>
            <a:r>
              <a:rPr dirty="0" sz="1200" spc="5" i="1">
                <a:latin typeface="Arial"/>
                <a:cs typeface="Arial"/>
              </a:rPr>
              <a:t>et </a:t>
            </a:r>
            <a:r>
              <a:rPr dirty="0" sz="1200" i="1">
                <a:latin typeface="Arial"/>
                <a:cs typeface="Arial"/>
              </a:rPr>
              <a:t>al </a:t>
            </a:r>
            <a:r>
              <a:rPr dirty="0" sz="1200" spc="-5">
                <a:latin typeface="Arial"/>
                <a:cs typeface="Arial"/>
              </a:rPr>
              <a:t>Human </a:t>
            </a:r>
            <a:r>
              <a:rPr dirty="0" sz="1200">
                <a:latin typeface="Arial"/>
                <a:cs typeface="Arial"/>
              </a:rPr>
              <a:t>Mutation.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2017;38:1092–1108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3679" y="321669"/>
            <a:ext cx="452818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SUMO</a:t>
            </a:r>
            <a:r>
              <a:rPr dirty="0" sz="4400" spc="-85"/>
              <a:t> </a:t>
            </a:r>
            <a:r>
              <a:rPr dirty="0" sz="4400" spc="-5"/>
              <a:t>Conjugase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6752590" y="4956232"/>
            <a:ext cx="301942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z="1400" spc="-5">
                <a:latin typeface="Arial"/>
                <a:cs typeface="Arial"/>
              </a:rPr>
              <a:t>Jing Zhang et </a:t>
            </a:r>
            <a:r>
              <a:rPr dirty="0" sz="1400">
                <a:latin typeface="Arial"/>
                <a:cs typeface="Arial"/>
              </a:rPr>
              <a:t>al </a:t>
            </a:r>
            <a:r>
              <a:rPr dirty="0" sz="1400" spc="-5">
                <a:latin typeface="Arial"/>
                <a:cs typeface="Arial"/>
              </a:rPr>
              <a:t>HUMU 2017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38</a:t>
            </a:r>
            <a:r>
              <a:rPr dirty="0" sz="1400" spc="-5">
                <a:latin typeface="Arial"/>
                <a:cs typeface="Arial"/>
              </a:rPr>
              <a:t>:1051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18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440" y="2038710"/>
            <a:ext cx="170815" cy="245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50" spc="-310">
                <a:latin typeface="MS UI Gothic"/>
                <a:cs typeface="MS UI Gothic"/>
              </a:rPr>
              <a:t>●</a:t>
            </a:r>
            <a:endParaRPr sz="145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440" y="2673710"/>
            <a:ext cx="170815" cy="245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50" spc="-310">
                <a:latin typeface="MS UI Gothic"/>
                <a:cs typeface="MS UI Gothic"/>
              </a:rPr>
              <a:t>●</a:t>
            </a:r>
            <a:endParaRPr sz="1450">
              <a:latin typeface="MS UI Gothic"/>
              <a:cs typeface="MS UI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289" y="1763120"/>
            <a:ext cx="5507355" cy="1297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500"/>
              </a:lnSpc>
              <a:spcBef>
                <a:spcPts val="95"/>
              </a:spcBef>
            </a:pPr>
            <a:r>
              <a:rPr dirty="0" sz="3200" spc="-5">
                <a:latin typeface="Arial"/>
                <a:cs typeface="Arial"/>
              </a:rPr>
              <a:t>5,000 UBE21 </a:t>
            </a:r>
            <a:r>
              <a:rPr dirty="0" sz="3200" spc="-10">
                <a:latin typeface="Arial"/>
                <a:cs typeface="Arial"/>
              </a:rPr>
              <a:t>mutants </a:t>
            </a:r>
            <a:r>
              <a:rPr dirty="0" sz="3200" spc="-5">
                <a:latin typeface="Arial"/>
                <a:cs typeface="Arial"/>
              </a:rPr>
              <a:t>in yeast  </a:t>
            </a:r>
            <a:r>
              <a:rPr dirty="0" sz="3200">
                <a:latin typeface="Arial"/>
                <a:cs typeface="Arial"/>
              </a:rPr>
              <a:t>Assay </a:t>
            </a:r>
            <a:r>
              <a:rPr dirty="0" sz="3200" spc="-5">
                <a:latin typeface="Arial"/>
                <a:cs typeface="Arial"/>
              </a:rPr>
              <a:t>type: yeast</a:t>
            </a:r>
            <a:r>
              <a:rPr dirty="0" sz="3200" spc="-5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growth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3679" y="321669"/>
            <a:ext cx="452818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SUMO</a:t>
            </a:r>
            <a:r>
              <a:rPr dirty="0" sz="4400" spc="-85"/>
              <a:t> </a:t>
            </a:r>
            <a:r>
              <a:rPr dirty="0" sz="4400" spc="-5"/>
              <a:t>Conjugase</a:t>
            </a:r>
            <a:endParaRPr sz="4400"/>
          </a:p>
        </p:txBody>
      </p:sp>
      <p:sp>
        <p:nvSpPr>
          <p:cNvPr id="10" name="object 10"/>
          <p:cNvSpPr txBox="1"/>
          <p:nvPr/>
        </p:nvSpPr>
        <p:spPr>
          <a:xfrm>
            <a:off x="6752590" y="4956232"/>
            <a:ext cx="301942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 sz="1400" spc="-5">
                <a:latin typeface="Arial"/>
                <a:cs typeface="Arial"/>
              </a:rPr>
              <a:t>Jing Zhang et </a:t>
            </a:r>
            <a:r>
              <a:rPr dirty="0" sz="1400">
                <a:latin typeface="Arial"/>
                <a:cs typeface="Arial"/>
              </a:rPr>
              <a:t>al </a:t>
            </a:r>
            <a:r>
              <a:rPr dirty="0" sz="1400" spc="-5">
                <a:latin typeface="Arial"/>
                <a:cs typeface="Arial"/>
              </a:rPr>
              <a:t>HUMU 2017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38</a:t>
            </a:r>
            <a:r>
              <a:rPr dirty="0" sz="1400" spc="-5">
                <a:latin typeface="Arial"/>
                <a:cs typeface="Arial"/>
              </a:rPr>
              <a:t>:1051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3719" y="1733909"/>
            <a:ext cx="10922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145">
                <a:latin typeface="MS UI Gothic"/>
                <a:cs typeface="MS UI Gothic"/>
              </a:rPr>
              <a:t>●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719" y="2102209"/>
            <a:ext cx="10922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145">
                <a:latin typeface="MS UI Gothic"/>
                <a:cs typeface="MS UI Gothic"/>
              </a:rPr>
              <a:t>●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719" y="2470509"/>
            <a:ext cx="10922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145">
                <a:latin typeface="MS UI Gothic"/>
                <a:cs typeface="MS UI Gothic"/>
              </a:rPr>
              <a:t>●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719" y="2838809"/>
            <a:ext cx="10922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145">
                <a:latin typeface="MS UI Gothic"/>
                <a:cs typeface="MS UI Gothic"/>
              </a:rPr>
              <a:t>●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3719" y="3735430"/>
            <a:ext cx="10922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145">
                <a:latin typeface="MS UI Gothic"/>
                <a:cs typeface="MS UI Gothic"/>
              </a:rPr>
              <a:t>●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3719" y="4366619"/>
            <a:ext cx="109220" cy="152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00" spc="-145">
                <a:latin typeface="MS UI Gothic"/>
                <a:cs typeface="MS UI Gothic"/>
              </a:rPr>
              <a:t>●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1680" y="1575159"/>
            <a:ext cx="8643620" cy="3026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440045">
              <a:lnSpc>
                <a:spcPct val="130600"/>
              </a:lnSpc>
              <a:spcBef>
                <a:spcPts val="100"/>
              </a:spcBef>
            </a:pPr>
            <a:r>
              <a:rPr dirty="0" sz="1850" spc="-5">
                <a:latin typeface="Arial"/>
                <a:cs typeface="Arial"/>
              </a:rPr>
              <a:t>5,000 UBE21 mutants in </a:t>
            </a:r>
            <a:r>
              <a:rPr dirty="0" sz="1850">
                <a:latin typeface="Arial"/>
                <a:cs typeface="Arial"/>
              </a:rPr>
              <a:t>yeast  Assay type: yeast</a:t>
            </a:r>
            <a:r>
              <a:rPr dirty="0" sz="1850" spc="-2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growth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1850">
                <a:latin typeface="Arial"/>
                <a:cs typeface="Arial"/>
              </a:rPr>
              <a:t>“Most </a:t>
            </a:r>
            <a:r>
              <a:rPr dirty="0" sz="1850" spc="-5">
                <a:latin typeface="Arial"/>
                <a:cs typeface="Arial"/>
              </a:rPr>
              <a:t>participants ignored calibrating their</a:t>
            </a:r>
            <a:r>
              <a:rPr dirty="0" sz="1850" spc="45">
                <a:latin typeface="Arial"/>
                <a:cs typeface="Arial"/>
              </a:rPr>
              <a:t> </a:t>
            </a:r>
            <a:r>
              <a:rPr dirty="0" sz="1850" spc="-5">
                <a:latin typeface="Arial"/>
                <a:cs typeface="Arial"/>
              </a:rPr>
              <a:t>predictions...”</a:t>
            </a:r>
            <a:endParaRPr sz="1850">
              <a:latin typeface="Arial"/>
              <a:cs typeface="Arial"/>
            </a:endParaRPr>
          </a:p>
          <a:p>
            <a:pPr algn="just" marL="12700" marR="569595">
              <a:lnSpc>
                <a:spcPct val="93500"/>
              </a:lnSpc>
              <a:spcBef>
                <a:spcPts val="825"/>
              </a:spcBef>
            </a:pPr>
            <a:r>
              <a:rPr dirty="0" sz="1850">
                <a:latin typeface="Arial"/>
                <a:cs typeface="Arial"/>
              </a:rPr>
              <a:t>“most predictors are </a:t>
            </a:r>
            <a:r>
              <a:rPr dirty="0" sz="1850" spc="-5">
                <a:latin typeface="Arial"/>
                <a:cs typeface="Arial"/>
              </a:rPr>
              <a:t>capturing qualitative effects of mutations… </a:t>
            </a:r>
            <a:r>
              <a:rPr dirty="0" sz="1850" spc="-15">
                <a:latin typeface="Arial"/>
                <a:cs typeface="Arial"/>
              </a:rPr>
              <a:t>however, </a:t>
            </a:r>
            <a:r>
              <a:rPr dirty="0" sz="1850" spc="-5">
                <a:latin typeface="Arial"/>
                <a:cs typeface="Arial"/>
              </a:rPr>
              <a:t>the  quantitative agreement between predictions and experimental measurements  remain</a:t>
            </a:r>
            <a:r>
              <a:rPr dirty="0" sz="1850">
                <a:latin typeface="Arial"/>
                <a:cs typeface="Arial"/>
              </a:rPr>
              <a:t> modest”</a:t>
            </a:r>
            <a:endParaRPr sz="1850">
              <a:latin typeface="Arial"/>
              <a:cs typeface="Arial"/>
            </a:endParaRPr>
          </a:p>
          <a:p>
            <a:pPr algn="just" marL="12700" marR="5080">
              <a:lnSpc>
                <a:spcPts val="2080"/>
              </a:lnSpc>
              <a:spcBef>
                <a:spcPts val="865"/>
              </a:spcBef>
            </a:pPr>
            <a:r>
              <a:rPr dirty="0" sz="1850" spc="-5">
                <a:latin typeface="Arial"/>
                <a:cs typeface="Arial"/>
              </a:rPr>
              <a:t>“Different numeric </a:t>
            </a:r>
            <a:r>
              <a:rPr dirty="0" sz="1850">
                <a:latin typeface="Arial"/>
                <a:cs typeface="Arial"/>
              </a:rPr>
              <a:t>scales … can skew </a:t>
            </a:r>
            <a:r>
              <a:rPr dirty="0" sz="1850" spc="-5">
                <a:latin typeface="Arial"/>
                <a:cs typeface="Arial"/>
              </a:rPr>
              <a:t>the performance… </a:t>
            </a:r>
            <a:r>
              <a:rPr dirty="0" sz="1850">
                <a:latin typeface="Arial"/>
                <a:cs typeface="Arial"/>
              </a:rPr>
              <a:t>the shrinkage of </a:t>
            </a:r>
            <a:r>
              <a:rPr dirty="0" sz="1850" spc="-5">
                <a:latin typeface="Arial"/>
                <a:cs typeface="Arial"/>
              </a:rPr>
              <a:t>numeric  prediction </a:t>
            </a:r>
            <a:r>
              <a:rPr dirty="0" sz="1850">
                <a:latin typeface="Arial"/>
                <a:cs typeface="Arial"/>
              </a:rPr>
              <a:t>scale </a:t>
            </a:r>
            <a:r>
              <a:rPr dirty="0" sz="1850" spc="-5">
                <a:latin typeface="Arial"/>
                <a:cs typeface="Arial"/>
              </a:rPr>
              <a:t>may lead to better</a:t>
            </a:r>
            <a:r>
              <a:rPr dirty="0" sz="1850" spc="5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RMSD”</a:t>
            </a:r>
            <a:endParaRPr sz="18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35"/>
              </a:spcBef>
            </a:pPr>
            <a:r>
              <a:rPr dirty="0" sz="1850" spc="5">
                <a:latin typeface="Arial"/>
                <a:cs typeface="Arial"/>
              </a:rPr>
              <a:t>“A </a:t>
            </a:r>
            <a:r>
              <a:rPr dirty="0" sz="1850">
                <a:latin typeface="Arial"/>
                <a:cs typeface="Arial"/>
              </a:rPr>
              <a:t>standard </a:t>
            </a:r>
            <a:r>
              <a:rPr dirty="0" sz="1850" spc="-5">
                <a:latin typeface="Arial"/>
                <a:cs typeface="Arial"/>
              </a:rPr>
              <a:t>rescaling procedure..[should] be applied [in future</a:t>
            </a:r>
            <a:r>
              <a:rPr dirty="0" sz="1850" spc="-6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CAGIs]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7260" y="321669"/>
            <a:ext cx="8192134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1605" algn="l"/>
              </a:tabLst>
            </a:pPr>
            <a:r>
              <a:rPr dirty="0" sz="4400" spc="-5"/>
              <a:t>Questions	that Need to be</a:t>
            </a:r>
            <a:r>
              <a:rPr dirty="0" sz="4400" spc="-310"/>
              <a:t> </a:t>
            </a:r>
            <a:r>
              <a:rPr dirty="0" sz="4400" spc="-5"/>
              <a:t>Asked</a:t>
            </a:r>
            <a:endParaRPr sz="4400"/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20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Correlations, esp. Pearson, </a:t>
            </a:r>
            <a:r>
              <a:rPr dirty="0" spc="-5"/>
              <a:t>is </a:t>
            </a:r>
            <a:r>
              <a:rPr dirty="0"/>
              <a:t>a </a:t>
            </a:r>
            <a:r>
              <a:rPr dirty="0" spc="-10"/>
              <a:t>poor </a:t>
            </a:r>
            <a:r>
              <a:rPr dirty="0" spc="-5"/>
              <a:t>assessment measure, esp. in</a:t>
            </a:r>
            <a:r>
              <a:rPr dirty="0" spc="100"/>
              <a:t> </a:t>
            </a:r>
            <a:r>
              <a:rPr dirty="0" spc="-10"/>
              <a:t>aggregate</a:t>
            </a:r>
          </a:p>
          <a:p>
            <a:pPr marL="33655" marR="5080">
              <a:lnSpc>
                <a:spcPct val="186600"/>
              </a:lnSpc>
            </a:pPr>
            <a:r>
              <a:rPr dirty="0" spc="-5"/>
              <a:t>ROC slightly </a:t>
            </a:r>
            <a:r>
              <a:rPr dirty="0" spc="-20"/>
              <a:t>better, </a:t>
            </a:r>
            <a:r>
              <a:rPr dirty="0" spc="-5"/>
              <a:t>but </a:t>
            </a:r>
            <a:r>
              <a:rPr dirty="0" spc="-10"/>
              <a:t>dependent </a:t>
            </a:r>
            <a:r>
              <a:rPr dirty="0" spc="-5"/>
              <a:t>on </a:t>
            </a:r>
            <a:r>
              <a:rPr dirty="0" spc="-10"/>
              <a:t>thresholding, </a:t>
            </a:r>
            <a:r>
              <a:rPr dirty="0"/>
              <a:t>restricted </a:t>
            </a:r>
            <a:r>
              <a:rPr dirty="0" spc="-5"/>
              <a:t>to </a:t>
            </a:r>
            <a:r>
              <a:rPr dirty="0" spc="-10"/>
              <a:t>binary predictions  </a:t>
            </a:r>
            <a:r>
              <a:rPr dirty="0" spc="-35"/>
              <a:t>Value </a:t>
            </a:r>
            <a:r>
              <a:rPr dirty="0" spc="-5"/>
              <a:t>of </a:t>
            </a:r>
            <a:r>
              <a:rPr dirty="0" spc="-10"/>
              <a:t>binary</a:t>
            </a:r>
            <a:r>
              <a:rPr dirty="0" spc="40"/>
              <a:t> </a:t>
            </a:r>
            <a:r>
              <a:rPr dirty="0" spc="-5"/>
              <a:t>predictions?</a:t>
            </a:r>
          </a:p>
          <a:p>
            <a:pPr marL="20955">
              <a:lnSpc>
                <a:spcPct val="100000"/>
              </a:lnSpc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 marL="33655">
              <a:lnSpc>
                <a:spcPct val="100000"/>
              </a:lnSpc>
              <a:spcBef>
                <a:spcPts val="5"/>
              </a:spcBef>
            </a:pPr>
            <a:r>
              <a:rPr dirty="0" spc="-10"/>
              <a:t>Thresholding </a:t>
            </a:r>
            <a:r>
              <a:rPr dirty="0" spc="-5"/>
              <a:t>for </a:t>
            </a:r>
            <a:r>
              <a:rPr dirty="0" spc="-10"/>
              <a:t>deletrious </a:t>
            </a:r>
            <a:r>
              <a:rPr dirty="0"/>
              <a:t>/ </a:t>
            </a:r>
            <a:r>
              <a:rPr dirty="0" spc="-10"/>
              <a:t>benign </a:t>
            </a:r>
            <a:r>
              <a:rPr dirty="0"/>
              <a:t>/</a:t>
            </a:r>
            <a:r>
              <a:rPr dirty="0" spc="30"/>
              <a:t> </a:t>
            </a:r>
            <a:r>
              <a:rPr dirty="0" spc="-10"/>
              <a:t>advantageous?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0160" y="547729"/>
            <a:ext cx="731520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179" y="4821280"/>
            <a:ext cx="282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latin typeface="Arial"/>
                <a:cs typeface="Arial"/>
              </a:rPr>
              <a:t>Kriston L. McGary et </a:t>
            </a:r>
            <a:r>
              <a:rPr dirty="0" sz="900">
                <a:latin typeface="Arial"/>
                <a:cs typeface="Arial"/>
              </a:rPr>
              <a:t>al. </a:t>
            </a:r>
            <a:r>
              <a:rPr dirty="0" sz="900" spc="-5">
                <a:latin typeface="Arial"/>
                <a:cs typeface="Arial"/>
              </a:rPr>
              <a:t>PNAS</a:t>
            </a:r>
            <a:r>
              <a:rPr dirty="0" sz="900" spc="55">
                <a:latin typeface="Arial"/>
                <a:cs typeface="Arial"/>
              </a:rPr>
              <a:t> </a:t>
            </a:r>
            <a:r>
              <a:rPr dirty="0" sz="900" spc="-5">
                <a:latin typeface="Arial"/>
                <a:cs typeface="Arial"/>
              </a:rPr>
              <a:t>2010;107:14:6544-6549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23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3279140" marR="5080">
              <a:lnSpc>
                <a:spcPts val="2010"/>
              </a:lnSpc>
              <a:spcBef>
                <a:spcPts val="290"/>
              </a:spcBef>
            </a:pPr>
            <a:r>
              <a:rPr dirty="0" spc="-15"/>
              <a:t>We </a:t>
            </a:r>
            <a:r>
              <a:rPr dirty="0" spc="-10"/>
              <a:t>have </a:t>
            </a:r>
            <a:r>
              <a:rPr dirty="0" spc="-5"/>
              <a:t>more data in </a:t>
            </a:r>
            <a:r>
              <a:rPr dirty="0" spc="-10"/>
              <a:t>model organisms  </a:t>
            </a:r>
            <a:r>
              <a:rPr dirty="0" spc="-5"/>
              <a:t>than in</a:t>
            </a:r>
            <a:r>
              <a:rPr dirty="0" spc="-10"/>
              <a:t> humans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49470" y="2150469"/>
            <a:ext cx="32581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But are these </a:t>
            </a:r>
            <a:r>
              <a:rPr dirty="0" sz="1800" spc="-10">
                <a:latin typeface="Arial"/>
                <a:cs typeface="Arial"/>
              </a:rPr>
              <a:t>data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translatable?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83279" y="2862966"/>
            <a:ext cx="5221077" cy="23494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7320" y="4748889"/>
            <a:ext cx="282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Kriston </a:t>
            </a:r>
            <a:r>
              <a:rPr dirty="0" sz="900" spc="-5">
                <a:latin typeface="Arial"/>
                <a:cs typeface="Arial"/>
              </a:rPr>
              <a:t>L. McGary </a:t>
            </a:r>
            <a:r>
              <a:rPr dirty="0" sz="900">
                <a:latin typeface="Arial"/>
                <a:cs typeface="Arial"/>
              </a:rPr>
              <a:t>et al. </a:t>
            </a:r>
            <a:r>
              <a:rPr dirty="0" sz="900" spc="-5">
                <a:latin typeface="Arial"/>
                <a:cs typeface="Arial"/>
              </a:rPr>
              <a:t>PNAS</a:t>
            </a:r>
            <a:r>
              <a:rPr dirty="0" sz="900">
                <a:latin typeface="Arial"/>
                <a:cs typeface="Arial"/>
              </a:rPr>
              <a:t> </a:t>
            </a:r>
            <a:r>
              <a:rPr dirty="0" sz="900" spc="-5">
                <a:latin typeface="Arial"/>
                <a:cs typeface="Arial"/>
              </a:rPr>
              <a:t>2010;107:14:6544-6549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5839" y="916029"/>
            <a:ext cx="2263480" cy="2481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83279" y="2862966"/>
            <a:ext cx="5221077" cy="23494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7320" y="4748889"/>
            <a:ext cx="28213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"/>
                <a:cs typeface="Arial"/>
              </a:rPr>
              <a:t>Kriston </a:t>
            </a:r>
            <a:r>
              <a:rPr dirty="0" sz="900" spc="-5">
                <a:latin typeface="Arial"/>
                <a:cs typeface="Arial"/>
              </a:rPr>
              <a:t>L. McGary </a:t>
            </a:r>
            <a:r>
              <a:rPr dirty="0" sz="900">
                <a:latin typeface="Arial"/>
                <a:cs typeface="Arial"/>
              </a:rPr>
              <a:t>et al. </a:t>
            </a:r>
            <a:r>
              <a:rPr dirty="0" sz="900" spc="-5">
                <a:latin typeface="Arial"/>
                <a:cs typeface="Arial"/>
              </a:rPr>
              <a:t>PNAS</a:t>
            </a:r>
            <a:r>
              <a:rPr dirty="0" sz="900">
                <a:latin typeface="Arial"/>
                <a:cs typeface="Arial"/>
              </a:rPr>
              <a:t> </a:t>
            </a:r>
            <a:r>
              <a:rPr dirty="0" sz="900" spc="-5">
                <a:latin typeface="Arial"/>
                <a:cs typeface="Arial"/>
              </a:rPr>
              <a:t>2010;107:14:6544-6549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5839" y="916029"/>
            <a:ext cx="2263480" cy="2481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69573" y="242929"/>
            <a:ext cx="2607397" cy="24544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4590" y="246739"/>
            <a:ext cx="266573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P</a:t>
            </a:r>
            <a:r>
              <a:rPr dirty="0" sz="4400" spc="-5"/>
              <a:t>henologs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541780" y="2862966"/>
            <a:ext cx="5221077" cy="23494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80589" y="978260"/>
            <a:ext cx="13525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65">
                <a:latin typeface="MS UI Gothic"/>
                <a:cs typeface="MS UI Gothic"/>
              </a:rPr>
              <a:t>➔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96489" y="909680"/>
            <a:ext cx="4852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Phenotypes originating </a:t>
            </a:r>
            <a:r>
              <a:rPr dirty="0" sz="1800" spc="-5">
                <a:latin typeface="Arial"/>
                <a:cs typeface="Arial"/>
              </a:rPr>
              <a:t>from </a:t>
            </a:r>
            <a:r>
              <a:rPr dirty="0" sz="1800" spc="-10">
                <a:latin typeface="Arial"/>
                <a:cs typeface="Arial"/>
              </a:rPr>
              <a:t>homologous</a:t>
            </a:r>
            <a:r>
              <a:rPr dirty="0" sz="1800" spc="4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genes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80589" y="1490069"/>
            <a:ext cx="13525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65">
                <a:latin typeface="MS UI Gothic"/>
                <a:cs typeface="MS UI Gothic"/>
              </a:rPr>
              <a:t>➔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6489" y="1421489"/>
            <a:ext cx="31292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Discover new candidate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genes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80589" y="2001879"/>
            <a:ext cx="13525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65">
                <a:latin typeface="MS UI Gothic"/>
                <a:cs typeface="MS UI Gothic"/>
              </a:rPr>
              <a:t>➔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96489" y="1933299"/>
            <a:ext cx="30416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Discover new </a:t>
            </a:r>
            <a:r>
              <a:rPr dirty="0" sz="1800" spc="-5">
                <a:latin typeface="Arial"/>
                <a:cs typeface="Arial"/>
              </a:rPr>
              <a:t>disease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models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0589" y="2513689"/>
            <a:ext cx="135255" cy="149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00" spc="65">
                <a:latin typeface="MS UI Gothic"/>
                <a:cs typeface="MS UI Gothic"/>
              </a:rPr>
              <a:t>➔</a:t>
            </a:r>
            <a:endParaRPr sz="800">
              <a:latin typeface="MS UI Gothic"/>
              <a:cs typeface="MS UI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6489" y="2445110"/>
            <a:ext cx="6033135" cy="55499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>
              <a:lnSpc>
                <a:spcPts val="2010"/>
              </a:lnSpc>
              <a:spcBef>
                <a:spcPts val="290"/>
              </a:spcBef>
            </a:pPr>
            <a:r>
              <a:rPr dirty="0" sz="1800" spc="-10">
                <a:latin typeface="Arial"/>
                <a:cs typeface="Arial"/>
              </a:rPr>
              <a:t>Bottleneck: curation </a:t>
            </a:r>
            <a:r>
              <a:rPr dirty="0" sz="1800" spc="-5">
                <a:latin typeface="Arial"/>
                <a:cs typeface="Arial"/>
              </a:rPr>
              <a:t>requires intensive </a:t>
            </a:r>
            <a:r>
              <a:rPr dirty="0" sz="1800">
                <a:latin typeface="Arial"/>
                <a:cs typeface="Arial"/>
              </a:rPr>
              <a:t>&amp; </a:t>
            </a:r>
            <a:r>
              <a:rPr dirty="0" sz="1800" spc="-10">
                <a:latin typeface="Arial"/>
                <a:cs typeface="Arial"/>
              </a:rPr>
              <a:t>laborious </a:t>
            </a:r>
            <a:r>
              <a:rPr dirty="0" sz="1800" spc="-5">
                <a:latin typeface="Arial"/>
                <a:cs typeface="Arial"/>
              </a:rPr>
              <a:t>literature  searches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8230" y="184510"/>
            <a:ext cx="631063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0"/>
              <a:t>Making </a:t>
            </a:r>
            <a:r>
              <a:rPr dirty="0" sz="3100" spc="-5"/>
              <a:t>text </a:t>
            </a:r>
            <a:r>
              <a:rPr dirty="0" sz="3100" spc="-10"/>
              <a:t>phenotypes</a:t>
            </a:r>
            <a:r>
              <a:rPr dirty="0" sz="3100"/>
              <a:t> </a:t>
            </a:r>
            <a:r>
              <a:rPr dirty="0" sz="3100" spc="-10"/>
              <a:t>computable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1106169" y="1799950"/>
            <a:ext cx="3104515" cy="283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>
                <a:latin typeface="Arial"/>
                <a:cs typeface="Arial"/>
              </a:rPr>
              <a:t>“Plants are shorter </a:t>
            </a:r>
            <a:r>
              <a:rPr dirty="0" sz="1700" spc="-15">
                <a:latin typeface="Arial"/>
                <a:cs typeface="Arial"/>
              </a:rPr>
              <a:t>than</a:t>
            </a:r>
            <a:r>
              <a:rPr dirty="0" sz="1700" spc="-40">
                <a:latin typeface="Arial"/>
                <a:cs typeface="Arial"/>
              </a:rPr>
              <a:t> </a:t>
            </a:r>
            <a:r>
              <a:rPr dirty="0" sz="1700" spc="-15">
                <a:latin typeface="Arial"/>
                <a:cs typeface="Arial"/>
              </a:rPr>
              <a:t>normal.”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27979" y="1570079"/>
            <a:ext cx="1812289" cy="728980"/>
          </a:xfrm>
          <a:custGeom>
            <a:avLst/>
            <a:gdLst/>
            <a:ahLst/>
            <a:cxnLst/>
            <a:rect l="l" t="t" r="r" b="b"/>
            <a:pathLst>
              <a:path w="1812290" h="728980">
                <a:moveTo>
                  <a:pt x="1703070" y="727710"/>
                </a:moveTo>
                <a:lnTo>
                  <a:pt x="107950" y="727710"/>
                </a:lnTo>
                <a:lnTo>
                  <a:pt x="114300" y="728980"/>
                </a:lnTo>
                <a:lnTo>
                  <a:pt x="1697990" y="728980"/>
                </a:lnTo>
                <a:lnTo>
                  <a:pt x="1703070" y="727710"/>
                </a:lnTo>
                <a:close/>
              </a:path>
              <a:path w="1812290" h="728980">
                <a:moveTo>
                  <a:pt x="1703070" y="0"/>
                </a:moveTo>
                <a:lnTo>
                  <a:pt x="107950" y="0"/>
                </a:lnTo>
                <a:lnTo>
                  <a:pt x="95250" y="2539"/>
                </a:lnTo>
                <a:lnTo>
                  <a:pt x="90170" y="3810"/>
                </a:lnTo>
                <a:lnTo>
                  <a:pt x="83820" y="5080"/>
                </a:lnTo>
                <a:lnTo>
                  <a:pt x="71120" y="10160"/>
                </a:lnTo>
                <a:lnTo>
                  <a:pt x="66040" y="12700"/>
                </a:lnTo>
                <a:lnTo>
                  <a:pt x="60960" y="16510"/>
                </a:lnTo>
                <a:lnTo>
                  <a:pt x="54610" y="19050"/>
                </a:lnTo>
                <a:lnTo>
                  <a:pt x="44450" y="26670"/>
                </a:lnTo>
                <a:lnTo>
                  <a:pt x="40640" y="31750"/>
                </a:lnTo>
                <a:lnTo>
                  <a:pt x="35560" y="35560"/>
                </a:lnTo>
                <a:lnTo>
                  <a:pt x="26670" y="44450"/>
                </a:lnTo>
                <a:lnTo>
                  <a:pt x="19050" y="54610"/>
                </a:lnTo>
                <a:lnTo>
                  <a:pt x="16510" y="60960"/>
                </a:lnTo>
                <a:lnTo>
                  <a:pt x="12700" y="66039"/>
                </a:lnTo>
                <a:lnTo>
                  <a:pt x="10160" y="72389"/>
                </a:lnTo>
                <a:lnTo>
                  <a:pt x="7620" y="77470"/>
                </a:lnTo>
                <a:lnTo>
                  <a:pt x="5080" y="83820"/>
                </a:lnTo>
                <a:lnTo>
                  <a:pt x="2540" y="96520"/>
                </a:lnTo>
                <a:lnTo>
                  <a:pt x="1270" y="101600"/>
                </a:lnTo>
                <a:lnTo>
                  <a:pt x="0" y="109220"/>
                </a:lnTo>
                <a:lnTo>
                  <a:pt x="0" y="621030"/>
                </a:lnTo>
                <a:lnTo>
                  <a:pt x="2540" y="633730"/>
                </a:lnTo>
                <a:lnTo>
                  <a:pt x="3810" y="638810"/>
                </a:lnTo>
                <a:lnTo>
                  <a:pt x="6350" y="645160"/>
                </a:lnTo>
                <a:lnTo>
                  <a:pt x="7620" y="651510"/>
                </a:lnTo>
                <a:lnTo>
                  <a:pt x="10160" y="657860"/>
                </a:lnTo>
                <a:lnTo>
                  <a:pt x="12700" y="662939"/>
                </a:lnTo>
                <a:lnTo>
                  <a:pt x="16510" y="668020"/>
                </a:lnTo>
                <a:lnTo>
                  <a:pt x="19050" y="674370"/>
                </a:lnTo>
                <a:lnTo>
                  <a:pt x="26670" y="684530"/>
                </a:lnTo>
                <a:lnTo>
                  <a:pt x="44450" y="702310"/>
                </a:lnTo>
                <a:lnTo>
                  <a:pt x="54610" y="709930"/>
                </a:lnTo>
                <a:lnTo>
                  <a:pt x="60960" y="712470"/>
                </a:lnTo>
                <a:lnTo>
                  <a:pt x="66040" y="715010"/>
                </a:lnTo>
                <a:lnTo>
                  <a:pt x="71120" y="718820"/>
                </a:lnTo>
                <a:lnTo>
                  <a:pt x="77470" y="721360"/>
                </a:lnTo>
                <a:lnTo>
                  <a:pt x="83820" y="722630"/>
                </a:lnTo>
                <a:lnTo>
                  <a:pt x="90170" y="725170"/>
                </a:lnTo>
                <a:lnTo>
                  <a:pt x="95250" y="726439"/>
                </a:lnTo>
                <a:lnTo>
                  <a:pt x="101600" y="727710"/>
                </a:lnTo>
                <a:lnTo>
                  <a:pt x="1710690" y="727710"/>
                </a:lnTo>
                <a:lnTo>
                  <a:pt x="1715770" y="726439"/>
                </a:lnTo>
                <a:lnTo>
                  <a:pt x="1722120" y="725170"/>
                </a:lnTo>
                <a:lnTo>
                  <a:pt x="1734820" y="720089"/>
                </a:lnTo>
                <a:lnTo>
                  <a:pt x="1739900" y="718820"/>
                </a:lnTo>
                <a:lnTo>
                  <a:pt x="1746250" y="715010"/>
                </a:lnTo>
                <a:lnTo>
                  <a:pt x="1751329" y="712470"/>
                </a:lnTo>
                <a:lnTo>
                  <a:pt x="1756410" y="708660"/>
                </a:lnTo>
                <a:lnTo>
                  <a:pt x="1762760" y="704850"/>
                </a:lnTo>
                <a:lnTo>
                  <a:pt x="1767840" y="702310"/>
                </a:lnTo>
                <a:lnTo>
                  <a:pt x="1771650" y="697230"/>
                </a:lnTo>
                <a:lnTo>
                  <a:pt x="1776729" y="693420"/>
                </a:lnTo>
                <a:lnTo>
                  <a:pt x="1784350" y="683260"/>
                </a:lnTo>
                <a:lnTo>
                  <a:pt x="1789429" y="679450"/>
                </a:lnTo>
                <a:lnTo>
                  <a:pt x="1791970" y="673100"/>
                </a:lnTo>
                <a:lnTo>
                  <a:pt x="1795779" y="668020"/>
                </a:lnTo>
                <a:lnTo>
                  <a:pt x="1798320" y="662939"/>
                </a:lnTo>
                <a:lnTo>
                  <a:pt x="1802129" y="656589"/>
                </a:lnTo>
                <a:lnTo>
                  <a:pt x="1804670" y="651510"/>
                </a:lnTo>
                <a:lnTo>
                  <a:pt x="1805940" y="645160"/>
                </a:lnTo>
                <a:lnTo>
                  <a:pt x="1808479" y="638810"/>
                </a:lnTo>
                <a:lnTo>
                  <a:pt x="1811020" y="626110"/>
                </a:lnTo>
                <a:lnTo>
                  <a:pt x="1811020" y="619760"/>
                </a:lnTo>
                <a:lnTo>
                  <a:pt x="1812290" y="613410"/>
                </a:lnTo>
                <a:lnTo>
                  <a:pt x="1812290" y="114300"/>
                </a:lnTo>
                <a:lnTo>
                  <a:pt x="1811020" y="109220"/>
                </a:lnTo>
                <a:lnTo>
                  <a:pt x="1811020" y="101600"/>
                </a:lnTo>
                <a:lnTo>
                  <a:pt x="1809750" y="96520"/>
                </a:lnTo>
                <a:lnTo>
                  <a:pt x="1808479" y="90170"/>
                </a:lnTo>
                <a:lnTo>
                  <a:pt x="1805940" y="83820"/>
                </a:lnTo>
                <a:lnTo>
                  <a:pt x="1804670" y="77470"/>
                </a:lnTo>
                <a:lnTo>
                  <a:pt x="1802129" y="72389"/>
                </a:lnTo>
                <a:lnTo>
                  <a:pt x="1798320" y="66039"/>
                </a:lnTo>
                <a:lnTo>
                  <a:pt x="1795779" y="60960"/>
                </a:lnTo>
                <a:lnTo>
                  <a:pt x="1791970" y="54610"/>
                </a:lnTo>
                <a:lnTo>
                  <a:pt x="1789429" y="49530"/>
                </a:lnTo>
                <a:lnTo>
                  <a:pt x="1780540" y="40639"/>
                </a:lnTo>
                <a:lnTo>
                  <a:pt x="1776729" y="35560"/>
                </a:lnTo>
                <a:lnTo>
                  <a:pt x="1771650" y="31750"/>
                </a:lnTo>
                <a:lnTo>
                  <a:pt x="1766570" y="26670"/>
                </a:lnTo>
                <a:lnTo>
                  <a:pt x="1756410" y="19050"/>
                </a:lnTo>
                <a:lnTo>
                  <a:pt x="1751329" y="16510"/>
                </a:lnTo>
                <a:lnTo>
                  <a:pt x="1746250" y="12700"/>
                </a:lnTo>
                <a:lnTo>
                  <a:pt x="1739900" y="10160"/>
                </a:lnTo>
                <a:lnTo>
                  <a:pt x="1734820" y="7620"/>
                </a:lnTo>
                <a:lnTo>
                  <a:pt x="1728470" y="5080"/>
                </a:lnTo>
                <a:lnTo>
                  <a:pt x="1703070" y="0"/>
                </a:lnTo>
                <a:close/>
              </a:path>
            </a:pathLst>
          </a:custGeom>
          <a:solidFill>
            <a:srgbClr val="FFAA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27979" y="1570079"/>
            <a:ext cx="1812289" cy="728980"/>
          </a:xfrm>
          <a:custGeom>
            <a:avLst/>
            <a:gdLst/>
            <a:ahLst/>
            <a:cxnLst/>
            <a:rect l="l" t="t" r="r" b="b"/>
            <a:pathLst>
              <a:path w="1812290" h="728980">
                <a:moveTo>
                  <a:pt x="0" y="120650"/>
                </a:moveTo>
                <a:lnTo>
                  <a:pt x="0" y="114300"/>
                </a:lnTo>
                <a:lnTo>
                  <a:pt x="0" y="109220"/>
                </a:lnTo>
                <a:lnTo>
                  <a:pt x="1270" y="101600"/>
                </a:lnTo>
                <a:lnTo>
                  <a:pt x="2540" y="96520"/>
                </a:lnTo>
                <a:lnTo>
                  <a:pt x="3810" y="90170"/>
                </a:lnTo>
                <a:lnTo>
                  <a:pt x="5080" y="83820"/>
                </a:lnTo>
                <a:lnTo>
                  <a:pt x="7620" y="77470"/>
                </a:lnTo>
                <a:lnTo>
                  <a:pt x="10160" y="72389"/>
                </a:lnTo>
                <a:lnTo>
                  <a:pt x="12700" y="66039"/>
                </a:lnTo>
                <a:lnTo>
                  <a:pt x="16510" y="60960"/>
                </a:lnTo>
                <a:lnTo>
                  <a:pt x="19050" y="54610"/>
                </a:lnTo>
                <a:lnTo>
                  <a:pt x="22860" y="49530"/>
                </a:lnTo>
                <a:lnTo>
                  <a:pt x="26670" y="44450"/>
                </a:lnTo>
                <a:lnTo>
                  <a:pt x="30480" y="40639"/>
                </a:lnTo>
                <a:lnTo>
                  <a:pt x="35560" y="35560"/>
                </a:lnTo>
                <a:lnTo>
                  <a:pt x="40640" y="31750"/>
                </a:lnTo>
                <a:lnTo>
                  <a:pt x="44450" y="26670"/>
                </a:lnTo>
                <a:lnTo>
                  <a:pt x="49530" y="22860"/>
                </a:lnTo>
                <a:lnTo>
                  <a:pt x="54610" y="19050"/>
                </a:lnTo>
                <a:lnTo>
                  <a:pt x="60960" y="16510"/>
                </a:lnTo>
                <a:lnTo>
                  <a:pt x="66040" y="12700"/>
                </a:lnTo>
                <a:lnTo>
                  <a:pt x="71120" y="10160"/>
                </a:lnTo>
                <a:lnTo>
                  <a:pt x="77470" y="7620"/>
                </a:lnTo>
                <a:lnTo>
                  <a:pt x="83820" y="5080"/>
                </a:lnTo>
                <a:lnTo>
                  <a:pt x="90170" y="3810"/>
                </a:lnTo>
                <a:lnTo>
                  <a:pt x="95250" y="2539"/>
                </a:lnTo>
                <a:lnTo>
                  <a:pt x="101600" y="1270"/>
                </a:lnTo>
                <a:lnTo>
                  <a:pt x="107950" y="0"/>
                </a:lnTo>
                <a:lnTo>
                  <a:pt x="114300" y="0"/>
                </a:lnTo>
                <a:lnTo>
                  <a:pt x="120650" y="0"/>
                </a:lnTo>
                <a:lnTo>
                  <a:pt x="1690370" y="0"/>
                </a:lnTo>
                <a:lnTo>
                  <a:pt x="1696720" y="0"/>
                </a:lnTo>
                <a:lnTo>
                  <a:pt x="1703070" y="0"/>
                </a:lnTo>
                <a:lnTo>
                  <a:pt x="1709420" y="1270"/>
                </a:lnTo>
                <a:lnTo>
                  <a:pt x="1715770" y="2539"/>
                </a:lnTo>
                <a:lnTo>
                  <a:pt x="1722120" y="3810"/>
                </a:lnTo>
                <a:lnTo>
                  <a:pt x="1728470" y="5080"/>
                </a:lnTo>
                <a:lnTo>
                  <a:pt x="1734820" y="7620"/>
                </a:lnTo>
                <a:lnTo>
                  <a:pt x="1739900" y="10160"/>
                </a:lnTo>
                <a:lnTo>
                  <a:pt x="1746250" y="12700"/>
                </a:lnTo>
                <a:lnTo>
                  <a:pt x="1751329" y="16510"/>
                </a:lnTo>
                <a:lnTo>
                  <a:pt x="1756410" y="19050"/>
                </a:lnTo>
                <a:lnTo>
                  <a:pt x="1761490" y="22860"/>
                </a:lnTo>
                <a:lnTo>
                  <a:pt x="1766570" y="26670"/>
                </a:lnTo>
                <a:lnTo>
                  <a:pt x="1771650" y="31750"/>
                </a:lnTo>
                <a:lnTo>
                  <a:pt x="1776729" y="35560"/>
                </a:lnTo>
                <a:lnTo>
                  <a:pt x="1780540" y="40639"/>
                </a:lnTo>
                <a:lnTo>
                  <a:pt x="1784350" y="44450"/>
                </a:lnTo>
                <a:lnTo>
                  <a:pt x="1789429" y="49530"/>
                </a:lnTo>
                <a:lnTo>
                  <a:pt x="1791970" y="54610"/>
                </a:lnTo>
                <a:lnTo>
                  <a:pt x="1795779" y="60960"/>
                </a:lnTo>
                <a:lnTo>
                  <a:pt x="1798320" y="66039"/>
                </a:lnTo>
                <a:lnTo>
                  <a:pt x="1802129" y="72389"/>
                </a:lnTo>
                <a:lnTo>
                  <a:pt x="1804670" y="77470"/>
                </a:lnTo>
                <a:lnTo>
                  <a:pt x="1805940" y="83820"/>
                </a:lnTo>
                <a:lnTo>
                  <a:pt x="1808479" y="90170"/>
                </a:lnTo>
                <a:lnTo>
                  <a:pt x="1809750" y="96520"/>
                </a:lnTo>
                <a:lnTo>
                  <a:pt x="1811020" y="101600"/>
                </a:lnTo>
                <a:lnTo>
                  <a:pt x="1811020" y="109220"/>
                </a:lnTo>
                <a:lnTo>
                  <a:pt x="1812290" y="114300"/>
                </a:lnTo>
                <a:lnTo>
                  <a:pt x="1812290" y="120650"/>
                </a:lnTo>
                <a:lnTo>
                  <a:pt x="1812290" y="607060"/>
                </a:lnTo>
                <a:lnTo>
                  <a:pt x="1812290" y="613410"/>
                </a:lnTo>
                <a:lnTo>
                  <a:pt x="1811020" y="619760"/>
                </a:lnTo>
                <a:lnTo>
                  <a:pt x="1811020" y="626110"/>
                </a:lnTo>
                <a:lnTo>
                  <a:pt x="1809750" y="632460"/>
                </a:lnTo>
                <a:lnTo>
                  <a:pt x="1808479" y="638810"/>
                </a:lnTo>
                <a:lnTo>
                  <a:pt x="1805940" y="645160"/>
                </a:lnTo>
                <a:lnTo>
                  <a:pt x="1804670" y="651510"/>
                </a:lnTo>
                <a:lnTo>
                  <a:pt x="1802129" y="656589"/>
                </a:lnTo>
                <a:lnTo>
                  <a:pt x="1798320" y="662939"/>
                </a:lnTo>
                <a:lnTo>
                  <a:pt x="1795779" y="668020"/>
                </a:lnTo>
                <a:lnTo>
                  <a:pt x="1791970" y="673100"/>
                </a:lnTo>
                <a:lnTo>
                  <a:pt x="1789429" y="679450"/>
                </a:lnTo>
                <a:lnTo>
                  <a:pt x="1784350" y="683260"/>
                </a:lnTo>
                <a:lnTo>
                  <a:pt x="1780540" y="688339"/>
                </a:lnTo>
                <a:lnTo>
                  <a:pt x="1776729" y="693420"/>
                </a:lnTo>
                <a:lnTo>
                  <a:pt x="1771650" y="697230"/>
                </a:lnTo>
                <a:lnTo>
                  <a:pt x="1767840" y="702310"/>
                </a:lnTo>
                <a:lnTo>
                  <a:pt x="1762760" y="704850"/>
                </a:lnTo>
                <a:lnTo>
                  <a:pt x="1756410" y="708660"/>
                </a:lnTo>
                <a:lnTo>
                  <a:pt x="1751329" y="712470"/>
                </a:lnTo>
                <a:lnTo>
                  <a:pt x="1746250" y="715010"/>
                </a:lnTo>
                <a:lnTo>
                  <a:pt x="1739900" y="718820"/>
                </a:lnTo>
                <a:lnTo>
                  <a:pt x="1734820" y="720089"/>
                </a:lnTo>
                <a:lnTo>
                  <a:pt x="1728470" y="722630"/>
                </a:lnTo>
                <a:lnTo>
                  <a:pt x="1722120" y="725170"/>
                </a:lnTo>
                <a:lnTo>
                  <a:pt x="1715770" y="726439"/>
                </a:lnTo>
                <a:lnTo>
                  <a:pt x="1710690" y="727710"/>
                </a:lnTo>
                <a:lnTo>
                  <a:pt x="1703070" y="727710"/>
                </a:lnTo>
                <a:lnTo>
                  <a:pt x="1697990" y="728980"/>
                </a:lnTo>
                <a:lnTo>
                  <a:pt x="1691640" y="728980"/>
                </a:lnTo>
                <a:lnTo>
                  <a:pt x="120650" y="728980"/>
                </a:lnTo>
                <a:lnTo>
                  <a:pt x="114300" y="728980"/>
                </a:lnTo>
                <a:lnTo>
                  <a:pt x="107950" y="727710"/>
                </a:lnTo>
                <a:lnTo>
                  <a:pt x="101600" y="727710"/>
                </a:lnTo>
                <a:lnTo>
                  <a:pt x="95250" y="726439"/>
                </a:lnTo>
                <a:lnTo>
                  <a:pt x="90170" y="725170"/>
                </a:lnTo>
                <a:lnTo>
                  <a:pt x="83820" y="722630"/>
                </a:lnTo>
                <a:lnTo>
                  <a:pt x="77470" y="721360"/>
                </a:lnTo>
                <a:lnTo>
                  <a:pt x="71120" y="718820"/>
                </a:lnTo>
                <a:lnTo>
                  <a:pt x="66040" y="715010"/>
                </a:lnTo>
                <a:lnTo>
                  <a:pt x="60960" y="712470"/>
                </a:lnTo>
                <a:lnTo>
                  <a:pt x="54610" y="709930"/>
                </a:lnTo>
                <a:lnTo>
                  <a:pt x="49530" y="706120"/>
                </a:lnTo>
                <a:lnTo>
                  <a:pt x="44450" y="702310"/>
                </a:lnTo>
                <a:lnTo>
                  <a:pt x="40640" y="698500"/>
                </a:lnTo>
                <a:lnTo>
                  <a:pt x="35560" y="693420"/>
                </a:lnTo>
                <a:lnTo>
                  <a:pt x="30480" y="688339"/>
                </a:lnTo>
                <a:lnTo>
                  <a:pt x="26670" y="684530"/>
                </a:lnTo>
                <a:lnTo>
                  <a:pt x="22860" y="679450"/>
                </a:lnTo>
                <a:lnTo>
                  <a:pt x="19050" y="674370"/>
                </a:lnTo>
                <a:lnTo>
                  <a:pt x="16510" y="668020"/>
                </a:lnTo>
                <a:lnTo>
                  <a:pt x="12700" y="662939"/>
                </a:lnTo>
                <a:lnTo>
                  <a:pt x="10160" y="657860"/>
                </a:lnTo>
                <a:lnTo>
                  <a:pt x="7620" y="651510"/>
                </a:lnTo>
                <a:lnTo>
                  <a:pt x="6350" y="645160"/>
                </a:lnTo>
                <a:lnTo>
                  <a:pt x="3810" y="638810"/>
                </a:lnTo>
                <a:lnTo>
                  <a:pt x="2540" y="633730"/>
                </a:lnTo>
                <a:lnTo>
                  <a:pt x="1270" y="627380"/>
                </a:lnTo>
                <a:lnTo>
                  <a:pt x="0" y="621030"/>
                </a:lnTo>
                <a:lnTo>
                  <a:pt x="0" y="614680"/>
                </a:lnTo>
                <a:lnTo>
                  <a:pt x="0" y="608330"/>
                </a:lnTo>
                <a:lnTo>
                  <a:pt x="0" y="120650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27979" y="157007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40269" y="229906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647690" y="1664060"/>
            <a:ext cx="1370965" cy="5410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 marR="5080" indent="132080">
              <a:lnSpc>
                <a:spcPts val="2030"/>
              </a:lnSpc>
              <a:spcBef>
                <a:spcPts val="165"/>
              </a:spcBef>
            </a:pPr>
            <a:r>
              <a:rPr dirty="0" sz="1700" spc="-15">
                <a:latin typeface="Arial"/>
                <a:cs typeface="Arial"/>
              </a:rPr>
              <a:t>whole plant  </a:t>
            </a:r>
            <a:r>
              <a:rPr dirty="0" sz="1700">
                <a:latin typeface="Arial"/>
                <a:cs typeface="Arial"/>
              </a:rPr>
              <a:t>(</a:t>
            </a:r>
            <a:r>
              <a:rPr dirty="0" sz="1700" spc="-10">
                <a:latin typeface="Arial"/>
                <a:cs typeface="Arial"/>
              </a:rPr>
              <a:t>PO</a:t>
            </a:r>
            <a:r>
              <a:rPr dirty="0" sz="1700" spc="-10">
                <a:latin typeface="Arial"/>
                <a:cs typeface="Arial"/>
              </a:rPr>
              <a:t>:</a:t>
            </a:r>
            <a:r>
              <a:rPr dirty="0" sz="1700" spc="-25">
                <a:latin typeface="Arial"/>
                <a:cs typeface="Arial"/>
              </a:rPr>
              <a:t>0</a:t>
            </a:r>
            <a:r>
              <a:rPr dirty="0" sz="1700" spc="-15">
                <a:latin typeface="Arial"/>
                <a:cs typeface="Arial"/>
              </a:rPr>
              <a:t>0</a:t>
            </a:r>
            <a:r>
              <a:rPr dirty="0" sz="1700" spc="-25">
                <a:latin typeface="Arial"/>
                <a:cs typeface="Arial"/>
              </a:rPr>
              <a:t>0</a:t>
            </a:r>
            <a:r>
              <a:rPr dirty="0" sz="1700" spc="-15">
                <a:latin typeface="Arial"/>
                <a:cs typeface="Arial"/>
              </a:rPr>
              <a:t>00</a:t>
            </a:r>
            <a:r>
              <a:rPr dirty="0" sz="1700" spc="-25">
                <a:latin typeface="Arial"/>
                <a:cs typeface="Arial"/>
              </a:rPr>
              <a:t>0</a:t>
            </a:r>
            <a:r>
              <a:rPr dirty="0" sz="1700" spc="-10">
                <a:latin typeface="Arial"/>
                <a:cs typeface="Arial"/>
              </a:rPr>
              <a:t>3)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96150" y="1570079"/>
            <a:ext cx="2184400" cy="728980"/>
          </a:xfrm>
          <a:custGeom>
            <a:avLst/>
            <a:gdLst/>
            <a:ahLst/>
            <a:cxnLst/>
            <a:rect l="l" t="t" r="r" b="b"/>
            <a:pathLst>
              <a:path w="2184400" h="728980">
                <a:moveTo>
                  <a:pt x="2075179" y="727710"/>
                </a:moveTo>
                <a:lnTo>
                  <a:pt x="107950" y="727710"/>
                </a:lnTo>
                <a:lnTo>
                  <a:pt x="114300" y="728980"/>
                </a:lnTo>
                <a:lnTo>
                  <a:pt x="2068829" y="728980"/>
                </a:lnTo>
                <a:lnTo>
                  <a:pt x="2075179" y="727710"/>
                </a:lnTo>
                <a:close/>
              </a:path>
              <a:path w="2184400" h="728980">
                <a:moveTo>
                  <a:pt x="2075179" y="0"/>
                </a:moveTo>
                <a:lnTo>
                  <a:pt x="107950" y="0"/>
                </a:lnTo>
                <a:lnTo>
                  <a:pt x="95250" y="2539"/>
                </a:lnTo>
                <a:lnTo>
                  <a:pt x="90170" y="3810"/>
                </a:lnTo>
                <a:lnTo>
                  <a:pt x="83820" y="5080"/>
                </a:lnTo>
                <a:lnTo>
                  <a:pt x="71120" y="10160"/>
                </a:lnTo>
                <a:lnTo>
                  <a:pt x="66040" y="12700"/>
                </a:lnTo>
                <a:lnTo>
                  <a:pt x="60959" y="16510"/>
                </a:lnTo>
                <a:lnTo>
                  <a:pt x="54609" y="19050"/>
                </a:lnTo>
                <a:lnTo>
                  <a:pt x="19050" y="54610"/>
                </a:lnTo>
                <a:lnTo>
                  <a:pt x="10159" y="72389"/>
                </a:lnTo>
                <a:lnTo>
                  <a:pt x="7620" y="77470"/>
                </a:lnTo>
                <a:lnTo>
                  <a:pt x="5079" y="83820"/>
                </a:lnTo>
                <a:lnTo>
                  <a:pt x="2540" y="96520"/>
                </a:lnTo>
                <a:lnTo>
                  <a:pt x="1270" y="101600"/>
                </a:lnTo>
                <a:lnTo>
                  <a:pt x="0" y="109220"/>
                </a:lnTo>
                <a:lnTo>
                  <a:pt x="0" y="621030"/>
                </a:lnTo>
                <a:lnTo>
                  <a:pt x="2540" y="633730"/>
                </a:lnTo>
                <a:lnTo>
                  <a:pt x="3809" y="638810"/>
                </a:lnTo>
                <a:lnTo>
                  <a:pt x="6350" y="645160"/>
                </a:lnTo>
                <a:lnTo>
                  <a:pt x="7620" y="651510"/>
                </a:lnTo>
                <a:lnTo>
                  <a:pt x="26670" y="684530"/>
                </a:lnTo>
                <a:lnTo>
                  <a:pt x="35559" y="693420"/>
                </a:lnTo>
                <a:lnTo>
                  <a:pt x="39370" y="698500"/>
                </a:lnTo>
                <a:lnTo>
                  <a:pt x="54609" y="709930"/>
                </a:lnTo>
                <a:lnTo>
                  <a:pt x="60959" y="712470"/>
                </a:lnTo>
                <a:lnTo>
                  <a:pt x="66040" y="715010"/>
                </a:lnTo>
                <a:lnTo>
                  <a:pt x="71120" y="718820"/>
                </a:lnTo>
                <a:lnTo>
                  <a:pt x="77470" y="721360"/>
                </a:lnTo>
                <a:lnTo>
                  <a:pt x="83820" y="722630"/>
                </a:lnTo>
                <a:lnTo>
                  <a:pt x="90170" y="725170"/>
                </a:lnTo>
                <a:lnTo>
                  <a:pt x="95250" y="726439"/>
                </a:lnTo>
                <a:lnTo>
                  <a:pt x="101600" y="727710"/>
                </a:lnTo>
                <a:lnTo>
                  <a:pt x="2081529" y="727710"/>
                </a:lnTo>
                <a:lnTo>
                  <a:pt x="2094229" y="725170"/>
                </a:lnTo>
                <a:lnTo>
                  <a:pt x="2100579" y="722630"/>
                </a:lnTo>
                <a:lnTo>
                  <a:pt x="2105659" y="720089"/>
                </a:lnTo>
                <a:lnTo>
                  <a:pt x="2112009" y="718820"/>
                </a:lnTo>
                <a:lnTo>
                  <a:pt x="2118359" y="715010"/>
                </a:lnTo>
                <a:lnTo>
                  <a:pt x="2123440" y="712470"/>
                </a:lnTo>
                <a:lnTo>
                  <a:pt x="2133600" y="704850"/>
                </a:lnTo>
                <a:lnTo>
                  <a:pt x="2138679" y="702310"/>
                </a:lnTo>
                <a:lnTo>
                  <a:pt x="2143759" y="697230"/>
                </a:lnTo>
                <a:lnTo>
                  <a:pt x="2148840" y="693420"/>
                </a:lnTo>
                <a:lnTo>
                  <a:pt x="2156459" y="683260"/>
                </a:lnTo>
                <a:lnTo>
                  <a:pt x="2160270" y="679450"/>
                </a:lnTo>
                <a:lnTo>
                  <a:pt x="2164079" y="673100"/>
                </a:lnTo>
                <a:lnTo>
                  <a:pt x="2167890" y="668020"/>
                </a:lnTo>
                <a:lnTo>
                  <a:pt x="2170429" y="662939"/>
                </a:lnTo>
                <a:lnTo>
                  <a:pt x="2172970" y="656589"/>
                </a:lnTo>
                <a:lnTo>
                  <a:pt x="2175509" y="651510"/>
                </a:lnTo>
                <a:lnTo>
                  <a:pt x="2178050" y="645160"/>
                </a:lnTo>
                <a:lnTo>
                  <a:pt x="2183129" y="619760"/>
                </a:lnTo>
                <a:lnTo>
                  <a:pt x="2183129" y="607060"/>
                </a:lnTo>
                <a:lnTo>
                  <a:pt x="2184400" y="607060"/>
                </a:lnTo>
                <a:lnTo>
                  <a:pt x="2183129" y="120650"/>
                </a:lnTo>
                <a:lnTo>
                  <a:pt x="2183129" y="109220"/>
                </a:lnTo>
                <a:lnTo>
                  <a:pt x="2181859" y="101600"/>
                </a:lnTo>
                <a:lnTo>
                  <a:pt x="2180590" y="96520"/>
                </a:lnTo>
                <a:lnTo>
                  <a:pt x="2178050" y="83820"/>
                </a:lnTo>
                <a:lnTo>
                  <a:pt x="2175509" y="77470"/>
                </a:lnTo>
                <a:lnTo>
                  <a:pt x="2172970" y="72389"/>
                </a:lnTo>
                <a:lnTo>
                  <a:pt x="2170429" y="66039"/>
                </a:lnTo>
                <a:lnTo>
                  <a:pt x="2167890" y="60960"/>
                </a:lnTo>
                <a:lnTo>
                  <a:pt x="2138679" y="26670"/>
                </a:lnTo>
                <a:lnTo>
                  <a:pt x="2123440" y="16510"/>
                </a:lnTo>
                <a:lnTo>
                  <a:pt x="2117090" y="12700"/>
                </a:lnTo>
                <a:lnTo>
                  <a:pt x="2112009" y="10160"/>
                </a:lnTo>
                <a:lnTo>
                  <a:pt x="2099309" y="5080"/>
                </a:lnTo>
                <a:lnTo>
                  <a:pt x="2094229" y="3810"/>
                </a:lnTo>
                <a:lnTo>
                  <a:pt x="2075179" y="0"/>
                </a:lnTo>
                <a:close/>
              </a:path>
            </a:pathLst>
          </a:custGeom>
          <a:solidFill>
            <a:srgbClr val="92C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96150" y="1570079"/>
            <a:ext cx="2184400" cy="728980"/>
          </a:xfrm>
          <a:custGeom>
            <a:avLst/>
            <a:gdLst/>
            <a:ahLst/>
            <a:cxnLst/>
            <a:rect l="l" t="t" r="r" b="b"/>
            <a:pathLst>
              <a:path w="2184400" h="728980">
                <a:moveTo>
                  <a:pt x="0" y="120650"/>
                </a:moveTo>
                <a:lnTo>
                  <a:pt x="0" y="114300"/>
                </a:lnTo>
                <a:lnTo>
                  <a:pt x="0" y="109220"/>
                </a:lnTo>
                <a:lnTo>
                  <a:pt x="1270" y="101600"/>
                </a:lnTo>
                <a:lnTo>
                  <a:pt x="2540" y="96520"/>
                </a:lnTo>
                <a:lnTo>
                  <a:pt x="3809" y="90170"/>
                </a:lnTo>
                <a:lnTo>
                  <a:pt x="5079" y="83820"/>
                </a:lnTo>
                <a:lnTo>
                  <a:pt x="7620" y="77470"/>
                </a:lnTo>
                <a:lnTo>
                  <a:pt x="10159" y="72389"/>
                </a:lnTo>
                <a:lnTo>
                  <a:pt x="12700" y="66039"/>
                </a:lnTo>
                <a:lnTo>
                  <a:pt x="39370" y="31750"/>
                </a:lnTo>
                <a:lnTo>
                  <a:pt x="44450" y="26670"/>
                </a:lnTo>
                <a:lnTo>
                  <a:pt x="49529" y="22860"/>
                </a:lnTo>
                <a:lnTo>
                  <a:pt x="54609" y="19050"/>
                </a:lnTo>
                <a:lnTo>
                  <a:pt x="60959" y="16510"/>
                </a:lnTo>
                <a:lnTo>
                  <a:pt x="66040" y="12700"/>
                </a:lnTo>
                <a:lnTo>
                  <a:pt x="71120" y="10160"/>
                </a:lnTo>
                <a:lnTo>
                  <a:pt x="77470" y="7620"/>
                </a:lnTo>
                <a:lnTo>
                  <a:pt x="83820" y="5080"/>
                </a:lnTo>
                <a:lnTo>
                  <a:pt x="90170" y="3810"/>
                </a:lnTo>
                <a:lnTo>
                  <a:pt x="95250" y="2539"/>
                </a:lnTo>
                <a:lnTo>
                  <a:pt x="101600" y="1270"/>
                </a:lnTo>
                <a:lnTo>
                  <a:pt x="107950" y="0"/>
                </a:lnTo>
                <a:lnTo>
                  <a:pt x="114300" y="0"/>
                </a:lnTo>
                <a:lnTo>
                  <a:pt x="120650" y="0"/>
                </a:lnTo>
                <a:lnTo>
                  <a:pt x="2062479" y="0"/>
                </a:lnTo>
                <a:lnTo>
                  <a:pt x="2068829" y="0"/>
                </a:lnTo>
                <a:lnTo>
                  <a:pt x="2075179" y="0"/>
                </a:lnTo>
                <a:lnTo>
                  <a:pt x="2081529" y="1270"/>
                </a:lnTo>
                <a:lnTo>
                  <a:pt x="2087879" y="2539"/>
                </a:lnTo>
                <a:lnTo>
                  <a:pt x="2094229" y="3810"/>
                </a:lnTo>
                <a:lnTo>
                  <a:pt x="2099309" y="5080"/>
                </a:lnTo>
                <a:lnTo>
                  <a:pt x="2105659" y="7620"/>
                </a:lnTo>
                <a:lnTo>
                  <a:pt x="2112009" y="10160"/>
                </a:lnTo>
                <a:lnTo>
                  <a:pt x="2117090" y="12700"/>
                </a:lnTo>
                <a:lnTo>
                  <a:pt x="2123440" y="16510"/>
                </a:lnTo>
                <a:lnTo>
                  <a:pt x="2128520" y="19050"/>
                </a:lnTo>
                <a:lnTo>
                  <a:pt x="2133600" y="22860"/>
                </a:lnTo>
                <a:lnTo>
                  <a:pt x="2138679" y="26670"/>
                </a:lnTo>
                <a:lnTo>
                  <a:pt x="2143759" y="31750"/>
                </a:lnTo>
                <a:lnTo>
                  <a:pt x="2170429" y="66039"/>
                </a:lnTo>
                <a:lnTo>
                  <a:pt x="2172970" y="72389"/>
                </a:lnTo>
                <a:lnTo>
                  <a:pt x="2175509" y="77470"/>
                </a:lnTo>
                <a:lnTo>
                  <a:pt x="2178050" y="83820"/>
                </a:lnTo>
                <a:lnTo>
                  <a:pt x="2179320" y="90170"/>
                </a:lnTo>
                <a:lnTo>
                  <a:pt x="2180590" y="96520"/>
                </a:lnTo>
                <a:lnTo>
                  <a:pt x="2181859" y="101600"/>
                </a:lnTo>
                <a:lnTo>
                  <a:pt x="2183129" y="109220"/>
                </a:lnTo>
                <a:lnTo>
                  <a:pt x="2183129" y="114300"/>
                </a:lnTo>
                <a:lnTo>
                  <a:pt x="2183129" y="120650"/>
                </a:lnTo>
                <a:lnTo>
                  <a:pt x="2184400" y="607060"/>
                </a:lnTo>
                <a:lnTo>
                  <a:pt x="2183129" y="607060"/>
                </a:lnTo>
                <a:lnTo>
                  <a:pt x="2183129" y="613410"/>
                </a:lnTo>
                <a:lnTo>
                  <a:pt x="2183129" y="619760"/>
                </a:lnTo>
                <a:lnTo>
                  <a:pt x="2181859" y="626110"/>
                </a:lnTo>
                <a:lnTo>
                  <a:pt x="2180590" y="632460"/>
                </a:lnTo>
                <a:lnTo>
                  <a:pt x="2179320" y="638810"/>
                </a:lnTo>
                <a:lnTo>
                  <a:pt x="2178050" y="645160"/>
                </a:lnTo>
                <a:lnTo>
                  <a:pt x="2175509" y="651510"/>
                </a:lnTo>
                <a:lnTo>
                  <a:pt x="2172970" y="656589"/>
                </a:lnTo>
                <a:lnTo>
                  <a:pt x="2170429" y="662939"/>
                </a:lnTo>
                <a:lnTo>
                  <a:pt x="2167890" y="668020"/>
                </a:lnTo>
                <a:lnTo>
                  <a:pt x="2164079" y="673100"/>
                </a:lnTo>
                <a:lnTo>
                  <a:pt x="2160270" y="679450"/>
                </a:lnTo>
                <a:lnTo>
                  <a:pt x="2156459" y="683260"/>
                </a:lnTo>
                <a:lnTo>
                  <a:pt x="2152650" y="688339"/>
                </a:lnTo>
                <a:lnTo>
                  <a:pt x="2148840" y="693420"/>
                </a:lnTo>
                <a:lnTo>
                  <a:pt x="2143759" y="697230"/>
                </a:lnTo>
                <a:lnTo>
                  <a:pt x="2138679" y="702310"/>
                </a:lnTo>
                <a:lnTo>
                  <a:pt x="2133600" y="704850"/>
                </a:lnTo>
                <a:lnTo>
                  <a:pt x="2128520" y="708660"/>
                </a:lnTo>
                <a:lnTo>
                  <a:pt x="2123440" y="712470"/>
                </a:lnTo>
                <a:lnTo>
                  <a:pt x="2118359" y="715010"/>
                </a:lnTo>
                <a:lnTo>
                  <a:pt x="2112009" y="718820"/>
                </a:lnTo>
                <a:lnTo>
                  <a:pt x="2105659" y="720089"/>
                </a:lnTo>
                <a:lnTo>
                  <a:pt x="2100579" y="722630"/>
                </a:lnTo>
                <a:lnTo>
                  <a:pt x="2094229" y="725170"/>
                </a:lnTo>
                <a:lnTo>
                  <a:pt x="2087879" y="726439"/>
                </a:lnTo>
                <a:lnTo>
                  <a:pt x="2081529" y="727710"/>
                </a:lnTo>
                <a:lnTo>
                  <a:pt x="2075179" y="727710"/>
                </a:lnTo>
                <a:lnTo>
                  <a:pt x="2068829" y="728980"/>
                </a:lnTo>
                <a:lnTo>
                  <a:pt x="2062479" y="728980"/>
                </a:lnTo>
                <a:lnTo>
                  <a:pt x="120650" y="728980"/>
                </a:lnTo>
                <a:lnTo>
                  <a:pt x="114300" y="728980"/>
                </a:lnTo>
                <a:lnTo>
                  <a:pt x="107950" y="727710"/>
                </a:lnTo>
                <a:lnTo>
                  <a:pt x="101600" y="727710"/>
                </a:lnTo>
                <a:lnTo>
                  <a:pt x="95250" y="726439"/>
                </a:lnTo>
                <a:lnTo>
                  <a:pt x="90170" y="725170"/>
                </a:lnTo>
                <a:lnTo>
                  <a:pt x="83820" y="722630"/>
                </a:lnTo>
                <a:lnTo>
                  <a:pt x="77470" y="721360"/>
                </a:lnTo>
                <a:lnTo>
                  <a:pt x="71120" y="718820"/>
                </a:lnTo>
                <a:lnTo>
                  <a:pt x="66040" y="715010"/>
                </a:lnTo>
                <a:lnTo>
                  <a:pt x="60959" y="712470"/>
                </a:lnTo>
                <a:lnTo>
                  <a:pt x="54609" y="709930"/>
                </a:lnTo>
                <a:lnTo>
                  <a:pt x="49529" y="706120"/>
                </a:lnTo>
                <a:lnTo>
                  <a:pt x="44450" y="702310"/>
                </a:lnTo>
                <a:lnTo>
                  <a:pt x="39370" y="698500"/>
                </a:lnTo>
                <a:lnTo>
                  <a:pt x="35559" y="693420"/>
                </a:lnTo>
                <a:lnTo>
                  <a:pt x="30479" y="688339"/>
                </a:lnTo>
                <a:lnTo>
                  <a:pt x="12700" y="662939"/>
                </a:lnTo>
                <a:lnTo>
                  <a:pt x="10159" y="657860"/>
                </a:lnTo>
                <a:lnTo>
                  <a:pt x="7620" y="651510"/>
                </a:lnTo>
                <a:lnTo>
                  <a:pt x="6350" y="645160"/>
                </a:lnTo>
                <a:lnTo>
                  <a:pt x="3809" y="638810"/>
                </a:lnTo>
                <a:lnTo>
                  <a:pt x="2540" y="633730"/>
                </a:lnTo>
                <a:lnTo>
                  <a:pt x="1270" y="627380"/>
                </a:lnTo>
                <a:lnTo>
                  <a:pt x="0" y="621030"/>
                </a:lnTo>
                <a:lnTo>
                  <a:pt x="0" y="614680"/>
                </a:lnTo>
                <a:lnTo>
                  <a:pt x="0" y="608330"/>
                </a:lnTo>
                <a:lnTo>
                  <a:pt x="0" y="120650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96150" y="157007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480550" y="229906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553959" y="1664060"/>
            <a:ext cx="1667510" cy="5410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40640" marR="5080" indent="-27940">
              <a:lnSpc>
                <a:spcPts val="2030"/>
              </a:lnSpc>
              <a:spcBef>
                <a:spcPts val="165"/>
              </a:spcBef>
            </a:pPr>
            <a:r>
              <a:rPr dirty="0" sz="1700" spc="-10">
                <a:latin typeface="Arial"/>
                <a:cs typeface="Arial"/>
              </a:rPr>
              <a:t>decreased</a:t>
            </a:r>
            <a:r>
              <a:rPr dirty="0" sz="1700" spc="-85">
                <a:latin typeface="Arial"/>
                <a:cs typeface="Arial"/>
              </a:rPr>
              <a:t> </a:t>
            </a:r>
            <a:r>
              <a:rPr dirty="0" sz="1700" spc="-15">
                <a:latin typeface="Arial"/>
                <a:cs typeface="Arial"/>
              </a:rPr>
              <a:t>height  </a:t>
            </a:r>
            <a:r>
              <a:rPr dirty="0" sz="1700" spc="-30">
                <a:latin typeface="Arial"/>
                <a:cs typeface="Arial"/>
              </a:rPr>
              <a:t>(PATO:0000569)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12430" y="1256389"/>
            <a:ext cx="751205" cy="283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 b="1">
                <a:latin typeface="Arial"/>
                <a:cs typeface="Arial"/>
              </a:rPr>
              <a:t>Q</a:t>
            </a:r>
            <a:r>
              <a:rPr dirty="0" sz="1700" spc="-15" b="1">
                <a:latin typeface="Arial"/>
                <a:cs typeface="Arial"/>
              </a:rPr>
              <a:t>ua</a:t>
            </a:r>
            <a:r>
              <a:rPr dirty="0" sz="1700" spc="-15" b="1">
                <a:latin typeface="Arial"/>
                <a:cs typeface="Arial"/>
              </a:rPr>
              <a:t>l</a:t>
            </a:r>
            <a:r>
              <a:rPr dirty="0" sz="1700" spc="-10" b="1">
                <a:latin typeface="Arial"/>
                <a:cs typeface="Arial"/>
              </a:rPr>
              <a:t>it</a:t>
            </a:r>
            <a:r>
              <a:rPr dirty="0" sz="1700" spc="-10" b="1">
                <a:latin typeface="Arial"/>
                <a:cs typeface="Arial"/>
              </a:rPr>
              <a:t>y</a:t>
            </a:r>
            <a:endParaRPr sz="1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23609" y="1256389"/>
            <a:ext cx="620395" cy="283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 b="1">
                <a:latin typeface="Arial"/>
                <a:cs typeface="Arial"/>
              </a:rPr>
              <a:t>E</a:t>
            </a:r>
            <a:r>
              <a:rPr dirty="0" sz="1700" spc="-10" b="1">
                <a:latin typeface="Arial"/>
                <a:cs typeface="Arial"/>
              </a:rPr>
              <a:t>ntit</a:t>
            </a:r>
            <a:r>
              <a:rPr dirty="0" sz="1700" spc="-10" b="1">
                <a:latin typeface="Arial"/>
                <a:cs typeface="Arial"/>
              </a:rPr>
              <a:t>y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86250" y="1763119"/>
            <a:ext cx="1026160" cy="344170"/>
          </a:xfrm>
          <a:custGeom>
            <a:avLst/>
            <a:gdLst/>
            <a:ahLst/>
            <a:cxnLst/>
            <a:rect l="l" t="t" r="r" b="b"/>
            <a:pathLst>
              <a:path w="1026160" h="344169">
                <a:moveTo>
                  <a:pt x="854710" y="0"/>
                </a:moveTo>
                <a:lnTo>
                  <a:pt x="854710" y="86360"/>
                </a:lnTo>
                <a:lnTo>
                  <a:pt x="0" y="86360"/>
                </a:lnTo>
                <a:lnTo>
                  <a:pt x="0" y="257810"/>
                </a:lnTo>
                <a:lnTo>
                  <a:pt x="854710" y="257810"/>
                </a:lnTo>
                <a:lnTo>
                  <a:pt x="854710" y="344170"/>
                </a:lnTo>
                <a:lnTo>
                  <a:pt x="1026160" y="171450"/>
                </a:lnTo>
                <a:lnTo>
                  <a:pt x="854710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86250" y="1763119"/>
            <a:ext cx="1026160" cy="344170"/>
          </a:xfrm>
          <a:custGeom>
            <a:avLst/>
            <a:gdLst/>
            <a:ahLst/>
            <a:cxnLst/>
            <a:rect l="l" t="t" r="r" b="b"/>
            <a:pathLst>
              <a:path w="1026160" h="344169">
                <a:moveTo>
                  <a:pt x="0" y="86360"/>
                </a:moveTo>
                <a:lnTo>
                  <a:pt x="854710" y="86360"/>
                </a:lnTo>
                <a:lnTo>
                  <a:pt x="854710" y="0"/>
                </a:lnTo>
                <a:lnTo>
                  <a:pt x="1026160" y="171450"/>
                </a:lnTo>
                <a:lnTo>
                  <a:pt x="854710" y="344170"/>
                </a:lnTo>
                <a:lnTo>
                  <a:pt x="854710" y="257810"/>
                </a:lnTo>
                <a:lnTo>
                  <a:pt x="0" y="257810"/>
                </a:lnTo>
                <a:lnTo>
                  <a:pt x="0" y="8636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86250" y="17631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12409" y="210728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294629" y="2741020"/>
            <a:ext cx="3749040" cy="283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5" b="1">
                <a:latin typeface="Arial"/>
                <a:cs typeface="Arial"/>
              </a:rPr>
              <a:t>EQ </a:t>
            </a:r>
            <a:r>
              <a:rPr dirty="0" sz="1700" spc="-10" b="1">
                <a:latin typeface="Arial"/>
                <a:cs typeface="Arial"/>
              </a:rPr>
              <a:t>Statements, </a:t>
            </a:r>
            <a:r>
              <a:rPr dirty="0" sz="1700" spc="-15" b="1">
                <a:latin typeface="Arial"/>
                <a:cs typeface="Arial"/>
              </a:rPr>
              <a:t>easy </a:t>
            </a:r>
            <a:r>
              <a:rPr dirty="0" sz="1700" spc="-10" b="1">
                <a:latin typeface="Arial"/>
                <a:cs typeface="Arial"/>
              </a:rPr>
              <a:t>to </a:t>
            </a:r>
            <a:r>
              <a:rPr dirty="0" sz="1700" spc="-15" b="1">
                <a:latin typeface="Arial"/>
                <a:cs typeface="Arial"/>
              </a:rPr>
              <a:t>compute</a:t>
            </a:r>
            <a:r>
              <a:rPr dirty="0" sz="1700" spc="-20" b="1">
                <a:latin typeface="Arial"/>
                <a:cs typeface="Arial"/>
              </a:rPr>
              <a:t> </a:t>
            </a:r>
            <a:r>
              <a:rPr dirty="0" sz="1700" spc="-10" b="1">
                <a:latin typeface="Arial"/>
                <a:cs typeface="Arial"/>
              </a:rPr>
              <a:t>on:</a:t>
            </a:r>
            <a:endParaRPr sz="1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94629" y="3179170"/>
            <a:ext cx="3950335" cy="14084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90"/>
              </a:spcBef>
            </a:pPr>
            <a:r>
              <a:rPr dirty="0" sz="1700" spc="-15">
                <a:latin typeface="Arial"/>
                <a:cs typeface="Arial"/>
              </a:rPr>
              <a:t>uniform </a:t>
            </a:r>
            <a:r>
              <a:rPr dirty="0" sz="1700" spc="-10">
                <a:latin typeface="Arial"/>
                <a:cs typeface="Arial"/>
              </a:rPr>
              <a:t>structure </a:t>
            </a:r>
            <a:r>
              <a:rPr dirty="0" sz="1700" spc="-5">
                <a:latin typeface="Arial"/>
                <a:cs typeface="Arial"/>
              </a:rPr>
              <a:t>(E </a:t>
            </a:r>
            <a:r>
              <a:rPr dirty="0" sz="1700" spc="-15">
                <a:latin typeface="Arial"/>
                <a:cs typeface="Arial"/>
              </a:rPr>
              <a:t>modified </a:t>
            </a:r>
            <a:r>
              <a:rPr dirty="0" sz="1700" spc="-10">
                <a:latin typeface="Arial"/>
                <a:cs typeface="Arial"/>
              </a:rPr>
              <a:t>by</a:t>
            </a:r>
            <a:r>
              <a:rPr dirty="0" sz="1700" spc="-25">
                <a:latin typeface="Arial"/>
                <a:cs typeface="Arial"/>
              </a:rPr>
              <a:t> </a:t>
            </a:r>
            <a:r>
              <a:rPr dirty="0" sz="1700" spc="-10">
                <a:latin typeface="Arial"/>
                <a:cs typeface="Arial"/>
              </a:rPr>
              <a:t>Q)</a:t>
            </a:r>
            <a:endParaRPr sz="17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420"/>
              </a:spcBef>
            </a:pPr>
            <a:r>
              <a:rPr dirty="0" sz="1700" spc="-15">
                <a:latin typeface="Arial"/>
                <a:cs typeface="Arial"/>
              </a:rPr>
              <a:t>uniform </a:t>
            </a:r>
            <a:r>
              <a:rPr dirty="0" sz="1700" spc="-10">
                <a:latin typeface="Arial"/>
                <a:cs typeface="Arial"/>
              </a:rPr>
              <a:t>vocabulary </a:t>
            </a:r>
            <a:r>
              <a:rPr dirty="0" sz="1700" spc="-15">
                <a:latin typeface="Arial"/>
                <a:cs typeface="Arial"/>
              </a:rPr>
              <a:t>(ontologies)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15100"/>
              </a:lnSpc>
              <a:spcBef>
                <a:spcPts val="1120"/>
              </a:spcBef>
            </a:pPr>
            <a:r>
              <a:rPr dirty="0" sz="1550" spc="-5">
                <a:latin typeface="Arial"/>
                <a:cs typeface="Arial"/>
              </a:rPr>
              <a:t>Concept reviewed </a:t>
            </a:r>
            <a:r>
              <a:rPr dirty="0" sz="1550">
                <a:latin typeface="Arial"/>
                <a:cs typeface="Arial"/>
              </a:rPr>
              <a:t>in </a:t>
            </a:r>
            <a:r>
              <a:rPr dirty="0" sz="1550" spc="-5">
                <a:latin typeface="Arial"/>
                <a:cs typeface="Arial"/>
              </a:rPr>
              <a:t>Deans </a:t>
            </a:r>
            <a:r>
              <a:rPr dirty="0" sz="1550" i="1">
                <a:latin typeface="Arial"/>
                <a:cs typeface="Arial"/>
              </a:rPr>
              <a:t>et al</a:t>
            </a:r>
            <a:r>
              <a:rPr dirty="0" sz="1550">
                <a:latin typeface="Arial"/>
                <a:cs typeface="Arial"/>
              </a:rPr>
              <a:t>. </a:t>
            </a:r>
            <a:r>
              <a:rPr dirty="0" sz="1550" spc="-5">
                <a:latin typeface="Arial"/>
                <a:cs typeface="Arial"/>
              </a:rPr>
              <a:t>PLoS </a:t>
            </a:r>
            <a:r>
              <a:rPr dirty="0" sz="1550">
                <a:latin typeface="Arial"/>
                <a:cs typeface="Arial"/>
              </a:rPr>
              <a:t>Biol.,  </a:t>
            </a:r>
            <a:r>
              <a:rPr dirty="0" sz="1550" spc="-5">
                <a:latin typeface="Arial"/>
                <a:cs typeface="Arial"/>
              </a:rPr>
              <a:t>2015</a:t>
            </a:r>
            <a:endParaRPr sz="1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682750" y="968100"/>
            <a:ext cx="647700" cy="647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80639" y="968100"/>
            <a:ext cx="647700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097280" y="4572360"/>
            <a:ext cx="8425180" cy="548640"/>
          </a:xfrm>
          <a:prstGeom prst="rect">
            <a:avLst/>
          </a:prstGeom>
          <a:ln w="9344">
            <a:solidFill>
              <a:srgbClr val="000000"/>
            </a:solidFill>
          </a:ln>
        </p:spPr>
        <p:txBody>
          <a:bodyPr wrap="square" lIns="0" tIns="66040" rIns="0" bIns="0" rtlCol="0" vert="horz">
            <a:spAutoFit/>
          </a:bodyPr>
          <a:lstStyle/>
          <a:p>
            <a:pPr marL="64135" marR="132715">
              <a:lnSpc>
                <a:spcPct val="100000"/>
              </a:lnSpc>
              <a:spcBef>
                <a:spcPts val="520"/>
              </a:spcBef>
            </a:pPr>
            <a:r>
              <a:rPr dirty="0" sz="1400">
                <a:latin typeface="Arial"/>
                <a:cs typeface="Arial"/>
              </a:rPr>
              <a:t>Project Goal: </a:t>
            </a:r>
            <a:r>
              <a:rPr dirty="0" sz="1400" spc="-65" i="1">
                <a:latin typeface="Arial"/>
                <a:cs typeface="Arial"/>
              </a:rPr>
              <a:t>To </a:t>
            </a:r>
            <a:r>
              <a:rPr dirty="0" sz="1400" i="1">
                <a:latin typeface="Arial"/>
                <a:cs typeface="Arial"/>
              </a:rPr>
              <a:t>automate the process of translating text phenotypic data into information-rich and easy-  </a:t>
            </a:r>
            <a:r>
              <a:rPr dirty="0" sz="1400" i="1">
                <a:latin typeface="Arial"/>
                <a:cs typeface="Arial"/>
              </a:rPr>
              <a:t>to-compute-on EQ</a:t>
            </a:r>
            <a:r>
              <a:rPr dirty="0" sz="1400" spc="-1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statements.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88060" y="2337160"/>
            <a:ext cx="949960" cy="14122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194560" y="2467969"/>
            <a:ext cx="2127250" cy="12788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991869" y="3872589"/>
            <a:ext cx="3446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3325" algn="l"/>
              </a:tabLst>
            </a:pPr>
            <a:r>
              <a:rPr dirty="0" sz="1800" spc="-5">
                <a:solidFill>
                  <a:srgbClr val="4295A7"/>
                </a:solidFill>
                <a:latin typeface="Arial"/>
                <a:cs typeface="Arial"/>
              </a:rPr>
              <a:t>Ian</a:t>
            </a:r>
            <a:r>
              <a:rPr dirty="0" sz="1800" spc="-15">
                <a:solidFill>
                  <a:srgbClr val="4295A7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4295A7"/>
                </a:solidFill>
                <a:latin typeface="Arial"/>
                <a:cs typeface="Arial"/>
              </a:rPr>
              <a:t>Braun	Carolyn</a:t>
            </a:r>
            <a:r>
              <a:rPr dirty="0" sz="1800" spc="-75">
                <a:solidFill>
                  <a:srgbClr val="4295A7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4295A7"/>
                </a:solidFill>
                <a:latin typeface="Arial"/>
                <a:cs typeface="Arial"/>
              </a:rPr>
              <a:t>Lawrence-Dill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22320" y="1379579"/>
            <a:ext cx="1508760" cy="884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6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“...</a:t>
            </a:r>
            <a:r>
              <a:rPr dirty="0" sz="1400" i="1">
                <a:latin typeface="Arial"/>
                <a:cs typeface="Arial"/>
              </a:rPr>
              <a:t>neuron extends  </a:t>
            </a:r>
            <a:r>
              <a:rPr dirty="0" sz="1400" i="1">
                <a:latin typeface="Arial"/>
                <a:cs typeface="Arial"/>
              </a:rPr>
              <a:t>more long  collaterals in  </a:t>
            </a:r>
            <a:r>
              <a:rPr dirty="0" sz="1400">
                <a:latin typeface="Arial"/>
                <a:cs typeface="Arial"/>
              </a:rPr>
              <a:t>[mutant] </a:t>
            </a:r>
            <a:r>
              <a:rPr dirty="0" sz="1400" spc="-5" i="1">
                <a:latin typeface="Arial"/>
                <a:cs typeface="Arial"/>
              </a:rPr>
              <a:t>than</a:t>
            </a:r>
            <a:r>
              <a:rPr dirty="0" sz="1400" spc="-40" i="1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[wt].”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23590" y="3536039"/>
            <a:ext cx="1505585" cy="1313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006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“</a:t>
            </a:r>
            <a:r>
              <a:rPr dirty="0" sz="1400" i="1">
                <a:latin typeface="Arial"/>
                <a:cs typeface="Arial"/>
              </a:rPr>
              <a:t>...</a:t>
            </a:r>
            <a:r>
              <a:rPr dirty="0" sz="1400">
                <a:latin typeface="Arial"/>
                <a:cs typeface="Arial"/>
              </a:rPr>
              <a:t>[wt] </a:t>
            </a:r>
            <a:r>
              <a:rPr dirty="0" sz="1400" spc="-5" i="1">
                <a:latin typeface="Arial"/>
                <a:cs typeface="Arial"/>
              </a:rPr>
              <a:t>trichomes  </a:t>
            </a:r>
            <a:r>
              <a:rPr dirty="0" sz="1400" i="1">
                <a:latin typeface="Arial"/>
                <a:cs typeface="Arial"/>
              </a:rPr>
              <a:t>had three  branches. </a:t>
            </a:r>
            <a:r>
              <a:rPr dirty="0" sz="1400">
                <a:latin typeface="Arial"/>
                <a:cs typeface="Arial"/>
              </a:rPr>
              <a:t>[...] </a:t>
            </a:r>
            <a:r>
              <a:rPr dirty="0" sz="1400" spc="5" i="1">
                <a:latin typeface="Arial"/>
                <a:cs typeface="Arial"/>
              </a:rPr>
              <a:t>In  </a:t>
            </a:r>
            <a:r>
              <a:rPr dirty="0" sz="1400">
                <a:latin typeface="Arial"/>
                <a:cs typeface="Arial"/>
              </a:rPr>
              <a:t>[mutants]</a:t>
            </a:r>
            <a:r>
              <a:rPr dirty="0" sz="1400" i="1">
                <a:latin typeface="Arial"/>
                <a:cs typeface="Arial"/>
              </a:rPr>
              <a:t>,  </a:t>
            </a:r>
            <a:r>
              <a:rPr dirty="0" sz="1400" i="1">
                <a:latin typeface="Arial"/>
                <a:cs typeface="Arial"/>
              </a:rPr>
              <a:t>trichomes had</a:t>
            </a:r>
            <a:r>
              <a:rPr dirty="0" sz="1400" spc="-6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four  branches”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1850" y="866500"/>
            <a:ext cx="1125220" cy="1790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1689" y="2960729"/>
            <a:ext cx="1125220" cy="1868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14730" y="2681329"/>
            <a:ext cx="2018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Homma </a:t>
            </a:r>
            <a:r>
              <a:rPr dirty="0" sz="1800" spc="-5" i="1">
                <a:latin typeface="Arial"/>
                <a:cs typeface="Arial"/>
              </a:rPr>
              <a:t>et al</a:t>
            </a:r>
            <a:r>
              <a:rPr dirty="0" sz="1800" spc="-5">
                <a:latin typeface="Arial"/>
                <a:cs typeface="Arial"/>
              </a:rPr>
              <a:t>.,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2003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20850" y="4880969"/>
            <a:ext cx="131127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latin typeface="Arial"/>
                <a:cs typeface="Arial"/>
              </a:rPr>
              <a:t>Lu </a:t>
            </a:r>
            <a:r>
              <a:rPr dirty="0" sz="1600" spc="-5" i="1">
                <a:latin typeface="Arial"/>
                <a:cs typeface="Arial"/>
              </a:rPr>
              <a:t>et al</a:t>
            </a:r>
            <a:r>
              <a:rPr dirty="0" sz="1600" spc="-5">
                <a:latin typeface="Arial"/>
                <a:cs typeface="Arial"/>
              </a:rPr>
              <a:t>.,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2004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0640" y="1380850"/>
            <a:ext cx="233045" cy="1088390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550" spc="-5">
                <a:latin typeface="Arial"/>
                <a:cs typeface="Arial"/>
              </a:rPr>
              <a:t>E: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dirty="0" sz="1550">
                <a:latin typeface="Arial"/>
                <a:cs typeface="Arial"/>
              </a:rPr>
              <a:t>+  </a:t>
            </a:r>
            <a:r>
              <a:rPr dirty="0" sz="1550" spc="-10">
                <a:latin typeface="Arial"/>
                <a:cs typeface="Arial"/>
              </a:rPr>
              <a:t>Q</a:t>
            </a:r>
            <a:r>
              <a:rPr dirty="0" sz="1550">
                <a:latin typeface="Arial"/>
                <a:cs typeface="Arial"/>
              </a:rPr>
              <a:t>: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83529" y="1344019"/>
            <a:ext cx="1238250" cy="290830"/>
          </a:xfrm>
          <a:custGeom>
            <a:avLst/>
            <a:gdLst/>
            <a:ahLst/>
            <a:cxnLst/>
            <a:rect l="l" t="t" r="r" b="b"/>
            <a:pathLst>
              <a:path w="1238250" h="290830">
                <a:moveTo>
                  <a:pt x="1200150" y="289560"/>
                </a:moveTo>
                <a:lnTo>
                  <a:pt x="38100" y="289560"/>
                </a:lnTo>
                <a:lnTo>
                  <a:pt x="40640" y="290830"/>
                </a:lnTo>
                <a:lnTo>
                  <a:pt x="1197610" y="290830"/>
                </a:lnTo>
                <a:lnTo>
                  <a:pt x="1200150" y="289560"/>
                </a:lnTo>
                <a:close/>
              </a:path>
              <a:path w="1238250" h="290830">
                <a:moveTo>
                  <a:pt x="1211579" y="5080"/>
                </a:moveTo>
                <a:lnTo>
                  <a:pt x="25400" y="5080"/>
                </a:lnTo>
                <a:lnTo>
                  <a:pt x="24130" y="6350"/>
                </a:lnTo>
                <a:lnTo>
                  <a:pt x="21590" y="7620"/>
                </a:lnTo>
                <a:lnTo>
                  <a:pt x="17780" y="11430"/>
                </a:lnTo>
                <a:lnTo>
                  <a:pt x="15240" y="12700"/>
                </a:lnTo>
                <a:lnTo>
                  <a:pt x="10160" y="17780"/>
                </a:lnTo>
                <a:lnTo>
                  <a:pt x="8890" y="20320"/>
                </a:lnTo>
                <a:lnTo>
                  <a:pt x="7620" y="21590"/>
                </a:lnTo>
                <a:lnTo>
                  <a:pt x="2540" y="31750"/>
                </a:lnTo>
                <a:lnTo>
                  <a:pt x="2540" y="34290"/>
                </a:lnTo>
                <a:lnTo>
                  <a:pt x="1270" y="35560"/>
                </a:lnTo>
                <a:lnTo>
                  <a:pt x="0" y="38100"/>
                </a:lnTo>
                <a:lnTo>
                  <a:pt x="0" y="252730"/>
                </a:lnTo>
                <a:lnTo>
                  <a:pt x="2540" y="257810"/>
                </a:lnTo>
                <a:lnTo>
                  <a:pt x="2540" y="260350"/>
                </a:lnTo>
                <a:lnTo>
                  <a:pt x="6350" y="267970"/>
                </a:lnTo>
                <a:lnTo>
                  <a:pt x="7620" y="269240"/>
                </a:lnTo>
                <a:lnTo>
                  <a:pt x="8890" y="271780"/>
                </a:lnTo>
                <a:lnTo>
                  <a:pt x="13970" y="276860"/>
                </a:lnTo>
                <a:lnTo>
                  <a:pt x="15240" y="279400"/>
                </a:lnTo>
                <a:lnTo>
                  <a:pt x="20320" y="281940"/>
                </a:lnTo>
                <a:lnTo>
                  <a:pt x="21590" y="283210"/>
                </a:lnTo>
                <a:lnTo>
                  <a:pt x="24130" y="284480"/>
                </a:lnTo>
                <a:lnTo>
                  <a:pt x="25400" y="285750"/>
                </a:lnTo>
                <a:lnTo>
                  <a:pt x="33020" y="289560"/>
                </a:lnTo>
                <a:lnTo>
                  <a:pt x="1202690" y="289560"/>
                </a:lnTo>
                <a:lnTo>
                  <a:pt x="1205229" y="288290"/>
                </a:lnTo>
                <a:lnTo>
                  <a:pt x="1207770" y="288290"/>
                </a:lnTo>
                <a:lnTo>
                  <a:pt x="1209040" y="287020"/>
                </a:lnTo>
                <a:lnTo>
                  <a:pt x="1216660" y="283210"/>
                </a:lnTo>
                <a:lnTo>
                  <a:pt x="1217929" y="281940"/>
                </a:lnTo>
                <a:lnTo>
                  <a:pt x="1220470" y="280670"/>
                </a:lnTo>
                <a:lnTo>
                  <a:pt x="1221740" y="278130"/>
                </a:lnTo>
                <a:lnTo>
                  <a:pt x="1224279" y="276860"/>
                </a:lnTo>
                <a:lnTo>
                  <a:pt x="1225550" y="274320"/>
                </a:lnTo>
                <a:lnTo>
                  <a:pt x="1230629" y="269240"/>
                </a:lnTo>
                <a:lnTo>
                  <a:pt x="1231900" y="266700"/>
                </a:lnTo>
                <a:lnTo>
                  <a:pt x="1233170" y="265430"/>
                </a:lnTo>
                <a:lnTo>
                  <a:pt x="1234440" y="262890"/>
                </a:lnTo>
                <a:lnTo>
                  <a:pt x="1234440" y="260350"/>
                </a:lnTo>
                <a:lnTo>
                  <a:pt x="1235710" y="257810"/>
                </a:lnTo>
                <a:lnTo>
                  <a:pt x="1235710" y="255270"/>
                </a:lnTo>
                <a:lnTo>
                  <a:pt x="1236979" y="252730"/>
                </a:lnTo>
                <a:lnTo>
                  <a:pt x="1236979" y="247650"/>
                </a:lnTo>
                <a:lnTo>
                  <a:pt x="1238250" y="245110"/>
                </a:lnTo>
                <a:lnTo>
                  <a:pt x="1238250" y="45720"/>
                </a:lnTo>
                <a:lnTo>
                  <a:pt x="1236979" y="43180"/>
                </a:lnTo>
                <a:lnTo>
                  <a:pt x="1236979" y="38100"/>
                </a:lnTo>
                <a:lnTo>
                  <a:pt x="1235710" y="35560"/>
                </a:lnTo>
                <a:lnTo>
                  <a:pt x="1235710" y="34290"/>
                </a:lnTo>
                <a:lnTo>
                  <a:pt x="1233170" y="29210"/>
                </a:lnTo>
                <a:lnTo>
                  <a:pt x="1233170" y="26670"/>
                </a:lnTo>
                <a:lnTo>
                  <a:pt x="1230629" y="21590"/>
                </a:lnTo>
                <a:lnTo>
                  <a:pt x="1228090" y="20320"/>
                </a:lnTo>
                <a:lnTo>
                  <a:pt x="1226820" y="17780"/>
                </a:lnTo>
                <a:lnTo>
                  <a:pt x="1225550" y="16510"/>
                </a:lnTo>
                <a:lnTo>
                  <a:pt x="1224279" y="13970"/>
                </a:lnTo>
                <a:lnTo>
                  <a:pt x="1221740" y="12700"/>
                </a:lnTo>
                <a:lnTo>
                  <a:pt x="1220470" y="11430"/>
                </a:lnTo>
                <a:lnTo>
                  <a:pt x="1217929" y="10160"/>
                </a:lnTo>
                <a:lnTo>
                  <a:pt x="1214120" y="6350"/>
                </a:lnTo>
                <a:lnTo>
                  <a:pt x="1211579" y="5080"/>
                </a:lnTo>
                <a:close/>
              </a:path>
              <a:path w="1238250" h="290830">
                <a:moveTo>
                  <a:pt x="1203960" y="2540"/>
                </a:moveTo>
                <a:lnTo>
                  <a:pt x="33020" y="2540"/>
                </a:lnTo>
                <a:lnTo>
                  <a:pt x="27940" y="5080"/>
                </a:lnTo>
                <a:lnTo>
                  <a:pt x="1209040" y="5080"/>
                </a:lnTo>
                <a:lnTo>
                  <a:pt x="1203960" y="2540"/>
                </a:lnTo>
                <a:close/>
              </a:path>
              <a:path w="1238250" h="290830">
                <a:moveTo>
                  <a:pt x="1200150" y="1270"/>
                </a:moveTo>
                <a:lnTo>
                  <a:pt x="38100" y="1270"/>
                </a:lnTo>
                <a:lnTo>
                  <a:pt x="35560" y="2540"/>
                </a:lnTo>
                <a:lnTo>
                  <a:pt x="1202690" y="2540"/>
                </a:lnTo>
                <a:lnTo>
                  <a:pt x="1200150" y="1270"/>
                </a:lnTo>
                <a:close/>
              </a:path>
              <a:path w="1238250" h="290830">
                <a:moveTo>
                  <a:pt x="1195070" y="0"/>
                </a:moveTo>
                <a:lnTo>
                  <a:pt x="43180" y="0"/>
                </a:lnTo>
                <a:lnTo>
                  <a:pt x="40640" y="1270"/>
                </a:lnTo>
                <a:lnTo>
                  <a:pt x="1197610" y="1270"/>
                </a:lnTo>
                <a:lnTo>
                  <a:pt x="1195070" y="0"/>
                </a:lnTo>
                <a:close/>
              </a:path>
            </a:pathLst>
          </a:custGeom>
          <a:solidFill>
            <a:srgbClr val="FFAA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83529" y="1344019"/>
            <a:ext cx="1238250" cy="290830"/>
          </a:xfrm>
          <a:custGeom>
            <a:avLst/>
            <a:gdLst/>
            <a:ahLst/>
            <a:cxnLst/>
            <a:rect l="l" t="t" r="r" b="b"/>
            <a:pathLst>
              <a:path w="1238250" h="290830">
                <a:moveTo>
                  <a:pt x="0" y="48260"/>
                </a:moveTo>
                <a:lnTo>
                  <a:pt x="0" y="45720"/>
                </a:lnTo>
                <a:lnTo>
                  <a:pt x="0" y="43180"/>
                </a:lnTo>
                <a:lnTo>
                  <a:pt x="0" y="40640"/>
                </a:lnTo>
                <a:lnTo>
                  <a:pt x="0" y="38100"/>
                </a:lnTo>
                <a:lnTo>
                  <a:pt x="1270" y="35560"/>
                </a:lnTo>
                <a:lnTo>
                  <a:pt x="2540" y="34290"/>
                </a:lnTo>
                <a:lnTo>
                  <a:pt x="2540" y="31750"/>
                </a:lnTo>
                <a:lnTo>
                  <a:pt x="3810" y="29210"/>
                </a:lnTo>
                <a:lnTo>
                  <a:pt x="5080" y="26670"/>
                </a:lnTo>
                <a:lnTo>
                  <a:pt x="6350" y="24130"/>
                </a:lnTo>
                <a:lnTo>
                  <a:pt x="7620" y="21590"/>
                </a:lnTo>
                <a:lnTo>
                  <a:pt x="8890" y="20320"/>
                </a:lnTo>
                <a:lnTo>
                  <a:pt x="10160" y="17780"/>
                </a:lnTo>
                <a:lnTo>
                  <a:pt x="11430" y="16510"/>
                </a:lnTo>
                <a:lnTo>
                  <a:pt x="13970" y="13970"/>
                </a:lnTo>
                <a:lnTo>
                  <a:pt x="15240" y="12700"/>
                </a:lnTo>
                <a:lnTo>
                  <a:pt x="17780" y="11430"/>
                </a:lnTo>
                <a:lnTo>
                  <a:pt x="19050" y="10160"/>
                </a:lnTo>
                <a:lnTo>
                  <a:pt x="21590" y="7620"/>
                </a:lnTo>
                <a:lnTo>
                  <a:pt x="24130" y="6350"/>
                </a:lnTo>
                <a:lnTo>
                  <a:pt x="25400" y="5080"/>
                </a:lnTo>
                <a:lnTo>
                  <a:pt x="27940" y="5080"/>
                </a:lnTo>
                <a:lnTo>
                  <a:pt x="30480" y="3810"/>
                </a:lnTo>
                <a:lnTo>
                  <a:pt x="33020" y="2540"/>
                </a:lnTo>
                <a:lnTo>
                  <a:pt x="35560" y="2540"/>
                </a:lnTo>
                <a:lnTo>
                  <a:pt x="38100" y="1270"/>
                </a:lnTo>
                <a:lnTo>
                  <a:pt x="40640" y="1270"/>
                </a:lnTo>
                <a:lnTo>
                  <a:pt x="43180" y="0"/>
                </a:lnTo>
                <a:lnTo>
                  <a:pt x="45720" y="0"/>
                </a:lnTo>
                <a:lnTo>
                  <a:pt x="48260" y="0"/>
                </a:lnTo>
                <a:lnTo>
                  <a:pt x="1189990" y="0"/>
                </a:lnTo>
                <a:lnTo>
                  <a:pt x="1192529" y="0"/>
                </a:lnTo>
                <a:lnTo>
                  <a:pt x="1195070" y="0"/>
                </a:lnTo>
                <a:lnTo>
                  <a:pt x="1197610" y="1270"/>
                </a:lnTo>
                <a:lnTo>
                  <a:pt x="1200150" y="1270"/>
                </a:lnTo>
                <a:lnTo>
                  <a:pt x="1202690" y="2540"/>
                </a:lnTo>
                <a:lnTo>
                  <a:pt x="1203960" y="2540"/>
                </a:lnTo>
                <a:lnTo>
                  <a:pt x="1206500" y="3810"/>
                </a:lnTo>
                <a:lnTo>
                  <a:pt x="1209040" y="5080"/>
                </a:lnTo>
                <a:lnTo>
                  <a:pt x="1211579" y="5080"/>
                </a:lnTo>
                <a:lnTo>
                  <a:pt x="1214120" y="6350"/>
                </a:lnTo>
                <a:lnTo>
                  <a:pt x="1215390" y="7620"/>
                </a:lnTo>
                <a:lnTo>
                  <a:pt x="1217929" y="10160"/>
                </a:lnTo>
                <a:lnTo>
                  <a:pt x="1220470" y="11430"/>
                </a:lnTo>
                <a:lnTo>
                  <a:pt x="1221740" y="12700"/>
                </a:lnTo>
                <a:lnTo>
                  <a:pt x="1224279" y="13970"/>
                </a:lnTo>
                <a:lnTo>
                  <a:pt x="1225550" y="16510"/>
                </a:lnTo>
                <a:lnTo>
                  <a:pt x="1226820" y="17780"/>
                </a:lnTo>
                <a:lnTo>
                  <a:pt x="1228090" y="20320"/>
                </a:lnTo>
                <a:lnTo>
                  <a:pt x="1230629" y="21590"/>
                </a:lnTo>
                <a:lnTo>
                  <a:pt x="1231900" y="24130"/>
                </a:lnTo>
                <a:lnTo>
                  <a:pt x="1233170" y="26670"/>
                </a:lnTo>
                <a:lnTo>
                  <a:pt x="1233170" y="29210"/>
                </a:lnTo>
                <a:lnTo>
                  <a:pt x="1234440" y="31750"/>
                </a:lnTo>
                <a:lnTo>
                  <a:pt x="1235710" y="34290"/>
                </a:lnTo>
                <a:lnTo>
                  <a:pt x="1235710" y="35560"/>
                </a:lnTo>
                <a:lnTo>
                  <a:pt x="1236979" y="38100"/>
                </a:lnTo>
                <a:lnTo>
                  <a:pt x="1236979" y="40640"/>
                </a:lnTo>
                <a:lnTo>
                  <a:pt x="1236979" y="43180"/>
                </a:lnTo>
                <a:lnTo>
                  <a:pt x="1238250" y="45720"/>
                </a:lnTo>
                <a:lnTo>
                  <a:pt x="1238250" y="48260"/>
                </a:lnTo>
                <a:lnTo>
                  <a:pt x="1238250" y="242570"/>
                </a:lnTo>
                <a:lnTo>
                  <a:pt x="1238250" y="245110"/>
                </a:lnTo>
                <a:lnTo>
                  <a:pt x="1236979" y="247650"/>
                </a:lnTo>
                <a:lnTo>
                  <a:pt x="1236979" y="250190"/>
                </a:lnTo>
                <a:lnTo>
                  <a:pt x="1236979" y="252730"/>
                </a:lnTo>
                <a:lnTo>
                  <a:pt x="1235710" y="255270"/>
                </a:lnTo>
                <a:lnTo>
                  <a:pt x="1235710" y="257810"/>
                </a:lnTo>
                <a:lnTo>
                  <a:pt x="1234440" y="260350"/>
                </a:lnTo>
                <a:lnTo>
                  <a:pt x="1234440" y="262890"/>
                </a:lnTo>
                <a:lnTo>
                  <a:pt x="1233170" y="265430"/>
                </a:lnTo>
                <a:lnTo>
                  <a:pt x="1231900" y="266700"/>
                </a:lnTo>
                <a:lnTo>
                  <a:pt x="1230629" y="269240"/>
                </a:lnTo>
                <a:lnTo>
                  <a:pt x="1229360" y="270510"/>
                </a:lnTo>
                <a:lnTo>
                  <a:pt x="1226820" y="273050"/>
                </a:lnTo>
                <a:lnTo>
                  <a:pt x="1225550" y="274320"/>
                </a:lnTo>
                <a:lnTo>
                  <a:pt x="1224279" y="276860"/>
                </a:lnTo>
                <a:lnTo>
                  <a:pt x="1221740" y="278130"/>
                </a:lnTo>
                <a:lnTo>
                  <a:pt x="1220470" y="280670"/>
                </a:lnTo>
                <a:lnTo>
                  <a:pt x="1217929" y="281940"/>
                </a:lnTo>
                <a:lnTo>
                  <a:pt x="1216660" y="283210"/>
                </a:lnTo>
                <a:lnTo>
                  <a:pt x="1214120" y="284480"/>
                </a:lnTo>
                <a:lnTo>
                  <a:pt x="1211579" y="285750"/>
                </a:lnTo>
                <a:lnTo>
                  <a:pt x="1209040" y="287020"/>
                </a:lnTo>
                <a:lnTo>
                  <a:pt x="1207770" y="288290"/>
                </a:lnTo>
                <a:lnTo>
                  <a:pt x="1205229" y="288290"/>
                </a:lnTo>
                <a:lnTo>
                  <a:pt x="1202690" y="289560"/>
                </a:lnTo>
                <a:lnTo>
                  <a:pt x="1200150" y="289560"/>
                </a:lnTo>
                <a:lnTo>
                  <a:pt x="1197610" y="290830"/>
                </a:lnTo>
                <a:lnTo>
                  <a:pt x="40640" y="290830"/>
                </a:lnTo>
                <a:lnTo>
                  <a:pt x="38100" y="289560"/>
                </a:lnTo>
                <a:lnTo>
                  <a:pt x="35560" y="289560"/>
                </a:lnTo>
                <a:lnTo>
                  <a:pt x="33020" y="289560"/>
                </a:lnTo>
                <a:lnTo>
                  <a:pt x="30480" y="288290"/>
                </a:lnTo>
                <a:lnTo>
                  <a:pt x="27940" y="287020"/>
                </a:lnTo>
                <a:lnTo>
                  <a:pt x="25400" y="285750"/>
                </a:lnTo>
                <a:lnTo>
                  <a:pt x="24130" y="284480"/>
                </a:lnTo>
                <a:lnTo>
                  <a:pt x="21590" y="283210"/>
                </a:lnTo>
                <a:lnTo>
                  <a:pt x="20320" y="281940"/>
                </a:lnTo>
                <a:lnTo>
                  <a:pt x="17780" y="280670"/>
                </a:lnTo>
                <a:lnTo>
                  <a:pt x="15240" y="279400"/>
                </a:lnTo>
                <a:lnTo>
                  <a:pt x="13970" y="276860"/>
                </a:lnTo>
                <a:lnTo>
                  <a:pt x="12700" y="275590"/>
                </a:lnTo>
                <a:lnTo>
                  <a:pt x="10160" y="273050"/>
                </a:lnTo>
                <a:lnTo>
                  <a:pt x="8890" y="271780"/>
                </a:lnTo>
                <a:lnTo>
                  <a:pt x="7620" y="269240"/>
                </a:lnTo>
                <a:lnTo>
                  <a:pt x="6350" y="267970"/>
                </a:lnTo>
                <a:lnTo>
                  <a:pt x="5080" y="265430"/>
                </a:lnTo>
                <a:lnTo>
                  <a:pt x="3810" y="262890"/>
                </a:lnTo>
                <a:lnTo>
                  <a:pt x="2540" y="260350"/>
                </a:lnTo>
                <a:lnTo>
                  <a:pt x="2540" y="257810"/>
                </a:lnTo>
                <a:lnTo>
                  <a:pt x="1270" y="255270"/>
                </a:lnTo>
                <a:lnTo>
                  <a:pt x="0" y="252730"/>
                </a:lnTo>
                <a:lnTo>
                  <a:pt x="0" y="250190"/>
                </a:lnTo>
                <a:lnTo>
                  <a:pt x="0" y="247650"/>
                </a:lnTo>
                <a:lnTo>
                  <a:pt x="0" y="245110"/>
                </a:lnTo>
                <a:lnTo>
                  <a:pt x="0" y="243840"/>
                </a:lnTo>
                <a:lnTo>
                  <a:pt x="0" y="48260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83529" y="134401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21780" y="163485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656579" y="1347830"/>
            <a:ext cx="692150" cy="283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5">
                <a:latin typeface="Arial"/>
                <a:cs typeface="Arial"/>
              </a:rPr>
              <a:t>neuron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82259" y="1954889"/>
            <a:ext cx="2058670" cy="292100"/>
          </a:xfrm>
          <a:custGeom>
            <a:avLst/>
            <a:gdLst/>
            <a:ahLst/>
            <a:cxnLst/>
            <a:rect l="l" t="t" r="r" b="b"/>
            <a:pathLst>
              <a:path w="2058670" h="292100">
                <a:moveTo>
                  <a:pt x="2020569" y="289560"/>
                </a:moveTo>
                <a:lnTo>
                  <a:pt x="38100" y="289560"/>
                </a:lnTo>
                <a:lnTo>
                  <a:pt x="40639" y="290829"/>
                </a:lnTo>
                <a:lnTo>
                  <a:pt x="48260" y="290829"/>
                </a:lnTo>
                <a:lnTo>
                  <a:pt x="48260" y="292100"/>
                </a:lnTo>
                <a:lnTo>
                  <a:pt x="2018030" y="290829"/>
                </a:lnTo>
                <a:lnTo>
                  <a:pt x="2020569" y="289560"/>
                </a:lnTo>
                <a:close/>
              </a:path>
              <a:path w="2058670" h="292100">
                <a:moveTo>
                  <a:pt x="2031999" y="5079"/>
                </a:moveTo>
                <a:lnTo>
                  <a:pt x="26669" y="5079"/>
                </a:lnTo>
                <a:lnTo>
                  <a:pt x="24129" y="6350"/>
                </a:lnTo>
                <a:lnTo>
                  <a:pt x="19050" y="11429"/>
                </a:lnTo>
                <a:lnTo>
                  <a:pt x="13969" y="13970"/>
                </a:lnTo>
                <a:lnTo>
                  <a:pt x="12700" y="16510"/>
                </a:lnTo>
                <a:lnTo>
                  <a:pt x="11429" y="17779"/>
                </a:lnTo>
                <a:lnTo>
                  <a:pt x="8889" y="22860"/>
                </a:lnTo>
                <a:lnTo>
                  <a:pt x="6350" y="24129"/>
                </a:lnTo>
                <a:lnTo>
                  <a:pt x="6350" y="26670"/>
                </a:lnTo>
                <a:lnTo>
                  <a:pt x="2539" y="34289"/>
                </a:lnTo>
                <a:lnTo>
                  <a:pt x="2539" y="35560"/>
                </a:lnTo>
                <a:lnTo>
                  <a:pt x="1269" y="38100"/>
                </a:lnTo>
                <a:lnTo>
                  <a:pt x="1269" y="43179"/>
                </a:lnTo>
                <a:lnTo>
                  <a:pt x="0" y="45720"/>
                </a:lnTo>
                <a:lnTo>
                  <a:pt x="0" y="246379"/>
                </a:lnTo>
                <a:lnTo>
                  <a:pt x="1269" y="248920"/>
                </a:lnTo>
                <a:lnTo>
                  <a:pt x="1269" y="252729"/>
                </a:lnTo>
                <a:lnTo>
                  <a:pt x="2539" y="255270"/>
                </a:lnTo>
                <a:lnTo>
                  <a:pt x="2539" y="257810"/>
                </a:lnTo>
                <a:lnTo>
                  <a:pt x="6350" y="265429"/>
                </a:lnTo>
                <a:lnTo>
                  <a:pt x="6350" y="267970"/>
                </a:lnTo>
                <a:lnTo>
                  <a:pt x="8889" y="269239"/>
                </a:lnTo>
                <a:lnTo>
                  <a:pt x="10160" y="271779"/>
                </a:lnTo>
                <a:lnTo>
                  <a:pt x="11429" y="273050"/>
                </a:lnTo>
                <a:lnTo>
                  <a:pt x="12700" y="275589"/>
                </a:lnTo>
                <a:lnTo>
                  <a:pt x="15239" y="276860"/>
                </a:lnTo>
                <a:lnTo>
                  <a:pt x="16510" y="279400"/>
                </a:lnTo>
                <a:lnTo>
                  <a:pt x="19050" y="280670"/>
                </a:lnTo>
                <a:lnTo>
                  <a:pt x="20319" y="281939"/>
                </a:lnTo>
                <a:lnTo>
                  <a:pt x="22860" y="283210"/>
                </a:lnTo>
                <a:lnTo>
                  <a:pt x="24129" y="284479"/>
                </a:lnTo>
                <a:lnTo>
                  <a:pt x="34289" y="289560"/>
                </a:lnTo>
                <a:lnTo>
                  <a:pt x="2021839" y="289560"/>
                </a:lnTo>
                <a:lnTo>
                  <a:pt x="2024380" y="288289"/>
                </a:lnTo>
                <a:lnTo>
                  <a:pt x="2026919" y="288289"/>
                </a:lnTo>
                <a:lnTo>
                  <a:pt x="2034539" y="284479"/>
                </a:lnTo>
                <a:lnTo>
                  <a:pt x="2035810" y="283210"/>
                </a:lnTo>
                <a:lnTo>
                  <a:pt x="2038349" y="281939"/>
                </a:lnTo>
                <a:lnTo>
                  <a:pt x="2047239" y="273050"/>
                </a:lnTo>
                <a:lnTo>
                  <a:pt x="2048510" y="270510"/>
                </a:lnTo>
                <a:lnTo>
                  <a:pt x="2049780" y="269239"/>
                </a:lnTo>
                <a:lnTo>
                  <a:pt x="2051049" y="266700"/>
                </a:lnTo>
                <a:lnTo>
                  <a:pt x="2052319" y="265429"/>
                </a:lnTo>
                <a:lnTo>
                  <a:pt x="2056130" y="257810"/>
                </a:lnTo>
                <a:lnTo>
                  <a:pt x="2056130" y="255270"/>
                </a:lnTo>
                <a:lnTo>
                  <a:pt x="2057399" y="252729"/>
                </a:lnTo>
                <a:lnTo>
                  <a:pt x="2057399" y="242570"/>
                </a:lnTo>
                <a:lnTo>
                  <a:pt x="2058669" y="242570"/>
                </a:lnTo>
                <a:lnTo>
                  <a:pt x="2057399" y="48260"/>
                </a:lnTo>
                <a:lnTo>
                  <a:pt x="2057399" y="38100"/>
                </a:lnTo>
                <a:lnTo>
                  <a:pt x="2056130" y="35560"/>
                </a:lnTo>
                <a:lnTo>
                  <a:pt x="2054860" y="34289"/>
                </a:lnTo>
                <a:lnTo>
                  <a:pt x="2054860" y="31750"/>
                </a:lnTo>
                <a:lnTo>
                  <a:pt x="2051049" y="24129"/>
                </a:lnTo>
                <a:lnTo>
                  <a:pt x="2049780" y="22860"/>
                </a:lnTo>
                <a:lnTo>
                  <a:pt x="2047239" y="17779"/>
                </a:lnTo>
                <a:lnTo>
                  <a:pt x="2042160" y="12700"/>
                </a:lnTo>
                <a:lnTo>
                  <a:pt x="2039619" y="11429"/>
                </a:lnTo>
                <a:lnTo>
                  <a:pt x="2035810" y="7620"/>
                </a:lnTo>
                <a:lnTo>
                  <a:pt x="2033269" y="6350"/>
                </a:lnTo>
                <a:lnTo>
                  <a:pt x="2031999" y="5079"/>
                </a:lnTo>
                <a:close/>
              </a:path>
              <a:path w="2058670" h="292100">
                <a:moveTo>
                  <a:pt x="2024380" y="2539"/>
                </a:moveTo>
                <a:lnTo>
                  <a:pt x="34289" y="2539"/>
                </a:lnTo>
                <a:lnTo>
                  <a:pt x="29210" y="5079"/>
                </a:lnTo>
                <a:lnTo>
                  <a:pt x="2029460" y="5079"/>
                </a:lnTo>
                <a:lnTo>
                  <a:pt x="2024380" y="2539"/>
                </a:lnTo>
                <a:close/>
              </a:path>
              <a:path w="2058670" h="292100">
                <a:moveTo>
                  <a:pt x="2019299" y="1270"/>
                </a:moveTo>
                <a:lnTo>
                  <a:pt x="38100" y="1270"/>
                </a:lnTo>
                <a:lnTo>
                  <a:pt x="35560" y="2539"/>
                </a:lnTo>
                <a:lnTo>
                  <a:pt x="2021839" y="2539"/>
                </a:lnTo>
                <a:lnTo>
                  <a:pt x="2019299" y="1270"/>
                </a:lnTo>
                <a:close/>
              </a:path>
              <a:path w="2058670" h="292100">
                <a:moveTo>
                  <a:pt x="2014219" y="0"/>
                </a:moveTo>
                <a:lnTo>
                  <a:pt x="43179" y="0"/>
                </a:lnTo>
                <a:lnTo>
                  <a:pt x="40639" y="1270"/>
                </a:lnTo>
                <a:lnTo>
                  <a:pt x="2016760" y="1270"/>
                </a:lnTo>
                <a:lnTo>
                  <a:pt x="2014219" y="0"/>
                </a:lnTo>
                <a:close/>
              </a:path>
            </a:pathLst>
          </a:custGeom>
          <a:solidFill>
            <a:srgbClr val="92C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82259" y="1954889"/>
            <a:ext cx="2058670" cy="292100"/>
          </a:xfrm>
          <a:custGeom>
            <a:avLst/>
            <a:gdLst/>
            <a:ahLst/>
            <a:cxnLst/>
            <a:rect l="l" t="t" r="r" b="b"/>
            <a:pathLst>
              <a:path w="2058670" h="292100">
                <a:moveTo>
                  <a:pt x="0" y="48260"/>
                </a:moveTo>
                <a:lnTo>
                  <a:pt x="0" y="45720"/>
                </a:lnTo>
                <a:lnTo>
                  <a:pt x="1269" y="43179"/>
                </a:lnTo>
                <a:lnTo>
                  <a:pt x="1269" y="40639"/>
                </a:lnTo>
                <a:lnTo>
                  <a:pt x="1269" y="38100"/>
                </a:lnTo>
                <a:lnTo>
                  <a:pt x="2539" y="35560"/>
                </a:lnTo>
                <a:lnTo>
                  <a:pt x="2539" y="34289"/>
                </a:lnTo>
                <a:lnTo>
                  <a:pt x="3810" y="31750"/>
                </a:lnTo>
                <a:lnTo>
                  <a:pt x="5079" y="29210"/>
                </a:lnTo>
                <a:lnTo>
                  <a:pt x="6350" y="26670"/>
                </a:lnTo>
                <a:lnTo>
                  <a:pt x="6350" y="24129"/>
                </a:lnTo>
                <a:lnTo>
                  <a:pt x="8889" y="22860"/>
                </a:lnTo>
                <a:lnTo>
                  <a:pt x="10160" y="20320"/>
                </a:lnTo>
                <a:lnTo>
                  <a:pt x="11429" y="17779"/>
                </a:lnTo>
                <a:lnTo>
                  <a:pt x="12700" y="16510"/>
                </a:lnTo>
                <a:lnTo>
                  <a:pt x="13969" y="13970"/>
                </a:lnTo>
                <a:lnTo>
                  <a:pt x="16510" y="12700"/>
                </a:lnTo>
                <a:lnTo>
                  <a:pt x="19050" y="11429"/>
                </a:lnTo>
                <a:lnTo>
                  <a:pt x="20319" y="10160"/>
                </a:lnTo>
                <a:lnTo>
                  <a:pt x="22860" y="7620"/>
                </a:lnTo>
                <a:lnTo>
                  <a:pt x="24129" y="6350"/>
                </a:lnTo>
                <a:lnTo>
                  <a:pt x="26669" y="5079"/>
                </a:lnTo>
                <a:lnTo>
                  <a:pt x="29210" y="5079"/>
                </a:lnTo>
                <a:lnTo>
                  <a:pt x="31750" y="3810"/>
                </a:lnTo>
                <a:lnTo>
                  <a:pt x="34289" y="2539"/>
                </a:lnTo>
                <a:lnTo>
                  <a:pt x="35560" y="2539"/>
                </a:lnTo>
                <a:lnTo>
                  <a:pt x="38100" y="1270"/>
                </a:lnTo>
                <a:lnTo>
                  <a:pt x="40639" y="1270"/>
                </a:lnTo>
                <a:lnTo>
                  <a:pt x="43179" y="0"/>
                </a:lnTo>
                <a:lnTo>
                  <a:pt x="45719" y="0"/>
                </a:lnTo>
                <a:lnTo>
                  <a:pt x="2009139" y="0"/>
                </a:lnTo>
                <a:lnTo>
                  <a:pt x="2014219" y="0"/>
                </a:lnTo>
                <a:lnTo>
                  <a:pt x="2016760" y="1270"/>
                </a:lnTo>
                <a:lnTo>
                  <a:pt x="2019299" y="1270"/>
                </a:lnTo>
                <a:lnTo>
                  <a:pt x="2021839" y="2539"/>
                </a:lnTo>
                <a:lnTo>
                  <a:pt x="2024380" y="2539"/>
                </a:lnTo>
                <a:lnTo>
                  <a:pt x="2026919" y="3810"/>
                </a:lnTo>
                <a:lnTo>
                  <a:pt x="2029460" y="5079"/>
                </a:lnTo>
                <a:lnTo>
                  <a:pt x="2031999" y="5079"/>
                </a:lnTo>
                <a:lnTo>
                  <a:pt x="2033269" y="6350"/>
                </a:lnTo>
                <a:lnTo>
                  <a:pt x="2035810" y="7620"/>
                </a:lnTo>
                <a:lnTo>
                  <a:pt x="2038349" y="10160"/>
                </a:lnTo>
                <a:lnTo>
                  <a:pt x="2039619" y="11429"/>
                </a:lnTo>
                <a:lnTo>
                  <a:pt x="2042160" y="12700"/>
                </a:lnTo>
                <a:lnTo>
                  <a:pt x="2043430" y="13970"/>
                </a:lnTo>
                <a:lnTo>
                  <a:pt x="2045969" y="16510"/>
                </a:lnTo>
                <a:lnTo>
                  <a:pt x="2047239" y="17779"/>
                </a:lnTo>
                <a:lnTo>
                  <a:pt x="2048510" y="20320"/>
                </a:lnTo>
                <a:lnTo>
                  <a:pt x="2049780" y="22860"/>
                </a:lnTo>
                <a:lnTo>
                  <a:pt x="2051049" y="24129"/>
                </a:lnTo>
                <a:lnTo>
                  <a:pt x="2052319" y="26670"/>
                </a:lnTo>
                <a:lnTo>
                  <a:pt x="2053589" y="29210"/>
                </a:lnTo>
                <a:lnTo>
                  <a:pt x="2054860" y="31750"/>
                </a:lnTo>
                <a:lnTo>
                  <a:pt x="2054860" y="34289"/>
                </a:lnTo>
                <a:lnTo>
                  <a:pt x="2056130" y="35560"/>
                </a:lnTo>
                <a:lnTo>
                  <a:pt x="2057399" y="38100"/>
                </a:lnTo>
                <a:lnTo>
                  <a:pt x="2057399" y="40639"/>
                </a:lnTo>
                <a:lnTo>
                  <a:pt x="2057399" y="43179"/>
                </a:lnTo>
                <a:lnTo>
                  <a:pt x="2057399" y="45720"/>
                </a:lnTo>
                <a:lnTo>
                  <a:pt x="2057399" y="48260"/>
                </a:lnTo>
                <a:lnTo>
                  <a:pt x="2058669" y="242570"/>
                </a:lnTo>
                <a:lnTo>
                  <a:pt x="2057399" y="242570"/>
                </a:lnTo>
                <a:lnTo>
                  <a:pt x="2057399" y="245110"/>
                </a:lnTo>
                <a:lnTo>
                  <a:pt x="2057399" y="247650"/>
                </a:lnTo>
                <a:lnTo>
                  <a:pt x="2057399" y="250189"/>
                </a:lnTo>
                <a:lnTo>
                  <a:pt x="2057399" y="252729"/>
                </a:lnTo>
                <a:lnTo>
                  <a:pt x="2056130" y="255270"/>
                </a:lnTo>
                <a:lnTo>
                  <a:pt x="2056130" y="257810"/>
                </a:lnTo>
                <a:lnTo>
                  <a:pt x="2054860" y="260350"/>
                </a:lnTo>
                <a:lnTo>
                  <a:pt x="2053589" y="262889"/>
                </a:lnTo>
                <a:lnTo>
                  <a:pt x="2052319" y="265429"/>
                </a:lnTo>
                <a:lnTo>
                  <a:pt x="2051049" y="266700"/>
                </a:lnTo>
                <a:lnTo>
                  <a:pt x="2049780" y="269239"/>
                </a:lnTo>
                <a:lnTo>
                  <a:pt x="2048510" y="270510"/>
                </a:lnTo>
                <a:lnTo>
                  <a:pt x="2047239" y="273050"/>
                </a:lnTo>
                <a:lnTo>
                  <a:pt x="2045969" y="274320"/>
                </a:lnTo>
                <a:lnTo>
                  <a:pt x="2043430" y="276860"/>
                </a:lnTo>
                <a:lnTo>
                  <a:pt x="2042160" y="278129"/>
                </a:lnTo>
                <a:lnTo>
                  <a:pt x="2039619" y="280670"/>
                </a:lnTo>
                <a:lnTo>
                  <a:pt x="2038349" y="281939"/>
                </a:lnTo>
                <a:lnTo>
                  <a:pt x="2035810" y="283210"/>
                </a:lnTo>
                <a:lnTo>
                  <a:pt x="2034539" y="284479"/>
                </a:lnTo>
                <a:lnTo>
                  <a:pt x="2031999" y="285750"/>
                </a:lnTo>
                <a:lnTo>
                  <a:pt x="2029460" y="287020"/>
                </a:lnTo>
                <a:lnTo>
                  <a:pt x="2026919" y="288289"/>
                </a:lnTo>
                <a:lnTo>
                  <a:pt x="2024380" y="288289"/>
                </a:lnTo>
                <a:lnTo>
                  <a:pt x="2021839" y="289560"/>
                </a:lnTo>
                <a:lnTo>
                  <a:pt x="2020569" y="289560"/>
                </a:lnTo>
                <a:lnTo>
                  <a:pt x="2018030" y="290829"/>
                </a:lnTo>
                <a:lnTo>
                  <a:pt x="2015489" y="290829"/>
                </a:lnTo>
                <a:lnTo>
                  <a:pt x="2012949" y="290829"/>
                </a:lnTo>
                <a:lnTo>
                  <a:pt x="2010410" y="290829"/>
                </a:lnTo>
                <a:lnTo>
                  <a:pt x="48260" y="292100"/>
                </a:lnTo>
                <a:lnTo>
                  <a:pt x="48260" y="290829"/>
                </a:lnTo>
                <a:lnTo>
                  <a:pt x="45719" y="290829"/>
                </a:lnTo>
                <a:lnTo>
                  <a:pt x="43179" y="290829"/>
                </a:lnTo>
                <a:lnTo>
                  <a:pt x="40639" y="290829"/>
                </a:lnTo>
                <a:lnTo>
                  <a:pt x="38100" y="289560"/>
                </a:lnTo>
                <a:lnTo>
                  <a:pt x="35560" y="289560"/>
                </a:lnTo>
                <a:lnTo>
                  <a:pt x="34289" y="289560"/>
                </a:lnTo>
                <a:lnTo>
                  <a:pt x="31750" y="288289"/>
                </a:lnTo>
                <a:lnTo>
                  <a:pt x="29210" y="287020"/>
                </a:lnTo>
                <a:lnTo>
                  <a:pt x="26669" y="285750"/>
                </a:lnTo>
                <a:lnTo>
                  <a:pt x="24129" y="284479"/>
                </a:lnTo>
                <a:lnTo>
                  <a:pt x="22860" y="283210"/>
                </a:lnTo>
                <a:lnTo>
                  <a:pt x="20319" y="281939"/>
                </a:lnTo>
                <a:lnTo>
                  <a:pt x="19050" y="280670"/>
                </a:lnTo>
                <a:lnTo>
                  <a:pt x="16510" y="279400"/>
                </a:lnTo>
                <a:lnTo>
                  <a:pt x="15239" y="276860"/>
                </a:lnTo>
                <a:lnTo>
                  <a:pt x="12700" y="275589"/>
                </a:lnTo>
                <a:lnTo>
                  <a:pt x="11429" y="273050"/>
                </a:lnTo>
                <a:lnTo>
                  <a:pt x="10160" y="271779"/>
                </a:lnTo>
                <a:lnTo>
                  <a:pt x="8889" y="269239"/>
                </a:lnTo>
                <a:lnTo>
                  <a:pt x="6350" y="267970"/>
                </a:lnTo>
                <a:lnTo>
                  <a:pt x="6350" y="265429"/>
                </a:lnTo>
                <a:lnTo>
                  <a:pt x="5079" y="262889"/>
                </a:lnTo>
                <a:lnTo>
                  <a:pt x="3810" y="260350"/>
                </a:lnTo>
                <a:lnTo>
                  <a:pt x="2539" y="257810"/>
                </a:lnTo>
                <a:lnTo>
                  <a:pt x="2539" y="255270"/>
                </a:lnTo>
                <a:lnTo>
                  <a:pt x="1269" y="252729"/>
                </a:lnTo>
                <a:lnTo>
                  <a:pt x="1269" y="251460"/>
                </a:lnTo>
                <a:lnTo>
                  <a:pt x="1269" y="248920"/>
                </a:lnTo>
                <a:lnTo>
                  <a:pt x="0" y="246379"/>
                </a:lnTo>
                <a:lnTo>
                  <a:pt x="0" y="243839"/>
                </a:lnTo>
                <a:lnTo>
                  <a:pt x="0" y="48260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82259" y="195488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440930" y="224698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448300" y="1966319"/>
            <a:ext cx="18529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latin typeface="Arial"/>
                <a:cs typeface="Arial"/>
              </a:rPr>
              <a:t>increased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branching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20640" y="3760830"/>
            <a:ext cx="233045" cy="1088390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550" spc="-5">
                <a:latin typeface="Arial"/>
                <a:cs typeface="Arial"/>
              </a:rPr>
              <a:t>E: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dirty="0" sz="1550">
                <a:latin typeface="Arial"/>
                <a:cs typeface="Arial"/>
              </a:rPr>
              <a:t>+  </a:t>
            </a:r>
            <a:r>
              <a:rPr dirty="0" sz="1550" spc="-10">
                <a:latin typeface="Arial"/>
                <a:cs typeface="Arial"/>
              </a:rPr>
              <a:t>Q</a:t>
            </a:r>
            <a:r>
              <a:rPr dirty="0" sz="1550">
                <a:latin typeface="Arial"/>
                <a:cs typeface="Arial"/>
              </a:rPr>
              <a:t>:</a:t>
            </a:r>
            <a:endParaRPr sz="15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83529" y="3723999"/>
            <a:ext cx="1238250" cy="290830"/>
          </a:xfrm>
          <a:custGeom>
            <a:avLst/>
            <a:gdLst/>
            <a:ahLst/>
            <a:cxnLst/>
            <a:rect l="l" t="t" r="r" b="b"/>
            <a:pathLst>
              <a:path w="1238250" h="290829">
                <a:moveTo>
                  <a:pt x="1197610" y="289559"/>
                </a:moveTo>
                <a:lnTo>
                  <a:pt x="40640" y="289559"/>
                </a:lnTo>
                <a:lnTo>
                  <a:pt x="43180" y="290829"/>
                </a:lnTo>
                <a:lnTo>
                  <a:pt x="1195070" y="290829"/>
                </a:lnTo>
                <a:lnTo>
                  <a:pt x="1197610" y="289559"/>
                </a:lnTo>
                <a:close/>
              </a:path>
              <a:path w="1238250" h="290829">
                <a:moveTo>
                  <a:pt x="1202690" y="288289"/>
                </a:moveTo>
                <a:lnTo>
                  <a:pt x="35560" y="288289"/>
                </a:lnTo>
                <a:lnTo>
                  <a:pt x="38100" y="289559"/>
                </a:lnTo>
                <a:lnTo>
                  <a:pt x="1200150" y="289559"/>
                </a:lnTo>
                <a:lnTo>
                  <a:pt x="1202690" y="288289"/>
                </a:lnTo>
                <a:close/>
              </a:path>
              <a:path w="1238250" h="290829">
                <a:moveTo>
                  <a:pt x="1207770" y="287019"/>
                </a:moveTo>
                <a:lnTo>
                  <a:pt x="30480" y="287019"/>
                </a:lnTo>
                <a:lnTo>
                  <a:pt x="33020" y="288289"/>
                </a:lnTo>
                <a:lnTo>
                  <a:pt x="1205229" y="288289"/>
                </a:lnTo>
                <a:lnTo>
                  <a:pt x="1207770" y="287019"/>
                </a:lnTo>
                <a:close/>
              </a:path>
              <a:path w="1238250" h="290829">
                <a:moveTo>
                  <a:pt x="1206500" y="2539"/>
                </a:moveTo>
                <a:lnTo>
                  <a:pt x="30480" y="2539"/>
                </a:lnTo>
                <a:lnTo>
                  <a:pt x="25400" y="5079"/>
                </a:lnTo>
                <a:lnTo>
                  <a:pt x="24130" y="6350"/>
                </a:lnTo>
                <a:lnTo>
                  <a:pt x="19050" y="8889"/>
                </a:lnTo>
                <a:lnTo>
                  <a:pt x="13970" y="13969"/>
                </a:lnTo>
                <a:lnTo>
                  <a:pt x="11430" y="15239"/>
                </a:lnTo>
                <a:lnTo>
                  <a:pt x="10160" y="17779"/>
                </a:lnTo>
                <a:lnTo>
                  <a:pt x="8890" y="19050"/>
                </a:lnTo>
                <a:lnTo>
                  <a:pt x="5080" y="26669"/>
                </a:lnTo>
                <a:lnTo>
                  <a:pt x="3810" y="27939"/>
                </a:lnTo>
                <a:lnTo>
                  <a:pt x="2540" y="30479"/>
                </a:lnTo>
                <a:lnTo>
                  <a:pt x="2540" y="33019"/>
                </a:lnTo>
                <a:lnTo>
                  <a:pt x="0" y="38100"/>
                </a:lnTo>
                <a:lnTo>
                  <a:pt x="0" y="252729"/>
                </a:lnTo>
                <a:lnTo>
                  <a:pt x="2540" y="257809"/>
                </a:lnTo>
                <a:lnTo>
                  <a:pt x="2540" y="260350"/>
                </a:lnTo>
                <a:lnTo>
                  <a:pt x="3810" y="262889"/>
                </a:lnTo>
                <a:lnTo>
                  <a:pt x="5080" y="264159"/>
                </a:lnTo>
                <a:lnTo>
                  <a:pt x="7620" y="269239"/>
                </a:lnTo>
                <a:lnTo>
                  <a:pt x="8890" y="270509"/>
                </a:lnTo>
                <a:lnTo>
                  <a:pt x="10160" y="273050"/>
                </a:lnTo>
                <a:lnTo>
                  <a:pt x="12700" y="274319"/>
                </a:lnTo>
                <a:lnTo>
                  <a:pt x="13970" y="276859"/>
                </a:lnTo>
                <a:lnTo>
                  <a:pt x="15240" y="278129"/>
                </a:lnTo>
                <a:lnTo>
                  <a:pt x="17780" y="279400"/>
                </a:lnTo>
                <a:lnTo>
                  <a:pt x="21590" y="283209"/>
                </a:lnTo>
                <a:lnTo>
                  <a:pt x="24130" y="284479"/>
                </a:lnTo>
                <a:lnTo>
                  <a:pt x="25400" y="285750"/>
                </a:lnTo>
                <a:lnTo>
                  <a:pt x="27940" y="287019"/>
                </a:lnTo>
                <a:lnTo>
                  <a:pt x="1209040" y="287019"/>
                </a:lnTo>
                <a:lnTo>
                  <a:pt x="1216660" y="283209"/>
                </a:lnTo>
                <a:lnTo>
                  <a:pt x="1221740" y="278129"/>
                </a:lnTo>
                <a:lnTo>
                  <a:pt x="1224279" y="276859"/>
                </a:lnTo>
                <a:lnTo>
                  <a:pt x="1225550" y="274319"/>
                </a:lnTo>
                <a:lnTo>
                  <a:pt x="1230629" y="269239"/>
                </a:lnTo>
                <a:lnTo>
                  <a:pt x="1234440" y="261619"/>
                </a:lnTo>
                <a:lnTo>
                  <a:pt x="1234440" y="260350"/>
                </a:lnTo>
                <a:lnTo>
                  <a:pt x="1235710" y="257809"/>
                </a:lnTo>
                <a:lnTo>
                  <a:pt x="1235710" y="255269"/>
                </a:lnTo>
                <a:lnTo>
                  <a:pt x="1236979" y="252729"/>
                </a:lnTo>
                <a:lnTo>
                  <a:pt x="1236979" y="247650"/>
                </a:lnTo>
                <a:lnTo>
                  <a:pt x="1238250" y="245109"/>
                </a:lnTo>
                <a:lnTo>
                  <a:pt x="1238250" y="45719"/>
                </a:lnTo>
                <a:lnTo>
                  <a:pt x="1236979" y="43179"/>
                </a:lnTo>
                <a:lnTo>
                  <a:pt x="1236979" y="38100"/>
                </a:lnTo>
                <a:lnTo>
                  <a:pt x="1235710" y="35559"/>
                </a:lnTo>
                <a:lnTo>
                  <a:pt x="1235710" y="33019"/>
                </a:lnTo>
                <a:lnTo>
                  <a:pt x="1233170" y="27939"/>
                </a:lnTo>
                <a:lnTo>
                  <a:pt x="1233170" y="26669"/>
                </a:lnTo>
                <a:lnTo>
                  <a:pt x="1230629" y="21589"/>
                </a:lnTo>
                <a:lnTo>
                  <a:pt x="1226820" y="17779"/>
                </a:lnTo>
                <a:lnTo>
                  <a:pt x="1225550" y="15239"/>
                </a:lnTo>
                <a:lnTo>
                  <a:pt x="1224279" y="13969"/>
                </a:lnTo>
                <a:lnTo>
                  <a:pt x="1221740" y="12700"/>
                </a:lnTo>
                <a:lnTo>
                  <a:pt x="1220470" y="10159"/>
                </a:lnTo>
                <a:lnTo>
                  <a:pt x="1215390" y="7619"/>
                </a:lnTo>
                <a:lnTo>
                  <a:pt x="1214120" y="6350"/>
                </a:lnTo>
                <a:lnTo>
                  <a:pt x="1206500" y="2539"/>
                </a:lnTo>
                <a:close/>
              </a:path>
              <a:path w="1238250" h="290829">
                <a:moveTo>
                  <a:pt x="1202690" y="1269"/>
                </a:moveTo>
                <a:lnTo>
                  <a:pt x="35560" y="1269"/>
                </a:lnTo>
                <a:lnTo>
                  <a:pt x="33020" y="2539"/>
                </a:lnTo>
                <a:lnTo>
                  <a:pt x="1203960" y="2539"/>
                </a:lnTo>
                <a:lnTo>
                  <a:pt x="1202690" y="1269"/>
                </a:lnTo>
                <a:close/>
              </a:path>
              <a:path w="1238250" h="290829">
                <a:moveTo>
                  <a:pt x="1197610" y="0"/>
                </a:moveTo>
                <a:lnTo>
                  <a:pt x="40640" y="0"/>
                </a:lnTo>
                <a:lnTo>
                  <a:pt x="38100" y="1269"/>
                </a:lnTo>
                <a:lnTo>
                  <a:pt x="1200150" y="1269"/>
                </a:lnTo>
                <a:lnTo>
                  <a:pt x="1197610" y="0"/>
                </a:lnTo>
                <a:close/>
              </a:path>
            </a:pathLst>
          </a:custGeom>
          <a:solidFill>
            <a:srgbClr val="FFAA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83529" y="3723999"/>
            <a:ext cx="1238250" cy="290830"/>
          </a:xfrm>
          <a:custGeom>
            <a:avLst/>
            <a:gdLst/>
            <a:ahLst/>
            <a:cxnLst/>
            <a:rect l="l" t="t" r="r" b="b"/>
            <a:pathLst>
              <a:path w="1238250" h="290829">
                <a:moveTo>
                  <a:pt x="0" y="48259"/>
                </a:moveTo>
                <a:lnTo>
                  <a:pt x="0" y="45719"/>
                </a:lnTo>
                <a:lnTo>
                  <a:pt x="0" y="43179"/>
                </a:lnTo>
                <a:lnTo>
                  <a:pt x="0" y="40639"/>
                </a:lnTo>
                <a:lnTo>
                  <a:pt x="0" y="38100"/>
                </a:lnTo>
                <a:lnTo>
                  <a:pt x="1270" y="35559"/>
                </a:lnTo>
                <a:lnTo>
                  <a:pt x="2540" y="33019"/>
                </a:lnTo>
                <a:lnTo>
                  <a:pt x="2540" y="30479"/>
                </a:lnTo>
                <a:lnTo>
                  <a:pt x="3810" y="27939"/>
                </a:lnTo>
                <a:lnTo>
                  <a:pt x="5080" y="26669"/>
                </a:lnTo>
                <a:lnTo>
                  <a:pt x="6350" y="24129"/>
                </a:lnTo>
                <a:lnTo>
                  <a:pt x="7620" y="21589"/>
                </a:lnTo>
                <a:lnTo>
                  <a:pt x="8890" y="19050"/>
                </a:lnTo>
                <a:lnTo>
                  <a:pt x="10160" y="17779"/>
                </a:lnTo>
                <a:lnTo>
                  <a:pt x="11430" y="15239"/>
                </a:lnTo>
                <a:lnTo>
                  <a:pt x="13970" y="13969"/>
                </a:lnTo>
                <a:lnTo>
                  <a:pt x="15240" y="12700"/>
                </a:lnTo>
                <a:lnTo>
                  <a:pt x="17780" y="10159"/>
                </a:lnTo>
                <a:lnTo>
                  <a:pt x="19050" y="8889"/>
                </a:lnTo>
                <a:lnTo>
                  <a:pt x="21590" y="7619"/>
                </a:lnTo>
                <a:lnTo>
                  <a:pt x="24130" y="6350"/>
                </a:lnTo>
                <a:lnTo>
                  <a:pt x="25400" y="5079"/>
                </a:lnTo>
                <a:lnTo>
                  <a:pt x="27940" y="3809"/>
                </a:lnTo>
                <a:lnTo>
                  <a:pt x="30480" y="2539"/>
                </a:lnTo>
                <a:lnTo>
                  <a:pt x="33020" y="2539"/>
                </a:lnTo>
                <a:lnTo>
                  <a:pt x="35560" y="1269"/>
                </a:lnTo>
                <a:lnTo>
                  <a:pt x="38100" y="1269"/>
                </a:lnTo>
                <a:lnTo>
                  <a:pt x="40640" y="0"/>
                </a:lnTo>
                <a:lnTo>
                  <a:pt x="43180" y="0"/>
                </a:lnTo>
                <a:lnTo>
                  <a:pt x="1189990" y="0"/>
                </a:lnTo>
                <a:lnTo>
                  <a:pt x="1197610" y="0"/>
                </a:lnTo>
                <a:lnTo>
                  <a:pt x="1200150" y="1269"/>
                </a:lnTo>
                <a:lnTo>
                  <a:pt x="1202690" y="1269"/>
                </a:lnTo>
                <a:lnTo>
                  <a:pt x="1203960" y="2539"/>
                </a:lnTo>
                <a:lnTo>
                  <a:pt x="1206500" y="2539"/>
                </a:lnTo>
                <a:lnTo>
                  <a:pt x="1209040" y="3809"/>
                </a:lnTo>
                <a:lnTo>
                  <a:pt x="1211579" y="5079"/>
                </a:lnTo>
                <a:lnTo>
                  <a:pt x="1214120" y="6350"/>
                </a:lnTo>
                <a:lnTo>
                  <a:pt x="1215390" y="7619"/>
                </a:lnTo>
                <a:lnTo>
                  <a:pt x="1217929" y="8889"/>
                </a:lnTo>
                <a:lnTo>
                  <a:pt x="1220470" y="10159"/>
                </a:lnTo>
                <a:lnTo>
                  <a:pt x="1221740" y="12700"/>
                </a:lnTo>
                <a:lnTo>
                  <a:pt x="1224279" y="13969"/>
                </a:lnTo>
                <a:lnTo>
                  <a:pt x="1225550" y="15239"/>
                </a:lnTo>
                <a:lnTo>
                  <a:pt x="1226820" y="17779"/>
                </a:lnTo>
                <a:lnTo>
                  <a:pt x="1228090" y="19050"/>
                </a:lnTo>
                <a:lnTo>
                  <a:pt x="1230629" y="21589"/>
                </a:lnTo>
                <a:lnTo>
                  <a:pt x="1231900" y="24129"/>
                </a:lnTo>
                <a:lnTo>
                  <a:pt x="1233170" y="26669"/>
                </a:lnTo>
                <a:lnTo>
                  <a:pt x="1233170" y="27939"/>
                </a:lnTo>
                <a:lnTo>
                  <a:pt x="1234440" y="30479"/>
                </a:lnTo>
                <a:lnTo>
                  <a:pt x="1235710" y="33019"/>
                </a:lnTo>
                <a:lnTo>
                  <a:pt x="1235710" y="35559"/>
                </a:lnTo>
                <a:lnTo>
                  <a:pt x="1236979" y="38100"/>
                </a:lnTo>
                <a:lnTo>
                  <a:pt x="1236979" y="40639"/>
                </a:lnTo>
                <a:lnTo>
                  <a:pt x="1236979" y="43179"/>
                </a:lnTo>
                <a:lnTo>
                  <a:pt x="1238250" y="45719"/>
                </a:lnTo>
                <a:lnTo>
                  <a:pt x="1238250" y="48259"/>
                </a:lnTo>
                <a:lnTo>
                  <a:pt x="1238250" y="242569"/>
                </a:lnTo>
                <a:lnTo>
                  <a:pt x="1238250" y="245109"/>
                </a:lnTo>
                <a:lnTo>
                  <a:pt x="1236979" y="247650"/>
                </a:lnTo>
                <a:lnTo>
                  <a:pt x="1236979" y="250189"/>
                </a:lnTo>
                <a:lnTo>
                  <a:pt x="1236979" y="252729"/>
                </a:lnTo>
                <a:lnTo>
                  <a:pt x="1235710" y="255269"/>
                </a:lnTo>
                <a:lnTo>
                  <a:pt x="1235710" y="257809"/>
                </a:lnTo>
                <a:lnTo>
                  <a:pt x="1234440" y="260350"/>
                </a:lnTo>
                <a:lnTo>
                  <a:pt x="1234440" y="261619"/>
                </a:lnTo>
                <a:lnTo>
                  <a:pt x="1233170" y="264159"/>
                </a:lnTo>
                <a:lnTo>
                  <a:pt x="1231900" y="266700"/>
                </a:lnTo>
                <a:lnTo>
                  <a:pt x="1230629" y="269239"/>
                </a:lnTo>
                <a:lnTo>
                  <a:pt x="1229360" y="270509"/>
                </a:lnTo>
                <a:lnTo>
                  <a:pt x="1226820" y="273050"/>
                </a:lnTo>
                <a:lnTo>
                  <a:pt x="1225550" y="274319"/>
                </a:lnTo>
                <a:lnTo>
                  <a:pt x="1224279" y="276859"/>
                </a:lnTo>
                <a:lnTo>
                  <a:pt x="1221740" y="278129"/>
                </a:lnTo>
                <a:lnTo>
                  <a:pt x="1220470" y="279400"/>
                </a:lnTo>
                <a:lnTo>
                  <a:pt x="1217929" y="281939"/>
                </a:lnTo>
                <a:lnTo>
                  <a:pt x="1216660" y="283209"/>
                </a:lnTo>
                <a:lnTo>
                  <a:pt x="1214120" y="284479"/>
                </a:lnTo>
                <a:lnTo>
                  <a:pt x="1211579" y="285750"/>
                </a:lnTo>
                <a:lnTo>
                  <a:pt x="1209040" y="287019"/>
                </a:lnTo>
                <a:lnTo>
                  <a:pt x="1207770" y="287019"/>
                </a:lnTo>
                <a:lnTo>
                  <a:pt x="1205229" y="288289"/>
                </a:lnTo>
                <a:lnTo>
                  <a:pt x="1202690" y="288289"/>
                </a:lnTo>
                <a:lnTo>
                  <a:pt x="1200150" y="289559"/>
                </a:lnTo>
                <a:lnTo>
                  <a:pt x="1197610" y="289559"/>
                </a:lnTo>
                <a:lnTo>
                  <a:pt x="1195070" y="290829"/>
                </a:lnTo>
                <a:lnTo>
                  <a:pt x="1192529" y="290829"/>
                </a:lnTo>
                <a:lnTo>
                  <a:pt x="1189990" y="290829"/>
                </a:lnTo>
                <a:lnTo>
                  <a:pt x="48260" y="290829"/>
                </a:lnTo>
                <a:lnTo>
                  <a:pt x="45720" y="290829"/>
                </a:lnTo>
                <a:lnTo>
                  <a:pt x="43180" y="290829"/>
                </a:lnTo>
                <a:lnTo>
                  <a:pt x="40640" y="289559"/>
                </a:lnTo>
                <a:lnTo>
                  <a:pt x="38100" y="289559"/>
                </a:lnTo>
                <a:lnTo>
                  <a:pt x="35560" y="288289"/>
                </a:lnTo>
                <a:lnTo>
                  <a:pt x="33020" y="288289"/>
                </a:lnTo>
                <a:lnTo>
                  <a:pt x="30480" y="287019"/>
                </a:lnTo>
                <a:lnTo>
                  <a:pt x="27940" y="287019"/>
                </a:lnTo>
                <a:lnTo>
                  <a:pt x="25400" y="285750"/>
                </a:lnTo>
                <a:lnTo>
                  <a:pt x="24130" y="284479"/>
                </a:lnTo>
                <a:lnTo>
                  <a:pt x="21590" y="283209"/>
                </a:lnTo>
                <a:lnTo>
                  <a:pt x="20320" y="281939"/>
                </a:lnTo>
                <a:lnTo>
                  <a:pt x="17780" y="279400"/>
                </a:lnTo>
                <a:lnTo>
                  <a:pt x="15240" y="278129"/>
                </a:lnTo>
                <a:lnTo>
                  <a:pt x="13970" y="276859"/>
                </a:lnTo>
                <a:lnTo>
                  <a:pt x="12700" y="274319"/>
                </a:lnTo>
                <a:lnTo>
                  <a:pt x="10160" y="273050"/>
                </a:lnTo>
                <a:lnTo>
                  <a:pt x="8890" y="270509"/>
                </a:lnTo>
                <a:lnTo>
                  <a:pt x="7620" y="269239"/>
                </a:lnTo>
                <a:lnTo>
                  <a:pt x="6350" y="266700"/>
                </a:lnTo>
                <a:lnTo>
                  <a:pt x="5080" y="264159"/>
                </a:lnTo>
                <a:lnTo>
                  <a:pt x="3810" y="262889"/>
                </a:lnTo>
                <a:lnTo>
                  <a:pt x="2540" y="260350"/>
                </a:lnTo>
                <a:lnTo>
                  <a:pt x="2540" y="257809"/>
                </a:lnTo>
                <a:lnTo>
                  <a:pt x="1270" y="255269"/>
                </a:lnTo>
                <a:lnTo>
                  <a:pt x="0" y="252729"/>
                </a:lnTo>
                <a:lnTo>
                  <a:pt x="0" y="250189"/>
                </a:lnTo>
                <a:lnTo>
                  <a:pt x="0" y="247650"/>
                </a:lnTo>
                <a:lnTo>
                  <a:pt x="0" y="245109"/>
                </a:lnTo>
                <a:lnTo>
                  <a:pt x="0" y="242569"/>
                </a:lnTo>
                <a:lnTo>
                  <a:pt x="0" y="48259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83529" y="372399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621780" y="401483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579109" y="3727810"/>
            <a:ext cx="846455" cy="283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>
                <a:latin typeface="Arial"/>
                <a:cs typeface="Arial"/>
              </a:rPr>
              <a:t>tr</a:t>
            </a:r>
            <a:r>
              <a:rPr dirty="0" sz="1700" spc="-15">
                <a:latin typeface="Arial"/>
                <a:cs typeface="Arial"/>
              </a:rPr>
              <a:t>i</a:t>
            </a:r>
            <a:r>
              <a:rPr dirty="0" sz="1700" spc="-5">
                <a:latin typeface="Arial"/>
                <a:cs typeface="Arial"/>
              </a:rPr>
              <a:t>c</a:t>
            </a:r>
            <a:r>
              <a:rPr dirty="0" sz="1700" spc="-15">
                <a:latin typeface="Arial"/>
                <a:cs typeface="Arial"/>
              </a:rPr>
              <a:t>h</a:t>
            </a:r>
            <a:r>
              <a:rPr dirty="0" sz="1700" spc="-25">
                <a:latin typeface="Arial"/>
                <a:cs typeface="Arial"/>
              </a:rPr>
              <a:t>o</a:t>
            </a:r>
            <a:r>
              <a:rPr dirty="0" sz="1700" spc="-10">
                <a:latin typeface="Arial"/>
                <a:cs typeface="Arial"/>
              </a:rPr>
              <a:t>me</a:t>
            </a:r>
            <a:endParaRPr sz="17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382259" y="4334869"/>
            <a:ext cx="2058670" cy="290830"/>
          </a:xfrm>
          <a:custGeom>
            <a:avLst/>
            <a:gdLst/>
            <a:ahLst/>
            <a:cxnLst/>
            <a:rect l="l" t="t" r="r" b="b"/>
            <a:pathLst>
              <a:path w="2058670" h="290829">
                <a:moveTo>
                  <a:pt x="2018030" y="289560"/>
                </a:moveTo>
                <a:lnTo>
                  <a:pt x="40639" y="289560"/>
                </a:lnTo>
                <a:lnTo>
                  <a:pt x="43179" y="290830"/>
                </a:lnTo>
                <a:lnTo>
                  <a:pt x="2015489" y="290830"/>
                </a:lnTo>
                <a:lnTo>
                  <a:pt x="2018030" y="289560"/>
                </a:lnTo>
                <a:close/>
              </a:path>
              <a:path w="2058670" h="290829">
                <a:moveTo>
                  <a:pt x="2026919" y="287020"/>
                </a:moveTo>
                <a:lnTo>
                  <a:pt x="31750" y="287020"/>
                </a:lnTo>
                <a:lnTo>
                  <a:pt x="34289" y="288290"/>
                </a:lnTo>
                <a:lnTo>
                  <a:pt x="35560" y="289560"/>
                </a:lnTo>
                <a:lnTo>
                  <a:pt x="2021839" y="289560"/>
                </a:lnTo>
                <a:lnTo>
                  <a:pt x="2026919" y="287020"/>
                </a:lnTo>
                <a:close/>
              </a:path>
              <a:path w="2058670" h="290829">
                <a:moveTo>
                  <a:pt x="2026919" y="2540"/>
                </a:moveTo>
                <a:lnTo>
                  <a:pt x="31750" y="2540"/>
                </a:lnTo>
                <a:lnTo>
                  <a:pt x="24129" y="6350"/>
                </a:lnTo>
                <a:lnTo>
                  <a:pt x="22860" y="7620"/>
                </a:lnTo>
                <a:lnTo>
                  <a:pt x="20319" y="8890"/>
                </a:lnTo>
                <a:lnTo>
                  <a:pt x="16510" y="12700"/>
                </a:lnTo>
                <a:lnTo>
                  <a:pt x="13969" y="13970"/>
                </a:lnTo>
                <a:lnTo>
                  <a:pt x="12700" y="15240"/>
                </a:lnTo>
                <a:lnTo>
                  <a:pt x="10160" y="20320"/>
                </a:lnTo>
                <a:lnTo>
                  <a:pt x="6350" y="24130"/>
                </a:lnTo>
                <a:lnTo>
                  <a:pt x="6350" y="26670"/>
                </a:lnTo>
                <a:lnTo>
                  <a:pt x="5079" y="27940"/>
                </a:lnTo>
                <a:lnTo>
                  <a:pt x="2539" y="33020"/>
                </a:lnTo>
                <a:lnTo>
                  <a:pt x="2539" y="35560"/>
                </a:lnTo>
                <a:lnTo>
                  <a:pt x="1269" y="38100"/>
                </a:lnTo>
                <a:lnTo>
                  <a:pt x="1269" y="43180"/>
                </a:lnTo>
                <a:lnTo>
                  <a:pt x="0" y="45720"/>
                </a:lnTo>
                <a:lnTo>
                  <a:pt x="0" y="245110"/>
                </a:lnTo>
                <a:lnTo>
                  <a:pt x="1269" y="247650"/>
                </a:lnTo>
                <a:lnTo>
                  <a:pt x="1269" y="252730"/>
                </a:lnTo>
                <a:lnTo>
                  <a:pt x="2539" y="255270"/>
                </a:lnTo>
                <a:lnTo>
                  <a:pt x="2539" y="257810"/>
                </a:lnTo>
                <a:lnTo>
                  <a:pt x="5079" y="262890"/>
                </a:lnTo>
                <a:lnTo>
                  <a:pt x="6350" y="264160"/>
                </a:lnTo>
                <a:lnTo>
                  <a:pt x="6350" y="266700"/>
                </a:lnTo>
                <a:lnTo>
                  <a:pt x="10160" y="270510"/>
                </a:lnTo>
                <a:lnTo>
                  <a:pt x="11429" y="273050"/>
                </a:lnTo>
                <a:lnTo>
                  <a:pt x="16510" y="278130"/>
                </a:lnTo>
                <a:lnTo>
                  <a:pt x="19050" y="279400"/>
                </a:lnTo>
                <a:lnTo>
                  <a:pt x="20319" y="281940"/>
                </a:lnTo>
                <a:lnTo>
                  <a:pt x="22860" y="283210"/>
                </a:lnTo>
                <a:lnTo>
                  <a:pt x="24129" y="284480"/>
                </a:lnTo>
                <a:lnTo>
                  <a:pt x="29210" y="287020"/>
                </a:lnTo>
                <a:lnTo>
                  <a:pt x="2029460" y="287020"/>
                </a:lnTo>
                <a:lnTo>
                  <a:pt x="2034539" y="284480"/>
                </a:lnTo>
                <a:lnTo>
                  <a:pt x="2035810" y="283210"/>
                </a:lnTo>
                <a:lnTo>
                  <a:pt x="2038349" y="281940"/>
                </a:lnTo>
                <a:lnTo>
                  <a:pt x="2039619" y="279400"/>
                </a:lnTo>
                <a:lnTo>
                  <a:pt x="2042160" y="278130"/>
                </a:lnTo>
                <a:lnTo>
                  <a:pt x="2047239" y="273050"/>
                </a:lnTo>
                <a:lnTo>
                  <a:pt x="2048510" y="270510"/>
                </a:lnTo>
                <a:lnTo>
                  <a:pt x="2049780" y="269240"/>
                </a:lnTo>
                <a:lnTo>
                  <a:pt x="2053589" y="261620"/>
                </a:lnTo>
                <a:lnTo>
                  <a:pt x="2054860" y="260350"/>
                </a:lnTo>
                <a:lnTo>
                  <a:pt x="2056130" y="257810"/>
                </a:lnTo>
                <a:lnTo>
                  <a:pt x="2056130" y="255270"/>
                </a:lnTo>
                <a:lnTo>
                  <a:pt x="2057399" y="252730"/>
                </a:lnTo>
                <a:lnTo>
                  <a:pt x="2057399" y="242570"/>
                </a:lnTo>
                <a:lnTo>
                  <a:pt x="2058669" y="242570"/>
                </a:lnTo>
                <a:lnTo>
                  <a:pt x="2057399" y="48260"/>
                </a:lnTo>
                <a:lnTo>
                  <a:pt x="2057399" y="38100"/>
                </a:lnTo>
                <a:lnTo>
                  <a:pt x="2054860" y="33020"/>
                </a:lnTo>
                <a:lnTo>
                  <a:pt x="2054860" y="30480"/>
                </a:lnTo>
                <a:lnTo>
                  <a:pt x="2053589" y="27940"/>
                </a:lnTo>
                <a:lnTo>
                  <a:pt x="2052319" y="26670"/>
                </a:lnTo>
                <a:lnTo>
                  <a:pt x="2049780" y="21590"/>
                </a:lnTo>
                <a:lnTo>
                  <a:pt x="2048510" y="20320"/>
                </a:lnTo>
                <a:lnTo>
                  <a:pt x="2045969" y="15240"/>
                </a:lnTo>
                <a:lnTo>
                  <a:pt x="2043430" y="13970"/>
                </a:lnTo>
                <a:lnTo>
                  <a:pt x="2038349" y="8890"/>
                </a:lnTo>
                <a:lnTo>
                  <a:pt x="2033269" y="6350"/>
                </a:lnTo>
                <a:lnTo>
                  <a:pt x="2031999" y="5080"/>
                </a:lnTo>
                <a:lnTo>
                  <a:pt x="2026919" y="2540"/>
                </a:lnTo>
                <a:close/>
              </a:path>
              <a:path w="2058670" h="290829">
                <a:moveTo>
                  <a:pt x="2021839" y="1270"/>
                </a:moveTo>
                <a:lnTo>
                  <a:pt x="35560" y="1270"/>
                </a:lnTo>
                <a:lnTo>
                  <a:pt x="34289" y="2540"/>
                </a:lnTo>
                <a:lnTo>
                  <a:pt x="2024380" y="2540"/>
                </a:lnTo>
                <a:lnTo>
                  <a:pt x="2021839" y="1270"/>
                </a:lnTo>
                <a:close/>
              </a:path>
              <a:path w="2058670" h="290829">
                <a:moveTo>
                  <a:pt x="2016760" y="0"/>
                </a:moveTo>
                <a:lnTo>
                  <a:pt x="40639" y="0"/>
                </a:lnTo>
                <a:lnTo>
                  <a:pt x="38100" y="1270"/>
                </a:lnTo>
                <a:lnTo>
                  <a:pt x="2019299" y="1270"/>
                </a:lnTo>
                <a:lnTo>
                  <a:pt x="2016760" y="0"/>
                </a:lnTo>
                <a:close/>
              </a:path>
            </a:pathLst>
          </a:custGeom>
          <a:solidFill>
            <a:srgbClr val="92C37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382259" y="4334869"/>
            <a:ext cx="2058670" cy="290830"/>
          </a:xfrm>
          <a:custGeom>
            <a:avLst/>
            <a:gdLst/>
            <a:ahLst/>
            <a:cxnLst/>
            <a:rect l="l" t="t" r="r" b="b"/>
            <a:pathLst>
              <a:path w="2058670" h="290829">
                <a:moveTo>
                  <a:pt x="0" y="48260"/>
                </a:moveTo>
                <a:lnTo>
                  <a:pt x="0" y="45720"/>
                </a:lnTo>
                <a:lnTo>
                  <a:pt x="1269" y="43180"/>
                </a:lnTo>
                <a:lnTo>
                  <a:pt x="1269" y="40640"/>
                </a:lnTo>
                <a:lnTo>
                  <a:pt x="1269" y="38100"/>
                </a:lnTo>
                <a:lnTo>
                  <a:pt x="2539" y="35560"/>
                </a:lnTo>
                <a:lnTo>
                  <a:pt x="2539" y="33020"/>
                </a:lnTo>
                <a:lnTo>
                  <a:pt x="3810" y="30480"/>
                </a:lnTo>
                <a:lnTo>
                  <a:pt x="5079" y="27940"/>
                </a:lnTo>
                <a:lnTo>
                  <a:pt x="6350" y="26670"/>
                </a:lnTo>
                <a:lnTo>
                  <a:pt x="6350" y="24130"/>
                </a:lnTo>
                <a:lnTo>
                  <a:pt x="8889" y="21590"/>
                </a:lnTo>
                <a:lnTo>
                  <a:pt x="10160" y="20320"/>
                </a:lnTo>
                <a:lnTo>
                  <a:pt x="11429" y="17780"/>
                </a:lnTo>
                <a:lnTo>
                  <a:pt x="12700" y="15240"/>
                </a:lnTo>
                <a:lnTo>
                  <a:pt x="13969" y="13970"/>
                </a:lnTo>
                <a:lnTo>
                  <a:pt x="16510" y="12700"/>
                </a:lnTo>
                <a:lnTo>
                  <a:pt x="19050" y="10160"/>
                </a:lnTo>
                <a:lnTo>
                  <a:pt x="20319" y="8890"/>
                </a:lnTo>
                <a:lnTo>
                  <a:pt x="22860" y="7620"/>
                </a:lnTo>
                <a:lnTo>
                  <a:pt x="24129" y="6350"/>
                </a:lnTo>
                <a:lnTo>
                  <a:pt x="26669" y="5080"/>
                </a:lnTo>
                <a:lnTo>
                  <a:pt x="29210" y="3810"/>
                </a:lnTo>
                <a:lnTo>
                  <a:pt x="31750" y="2540"/>
                </a:lnTo>
                <a:lnTo>
                  <a:pt x="34289" y="2540"/>
                </a:lnTo>
                <a:lnTo>
                  <a:pt x="35560" y="1270"/>
                </a:lnTo>
                <a:lnTo>
                  <a:pt x="38100" y="1270"/>
                </a:lnTo>
                <a:lnTo>
                  <a:pt x="40639" y="0"/>
                </a:lnTo>
                <a:lnTo>
                  <a:pt x="43179" y="0"/>
                </a:lnTo>
                <a:lnTo>
                  <a:pt x="45719" y="0"/>
                </a:lnTo>
                <a:lnTo>
                  <a:pt x="2009139" y="0"/>
                </a:lnTo>
                <a:lnTo>
                  <a:pt x="2016760" y="0"/>
                </a:lnTo>
                <a:lnTo>
                  <a:pt x="2019299" y="1270"/>
                </a:lnTo>
                <a:lnTo>
                  <a:pt x="2021839" y="1270"/>
                </a:lnTo>
                <a:lnTo>
                  <a:pt x="2024380" y="2540"/>
                </a:lnTo>
                <a:lnTo>
                  <a:pt x="2026919" y="2540"/>
                </a:lnTo>
                <a:lnTo>
                  <a:pt x="2029460" y="3810"/>
                </a:lnTo>
                <a:lnTo>
                  <a:pt x="2031999" y="5080"/>
                </a:lnTo>
                <a:lnTo>
                  <a:pt x="2033269" y="6350"/>
                </a:lnTo>
                <a:lnTo>
                  <a:pt x="2035810" y="7620"/>
                </a:lnTo>
                <a:lnTo>
                  <a:pt x="2038349" y="8890"/>
                </a:lnTo>
                <a:lnTo>
                  <a:pt x="2039619" y="10160"/>
                </a:lnTo>
                <a:lnTo>
                  <a:pt x="2042160" y="12700"/>
                </a:lnTo>
                <a:lnTo>
                  <a:pt x="2043430" y="13970"/>
                </a:lnTo>
                <a:lnTo>
                  <a:pt x="2045969" y="15240"/>
                </a:lnTo>
                <a:lnTo>
                  <a:pt x="2047239" y="17780"/>
                </a:lnTo>
                <a:lnTo>
                  <a:pt x="2048510" y="20320"/>
                </a:lnTo>
                <a:lnTo>
                  <a:pt x="2049780" y="21590"/>
                </a:lnTo>
                <a:lnTo>
                  <a:pt x="2051049" y="24130"/>
                </a:lnTo>
                <a:lnTo>
                  <a:pt x="2052319" y="26670"/>
                </a:lnTo>
                <a:lnTo>
                  <a:pt x="2053589" y="27940"/>
                </a:lnTo>
                <a:lnTo>
                  <a:pt x="2054860" y="30480"/>
                </a:lnTo>
                <a:lnTo>
                  <a:pt x="2054860" y="33020"/>
                </a:lnTo>
                <a:lnTo>
                  <a:pt x="2056130" y="35560"/>
                </a:lnTo>
                <a:lnTo>
                  <a:pt x="2057399" y="38100"/>
                </a:lnTo>
                <a:lnTo>
                  <a:pt x="2057399" y="40640"/>
                </a:lnTo>
                <a:lnTo>
                  <a:pt x="2057399" y="43180"/>
                </a:lnTo>
                <a:lnTo>
                  <a:pt x="2057399" y="45720"/>
                </a:lnTo>
                <a:lnTo>
                  <a:pt x="2057399" y="48260"/>
                </a:lnTo>
                <a:lnTo>
                  <a:pt x="2058669" y="242570"/>
                </a:lnTo>
                <a:lnTo>
                  <a:pt x="2057399" y="242570"/>
                </a:lnTo>
                <a:lnTo>
                  <a:pt x="2057399" y="245110"/>
                </a:lnTo>
                <a:lnTo>
                  <a:pt x="2057399" y="247650"/>
                </a:lnTo>
                <a:lnTo>
                  <a:pt x="2057399" y="250190"/>
                </a:lnTo>
                <a:lnTo>
                  <a:pt x="2057399" y="252730"/>
                </a:lnTo>
                <a:lnTo>
                  <a:pt x="2056130" y="255270"/>
                </a:lnTo>
                <a:lnTo>
                  <a:pt x="2056130" y="257810"/>
                </a:lnTo>
                <a:lnTo>
                  <a:pt x="2054860" y="260350"/>
                </a:lnTo>
                <a:lnTo>
                  <a:pt x="2053589" y="261620"/>
                </a:lnTo>
                <a:lnTo>
                  <a:pt x="2052319" y="264160"/>
                </a:lnTo>
                <a:lnTo>
                  <a:pt x="2051049" y="266700"/>
                </a:lnTo>
                <a:lnTo>
                  <a:pt x="2049780" y="269240"/>
                </a:lnTo>
                <a:lnTo>
                  <a:pt x="2048510" y="270510"/>
                </a:lnTo>
                <a:lnTo>
                  <a:pt x="2047239" y="273050"/>
                </a:lnTo>
                <a:lnTo>
                  <a:pt x="2045969" y="274320"/>
                </a:lnTo>
                <a:lnTo>
                  <a:pt x="2043430" y="276860"/>
                </a:lnTo>
                <a:lnTo>
                  <a:pt x="2042160" y="278130"/>
                </a:lnTo>
                <a:lnTo>
                  <a:pt x="2039619" y="279400"/>
                </a:lnTo>
                <a:lnTo>
                  <a:pt x="2038349" y="281940"/>
                </a:lnTo>
                <a:lnTo>
                  <a:pt x="2035810" y="283210"/>
                </a:lnTo>
                <a:lnTo>
                  <a:pt x="2034539" y="284480"/>
                </a:lnTo>
                <a:lnTo>
                  <a:pt x="2031999" y="285750"/>
                </a:lnTo>
                <a:lnTo>
                  <a:pt x="2029460" y="287020"/>
                </a:lnTo>
                <a:lnTo>
                  <a:pt x="2026919" y="287020"/>
                </a:lnTo>
                <a:lnTo>
                  <a:pt x="2024380" y="288290"/>
                </a:lnTo>
                <a:lnTo>
                  <a:pt x="2021839" y="289560"/>
                </a:lnTo>
                <a:lnTo>
                  <a:pt x="2020569" y="289560"/>
                </a:lnTo>
                <a:lnTo>
                  <a:pt x="2018030" y="289560"/>
                </a:lnTo>
                <a:lnTo>
                  <a:pt x="2015489" y="290830"/>
                </a:lnTo>
                <a:lnTo>
                  <a:pt x="2012949" y="290830"/>
                </a:lnTo>
                <a:lnTo>
                  <a:pt x="2010410" y="290830"/>
                </a:lnTo>
                <a:lnTo>
                  <a:pt x="48260" y="290830"/>
                </a:lnTo>
                <a:lnTo>
                  <a:pt x="45719" y="290830"/>
                </a:lnTo>
                <a:lnTo>
                  <a:pt x="43179" y="290830"/>
                </a:lnTo>
                <a:lnTo>
                  <a:pt x="40639" y="289560"/>
                </a:lnTo>
                <a:lnTo>
                  <a:pt x="38100" y="289560"/>
                </a:lnTo>
                <a:lnTo>
                  <a:pt x="35560" y="289560"/>
                </a:lnTo>
                <a:lnTo>
                  <a:pt x="34289" y="288290"/>
                </a:lnTo>
                <a:lnTo>
                  <a:pt x="31750" y="287020"/>
                </a:lnTo>
                <a:lnTo>
                  <a:pt x="29210" y="287020"/>
                </a:lnTo>
                <a:lnTo>
                  <a:pt x="26669" y="285750"/>
                </a:lnTo>
                <a:lnTo>
                  <a:pt x="24129" y="284480"/>
                </a:lnTo>
                <a:lnTo>
                  <a:pt x="22860" y="283210"/>
                </a:lnTo>
                <a:lnTo>
                  <a:pt x="20319" y="281940"/>
                </a:lnTo>
                <a:lnTo>
                  <a:pt x="19050" y="279400"/>
                </a:lnTo>
                <a:lnTo>
                  <a:pt x="16510" y="278130"/>
                </a:lnTo>
                <a:lnTo>
                  <a:pt x="15239" y="276860"/>
                </a:lnTo>
                <a:lnTo>
                  <a:pt x="12700" y="274320"/>
                </a:lnTo>
                <a:lnTo>
                  <a:pt x="11429" y="273050"/>
                </a:lnTo>
                <a:lnTo>
                  <a:pt x="10160" y="270510"/>
                </a:lnTo>
                <a:lnTo>
                  <a:pt x="8889" y="269240"/>
                </a:lnTo>
                <a:lnTo>
                  <a:pt x="6350" y="266700"/>
                </a:lnTo>
                <a:lnTo>
                  <a:pt x="6350" y="264160"/>
                </a:lnTo>
                <a:lnTo>
                  <a:pt x="5079" y="262890"/>
                </a:lnTo>
                <a:lnTo>
                  <a:pt x="3810" y="260350"/>
                </a:lnTo>
                <a:lnTo>
                  <a:pt x="2539" y="257810"/>
                </a:lnTo>
                <a:lnTo>
                  <a:pt x="2539" y="255270"/>
                </a:lnTo>
                <a:lnTo>
                  <a:pt x="1269" y="252730"/>
                </a:lnTo>
                <a:lnTo>
                  <a:pt x="1269" y="250190"/>
                </a:lnTo>
                <a:lnTo>
                  <a:pt x="1269" y="247650"/>
                </a:lnTo>
                <a:lnTo>
                  <a:pt x="0" y="245110"/>
                </a:lnTo>
                <a:lnTo>
                  <a:pt x="0" y="242570"/>
                </a:lnTo>
                <a:lnTo>
                  <a:pt x="0" y="48260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382259" y="43348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40930" y="462569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448300" y="4345030"/>
            <a:ext cx="18529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latin typeface="Arial"/>
                <a:cs typeface="Arial"/>
              </a:rPr>
              <a:t>increased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branching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924550" y="250226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924550" y="270165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924550" y="2901039"/>
            <a:ext cx="0" cy="113030"/>
          </a:xfrm>
          <a:custGeom>
            <a:avLst/>
            <a:gdLst/>
            <a:ahLst/>
            <a:cxnLst/>
            <a:rect l="l" t="t" r="r" b="b"/>
            <a:pathLst>
              <a:path w="0" h="113030">
                <a:moveTo>
                  <a:pt x="0" y="0"/>
                </a:moveTo>
                <a:lnTo>
                  <a:pt x="0" y="11303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924550" y="3100429"/>
            <a:ext cx="0" cy="113030"/>
          </a:xfrm>
          <a:custGeom>
            <a:avLst/>
            <a:gdLst/>
            <a:ahLst/>
            <a:cxnLst/>
            <a:rect l="l" t="t" r="r" b="b"/>
            <a:pathLst>
              <a:path w="0" h="113030">
                <a:moveTo>
                  <a:pt x="0" y="0"/>
                </a:moveTo>
                <a:lnTo>
                  <a:pt x="0" y="11303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925820" y="3298549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882640" y="2423519"/>
            <a:ext cx="85090" cy="85090"/>
          </a:xfrm>
          <a:custGeom>
            <a:avLst/>
            <a:gdLst/>
            <a:ahLst/>
            <a:cxnLst/>
            <a:rect l="l" t="t" r="r" b="b"/>
            <a:pathLst>
              <a:path w="85089" h="85089">
                <a:moveTo>
                  <a:pt x="41910" y="0"/>
                </a:moveTo>
                <a:lnTo>
                  <a:pt x="0" y="85089"/>
                </a:lnTo>
                <a:lnTo>
                  <a:pt x="85089" y="85089"/>
                </a:lnTo>
                <a:lnTo>
                  <a:pt x="41910" y="0"/>
                </a:lnTo>
                <a:close/>
              </a:path>
            </a:pathLst>
          </a:custGeom>
          <a:solidFill>
            <a:srgbClr val="E6E5E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882640" y="3461110"/>
            <a:ext cx="85090" cy="85090"/>
          </a:xfrm>
          <a:custGeom>
            <a:avLst/>
            <a:gdLst/>
            <a:ahLst/>
            <a:cxnLst/>
            <a:rect l="l" t="t" r="r" b="b"/>
            <a:pathLst>
              <a:path w="85089" h="85089">
                <a:moveTo>
                  <a:pt x="85089" y="0"/>
                </a:moveTo>
                <a:lnTo>
                  <a:pt x="0" y="0"/>
                </a:lnTo>
                <a:lnTo>
                  <a:pt x="43180" y="85089"/>
                </a:lnTo>
                <a:lnTo>
                  <a:pt x="85089" y="0"/>
                </a:lnTo>
                <a:close/>
              </a:path>
            </a:pathLst>
          </a:custGeom>
          <a:solidFill>
            <a:srgbClr val="E6E5E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976620" y="2962000"/>
            <a:ext cx="82423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5">
                <a:latin typeface="Arial"/>
                <a:cs typeface="Arial"/>
              </a:rPr>
              <a:t>Similarity</a:t>
            </a:r>
            <a:endParaRPr sz="15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98979" y="866500"/>
            <a:ext cx="1125220" cy="1790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988820" y="2960729"/>
            <a:ext cx="1125220" cy="18681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7640319" y="1737719"/>
            <a:ext cx="70675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5" b="1">
                <a:latin typeface="Arial"/>
                <a:cs typeface="Arial"/>
              </a:rPr>
              <a:t>Gene</a:t>
            </a:r>
            <a:r>
              <a:rPr dirty="0" sz="1550" spc="-130" b="1">
                <a:latin typeface="Arial"/>
                <a:cs typeface="Arial"/>
              </a:rPr>
              <a:t> </a:t>
            </a:r>
            <a:r>
              <a:rPr dirty="0" sz="1550" b="1">
                <a:latin typeface="Arial"/>
                <a:cs typeface="Arial"/>
              </a:rPr>
              <a:t>A</a:t>
            </a:r>
            <a:endParaRPr sz="155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884159" y="250226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884159" y="270165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884159" y="2901039"/>
            <a:ext cx="0" cy="113030"/>
          </a:xfrm>
          <a:custGeom>
            <a:avLst/>
            <a:gdLst/>
            <a:ahLst/>
            <a:cxnLst/>
            <a:rect l="l" t="t" r="r" b="b"/>
            <a:pathLst>
              <a:path w="0" h="113030">
                <a:moveTo>
                  <a:pt x="0" y="0"/>
                </a:moveTo>
                <a:lnTo>
                  <a:pt x="0" y="11303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884159" y="3100429"/>
            <a:ext cx="0" cy="113030"/>
          </a:xfrm>
          <a:custGeom>
            <a:avLst/>
            <a:gdLst/>
            <a:ahLst/>
            <a:cxnLst/>
            <a:rect l="l" t="t" r="r" b="b"/>
            <a:pathLst>
              <a:path w="0" h="113030">
                <a:moveTo>
                  <a:pt x="0" y="0"/>
                </a:moveTo>
                <a:lnTo>
                  <a:pt x="0" y="11303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884159" y="3298549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28393">
            <a:solidFill>
              <a:srgbClr val="E6E5E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840980" y="2423519"/>
            <a:ext cx="86360" cy="85090"/>
          </a:xfrm>
          <a:custGeom>
            <a:avLst/>
            <a:gdLst/>
            <a:ahLst/>
            <a:cxnLst/>
            <a:rect l="l" t="t" r="r" b="b"/>
            <a:pathLst>
              <a:path w="86359" h="85089">
                <a:moveTo>
                  <a:pt x="43179" y="0"/>
                </a:moveTo>
                <a:lnTo>
                  <a:pt x="0" y="85089"/>
                </a:lnTo>
                <a:lnTo>
                  <a:pt x="86360" y="85089"/>
                </a:lnTo>
                <a:lnTo>
                  <a:pt x="43179" y="0"/>
                </a:lnTo>
                <a:close/>
              </a:path>
            </a:pathLst>
          </a:custGeom>
          <a:solidFill>
            <a:srgbClr val="E6E5E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842250" y="3461110"/>
            <a:ext cx="85090" cy="85090"/>
          </a:xfrm>
          <a:custGeom>
            <a:avLst/>
            <a:gdLst/>
            <a:ahLst/>
            <a:cxnLst/>
            <a:rect l="l" t="t" r="r" b="b"/>
            <a:pathLst>
              <a:path w="85090" h="85089">
                <a:moveTo>
                  <a:pt x="85090" y="0"/>
                </a:moveTo>
                <a:lnTo>
                  <a:pt x="0" y="0"/>
                </a:lnTo>
                <a:lnTo>
                  <a:pt x="41909" y="85089"/>
                </a:lnTo>
                <a:lnTo>
                  <a:pt x="85090" y="0"/>
                </a:lnTo>
                <a:close/>
              </a:path>
            </a:pathLst>
          </a:custGeom>
          <a:solidFill>
            <a:srgbClr val="E6E5E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7692390" y="3979269"/>
            <a:ext cx="71501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5" b="1">
                <a:latin typeface="Arial"/>
                <a:cs typeface="Arial"/>
              </a:rPr>
              <a:t>Gene</a:t>
            </a:r>
            <a:r>
              <a:rPr dirty="0" sz="1550" spc="-75" b="1">
                <a:latin typeface="Arial"/>
                <a:cs typeface="Arial"/>
              </a:rPr>
              <a:t> </a:t>
            </a:r>
            <a:r>
              <a:rPr dirty="0" sz="1550" b="1">
                <a:latin typeface="Arial"/>
                <a:cs typeface="Arial"/>
              </a:rPr>
              <a:t>B</a:t>
            </a:r>
            <a:endParaRPr sz="15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00059" y="2512419"/>
            <a:ext cx="1286510" cy="970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50" spc="-5">
                <a:latin typeface="Arial"/>
                <a:cs typeface="Arial"/>
              </a:rPr>
              <a:t>Sequence  </a:t>
            </a:r>
            <a:r>
              <a:rPr dirty="0" sz="1550" spc="-15">
                <a:latin typeface="Arial"/>
                <a:cs typeface="Arial"/>
              </a:rPr>
              <a:t>similarity,  </a:t>
            </a:r>
            <a:r>
              <a:rPr dirty="0" sz="1550" spc="-5">
                <a:latin typeface="Arial"/>
                <a:cs typeface="Arial"/>
              </a:rPr>
              <a:t>common  pathways,</a:t>
            </a:r>
            <a:r>
              <a:rPr dirty="0" sz="1550" spc="-6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etc.</a:t>
            </a:r>
            <a:endParaRPr sz="15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012189" y="63859"/>
            <a:ext cx="8256270" cy="486409"/>
          </a:xfrm>
          <a:custGeom>
            <a:avLst/>
            <a:gdLst/>
            <a:ahLst/>
            <a:cxnLst/>
            <a:rect l="l" t="t" r="r" b="b"/>
            <a:pathLst>
              <a:path w="8256270" h="486409">
                <a:moveTo>
                  <a:pt x="8256269" y="0"/>
                </a:moveTo>
                <a:lnTo>
                  <a:pt x="0" y="0"/>
                </a:lnTo>
                <a:lnTo>
                  <a:pt x="0" y="486409"/>
                </a:lnTo>
                <a:lnTo>
                  <a:pt x="8256269" y="486409"/>
                </a:lnTo>
                <a:lnTo>
                  <a:pt x="8256269" y="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1035050" y="0"/>
            <a:ext cx="8143875" cy="809625"/>
          </a:xfrm>
          <a:prstGeom prst="rect"/>
        </p:spPr>
        <p:txBody>
          <a:bodyPr wrap="square" lIns="0" tIns="965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3100" spc="-5">
                <a:solidFill>
                  <a:srgbClr val="FFFFFF"/>
                </a:solidFill>
              </a:rPr>
              <a:t>What can we do with </a:t>
            </a:r>
            <a:r>
              <a:rPr dirty="0" sz="3100" spc="-10">
                <a:solidFill>
                  <a:srgbClr val="FFFFFF"/>
                </a:solidFill>
              </a:rPr>
              <a:t>computable</a:t>
            </a:r>
            <a:r>
              <a:rPr dirty="0" sz="3100" spc="-45">
                <a:solidFill>
                  <a:srgbClr val="FFFFFF"/>
                </a:solidFill>
              </a:rPr>
              <a:t> </a:t>
            </a:r>
            <a:r>
              <a:rPr dirty="0" sz="3100" spc="-10">
                <a:solidFill>
                  <a:srgbClr val="FFFFFF"/>
                </a:solidFill>
              </a:rPr>
              <a:t>phenotypes?</a:t>
            </a:r>
            <a:endParaRPr sz="3100"/>
          </a:p>
          <a:p>
            <a:pPr marL="44450">
              <a:lnSpc>
                <a:spcPct val="100000"/>
              </a:lnSpc>
              <a:spcBef>
                <a:spcPts val="290"/>
              </a:spcBef>
              <a:tabLst>
                <a:tab pos="1252855" algn="l"/>
              </a:tabLst>
            </a:pPr>
            <a:r>
              <a:rPr dirty="0" u="sng" sz="1250" spc="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Wildtype</a:t>
            </a:r>
            <a:r>
              <a:rPr dirty="0" sz="1250" spc="5" b="1">
                <a:latin typeface="Arial"/>
                <a:cs typeface="Arial"/>
              </a:rPr>
              <a:t>	</a:t>
            </a:r>
            <a:r>
              <a:rPr dirty="0" u="sng" sz="1250" spc="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Mutant</a:t>
            </a:r>
            <a:endParaRPr sz="125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53" name="object 5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8718" y="1412771"/>
            <a:ext cx="4397158" cy="1507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2940" y="481689"/>
            <a:ext cx="733107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0"/>
              <a:t>Candidate gene </a:t>
            </a:r>
            <a:r>
              <a:rPr dirty="0" sz="3100" spc="-5"/>
              <a:t>prediction with</a:t>
            </a:r>
            <a:r>
              <a:rPr dirty="0" sz="3100" spc="-65"/>
              <a:t> </a:t>
            </a:r>
            <a:r>
              <a:rPr dirty="0" sz="3100" spc="-10"/>
              <a:t>phenologs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3343367" y="3597184"/>
            <a:ext cx="2076028" cy="1627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77870" y="3468730"/>
            <a:ext cx="2186940" cy="1837689"/>
          </a:xfrm>
          <a:custGeom>
            <a:avLst/>
            <a:gdLst/>
            <a:ahLst/>
            <a:cxnLst/>
            <a:rect l="l" t="t" r="r" b="b"/>
            <a:pathLst>
              <a:path w="2186940" h="1837689">
                <a:moveTo>
                  <a:pt x="0" y="0"/>
                </a:moveTo>
                <a:lnTo>
                  <a:pt x="2186940" y="0"/>
                </a:lnTo>
                <a:lnTo>
                  <a:pt x="2186940" y="1837690"/>
                </a:lnTo>
                <a:lnTo>
                  <a:pt x="0" y="1837690"/>
                </a:lnTo>
                <a:lnTo>
                  <a:pt x="0" y="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75545" y="1420299"/>
            <a:ext cx="3614944" cy="15083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65200" y="4171039"/>
            <a:ext cx="552450" cy="474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83689" y="4171039"/>
            <a:ext cx="552449" cy="474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017269" y="3690980"/>
            <a:ext cx="99568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rial"/>
                <a:cs typeface="Arial"/>
              </a:rPr>
              <a:t>P</a:t>
            </a: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-5">
                <a:latin typeface="Arial"/>
                <a:cs typeface="Arial"/>
              </a:rPr>
              <a:t>not</a:t>
            </a:r>
            <a:r>
              <a:rPr dirty="0" sz="1600" spc="5">
                <a:latin typeface="Arial"/>
                <a:cs typeface="Arial"/>
              </a:rPr>
              <a:t>y</a:t>
            </a:r>
            <a:r>
              <a:rPr dirty="0" sz="1600" spc="-10">
                <a:latin typeface="Arial"/>
                <a:cs typeface="Arial"/>
              </a:rPr>
              <a:t>p</a:t>
            </a:r>
            <a:r>
              <a:rPr dirty="0" sz="1600">
                <a:latin typeface="Arial"/>
                <a:cs typeface="Arial"/>
              </a:rPr>
              <a:t>e  </a:t>
            </a:r>
            <a:r>
              <a:rPr dirty="0" sz="1600" spc="-45">
                <a:latin typeface="Arial"/>
                <a:cs typeface="Arial"/>
              </a:rPr>
              <a:t>Text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39339" y="3998319"/>
            <a:ext cx="732790" cy="229870"/>
          </a:xfrm>
          <a:custGeom>
            <a:avLst/>
            <a:gdLst/>
            <a:ahLst/>
            <a:cxnLst/>
            <a:rect l="l" t="t" r="r" b="b"/>
            <a:pathLst>
              <a:path w="732789" h="229870">
                <a:moveTo>
                  <a:pt x="617220" y="0"/>
                </a:moveTo>
                <a:lnTo>
                  <a:pt x="617220" y="57150"/>
                </a:lnTo>
                <a:lnTo>
                  <a:pt x="0" y="57150"/>
                </a:lnTo>
                <a:lnTo>
                  <a:pt x="0" y="172720"/>
                </a:lnTo>
                <a:lnTo>
                  <a:pt x="617220" y="172720"/>
                </a:lnTo>
                <a:lnTo>
                  <a:pt x="617220" y="229870"/>
                </a:lnTo>
                <a:lnTo>
                  <a:pt x="732790" y="115570"/>
                </a:lnTo>
                <a:lnTo>
                  <a:pt x="617220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39339" y="3998319"/>
            <a:ext cx="732790" cy="229870"/>
          </a:xfrm>
          <a:custGeom>
            <a:avLst/>
            <a:gdLst/>
            <a:ahLst/>
            <a:cxnLst/>
            <a:rect l="l" t="t" r="r" b="b"/>
            <a:pathLst>
              <a:path w="732789" h="229870">
                <a:moveTo>
                  <a:pt x="0" y="57150"/>
                </a:moveTo>
                <a:lnTo>
                  <a:pt x="617220" y="57150"/>
                </a:lnTo>
                <a:lnTo>
                  <a:pt x="617220" y="0"/>
                </a:lnTo>
                <a:lnTo>
                  <a:pt x="732790" y="115570"/>
                </a:lnTo>
                <a:lnTo>
                  <a:pt x="617220" y="229870"/>
                </a:lnTo>
                <a:lnTo>
                  <a:pt x="617220" y="172720"/>
                </a:lnTo>
                <a:lnTo>
                  <a:pt x="0" y="172720"/>
                </a:lnTo>
                <a:lnTo>
                  <a:pt x="0" y="57150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23890" y="3998319"/>
            <a:ext cx="732790" cy="229870"/>
          </a:xfrm>
          <a:custGeom>
            <a:avLst/>
            <a:gdLst/>
            <a:ahLst/>
            <a:cxnLst/>
            <a:rect l="l" t="t" r="r" b="b"/>
            <a:pathLst>
              <a:path w="732789" h="229870">
                <a:moveTo>
                  <a:pt x="618489" y="0"/>
                </a:moveTo>
                <a:lnTo>
                  <a:pt x="618489" y="57150"/>
                </a:lnTo>
                <a:lnTo>
                  <a:pt x="0" y="57150"/>
                </a:lnTo>
                <a:lnTo>
                  <a:pt x="0" y="172720"/>
                </a:lnTo>
                <a:lnTo>
                  <a:pt x="618489" y="172720"/>
                </a:lnTo>
                <a:lnTo>
                  <a:pt x="618489" y="229870"/>
                </a:lnTo>
                <a:lnTo>
                  <a:pt x="732789" y="115570"/>
                </a:lnTo>
                <a:lnTo>
                  <a:pt x="618489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723890" y="3998319"/>
            <a:ext cx="732790" cy="229870"/>
          </a:xfrm>
          <a:custGeom>
            <a:avLst/>
            <a:gdLst/>
            <a:ahLst/>
            <a:cxnLst/>
            <a:rect l="l" t="t" r="r" b="b"/>
            <a:pathLst>
              <a:path w="732789" h="229870">
                <a:moveTo>
                  <a:pt x="0" y="57150"/>
                </a:moveTo>
                <a:lnTo>
                  <a:pt x="618489" y="57150"/>
                </a:lnTo>
                <a:lnTo>
                  <a:pt x="618489" y="0"/>
                </a:lnTo>
                <a:lnTo>
                  <a:pt x="732789" y="115570"/>
                </a:lnTo>
                <a:lnTo>
                  <a:pt x="618489" y="229870"/>
                </a:lnTo>
                <a:lnTo>
                  <a:pt x="618489" y="172720"/>
                </a:lnTo>
                <a:lnTo>
                  <a:pt x="0" y="172720"/>
                </a:lnTo>
                <a:lnTo>
                  <a:pt x="0" y="57150"/>
                </a:lnTo>
                <a:close/>
              </a:path>
            </a:pathLst>
          </a:custGeom>
          <a:ln w="93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750050" y="3795119"/>
            <a:ext cx="1085215" cy="5842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31775" marR="5080" indent="-219710">
              <a:lnSpc>
                <a:spcPct val="101899"/>
              </a:lnSpc>
              <a:spcBef>
                <a:spcPts val="85"/>
              </a:spcBef>
            </a:pPr>
            <a:r>
              <a:rPr dirty="0" sz="1800" spc="10">
                <a:latin typeface="Arial"/>
                <a:cs typeface="Arial"/>
              </a:rPr>
              <a:t>Cand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10">
                <a:latin typeface="Arial"/>
                <a:cs typeface="Arial"/>
              </a:rPr>
              <a:t>da</a:t>
            </a:r>
            <a:r>
              <a:rPr dirty="0" sz="1800" spc="10">
                <a:latin typeface="Arial"/>
                <a:cs typeface="Arial"/>
              </a:rPr>
              <a:t>te  </a:t>
            </a:r>
            <a:r>
              <a:rPr dirty="0" sz="1800" spc="10">
                <a:latin typeface="Arial"/>
                <a:cs typeface="Arial"/>
              </a:rPr>
              <a:t>Genes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29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70890" y="3033119"/>
            <a:ext cx="6253480" cy="42290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1470"/>
              </a:lnSpc>
              <a:spcBef>
                <a:spcPts val="110"/>
              </a:spcBef>
            </a:pPr>
            <a:r>
              <a:rPr dirty="0" sz="1400" spc="-5" i="1">
                <a:latin typeface="Arial"/>
                <a:cs typeface="Arial"/>
              </a:rPr>
              <a:t>The </a:t>
            </a:r>
            <a:r>
              <a:rPr dirty="0" sz="1400" i="1">
                <a:latin typeface="Arial"/>
                <a:cs typeface="Arial"/>
              </a:rPr>
              <a:t>method works... but </a:t>
            </a:r>
            <a:r>
              <a:rPr dirty="0" sz="1400" spc="-5" i="1">
                <a:latin typeface="Arial"/>
                <a:cs typeface="Arial"/>
              </a:rPr>
              <a:t>manual </a:t>
            </a:r>
            <a:r>
              <a:rPr dirty="0" sz="1400" i="1">
                <a:latin typeface="Arial"/>
                <a:cs typeface="Arial"/>
              </a:rPr>
              <a:t>translation to EQ statements is </a:t>
            </a:r>
            <a:r>
              <a:rPr dirty="0" sz="1400" spc="5" i="1">
                <a:latin typeface="Arial"/>
                <a:cs typeface="Arial"/>
              </a:rPr>
              <a:t>a </a:t>
            </a:r>
            <a:r>
              <a:rPr dirty="0" sz="1400" i="1">
                <a:latin typeface="Arial"/>
                <a:cs typeface="Arial"/>
              </a:rPr>
              <a:t>limiting</a:t>
            </a:r>
            <a:r>
              <a:rPr dirty="0" sz="1400" spc="60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step.</a:t>
            </a:r>
            <a:endParaRPr sz="1400">
              <a:latin typeface="Arial"/>
              <a:cs typeface="Arial"/>
            </a:endParaRPr>
          </a:p>
          <a:p>
            <a:pPr marL="2787650">
              <a:lnSpc>
                <a:spcPts val="1650"/>
              </a:lnSpc>
            </a:pPr>
            <a:r>
              <a:rPr dirty="0" sz="1550" spc="-10">
                <a:latin typeface="Arial"/>
                <a:cs typeface="Arial"/>
              </a:rPr>
              <a:t>Translation </a:t>
            </a:r>
            <a:r>
              <a:rPr dirty="0" sz="1550" spc="-5">
                <a:latin typeface="Arial"/>
                <a:cs typeface="Arial"/>
              </a:rPr>
              <a:t>to</a:t>
            </a:r>
            <a:r>
              <a:rPr dirty="0" sz="1550">
                <a:latin typeface="Arial"/>
                <a:cs typeface="Arial"/>
              </a:rPr>
              <a:t> </a:t>
            </a:r>
            <a:r>
              <a:rPr dirty="0" sz="1550" spc="-5">
                <a:latin typeface="Arial"/>
                <a:cs typeface="Arial"/>
              </a:rPr>
              <a:t>EQs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7269" y="4751430"/>
            <a:ext cx="121983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45">
                <a:latin typeface="Lucida Sans"/>
                <a:cs typeface="Lucida Sans"/>
              </a:rPr>
              <a:t>(</a:t>
            </a:r>
            <a:r>
              <a:rPr dirty="0" sz="1600" spc="45" b="1" i="1">
                <a:latin typeface="Verdana"/>
                <a:cs typeface="Verdana"/>
              </a:rPr>
              <a:t>n </a:t>
            </a:r>
            <a:r>
              <a:rPr dirty="0" sz="1600" spc="30" b="1">
                <a:latin typeface="Tahoma"/>
                <a:cs typeface="Tahoma"/>
              </a:rPr>
              <a:t>&gt;</a:t>
            </a:r>
            <a:r>
              <a:rPr dirty="0" sz="1600" spc="-50" b="1">
                <a:latin typeface="Tahoma"/>
                <a:cs typeface="Tahoma"/>
              </a:rPr>
              <a:t> </a:t>
            </a:r>
            <a:r>
              <a:rPr dirty="0" sz="1600" spc="20">
                <a:latin typeface="Lucida Sans"/>
                <a:cs typeface="Lucida Sans"/>
              </a:rPr>
              <a:t>1,000)</a:t>
            </a:r>
            <a:endParaRPr sz="16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8179" y="9249"/>
            <a:ext cx="6024880" cy="1320800"/>
          </a:xfrm>
          <a:prstGeom prst="rect"/>
        </p:spPr>
        <p:txBody>
          <a:bodyPr wrap="square" lIns="0" tIns="71120" rIns="0" bIns="0" rtlCol="0" vert="horz">
            <a:spAutoFit/>
          </a:bodyPr>
          <a:lstStyle/>
          <a:p>
            <a:pPr marL="914400" marR="5080" indent="-901700">
              <a:lnSpc>
                <a:spcPts val="4920"/>
              </a:lnSpc>
              <a:spcBef>
                <a:spcPts val="560"/>
              </a:spcBef>
              <a:tabLst>
                <a:tab pos="4733925" algn="l"/>
              </a:tabLst>
            </a:pPr>
            <a:r>
              <a:rPr dirty="0" sz="4400" spc="-5" i="1">
                <a:latin typeface="Arial"/>
                <a:cs typeface="Arial"/>
              </a:rPr>
              <a:t>Arabidopsis </a:t>
            </a:r>
            <a:r>
              <a:rPr dirty="0" sz="4400" spc="-5"/>
              <a:t>phenolog </a:t>
            </a:r>
            <a:r>
              <a:rPr dirty="0" sz="4400"/>
              <a:t>to  </a:t>
            </a:r>
            <a:r>
              <a:rPr dirty="0" sz="4400" spc="-5"/>
              <a:t>Sanfilippo</a:t>
            </a:r>
            <a:r>
              <a:rPr dirty="0" sz="4400"/>
              <a:t> type	B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95600" y="1761850"/>
            <a:ext cx="2786379" cy="3016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1250" y="2956919"/>
            <a:ext cx="2533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w</a:t>
            </a:r>
            <a:r>
              <a:rPr dirty="0" sz="180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30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98039" y="4237080"/>
            <a:ext cx="6280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cy</a:t>
            </a:r>
            <a:r>
              <a:rPr dirty="0" sz="1800" spc="-10">
                <a:latin typeface="Arial"/>
                <a:cs typeface="Arial"/>
              </a:rPr>
              <a:t>l</a:t>
            </a:r>
            <a:r>
              <a:rPr dirty="0" sz="1800" spc="-5">
                <a:latin typeface="Arial"/>
                <a:cs typeface="Arial"/>
              </a:rPr>
              <a:t>1/+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6390" y="1932030"/>
            <a:ext cx="23082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Arrows: </a:t>
            </a:r>
            <a:r>
              <a:rPr dirty="0" sz="1800" spc="-10">
                <a:latin typeface="Arial"/>
                <a:cs typeface="Arial"/>
              </a:rPr>
              <a:t>aborted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seeds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7150" y="2243179"/>
            <a:ext cx="2432050" cy="81280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algn="just" marL="12700" marR="5080">
              <a:lnSpc>
                <a:spcPts val="2020"/>
              </a:lnSpc>
              <a:spcBef>
                <a:spcPts val="280"/>
              </a:spcBef>
            </a:pPr>
            <a:r>
              <a:rPr dirty="0" sz="1800" spc="-10">
                <a:latin typeface="Arial"/>
                <a:cs typeface="Arial"/>
              </a:rPr>
              <a:t>Can phenologs </a:t>
            </a:r>
            <a:r>
              <a:rPr dirty="0" sz="1800" spc="-5">
                <a:latin typeface="Arial"/>
                <a:cs typeface="Arial"/>
              </a:rPr>
              <a:t>improve  predictions of missense  mutations?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2039" y="321669"/>
            <a:ext cx="536765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07335" algn="l"/>
                <a:tab pos="3552825" algn="l"/>
              </a:tabLst>
            </a:pPr>
            <a:r>
              <a:rPr dirty="0" sz="4400"/>
              <a:t>P</a:t>
            </a:r>
            <a:r>
              <a:rPr dirty="0" sz="4400" spc="-5"/>
              <a:t>h</a:t>
            </a:r>
            <a:r>
              <a:rPr dirty="0" sz="4400" spc="-10"/>
              <a:t>e</a:t>
            </a:r>
            <a:r>
              <a:rPr dirty="0" sz="4400" spc="-5"/>
              <a:t>nolog</a:t>
            </a:r>
            <a:r>
              <a:rPr dirty="0" sz="4400"/>
              <a:t>s	</a:t>
            </a:r>
            <a:r>
              <a:rPr dirty="0" sz="4400" spc="-5"/>
              <a:t>a</a:t>
            </a:r>
            <a:r>
              <a:rPr dirty="0" sz="4400"/>
              <a:t>s	Models</a:t>
            </a:r>
            <a:endParaRPr sz="4400"/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31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440" y="1402439"/>
            <a:ext cx="170815" cy="245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50" spc="-310">
                <a:latin typeface="MS UI Gothic"/>
                <a:cs typeface="MS UI Gothic"/>
              </a:rPr>
              <a:t>●</a:t>
            </a:r>
            <a:endParaRPr sz="145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440" y="2038710"/>
            <a:ext cx="170815" cy="245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50" spc="-310">
                <a:latin typeface="MS UI Gothic"/>
                <a:cs typeface="MS UI Gothic"/>
              </a:rPr>
              <a:t>●</a:t>
            </a:r>
            <a:endParaRPr sz="1450">
              <a:latin typeface="MS UI Gothic"/>
              <a:cs typeface="MS UI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440" y="3585569"/>
            <a:ext cx="170815" cy="245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50" spc="-310">
                <a:latin typeface="MS UI Gothic"/>
                <a:cs typeface="MS UI Gothic"/>
              </a:rPr>
              <a:t>●</a:t>
            </a:r>
            <a:endParaRPr sz="1450">
              <a:latin typeface="MS UI Gothic"/>
              <a:cs typeface="MS UI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289" y="1129390"/>
            <a:ext cx="7854315" cy="2843530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dirty="0" sz="3200" spc="-25">
                <a:latin typeface="Arial"/>
                <a:cs typeface="Arial"/>
              </a:rPr>
              <a:t>Typically </a:t>
            </a:r>
            <a:r>
              <a:rPr dirty="0" sz="3200" spc="-5">
                <a:latin typeface="Arial"/>
                <a:cs typeface="Arial"/>
              </a:rPr>
              <a:t>used </a:t>
            </a:r>
            <a:r>
              <a:rPr dirty="0" sz="3200" spc="-10">
                <a:latin typeface="Arial"/>
                <a:cs typeface="Arial"/>
              </a:rPr>
              <a:t>for adding </a:t>
            </a:r>
            <a:r>
              <a:rPr dirty="0" sz="3200" spc="-5">
                <a:latin typeface="Arial"/>
                <a:cs typeface="Arial"/>
              </a:rPr>
              <a:t>candidate </a:t>
            </a:r>
            <a:r>
              <a:rPr dirty="0" sz="3200" spc="-10">
                <a:latin typeface="Arial"/>
                <a:cs typeface="Arial"/>
              </a:rPr>
              <a:t>genes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ts val="3590"/>
              </a:lnSpc>
              <a:spcBef>
                <a:spcPts val="1485"/>
              </a:spcBef>
            </a:pPr>
            <a:r>
              <a:rPr dirty="0" sz="3200" spc="-5">
                <a:latin typeface="Arial"/>
                <a:cs typeface="Arial"/>
              </a:rPr>
              <a:t>Can </a:t>
            </a:r>
            <a:r>
              <a:rPr dirty="0" sz="3200" spc="-10">
                <a:latin typeface="Arial"/>
                <a:cs typeface="Arial"/>
              </a:rPr>
              <a:t>be </a:t>
            </a:r>
            <a:r>
              <a:rPr dirty="0" sz="3200" spc="-5">
                <a:latin typeface="Arial"/>
                <a:cs typeface="Arial"/>
              </a:rPr>
              <a:t>used to </a:t>
            </a:r>
            <a:r>
              <a:rPr dirty="0" sz="3200" spc="-10">
                <a:latin typeface="Arial"/>
                <a:cs typeface="Arial"/>
              </a:rPr>
              <a:t>better </a:t>
            </a:r>
            <a:r>
              <a:rPr dirty="0" sz="3200">
                <a:latin typeface="Arial"/>
                <a:cs typeface="Arial"/>
              </a:rPr>
              <a:t>assess </a:t>
            </a:r>
            <a:r>
              <a:rPr dirty="0" sz="3200" spc="-10">
                <a:latin typeface="Arial"/>
                <a:cs typeface="Arial"/>
              </a:rPr>
              <a:t>genotype </a:t>
            </a:r>
            <a:r>
              <a:rPr dirty="0" sz="3200">
                <a:latin typeface="Arial"/>
                <a:cs typeface="Arial"/>
              </a:rPr>
              <a:t>→  </a:t>
            </a:r>
            <a:r>
              <a:rPr dirty="0" sz="3200" spc="-10">
                <a:latin typeface="Arial"/>
                <a:cs typeface="Arial"/>
              </a:rPr>
              <a:t>phenotype </a:t>
            </a:r>
            <a:r>
              <a:rPr dirty="0" sz="3200" spc="-5">
                <a:latin typeface="Arial"/>
                <a:cs typeface="Arial"/>
              </a:rPr>
              <a:t>connections, </a:t>
            </a:r>
            <a:r>
              <a:rPr dirty="0" sz="3200" spc="-10">
                <a:latin typeface="Arial"/>
                <a:cs typeface="Arial"/>
              </a:rPr>
              <a:t>including </a:t>
            </a:r>
            <a:r>
              <a:rPr dirty="0" sz="3200" spc="-5">
                <a:latin typeface="Arial"/>
                <a:cs typeface="Arial"/>
              </a:rPr>
              <a:t>missense  </a:t>
            </a:r>
            <a:r>
              <a:rPr dirty="0" sz="3200" spc="-10">
                <a:latin typeface="Arial"/>
                <a:cs typeface="Arial"/>
              </a:rPr>
              <a:t>mutations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3200" spc="-10">
                <a:latin typeface="Arial"/>
                <a:cs typeface="Arial"/>
              </a:rPr>
              <a:t>Opening </a:t>
            </a:r>
            <a:r>
              <a:rPr dirty="0" sz="3200" spc="-5">
                <a:latin typeface="Arial"/>
                <a:cs typeface="Arial"/>
              </a:rPr>
              <a:t>up new </a:t>
            </a:r>
            <a:r>
              <a:rPr dirty="0" sz="3200" spc="-10">
                <a:latin typeface="Arial"/>
                <a:cs typeface="Arial"/>
              </a:rPr>
              <a:t>avenues </a:t>
            </a:r>
            <a:r>
              <a:rPr dirty="0" sz="3200" spc="-5">
                <a:latin typeface="Arial"/>
                <a:cs typeface="Arial"/>
              </a:rPr>
              <a:t>for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CAGI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9720" y="321669"/>
            <a:ext cx="1856739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5"/>
              <a:t>Th</a:t>
            </a:r>
            <a:r>
              <a:rPr dirty="0" sz="4400" spc="-10"/>
              <a:t>a</a:t>
            </a:r>
            <a:r>
              <a:rPr dirty="0" sz="4400" spc="-5"/>
              <a:t>n</a:t>
            </a:r>
            <a:r>
              <a:rPr dirty="0" sz="4400"/>
              <a:t>ks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99440" y="1384659"/>
            <a:ext cx="144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20">
                <a:latin typeface="MS UI Gothic"/>
                <a:cs typeface="MS UI Gothic"/>
              </a:rPr>
              <a:t>●</a:t>
            </a:r>
            <a:endParaRPr sz="115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440" y="1933300"/>
            <a:ext cx="144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20">
                <a:latin typeface="MS UI Gothic"/>
                <a:cs typeface="MS UI Gothic"/>
              </a:rPr>
              <a:t>●</a:t>
            </a:r>
            <a:endParaRPr sz="1150">
              <a:latin typeface="MS UI Gothic"/>
              <a:cs typeface="MS UI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440" y="2483210"/>
            <a:ext cx="144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20">
                <a:latin typeface="MS UI Gothic"/>
                <a:cs typeface="MS UI Gothic"/>
              </a:rPr>
              <a:t>●</a:t>
            </a:r>
            <a:endParaRPr sz="1150">
              <a:latin typeface="MS UI Gothic"/>
              <a:cs typeface="MS UI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440" y="3031850"/>
            <a:ext cx="144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20">
                <a:latin typeface="MS UI Gothic"/>
                <a:cs typeface="MS UI Gothic"/>
              </a:rPr>
              <a:t>●</a:t>
            </a:r>
            <a:endParaRPr sz="1150">
              <a:latin typeface="MS UI Gothic"/>
              <a:cs typeface="MS UI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9440" y="3580489"/>
            <a:ext cx="144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20">
                <a:latin typeface="MS UI Gothic"/>
                <a:cs typeface="MS UI Gothic"/>
              </a:rPr>
              <a:t>●</a:t>
            </a:r>
            <a:endParaRPr sz="1150">
              <a:latin typeface="MS UI Gothic"/>
              <a:cs typeface="MS UI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289" y="1130660"/>
            <a:ext cx="3223260" cy="2769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8500"/>
              </a:lnSpc>
              <a:spcBef>
                <a:spcPts val="95"/>
              </a:spcBef>
            </a:pPr>
            <a:r>
              <a:rPr dirty="0" sz="2600">
                <a:latin typeface="Arial"/>
                <a:cs typeface="Arial"/>
              </a:rPr>
              <a:t>Constantina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-5">
                <a:latin typeface="Arial"/>
                <a:cs typeface="Arial"/>
              </a:rPr>
              <a:t>Bakolitsa  </a:t>
            </a:r>
            <a:r>
              <a:rPr dirty="0" sz="2600">
                <a:latin typeface="Arial"/>
                <a:cs typeface="Arial"/>
              </a:rPr>
              <a:t>Laura</a:t>
            </a:r>
            <a:r>
              <a:rPr dirty="0" sz="2600" spc="-1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Kasak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600">
                <a:latin typeface="Arial"/>
                <a:cs typeface="Arial"/>
              </a:rPr>
              <a:t>Steven</a:t>
            </a:r>
            <a:r>
              <a:rPr dirty="0" sz="2600" spc="-1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Brenner</a:t>
            </a:r>
            <a:endParaRPr sz="2600">
              <a:latin typeface="Arial"/>
              <a:cs typeface="Arial"/>
            </a:endParaRPr>
          </a:p>
          <a:p>
            <a:pPr marL="12700" marR="702945">
              <a:lnSpc>
                <a:spcPct val="138500"/>
              </a:lnSpc>
              <a:spcBef>
                <a:spcPts val="10"/>
              </a:spcBef>
            </a:pPr>
            <a:r>
              <a:rPr dirty="0" sz="2600">
                <a:latin typeface="Arial"/>
                <a:cs typeface="Arial"/>
              </a:rPr>
              <a:t>CAGI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community  My </a:t>
            </a:r>
            <a:r>
              <a:rPr dirty="0" sz="2600" spc="-5">
                <a:latin typeface="Arial"/>
                <a:cs typeface="Arial"/>
              </a:rPr>
              <a:t>lab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>
                <a:latin typeface="Arial"/>
                <a:cs typeface="Arial"/>
              </a:rPr>
              <a:t>members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89120" y="1511659"/>
            <a:ext cx="5261610" cy="351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30"/>
              </a:lnSpc>
            </a:pPr>
            <a:r>
              <a:rPr dirty="0" spc="5"/>
              <a:t>@</a:t>
            </a:r>
            <a:r>
              <a:rPr dirty="0"/>
              <a:t>i</a:t>
            </a:r>
            <a:r>
              <a:rPr dirty="0" spc="5"/>
              <a:t>ddu</a:t>
            </a:r>
            <a:r>
              <a:rPr dirty="0"/>
              <a:t>x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630"/>
              </a:lnSpc>
            </a:pPr>
            <a:r>
              <a:rPr dirty="0"/>
              <a:t>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Iddo Friedberg</dc:creator>
  <dcterms:created xsi:type="dcterms:W3CDTF">2019-12-07T18:05:59Z</dcterms:created>
  <dcterms:modified xsi:type="dcterms:W3CDTF">2019-12-07T18:05:59Z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2019-12-07T00:00:00Z</vt:filetime>
  </property>
  <property fmtid="{D5CDD505-2E9C-101B-9397-08002B2CF9AE}" pid="3" name="Creator">
    <vt:lpwstr>Impress</vt:lpwstr>
  </property>
  <property fmtid="{D5CDD505-2E9C-101B-9397-08002B2CF9AE}" pid="4" name="LastSaved">
    <vt:filetime>2019-12-07T00:00:00Z</vt:filetime>
  </property>
</Properties>
</file>