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924" r:id="rId1"/>
  </p:sldMasterIdLst>
  <p:notesMasterIdLst>
    <p:notesMasterId r:id="rId29"/>
  </p:notesMasterIdLst>
  <p:handoutMasterIdLst>
    <p:handoutMasterId r:id="rId30"/>
  </p:handoutMasterIdLst>
  <p:sldIdLst>
    <p:sldId id="259" r:id="rId2"/>
    <p:sldId id="1822" r:id="rId3"/>
    <p:sldId id="2053" r:id="rId4"/>
    <p:sldId id="2055" r:id="rId5"/>
    <p:sldId id="2209" r:id="rId6"/>
    <p:sldId id="1867" r:id="rId7"/>
    <p:sldId id="1418" r:id="rId8"/>
    <p:sldId id="2032" r:id="rId9"/>
    <p:sldId id="2161" r:id="rId10"/>
    <p:sldId id="2150" r:id="rId11"/>
    <p:sldId id="2070" r:id="rId12"/>
    <p:sldId id="2213" r:id="rId13"/>
    <p:sldId id="2210" r:id="rId14"/>
    <p:sldId id="2169" r:id="rId15"/>
    <p:sldId id="2207" r:id="rId16"/>
    <p:sldId id="2205" r:id="rId17"/>
    <p:sldId id="2168" r:id="rId18"/>
    <p:sldId id="2212" r:id="rId19"/>
    <p:sldId id="2057" r:id="rId20"/>
    <p:sldId id="2056" r:id="rId21"/>
    <p:sldId id="2214" r:id="rId22"/>
    <p:sldId id="2211" r:id="rId23"/>
    <p:sldId id="1940" r:id="rId24"/>
    <p:sldId id="2132" r:id="rId25"/>
    <p:sldId id="2206" r:id="rId26"/>
    <p:sldId id="2208" r:id="rId27"/>
    <p:sldId id="2178"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7248" userDrawn="1">
          <p15:clr>
            <a:srgbClr val="A4A3A4"/>
          </p15:clr>
        </p15:guide>
        <p15:guide id="2" pos="432" userDrawn="1">
          <p15:clr>
            <a:srgbClr val="A4A3A4"/>
          </p15:clr>
        </p15:guide>
        <p15:guide id="3" orient="horz" pos="3264" userDrawn="1">
          <p15:clr>
            <a:srgbClr val="A4A3A4"/>
          </p15:clr>
        </p15:guide>
        <p15:guide id="4" orient="horz" pos="3888" userDrawn="1">
          <p15:clr>
            <a:srgbClr val="A4A3A4"/>
          </p15:clr>
        </p15:guide>
        <p15:guide id="5" orient="horz" pos="1080" userDrawn="1">
          <p15:clr>
            <a:srgbClr val="A4A3A4"/>
          </p15:clr>
        </p15:guide>
        <p15:guide id="6" orient="horz" pos="1776" userDrawn="1">
          <p15:clr>
            <a:srgbClr val="A4A3A4"/>
          </p15:clr>
        </p15:guide>
        <p15:guide id="7" orient="horz" pos="3672" userDrawn="1">
          <p15:clr>
            <a:srgbClr val="A4A3A4"/>
          </p15:clr>
        </p15:guide>
        <p15:guide id="8" orient="horz" pos="1608" userDrawn="1">
          <p15:clr>
            <a:srgbClr val="A4A3A4"/>
          </p15:clr>
        </p15:guide>
        <p15:guide id="9" pos="1824" userDrawn="1">
          <p15:clr>
            <a:srgbClr val="A4A3A4"/>
          </p15:clr>
        </p15:guide>
        <p15:guide id="10" pos="5328" userDrawn="1">
          <p15:clr>
            <a:srgbClr val="A4A3A4"/>
          </p15:clr>
        </p15:guide>
        <p15:guide id="11" orient="horz" pos="2256"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Office [2]"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8F00"/>
    <a:srgbClr val="0474B9"/>
    <a:srgbClr val="00BCE4"/>
    <a:srgbClr val="A2FD06"/>
    <a:srgbClr val="2FE474"/>
    <a:srgbClr val="FFFD78"/>
    <a:srgbClr val="C62828"/>
    <a:srgbClr val="FFD579"/>
    <a:srgbClr val="202049"/>
    <a:srgbClr val="00BBE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48"/>
    <p:restoredTop sz="88613"/>
  </p:normalViewPr>
  <p:slideViewPr>
    <p:cSldViewPr snapToGrid="0" snapToObjects="1">
      <p:cViewPr varScale="1">
        <p:scale>
          <a:sx n="118" d="100"/>
          <a:sy n="118" d="100"/>
        </p:scale>
        <p:origin x="240" y="624"/>
      </p:cViewPr>
      <p:guideLst>
        <p:guide pos="7248"/>
        <p:guide pos="432"/>
        <p:guide orient="horz" pos="3264"/>
        <p:guide orient="horz" pos="3888"/>
        <p:guide orient="horz" pos="1080"/>
        <p:guide orient="horz" pos="1776"/>
        <p:guide orient="horz" pos="3672"/>
        <p:guide orient="horz" pos="1608"/>
        <p:guide pos="1824"/>
        <p:guide pos="5328"/>
        <p:guide orient="horz" pos="2256"/>
      </p:guideLst>
    </p:cSldViewPr>
  </p:slideViewPr>
  <p:outlineViewPr>
    <p:cViewPr>
      <p:scale>
        <a:sx n="33" d="100"/>
        <a:sy n="33" d="100"/>
      </p:scale>
      <p:origin x="0" y="-20352"/>
    </p:cViewPr>
  </p:outlineViewPr>
  <p:notesTextViewPr>
    <p:cViewPr>
      <p:scale>
        <a:sx n="120" d="100"/>
        <a:sy n="120" d="100"/>
      </p:scale>
      <p:origin x="0" y="0"/>
    </p:cViewPr>
  </p:notesTextViewPr>
  <p:sorterViewPr>
    <p:cViewPr varScale="1">
      <p:scale>
        <a:sx n="100" d="100"/>
        <a:sy n="100" d="100"/>
      </p:scale>
      <p:origin x="0" y="0"/>
    </p:cViewPr>
  </p:sorterViewPr>
  <p:notesViewPr>
    <p:cSldViewPr snapToGrid="0" snapToObjects="1">
      <p:cViewPr varScale="1">
        <p:scale>
          <a:sx n="160" d="100"/>
          <a:sy n="160" d="100"/>
        </p:scale>
        <p:origin x="1672" y="16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openxmlformats.org/officeDocument/2006/relationships/tableStyles" Target="tableStyle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4350BA7-D7A8-7240-9B3F-5633FDEAF656}" type="datetimeFigureOut">
              <a:rPr lang="en-US" smtClean="0"/>
              <a:t>12/5/19</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033904A-562F-2B4E-A2B1-A9E09DD96701}" type="slidenum">
              <a:rPr lang="en-US" smtClean="0"/>
              <a:t>‹#›</a:t>
            </a:fld>
            <a:endParaRPr lang="en-US" dirty="0"/>
          </a:p>
        </p:txBody>
      </p:sp>
    </p:spTree>
    <p:extLst>
      <p:ext uri="{BB962C8B-B14F-4D97-AF65-F5344CB8AC3E}">
        <p14:creationId xmlns:p14="http://schemas.microsoft.com/office/powerpoint/2010/main" val="1801202659"/>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DCA84E-55E5-A947-B02B-77E905AF4558}" type="datetimeFigureOut">
              <a:rPr lang="en-US" smtClean="0"/>
              <a:t>12/5/19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B9C28FC-CA15-6848-B5FA-AAEDA5E282EF}" type="slidenum">
              <a:rPr lang="en-US" smtClean="0"/>
              <a:t>‹#›</a:t>
            </a:fld>
            <a:endParaRPr lang="en-US" dirty="0"/>
          </a:p>
        </p:txBody>
      </p:sp>
    </p:spTree>
    <p:extLst>
      <p:ext uri="{BB962C8B-B14F-4D97-AF65-F5344CB8AC3E}">
        <p14:creationId xmlns:p14="http://schemas.microsoft.com/office/powerpoint/2010/main" val="50329634"/>
      </p:ext>
    </p:extLst>
  </p:cSld>
  <p:clrMap bg1="lt1" tx1="dk1" bg2="lt2" tx2="dk2" accent1="accent1" accent2="accent2" accent3="accent3" accent4="accent4" accent5="accent5" accent6="accent6" hlink="hlink" folHlink="folHlink"/>
  <p:hf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b="0" i="0" dirty="0">
                <a:effectLst/>
                <a:latin typeface="Helvetica" pitchFamily="2" charset="0"/>
              </a:rPr>
              <a:t>I would like to share with you our views of how genomics and artificial intelligence converge to empower precision medicine, and how we use these technologies at Fabric Genomics.</a:t>
            </a:r>
            <a:endParaRPr lang="en-US" dirty="0">
              <a:effectLst/>
            </a:endParaRPr>
          </a:p>
          <a:p>
            <a:endParaRPr lang="en-US" dirty="0"/>
          </a:p>
        </p:txBody>
      </p:sp>
      <p:sp>
        <p:nvSpPr>
          <p:cNvPr id="4" name="Slide Number Placeholder 3"/>
          <p:cNvSpPr>
            <a:spLocks noGrp="1"/>
          </p:cNvSpPr>
          <p:nvPr>
            <p:ph type="sldNum" sz="quarter" idx="5"/>
          </p:nvPr>
        </p:nvSpPr>
        <p:spPr/>
        <p:txBody>
          <a:bodyPr/>
          <a:lstStyle/>
          <a:p>
            <a:fld id="{86814EFE-BDEB-9845-8686-42784503E581}" type="slidenum">
              <a:rPr lang="en-US" smtClean="0"/>
              <a:pPr/>
              <a:t>2</a:t>
            </a:fld>
            <a:endParaRPr lang="en-US"/>
          </a:p>
        </p:txBody>
      </p:sp>
    </p:spTree>
    <p:extLst>
      <p:ext uri="{BB962C8B-B14F-4D97-AF65-F5344CB8AC3E}">
        <p14:creationId xmlns:p14="http://schemas.microsoft.com/office/powerpoint/2010/main" val="25794788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dirty="0">
                <a:effectLst/>
                <a:latin typeface="Helvetica" pitchFamily="2" charset="0"/>
              </a:rPr>
              <a:t>This is a schematic of the clinical sequencing workflow, starting with the generation of sequencing data above, down to read alignment and variant calling, variant annotation with prior knowledge, and manual assessment of the evidence of short list of candidate variants by specialized clinical geneticists, before the report can be shared the patient and doctor.</a:t>
            </a:r>
            <a:endParaRPr lang="en-US" dirty="0">
              <a:effectLst/>
            </a:endParaRPr>
          </a:p>
          <a:p>
            <a:br>
              <a:rPr lang="en-US" dirty="0">
                <a:effectLst/>
              </a:rPr>
            </a:br>
            <a:endParaRPr lang="en-US" dirty="0">
              <a:effectLst/>
            </a:endParaRPr>
          </a:p>
          <a:p>
            <a:r>
              <a:rPr lang="en-US" sz="1800" b="0" i="0" dirty="0">
                <a:effectLst/>
                <a:latin typeface="Helvetica" pitchFamily="2" charset="0"/>
              </a:rPr>
              <a:t>* &gt; [advance]</a:t>
            </a:r>
            <a:endParaRPr lang="en-US" dirty="0">
              <a:effectLst/>
            </a:endParaRPr>
          </a:p>
          <a:p>
            <a:endParaRPr lang="en-US" dirty="0">
              <a:effectLst/>
            </a:endParaRPr>
          </a:p>
          <a:p>
            <a:r>
              <a:rPr lang="en-US" sz="1800" b="0" i="0" dirty="0">
                <a:effectLst/>
                <a:latin typeface="Helvetica" pitchFamily="2" charset="0"/>
              </a:rPr>
              <a:t>A recent benchmark study provides an analysis of the cost of each of the major step in the workflow, showing that today sequencing is not the major cost driver, and that bioinformatics analysis and manual clinical review are targets for efficiency improvements.</a:t>
            </a:r>
            <a:endParaRPr lang="en-US" dirty="0">
              <a:effectLst/>
            </a:endParaRPr>
          </a:p>
          <a:p>
            <a:br>
              <a:rPr lang="en-US" dirty="0">
                <a:effectLst/>
              </a:rPr>
            </a:br>
            <a:endParaRPr lang="en-US" dirty="0">
              <a:effectLst/>
            </a:endParaRPr>
          </a:p>
          <a:p>
            <a:r>
              <a:rPr lang="en-US" sz="1800" b="0" i="0" dirty="0">
                <a:effectLst/>
                <a:latin typeface="Helvetica" pitchFamily="2" charset="0"/>
              </a:rPr>
              <a:t>Elaine Mardis once famously said that we could achieve the thousand-dollar genome, but that interpretation costs would dominate; this statement is still valid today, even if the price tag is lower!</a:t>
            </a:r>
            <a:endParaRPr lang="en-US" dirty="0">
              <a:effectLst/>
            </a:endParaRPr>
          </a:p>
          <a:p>
            <a:endParaRPr lang="en-US" dirty="0"/>
          </a:p>
        </p:txBody>
      </p:sp>
      <p:sp>
        <p:nvSpPr>
          <p:cNvPr id="4" name="Slide Number Placeholder 3"/>
          <p:cNvSpPr>
            <a:spLocks noGrp="1"/>
          </p:cNvSpPr>
          <p:nvPr>
            <p:ph type="sldNum" sz="quarter" idx="5"/>
          </p:nvPr>
        </p:nvSpPr>
        <p:spPr/>
        <p:txBody>
          <a:bodyPr/>
          <a:lstStyle/>
          <a:p>
            <a:fld id="{86814EFE-BDEB-9845-8686-42784503E581}" type="slidenum">
              <a:rPr lang="en-US" smtClean="0"/>
              <a:pPr/>
              <a:t>4</a:t>
            </a:fld>
            <a:endParaRPr lang="en-US"/>
          </a:p>
        </p:txBody>
      </p:sp>
    </p:spTree>
    <p:extLst>
      <p:ext uri="{BB962C8B-B14F-4D97-AF65-F5344CB8AC3E}">
        <p14:creationId xmlns:p14="http://schemas.microsoft.com/office/powerpoint/2010/main" val="7768332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endParaRPr lang="en-US" dirty="0"/>
          </a:p>
        </p:txBody>
      </p:sp>
      <p:sp>
        <p:nvSpPr>
          <p:cNvPr id="6" name="Slide Number Placeholder 5"/>
          <p:cNvSpPr>
            <a:spLocks noGrp="1"/>
          </p:cNvSpPr>
          <p:nvPr>
            <p:ph type="sldNum" sz="quarter" idx="5"/>
          </p:nvPr>
        </p:nvSpPr>
        <p:spPr/>
        <p:txBody>
          <a:bodyPr/>
          <a:lstStyle/>
          <a:p>
            <a:fld id="{5B9C28FC-CA15-6848-B5FA-AAEDA5E282EF}" type="slidenum">
              <a:rPr lang="en-US" smtClean="0"/>
              <a:t>5</a:t>
            </a:fld>
            <a:endParaRPr lang="en-US" dirty="0"/>
          </a:p>
        </p:txBody>
      </p:sp>
    </p:spTree>
    <p:extLst>
      <p:ext uri="{BB962C8B-B14F-4D97-AF65-F5344CB8AC3E}">
        <p14:creationId xmlns:p14="http://schemas.microsoft.com/office/powerpoint/2010/main" val="10592179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dirty="0">
                <a:solidFill>
                  <a:schemeClr val="tx1"/>
                </a:solidFill>
              </a:rPr>
              <a:t>(1)</a:t>
            </a:r>
            <a:r>
              <a:rPr lang="en-US" sz="1200" baseline="0" dirty="0">
                <a:solidFill>
                  <a:schemeClr val="tx1"/>
                </a:solidFill>
              </a:rPr>
              <a:t> </a:t>
            </a:r>
            <a:r>
              <a:rPr lang="en-US" sz="1200" baseline="0" dirty="0" err="1">
                <a:solidFill>
                  <a:schemeClr val="tx1"/>
                </a:solidFill>
              </a:rPr>
              <a:t>Causitive</a:t>
            </a:r>
            <a:r>
              <a:rPr lang="en-US" sz="1200" baseline="0" dirty="0">
                <a:solidFill>
                  <a:schemeClr val="tx1"/>
                </a:solidFill>
              </a:rPr>
              <a:t> variant candidates (N=644) have been selected by expert review but have not been confirmed clinically.  Data is based on positive findings for 450 families.</a:t>
            </a:r>
          </a:p>
          <a:p>
            <a:pPr algn="l"/>
            <a:r>
              <a:rPr lang="en-US" sz="1200" baseline="0" dirty="0">
                <a:solidFill>
                  <a:schemeClr val="tx1"/>
                </a:solidFill>
              </a:rPr>
              <a:t>(2) </a:t>
            </a:r>
            <a:r>
              <a:rPr lang="en-US" sz="1200" dirty="0">
                <a:solidFill>
                  <a:schemeClr val="tx1"/>
                </a:solidFill>
              </a:rPr>
              <a:t>Genes </a:t>
            </a:r>
            <a:r>
              <a:rPr lang="en-US" sz="1200" baseline="0" dirty="0">
                <a:solidFill>
                  <a:schemeClr val="tx1"/>
                </a:solidFill>
              </a:rPr>
              <a:t>with rank &gt;20 were not exhaustively reviewed.  Support from Genomics England Tiers, </a:t>
            </a:r>
            <a:r>
              <a:rPr lang="en-US" sz="1200" baseline="0" dirty="0" err="1">
                <a:solidFill>
                  <a:schemeClr val="tx1"/>
                </a:solidFill>
              </a:rPr>
              <a:t>ClinVar</a:t>
            </a:r>
            <a:r>
              <a:rPr lang="en-US" sz="1200" baseline="0" dirty="0">
                <a:solidFill>
                  <a:schemeClr val="tx1"/>
                </a:solidFill>
              </a:rPr>
              <a:t>, and HGMD were evaluated independent of top 20 </a:t>
            </a:r>
            <a:r>
              <a:rPr lang="en-US" sz="1200" baseline="0" dirty="0" err="1">
                <a:solidFill>
                  <a:schemeClr val="tx1"/>
                </a:solidFill>
              </a:rPr>
              <a:t>Phevor</a:t>
            </a:r>
            <a:r>
              <a:rPr lang="en-US" sz="1200" baseline="0" dirty="0">
                <a:solidFill>
                  <a:schemeClr val="tx1"/>
                </a:solidFill>
              </a:rPr>
              <a:t> rank. </a:t>
            </a:r>
            <a:endParaRPr lang="en-US" sz="1200" dirty="0">
              <a:solidFill>
                <a:schemeClr val="tx1"/>
              </a:solidFill>
            </a:endParaRPr>
          </a:p>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B9C28FC-CA15-6848-B5FA-AAEDA5E282EF}" type="slidenum">
              <a:rPr lang="en-US" smtClean="0"/>
              <a:t>7</a:t>
            </a:fld>
            <a:endParaRPr lang="en-US" dirty="0"/>
          </a:p>
        </p:txBody>
      </p:sp>
    </p:spTree>
    <p:extLst>
      <p:ext uri="{BB962C8B-B14F-4D97-AF65-F5344CB8AC3E}">
        <p14:creationId xmlns:p14="http://schemas.microsoft.com/office/powerpoint/2010/main" val="26589021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endParaRPr lang="en-US" dirty="0"/>
          </a:p>
        </p:txBody>
      </p:sp>
      <p:sp>
        <p:nvSpPr>
          <p:cNvPr id="6" name="Slide Number Placeholder 5"/>
          <p:cNvSpPr>
            <a:spLocks noGrp="1"/>
          </p:cNvSpPr>
          <p:nvPr>
            <p:ph type="sldNum" sz="quarter" idx="5"/>
          </p:nvPr>
        </p:nvSpPr>
        <p:spPr/>
        <p:txBody>
          <a:bodyPr/>
          <a:lstStyle/>
          <a:p>
            <a:fld id="{5B9C28FC-CA15-6848-B5FA-AAEDA5E282EF}" type="slidenum">
              <a:rPr lang="en-US" smtClean="0"/>
              <a:t>8</a:t>
            </a:fld>
            <a:endParaRPr lang="en-US" dirty="0"/>
          </a:p>
        </p:txBody>
      </p:sp>
    </p:spTree>
    <p:extLst>
      <p:ext uri="{BB962C8B-B14F-4D97-AF65-F5344CB8AC3E}">
        <p14:creationId xmlns:p14="http://schemas.microsoft.com/office/powerpoint/2010/main" val="17489413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endParaRPr lang="en-US" dirty="0"/>
          </a:p>
        </p:txBody>
      </p:sp>
      <p:sp>
        <p:nvSpPr>
          <p:cNvPr id="6" name="Slide Number Placeholder 5"/>
          <p:cNvSpPr>
            <a:spLocks noGrp="1"/>
          </p:cNvSpPr>
          <p:nvPr>
            <p:ph type="sldNum" sz="quarter" idx="5"/>
          </p:nvPr>
        </p:nvSpPr>
        <p:spPr/>
        <p:txBody>
          <a:bodyPr/>
          <a:lstStyle/>
          <a:p>
            <a:fld id="{5B9C28FC-CA15-6848-B5FA-AAEDA5E282EF}" type="slidenum">
              <a:rPr lang="en-US" smtClean="0"/>
              <a:t>9</a:t>
            </a:fld>
            <a:endParaRPr lang="en-US" dirty="0"/>
          </a:p>
        </p:txBody>
      </p:sp>
    </p:spTree>
    <p:extLst>
      <p:ext uri="{BB962C8B-B14F-4D97-AF65-F5344CB8AC3E}">
        <p14:creationId xmlns:p14="http://schemas.microsoft.com/office/powerpoint/2010/main" val="17288845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dirty="0">
                <a:effectLst/>
                <a:latin typeface="Helvetica" pitchFamily="2" charset="0"/>
              </a:rPr>
              <a:t> </a:t>
            </a:r>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B9C28FC-CA15-6848-B5FA-AAEDA5E282EF}" type="slidenum">
              <a:rPr lang="en-US" smtClean="0"/>
              <a:t>10</a:t>
            </a:fld>
            <a:endParaRPr lang="en-US" dirty="0"/>
          </a:p>
        </p:txBody>
      </p:sp>
    </p:spTree>
    <p:extLst>
      <p:ext uri="{BB962C8B-B14F-4D97-AF65-F5344CB8AC3E}">
        <p14:creationId xmlns:p14="http://schemas.microsoft.com/office/powerpoint/2010/main" val="21018206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dirty="0">
                <a:effectLst/>
                <a:latin typeface="Helvetica" pitchFamily="2" charset="0"/>
              </a:rPr>
              <a:t> </a:t>
            </a:r>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B9C28FC-CA15-6848-B5FA-AAEDA5E282EF}" type="slidenum">
              <a:rPr lang="en-US" smtClean="0"/>
              <a:t>11</a:t>
            </a:fld>
            <a:endParaRPr lang="en-US" dirty="0"/>
          </a:p>
        </p:txBody>
      </p:sp>
    </p:spTree>
    <p:extLst>
      <p:ext uri="{BB962C8B-B14F-4D97-AF65-F5344CB8AC3E}">
        <p14:creationId xmlns:p14="http://schemas.microsoft.com/office/powerpoint/2010/main" val="11985837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dirty="0">
                <a:effectLst/>
                <a:latin typeface="Helvetica" pitchFamily="2" charset="0"/>
              </a:rPr>
              <a:t> </a:t>
            </a:r>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B9C28FC-CA15-6848-B5FA-AAEDA5E282EF}" type="slidenum">
              <a:rPr lang="en-US" smtClean="0"/>
              <a:t>12</a:t>
            </a:fld>
            <a:endParaRPr lang="en-US" dirty="0"/>
          </a:p>
        </p:txBody>
      </p:sp>
    </p:spTree>
    <p:extLst>
      <p:ext uri="{BB962C8B-B14F-4D97-AF65-F5344CB8AC3E}">
        <p14:creationId xmlns:p14="http://schemas.microsoft.com/office/powerpoint/2010/main" val="16461777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dirty="0">
                <a:effectLst/>
                <a:latin typeface="Helvetica" pitchFamily="2" charset="0"/>
              </a:rPr>
              <a:t> </a:t>
            </a:r>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B9C28FC-CA15-6848-B5FA-AAEDA5E282EF}" type="slidenum">
              <a:rPr lang="en-US" smtClean="0"/>
              <a:t>15</a:t>
            </a:fld>
            <a:endParaRPr lang="en-US" dirty="0"/>
          </a:p>
        </p:txBody>
      </p:sp>
    </p:spTree>
    <p:extLst>
      <p:ext uri="{BB962C8B-B14F-4D97-AF65-F5344CB8AC3E}">
        <p14:creationId xmlns:p14="http://schemas.microsoft.com/office/powerpoint/2010/main" val="4429159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dirty="0">
                <a:effectLst/>
                <a:latin typeface="Helvetica" pitchFamily="2" charset="0"/>
              </a:rPr>
              <a:t> </a:t>
            </a:r>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B9C28FC-CA15-6848-B5FA-AAEDA5E282EF}" type="slidenum">
              <a:rPr lang="en-US" smtClean="0"/>
              <a:t>16</a:t>
            </a:fld>
            <a:endParaRPr lang="en-US" dirty="0"/>
          </a:p>
        </p:txBody>
      </p:sp>
    </p:spTree>
    <p:extLst>
      <p:ext uri="{BB962C8B-B14F-4D97-AF65-F5344CB8AC3E}">
        <p14:creationId xmlns:p14="http://schemas.microsoft.com/office/powerpoint/2010/main" val="42946038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6814EFE-BDEB-9845-8686-42784503E581}" type="slidenum">
              <a:rPr lang="en-US" smtClean="0"/>
              <a:pPr/>
              <a:t>19</a:t>
            </a:fld>
            <a:endParaRPr lang="en-US"/>
          </a:p>
        </p:txBody>
      </p:sp>
    </p:spTree>
    <p:extLst>
      <p:ext uri="{BB962C8B-B14F-4D97-AF65-F5344CB8AC3E}">
        <p14:creationId xmlns:p14="http://schemas.microsoft.com/office/powerpoint/2010/main" val="14920694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6814EFE-BDEB-9845-8686-42784503E581}" type="slidenum">
              <a:rPr lang="en-US" smtClean="0"/>
              <a:pPr/>
              <a:t>20</a:t>
            </a:fld>
            <a:endParaRPr lang="en-US"/>
          </a:p>
        </p:txBody>
      </p:sp>
    </p:spTree>
    <p:extLst>
      <p:ext uri="{BB962C8B-B14F-4D97-AF65-F5344CB8AC3E}">
        <p14:creationId xmlns:p14="http://schemas.microsoft.com/office/powerpoint/2010/main" val="592318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endParaRPr lang="en-US" dirty="0"/>
          </a:p>
        </p:txBody>
      </p:sp>
      <p:sp>
        <p:nvSpPr>
          <p:cNvPr id="6" name="Slide Number Placeholder 5"/>
          <p:cNvSpPr>
            <a:spLocks noGrp="1"/>
          </p:cNvSpPr>
          <p:nvPr>
            <p:ph type="sldNum" sz="quarter" idx="5"/>
          </p:nvPr>
        </p:nvSpPr>
        <p:spPr/>
        <p:txBody>
          <a:bodyPr/>
          <a:lstStyle/>
          <a:p>
            <a:fld id="{5B9C28FC-CA15-6848-B5FA-AAEDA5E282EF}" type="slidenum">
              <a:rPr lang="en-US" smtClean="0"/>
              <a:t>22</a:t>
            </a:fld>
            <a:endParaRPr lang="en-US" dirty="0"/>
          </a:p>
        </p:txBody>
      </p:sp>
    </p:spTree>
    <p:extLst>
      <p:ext uri="{BB962C8B-B14F-4D97-AF65-F5344CB8AC3E}">
        <p14:creationId xmlns:p14="http://schemas.microsoft.com/office/powerpoint/2010/main" val="36382788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B9C28FC-CA15-6848-B5FA-AAEDA5E282EF}" type="slidenum">
              <a:rPr lang="en-US" smtClean="0"/>
              <a:t>23</a:t>
            </a:fld>
            <a:endParaRPr lang="en-US" dirty="0"/>
          </a:p>
        </p:txBody>
      </p:sp>
    </p:spTree>
    <p:extLst>
      <p:ext uri="{BB962C8B-B14F-4D97-AF65-F5344CB8AC3E}">
        <p14:creationId xmlns:p14="http://schemas.microsoft.com/office/powerpoint/2010/main" val="20676120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endParaRPr lang="en-US" dirty="0"/>
          </a:p>
        </p:txBody>
      </p:sp>
      <p:sp>
        <p:nvSpPr>
          <p:cNvPr id="6" name="Slide Number Placeholder 5"/>
          <p:cNvSpPr>
            <a:spLocks noGrp="1"/>
          </p:cNvSpPr>
          <p:nvPr>
            <p:ph type="sldNum" sz="quarter" idx="5"/>
          </p:nvPr>
        </p:nvSpPr>
        <p:spPr/>
        <p:txBody>
          <a:bodyPr/>
          <a:lstStyle/>
          <a:p>
            <a:fld id="{5B9C28FC-CA15-6848-B5FA-AAEDA5E282EF}" type="slidenum">
              <a:rPr lang="en-US" smtClean="0"/>
              <a:t>26</a:t>
            </a:fld>
            <a:endParaRPr lang="en-US" dirty="0"/>
          </a:p>
        </p:txBody>
      </p:sp>
    </p:spTree>
    <p:extLst>
      <p:ext uri="{BB962C8B-B14F-4D97-AF65-F5344CB8AC3E}">
        <p14:creationId xmlns:p14="http://schemas.microsoft.com/office/powerpoint/2010/main" val="27553916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flipH="1" flipV="1">
            <a:off x="7299747" y="648135"/>
            <a:ext cx="4487087" cy="4745957"/>
          </a:xfrm>
          <a:prstGeom prst="rect">
            <a:avLst/>
          </a:prstGeom>
        </p:spPr>
      </p:pic>
      <p:pic>
        <p:nvPicPr>
          <p:cNvPr id="16" name="Picture 15"/>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flipH="1" flipV="1">
            <a:off x="8902955" y="1978882"/>
            <a:ext cx="3289045" cy="2601781"/>
          </a:xfrm>
          <a:prstGeom prst="rect">
            <a:avLst/>
          </a:prstGeom>
          <a:noFill/>
        </p:spPr>
      </p:pic>
      <p:sp>
        <p:nvSpPr>
          <p:cNvPr id="3" name="Parallelogram 2"/>
          <p:cNvSpPr/>
          <p:nvPr userDrawn="1"/>
        </p:nvSpPr>
        <p:spPr>
          <a:xfrm rot="20305775">
            <a:off x="8992211" y="2394858"/>
            <a:ext cx="3533722" cy="1159718"/>
          </a:xfrm>
          <a:prstGeom prst="parallelogram">
            <a:avLst>
              <a:gd name="adj" fmla="val 38936"/>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a:p>
        </p:txBody>
      </p:sp>
      <p:sp>
        <p:nvSpPr>
          <p:cNvPr id="4" name="Parallelogram 3"/>
          <p:cNvSpPr/>
          <p:nvPr userDrawn="1"/>
        </p:nvSpPr>
        <p:spPr>
          <a:xfrm rot="1294225" flipH="1">
            <a:off x="7638248" y="5271643"/>
            <a:ext cx="2517245" cy="905932"/>
          </a:xfrm>
          <a:prstGeom prst="parallelogram">
            <a:avLst>
              <a:gd name="adj" fmla="val 3893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a:p>
        </p:txBody>
      </p:sp>
      <p:sp>
        <p:nvSpPr>
          <p:cNvPr id="6" name="Parallelogram 5"/>
          <p:cNvSpPr/>
          <p:nvPr/>
        </p:nvSpPr>
        <p:spPr>
          <a:xfrm rot="1352777" flipV="1">
            <a:off x="9101286" y="4012855"/>
            <a:ext cx="2316313" cy="730363"/>
          </a:xfrm>
          <a:prstGeom prst="parallelogram">
            <a:avLst>
              <a:gd name="adj" fmla="val 41625"/>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a:p>
        </p:txBody>
      </p:sp>
      <p:sp>
        <p:nvSpPr>
          <p:cNvPr id="7" name="Parallelogram 6"/>
          <p:cNvSpPr/>
          <p:nvPr/>
        </p:nvSpPr>
        <p:spPr>
          <a:xfrm rot="20305775" flipH="1" flipV="1">
            <a:off x="8665687" y="4833928"/>
            <a:ext cx="2772984" cy="825371"/>
          </a:xfrm>
          <a:prstGeom prst="parallelogram">
            <a:avLst>
              <a:gd name="adj" fmla="val 38936"/>
            </a:avLst>
          </a:pr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a:p>
        </p:txBody>
      </p:sp>
      <p:sp>
        <p:nvSpPr>
          <p:cNvPr id="8" name="Parallelogram 7"/>
          <p:cNvSpPr/>
          <p:nvPr/>
        </p:nvSpPr>
        <p:spPr>
          <a:xfrm rot="20234179" flipH="1" flipV="1">
            <a:off x="10942662" y="5309065"/>
            <a:ext cx="1394804" cy="502347"/>
          </a:xfrm>
          <a:prstGeom prst="parallelogram">
            <a:avLst>
              <a:gd name="adj" fmla="val 4028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dirty="0"/>
          </a:p>
        </p:txBody>
      </p:sp>
      <p:sp>
        <p:nvSpPr>
          <p:cNvPr id="10" name="Parallelogram 9"/>
          <p:cNvSpPr/>
          <p:nvPr userDrawn="1"/>
        </p:nvSpPr>
        <p:spPr>
          <a:xfrm rot="1294225" flipV="1">
            <a:off x="7473639" y="4251030"/>
            <a:ext cx="1031158" cy="416628"/>
          </a:xfrm>
          <a:prstGeom prst="parallelogram">
            <a:avLst>
              <a:gd name="adj" fmla="val 3893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dirty="0"/>
          </a:p>
        </p:txBody>
      </p:sp>
      <p:pic>
        <p:nvPicPr>
          <p:cNvPr id="13" name="Picture 12"/>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391399" y="452251"/>
            <a:ext cx="2966606" cy="950364"/>
          </a:xfrm>
          <a:prstGeom prst="rect">
            <a:avLst/>
          </a:prstGeom>
        </p:spPr>
      </p:pic>
      <p:pic>
        <p:nvPicPr>
          <p:cNvPr id="18" name="Picture 17"/>
          <p:cNvPicPr>
            <a:picLocks noChangeAspect="1"/>
          </p:cNvPicPr>
          <p:nvPr userDrawn="1"/>
        </p:nvPicPr>
        <p:blipFill rotWithShape="1">
          <a:blip r:embed="rId2" cstate="email">
            <a:alphaModFix/>
            <a:extLst>
              <a:ext uri="{28A0092B-C50C-407E-A947-70E740481C1C}">
                <a14:useLocalDpi xmlns:a14="http://schemas.microsoft.com/office/drawing/2010/main"/>
              </a:ext>
            </a:extLst>
          </a:blip>
          <a:srcRect/>
          <a:stretch/>
        </p:blipFill>
        <p:spPr>
          <a:xfrm flipH="1">
            <a:off x="7808635" y="4235599"/>
            <a:ext cx="4487087" cy="4745957"/>
          </a:xfrm>
          <a:prstGeom prst="rect">
            <a:avLst/>
          </a:prstGeom>
        </p:spPr>
      </p:pic>
      <p:sp>
        <p:nvSpPr>
          <p:cNvPr id="19" name="Title 18"/>
          <p:cNvSpPr>
            <a:spLocks noGrp="1"/>
          </p:cNvSpPr>
          <p:nvPr>
            <p:ph type="title"/>
          </p:nvPr>
        </p:nvSpPr>
        <p:spPr>
          <a:xfrm>
            <a:off x="551105" y="2462418"/>
            <a:ext cx="6644920" cy="868612"/>
          </a:xfrm>
        </p:spPr>
        <p:txBody>
          <a:bodyPr anchor="b">
            <a:noAutofit/>
          </a:bodyPr>
          <a:lstStyle>
            <a:lvl1pPr>
              <a:lnSpc>
                <a:spcPct val="100000"/>
              </a:lnSpc>
              <a:defRPr sz="3600"/>
            </a:lvl1pPr>
          </a:lstStyle>
          <a:p>
            <a:r>
              <a:rPr lang="en-US" dirty="0"/>
              <a:t>Click to edit Master title style</a:t>
            </a:r>
          </a:p>
        </p:txBody>
      </p:sp>
      <p:cxnSp>
        <p:nvCxnSpPr>
          <p:cNvPr id="20" name="Straight Connector 19"/>
          <p:cNvCxnSpPr/>
          <p:nvPr userDrawn="1"/>
        </p:nvCxnSpPr>
        <p:spPr>
          <a:xfrm>
            <a:off x="685800" y="3596694"/>
            <a:ext cx="609600" cy="0"/>
          </a:xfrm>
          <a:prstGeom prst="line">
            <a:avLst/>
          </a:prstGeom>
          <a:ln w="25400">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9795778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der 2">
    <p:spTree>
      <p:nvGrpSpPr>
        <p:cNvPr id="1" name=""/>
        <p:cNvGrpSpPr/>
        <p:nvPr/>
      </p:nvGrpSpPr>
      <p:grpSpPr>
        <a:xfrm>
          <a:off x="0" y="0"/>
          <a:ext cx="0" cy="0"/>
          <a:chOff x="0" y="0"/>
          <a:chExt cx="0" cy="0"/>
        </a:xfrm>
      </p:grpSpPr>
      <p:sp>
        <p:nvSpPr>
          <p:cNvPr id="5" name="Rectangle 4"/>
          <p:cNvSpPr/>
          <p:nvPr userDrawn="1"/>
        </p:nvSpPr>
        <p:spPr>
          <a:xfrm>
            <a:off x="0" y="-9963"/>
            <a:ext cx="12192000" cy="420137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p:nvPr userDrawn="1"/>
        </p:nvGrpSpPr>
        <p:grpSpPr>
          <a:xfrm>
            <a:off x="1519381" y="609351"/>
            <a:ext cx="11040842" cy="3018166"/>
            <a:chOff x="2903411" y="719596"/>
            <a:chExt cx="5239919" cy="1432405"/>
          </a:xfrm>
          <a:solidFill>
            <a:schemeClr val="tx2">
              <a:alpha val="7000"/>
            </a:schemeClr>
          </a:solidFill>
        </p:grpSpPr>
        <p:sp>
          <p:nvSpPr>
            <p:cNvPr id="7" name="Parallelogram 6"/>
            <p:cNvSpPr/>
            <p:nvPr/>
          </p:nvSpPr>
          <p:spPr>
            <a:xfrm rot="1368715" flipV="1">
              <a:off x="4947427" y="1259227"/>
              <a:ext cx="1110632" cy="360397"/>
            </a:xfrm>
            <a:prstGeom prst="parallelogram">
              <a:avLst>
                <a:gd name="adj" fmla="val 416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a:p>
          </p:txBody>
        </p:sp>
        <p:sp>
          <p:nvSpPr>
            <p:cNvPr id="8" name="Parallelogram 7"/>
            <p:cNvSpPr/>
            <p:nvPr/>
          </p:nvSpPr>
          <p:spPr>
            <a:xfrm rot="20231285">
              <a:off x="5799687" y="719596"/>
              <a:ext cx="1503917" cy="445722"/>
            </a:xfrm>
            <a:prstGeom prst="parallelogram">
              <a:avLst>
                <a:gd name="adj" fmla="val 416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a:p>
          </p:txBody>
        </p:sp>
        <p:sp>
          <p:nvSpPr>
            <p:cNvPr id="9" name="Parallelogram 8"/>
            <p:cNvSpPr/>
            <p:nvPr/>
          </p:nvSpPr>
          <p:spPr>
            <a:xfrm rot="20231285">
              <a:off x="3801819" y="1719001"/>
              <a:ext cx="1397089" cy="433000"/>
            </a:xfrm>
            <a:prstGeom prst="parallelogram">
              <a:avLst>
                <a:gd name="adj" fmla="val 416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a:p>
          </p:txBody>
        </p:sp>
        <p:sp>
          <p:nvSpPr>
            <p:cNvPr id="10" name="Parallelogram 9"/>
            <p:cNvSpPr/>
            <p:nvPr/>
          </p:nvSpPr>
          <p:spPr>
            <a:xfrm rot="20231285">
              <a:off x="2903411" y="861393"/>
              <a:ext cx="2367329" cy="597025"/>
            </a:xfrm>
            <a:prstGeom prst="parallelogram">
              <a:avLst>
                <a:gd name="adj" fmla="val 416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a:p>
          </p:txBody>
        </p:sp>
        <p:sp>
          <p:nvSpPr>
            <p:cNvPr id="11" name="Parallelogram 10"/>
            <p:cNvSpPr/>
            <p:nvPr/>
          </p:nvSpPr>
          <p:spPr>
            <a:xfrm rot="20231285">
              <a:off x="7059964" y="755539"/>
              <a:ext cx="1083366" cy="273218"/>
            </a:xfrm>
            <a:prstGeom prst="parallelogram">
              <a:avLst>
                <a:gd name="adj" fmla="val 416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a:p>
          </p:txBody>
        </p:sp>
      </p:grpSp>
      <p:pic>
        <p:nvPicPr>
          <p:cNvPr id="12" name="Picture 11"/>
          <p:cNvPicPr>
            <a:picLocks noChangeAspect="1"/>
          </p:cNvPicPr>
          <p:nvPr userDrawn="1"/>
        </p:nvPicPr>
        <p:blipFill>
          <a:blip r:embed="rId2" cstate="email">
            <a:alphaModFix amt="37000"/>
            <a:extLst>
              <a:ext uri="{28A0092B-C50C-407E-A947-70E740481C1C}">
                <a14:useLocalDpi xmlns:a14="http://schemas.microsoft.com/office/drawing/2010/main"/>
              </a:ext>
            </a:extLst>
          </a:blip>
          <a:stretch>
            <a:fillRect/>
          </a:stretch>
        </p:blipFill>
        <p:spPr>
          <a:xfrm flipV="1">
            <a:off x="4583498" y="-4550391"/>
            <a:ext cx="6182299" cy="6858000"/>
          </a:xfrm>
          <a:prstGeom prst="rect">
            <a:avLst/>
          </a:prstGeom>
        </p:spPr>
      </p:pic>
      <p:sp>
        <p:nvSpPr>
          <p:cNvPr id="14" name="Parallelogram 13"/>
          <p:cNvSpPr/>
          <p:nvPr userDrawn="1"/>
        </p:nvSpPr>
        <p:spPr>
          <a:xfrm rot="20305775">
            <a:off x="8233181" y="3535628"/>
            <a:ext cx="4346549" cy="1312202"/>
          </a:xfrm>
          <a:prstGeom prst="parallelogram">
            <a:avLst>
              <a:gd name="adj" fmla="val 38936"/>
            </a:avLst>
          </a:prstGeom>
          <a:solidFill>
            <a:schemeClr val="accent2">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a:p>
        </p:txBody>
      </p:sp>
      <p:sp>
        <p:nvSpPr>
          <p:cNvPr id="15" name="Parallelogram 14"/>
          <p:cNvSpPr/>
          <p:nvPr userDrawn="1"/>
        </p:nvSpPr>
        <p:spPr>
          <a:xfrm rot="1352777" flipV="1">
            <a:off x="7654028" y="3356276"/>
            <a:ext cx="2447132" cy="897858"/>
          </a:xfrm>
          <a:prstGeom prst="parallelogram">
            <a:avLst>
              <a:gd name="adj" fmla="val 41625"/>
            </a:avLst>
          </a:prstGeom>
          <a:solidFill>
            <a:schemeClr val="accent5">
              <a:alpha val="4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a:p>
        </p:txBody>
      </p:sp>
      <p:sp>
        <p:nvSpPr>
          <p:cNvPr id="16" name="Parallelogram 15"/>
          <p:cNvSpPr/>
          <p:nvPr userDrawn="1"/>
        </p:nvSpPr>
        <p:spPr>
          <a:xfrm rot="20305775" flipH="1" flipV="1">
            <a:off x="9779987" y="5018592"/>
            <a:ext cx="1971621" cy="586847"/>
          </a:xfrm>
          <a:prstGeom prst="parallelogram">
            <a:avLst>
              <a:gd name="adj" fmla="val 3893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a:p>
        </p:txBody>
      </p:sp>
      <p:sp>
        <p:nvSpPr>
          <p:cNvPr id="17" name="Parallelogram 16"/>
          <p:cNvSpPr/>
          <p:nvPr userDrawn="1"/>
        </p:nvSpPr>
        <p:spPr>
          <a:xfrm rot="1294225" flipH="1">
            <a:off x="10424936" y="5536453"/>
            <a:ext cx="1005568" cy="342342"/>
          </a:xfrm>
          <a:prstGeom prst="parallelogram">
            <a:avLst>
              <a:gd name="adj" fmla="val 38936"/>
            </a:avLst>
          </a:prstGeom>
          <a:solidFill>
            <a:schemeClr val="accent3">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a:p>
        </p:txBody>
      </p:sp>
      <p:pic>
        <p:nvPicPr>
          <p:cNvPr id="18" name="Picture 17"/>
          <p:cNvPicPr>
            <a:picLocks noChangeAspect="1"/>
          </p:cNvPicPr>
          <p:nvPr userDrawn="1"/>
        </p:nvPicPr>
        <p:blipFill rotWithShape="1">
          <a:blip r:embed="rId3" cstate="email">
            <a:alphaModFix/>
            <a:extLst>
              <a:ext uri="{28A0092B-C50C-407E-A947-70E740481C1C}">
                <a14:useLocalDpi xmlns:a14="http://schemas.microsoft.com/office/drawing/2010/main"/>
              </a:ext>
            </a:extLst>
          </a:blip>
          <a:srcRect/>
          <a:stretch/>
        </p:blipFill>
        <p:spPr>
          <a:xfrm>
            <a:off x="8617055" y="4209888"/>
            <a:ext cx="6035040" cy="2651760"/>
          </a:xfrm>
          <a:prstGeom prst="rect">
            <a:avLst/>
          </a:prstGeom>
        </p:spPr>
      </p:pic>
      <p:sp>
        <p:nvSpPr>
          <p:cNvPr id="20" name="Title 1"/>
          <p:cNvSpPr>
            <a:spLocks noGrp="1"/>
          </p:cNvSpPr>
          <p:nvPr>
            <p:ph type="title"/>
          </p:nvPr>
        </p:nvSpPr>
        <p:spPr>
          <a:xfrm>
            <a:off x="603357" y="4386274"/>
            <a:ext cx="7567955" cy="1325563"/>
          </a:xfrm>
        </p:spPr>
        <p:txBody>
          <a:bodyPr anchor="b">
            <a:noAutofit/>
          </a:bodyPr>
          <a:lstStyle>
            <a:lvl1pPr>
              <a:defRPr sz="2800">
                <a:solidFill>
                  <a:schemeClr val="tx1"/>
                </a:solidFill>
              </a:defRPr>
            </a:lvl1pPr>
          </a:lstStyle>
          <a:p>
            <a:r>
              <a:rPr lang="en-US" dirty="0"/>
              <a:t>Click to edit Master title style</a:t>
            </a:r>
          </a:p>
        </p:txBody>
      </p:sp>
    </p:spTree>
    <p:extLst>
      <p:ext uri="{BB962C8B-B14F-4D97-AF65-F5344CB8AC3E}">
        <p14:creationId xmlns:p14="http://schemas.microsoft.com/office/powerpoint/2010/main" val="6001147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3">
    <p:spTree>
      <p:nvGrpSpPr>
        <p:cNvPr id="1" name=""/>
        <p:cNvGrpSpPr/>
        <p:nvPr/>
      </p:nvGrpSpPr>
      <p:grpSpPr>
        <a:xfrm>
          <a:off x="0" y="0"/>
          <a:ext cx="0" cy="0"/>
          <a:chOff x="0" y="0"/>
          <a:chExt cx="0" cy="0"/>
        </a:xfrm>
      </p:grpSpPr>
      <p:sp>
        <p:nvSpPr>
          <p:cNvPr id="5" name="Rectangle 4"/>
          <p:cNvSpPr/>
          <p:nvPr userDrawn="1"/>
        </p:nvSpPr>
        <p:spPr>
          <a:xfrm>
            <a:off x="0" y="-9963"/>
            <a:ext cx="12192000" cy="42013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p:cNvGrpSpPr/>
          <p:nvPr userDrawn="1"/>
        </p:nvGrpSpPr>
        <p:grpSpPr>
          <a:xfrm>
            <a:off x="1519381" y="609351"/>
            <a:ext cx="11040842" cy="3018166"/>
            <a:chOff x="2903411" y="719596"/>
            <a:chExt cx="5239919" cy="1432405"/>
          </a:xfrm>
          <a:solidFill>
            <a:schemeClr val="tx2">
              <a:alpha val="7000"/>
            </a:schemeClr>
          </a:solidFill>
        </p:grpSpPr>
        <p:sp>
          <p:nvSpPr>
            <p:cNvPr id="8" name="Parallelogram 7"/>
            <p:cNvSpPr/>
            <p:nvPr/>
          </p:nvSpPr>
          <p:spPr>
            <a:xfrm rot="1368715" flipV="1">
              <a:off x="4947427" y="1259227"/>
              <a:ext cx="1110632" cy="360397"/>
            </a:xfrm>
            <a:prstGeom prst="parallelogram">
              <a:avLst>
                <a:gd name="adj" fmla="val 416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a:p>
          </p:txBody>
        </p:sp>
        <p:sp>
          <p:nvSpPr>
            <p:cNvPr id="9" name="Parallelogram 8"/>
            <p:cNvSpPr/>
            <p:nvPr/>
          </p:nvSpPr>
          <p:spPr>
            <a:xfrm rot="20231285">
              <a:off x="5799687" y="719596"/>
              <a:ext cx="1503917" cy="445722"/>
            </a:xfrm>
            <a:prstGeom prst="parallelogram">
              <a:avLst>
                <a:gd name="adj" fmla="val 416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a:p>
          </p:txBody>
        </p:sp>
        <p:sp>
          <p:nvSpPr>
            <p:cNvPr id="10" name="Parallelogram 9"/>
            <p:cNvSpPr/>
            <p:nvPr/>
          </p:nvSpPr>
          <p:spPr>
            <a:xfrm rot="20231285">
              <a:off x="3801819" y="1719001"/>
              <a:ext cx="1397089" cy="433000"/>
            </a:xfrm>
            <a:prstGeom prst="parallelogram">
              <a:avLst>
                <a:gd name="adj" fmla="val 416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a:p>
          </p:txBody>
        </p:sp>
        <p:sp>
          <p:nvSpPr>
            <p:cNvPr id="11" name="Parallelogram 10"/>
            <p:cNvSpPr/>
            <p:nvPr/>
          </p:nvSpPr>
          <p:spPr>
            <a:xfrm rot="20231285">
              <a:off x="2903411" y="861393"/>
              <a:ext cx="2367329" cy="597025"/>
            </a:xfrm>
            <a:prstGeom prst="parallelogram">
              <a:avLst>
                <a:gd name="adj" fmla="val 416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a:p>
          </p:txBody>
        </p:sp>
        <p:sp>
          <p:nvSpPr>
            <p:cNvPr id="12" name="Parallelogram 11"/>
            <p:cNvSpPr/>
            <p:nvPr/>
          </p:nvSpPr>
          <p:spPr>
            <a:xfrm rot="20231285">
              <a:off x="7059964" y="755539"/>
              <a:ext cx="1083366" cy="273218"/>
            </a:xfrm>
            <a:prstGeom prst="parallelogram">
              <a:avLst>
                <a:gd name="adj" fmla="val 416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a:p>
          </p:txBody>
        </p:sp>
      </p:grpSp>
      <p:pic>
        <p:nvPicPr>
          <p:cNvPr id="13" name="Picture 12"/>
          <p:cNvPicPr>
            <a:picLocks noChangeAspect="1"/>
          </p:cNvPicPr>
          <p:nvPr userDrawn="1"/>
        </p:nvPicPr>
        <p:blipFill>
          <a:blip r:embed="rId2" cstate="email">
            <a:alphaModFix amt="37000"/>
            <a:extLst>
              <a:ext uri="{28A0092B-C50C-407E-A947-70E740481C1C}">
                <a14:useLocalDpi xmlns:a14="http://schemas.microsoft.com/office/drawing/2010/main"/>
              </a:ext>
            </a:extLst>
          </a:blip>
          <a:stretch>
            <a:fillRect/>
          </a:stretch>
        </p:blipFill>
        <p:spPr>
          <a:xfrm flipV="1">
            <a:off x="4583498" y="-4550391"/>
            <a:ext cx="6182299" cy="6858000"/>
          </a:xfrm>
          <a:prstGeom prst="rect">
            <a:avLst/>
          </a:prstGeom>
        </p:spPr>
      </p:pic>
      <p:sp>
        <p:nvSpPr>
          <p:cNvPr id="14" name="Parallelogram 13"/>
          <p:cNvSpPr/>
          <p:nvPr userDrawn="1"/>
        </p:nvSpPr>
        <p:spPr>
          <a:xfrm rot="20305775">
            <a:off x="8233181" y="3535628"/>
            <a:ext cx="4346549" cy="1312202"/>
          </a:xfrm>
          <a:prstGeom prst="parallelogram">
            <a:avLst>
              <a:gd name="adj" fmla="val 38936"/>
            </a:avLst>
          </a:prstGeom>
          <a:solidFill>
            <a:schemeClr val="accent6">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a:p>
        </p:txBody>
      </p:sp>
      <p:sp>
        <p:nvSpPr>
          <p:cNvPr id="15" name="Parallelogram 14"/>
          <p:cNvSpPr/>
          <p:nvPr userDrawn="1"/>
        </p:nvSpPr>
        <p:spPr>
          <a:xfrm rot="1352777" flipV="1">
            <a:off x="7653349" y="3356141"/>
            <a:ext cx="2447132" cy="901401"/>
          </a:xfrm>
          <a:prstGeom prst="parallelogram">
            <a:avLst>
              <a:gd name="adj" fmla="val 41625"/>
            </a:avLst>
          </a:prstGeom>
          <a:solidFill>
            <a:schemeClr val="accent2">
              <a:alpha val="4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a:p>
        </p:txBody>
      </p:sp>
      <p:sp>
        <p:nvSpPr>
          <p:cNvPr id="16" name="Parallelogram 15"/>
          <p:cNvSpPr/>
          <p:nvPr userDrawn="1"/>
        </p:nvSpPr>
        <p:spPr>
          <a:xfrm rot="20305775" flipH="1" flipV="1">
            <a:off x="9779987" y="5018592"/>
            <a:ext cx="1971621" cy="586847"/>
          </a:xfrm>
          <a:prstGeom prst="parallelogram">
            <a:avLst>
              <a:gd name="adj" fmla="val 38936"/>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a:p>
        </p:txBody>
      </p:sp>
      <p:sp>
        <p:nvSpPr>
          <p:cNvPr id="17" name="Parallelogram 16"/>
          <p:cNvSpPr/>
          <p:nvPr userDrawn="1"/>
        </p:nvSpPr>
        <p:spPr>
          <a:xfrm rot="1294225" flipH="1">
            <a:off x="10424936" y="5536453"/>
            <a:ext cx="1005568" cy="342342"/>
          </a:xfrm>
          <a:prstGeom prst="parallelogram">
            <a:avLst>
              <a:gd name="adj" fmla="val 38936"/>
            </a:avLst>
          </a:prstGeom>
          <a:solidFill>
            <a:schemeClr val="accent3">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a:p>
        </p:txBody>
      </p:sp>
      <p:pic>
        <p:nvPicPr>
          <p:cNvPr id="18" name="Picture 17"/>
          <p:cNvPicPr>
            <a:picLocks noChangeAspect="1"/>
          </p:cNvPicPr>
          <p:nvPr userDrawn="1"/>
        </p:nvPicPr>
        <p:blipFill rotWithShape="1">
          <a:blip r:embed="rId3" cstate="email">
            <a:alphaModFix/>
            <a:extLst>
              <a:ext uri="{28A0092B-C50C-407E-A947-70E740481C1C}">
                <a14:useLocalDpi xmlns:a14="http://schemas.microsoft.com/office/drawing/2010/main"/>
              </a:ext>
            </a:extLst>
          </a:blip>
          <a:srcRect/>
          <a:stretch/>
        </p:blipFill>
        <p:spPr>
          <a:xfrm>
            <a:off x="8617055" y="4209888"/>
            <a:ext cx="6035040" cy="2651760"/>
          </a:xfrm>
          <a:prstGeom prst="rect">
            <a:avLst/>
          </a:prstGeom>
        </p:spPr>
      </p:pic>
      <p:sp>
        <p:nvSpPr>
          <p:cNvPr id="20" name="Title 1"/>
          <p:cNvSpPr>
            <a:spLocks noGrp="1"/>
          </p:cNvSpPr>
          <p:nvPr>
            <p:ph type="title"/>
          </p:nvPr>
        </p:nvSpPr>
        <p:spPr>
          <a:xfrm>
            <a:off x="603357" y="4386274"/>
            <a:ext cx="7567955" cy="1325563"/>
          </a:xfrm>
        </p:spPr>
        <p:txBody>
          <a:bodyPr anchor="b">
            <a:noAutofit/>
          </a:bodyPr>
          <a:lstStyle>
            <a:lvl1pPr>
              <a:defRPr sz="2800">
                <a:solidFill>
                  <a:schemeClr val="tx1"/>
                </a:solidFill>
              </a:defRPr>
            </a:lvl1pPr>
          </a:lstStyle>
          <a:p>
            <a:r>
              <a:rPr lang="en-US" dirty="0"/>
              <a:t>Click to edit Master title style</a:t>
            </a:r>
          </a:p>
        </p:txBody>
      </p:sp>
    </p:spTree>
    <p:extLst>
      <p:ext uri="{BB962C8B-B14F-4D97-AF65-F5344CB8AC3E}">
        <p14:creationId xmlns:p14="http://schemas.microsoft.com/office/powerpoint/2010/main" val="1992625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lumns" preserve="1" userDrawn="1">
  <p:cSld name="1_Two columns">
    <p:bg>
      <p:bgPr>
        <a:solidFill>
          <a:schemeClr val="accent4"/>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8610599" y="6366126"/>
            <a:ext cx="3012195" cy="365125"/>
          </a:xfrm>
          <a:prstGeom prst="rect">
            <a:avLst/>
          </a:prstGeom>
        </p:spPr>
        <p:txBody>
          <a:bodyPr/>
          <a:lstStyle>
            <a:lvl1pPr>
              <a:defRPr sz="1400">
                <a:solidFill>
                  <a:schemeClr val="bg1"/>
                </a:solidFill>
              </a:defRPr>
            </a:lvl1pPr>
          </a:lstStyle>
          <a:p>
            <a:fld id="{E0BB9DE6-AB9B-7E4C-89BC-7CCB1B9FFC47}" type="slidenum">
              <a:rPr lang="en-US" smtClean="0"/>
              <a:pPr/>
              <a:t>‹#›</a:t>
            </a:fld>
            <a:endParaRPr lang="en-US" dirty="0"/>
          </a:p>
        </p:txBody>
      </p:sp>
      <p:sp>
        <p:nvSpPr>
          <p:cNvPr id="12" name="Content Placeholder 12"/>
          <p:cNvSpPr>
            <a:spLocks noGrp="1"/>
          </p:cNvSpPr>
          <p:nvPr>
            <p:ph sz="quarter" idx="13"/>
          </p:nvPr>
        </p:nvSpPr>
        <p:spPr>
          <a:xfrm>
            <a:off x="572877" y="1647826"/>
            <a:ext cx="10450723" cy="4278224"/>
          </a:xfrm>
        </p:spPr>
        <p:txBody>
          <a:bodyPr>
            <a:normAutofit/>
          </a:bodyPr>
          <a:lstStyle>
            <a:lvl1pPr marL="228600" indent="-228600">
              <a:lnSpc>
                <a:spcPct val="100000"/>
              </a:lnSpc>
              <a:buClr>
                <a:schemeClr val="accent6">
                  <a:lumMod val="60000"/>
                  <a:lumOff val="40000"/>
                </a:schemeClr>
              </a:buClr>
              <a:buSzPct val="90000"/>
              <a:buFont typeface="Wingdings" charset="2"/>
              <a:buChar char="§"/>
              <a:defRPr sz="2400">
                <a:solidFill>
                  <a:schemeClr val="bg1"/>
                </a:solidFill>
              </a:defRPr>
            </a:lvl1pPr>
            <a:lvl2pPr marL="508000" indent="-279400">
              <a:lnSpc>
                <a:spcPct val="100000"/>
              </a:lnSpc>
              <a:buFont typeface=".AppleSystemUIFont" charset="-120"/>
              <a:buChar char="-"/>
              <a:tabLst/>
              <a:defRPr sz="1800">
                <a:solidFill>
                  <a:schemeClr val="bg1"/>
                </a:solidFill>
              </a:defRPr>
            </a:lvl2pPr>
            <a:lvl3pPr marL="742950" indent="-234950">
              <a:lnSpc>
                <a:spcPct val="100000"/>
              </a:lnSpc>
              <a:tabLst/>
              <a:defRPr sz="1600" b="0">
                <a:solidFill>
                  <a:schemeClr val="bg1"/>
                </a:solidFill>
              </a:defRPr>
            </a:lvl3pPr>
            <a:lvl4pPr marL="971550" indent="-228600">
              <a:lnSpc>
                <a:spcPct val="100000"/>
              </a:lnSpc>
              <a:buFont typeface=".AppleSystemUIFont" charset="-120"/>
              <a:buChar char="-"/>
              <a:tabLst/>
              <a:defRPr sz="1600" b="0">
                <a:solidFill>
                  <a:schemeClr val="bg1"/>
                </a:solidFill>
              </a:defRPr>
            </a:lvl4pPr>
            <a:lvl5pPr marL="1200150" indent="-228600">
              <a:lnSpc>
                <a:spcPct val="100000"/>
              </a:lnSpc>
              <a:tabLst/>
              <a:defRPr sz="1600" b="0">
                <a:solidFill>
                  <a:schemeClr val="tx2"/>
                </a:solidFill>
              </a:defRPr>
            </a:lvl5pPr>
          </a:lstStyle>
          <a:p>
            <a:pPr lvl="0"/>
            <a:r>
              <a:rPr lang="en-US" dirty="0"/>
              <a:t>Click to edit Master text styles</a:t>
            </a:r>
          </a:p>
          <a:p>
            <a:pPr lvl="1"/>
            <a:r>
              <a:rPr lang="en-US" dirty="0"/>
              <a:t>Second level</a:t>
            </a:r>
          </a:p>
        </p:txBody>
      </p:sp>
      <p:grpSp>
        <p:nvGrpSpPr>
          <p:cNvPr id="24" name="Group 23"/>
          <p:cNvGrpSpPr/>
          <p:nvPr userDrawn="1"/>
        </p:nvGrpSpPr>
        <p:grpSpPr>
          <a:xfrm flipV="1">
            <a:off x="-42040" y="6328342"/>
            <a:ext cx="384305" cy="346596"/>
            <a:chOff x="6898513" y="4642854"/>
            <a:chExt cx="1673500" cy="1293964"/>
          </a:xfrm>
        </p:grpSpPr>
        <p:sp>
          <p:nvSpPr>
            <p:cNvPr id="25" name="Parallelogram 24"/>
            <p:cNvSpPr/>
            <p:nvPr/>
          </p:nvSpPr>
          <p:spPr>
            <a:xfrm rot="20247223">
              <a:off x="6898513" y="5367501"/>
              <a:ext cx="1673500" cy="569317"/>
            </a:xfrm>
            <a:prstGeom prst="parallelogram">
              <a:avLst>
                <a:gd name="adj" fmla="val 4162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dirty="0"/>
            </a:p>
          </p:txBody>
        </p:sp>
        <p:sp>
          <p:nvSpPr>
            <p:cNvPr id="26" name="Parallelogram 25"/>
            <p:cNvSpPr/>
            <p:nvPr/>
          </p:nvSpPr>
          <p:spPr>
            <a:xfrm rot="20305775" flipH="1" flipV="1">
              <a:off x="7385607" y="4642854"/>
              <a:ext cx="1129073" cy="422246"/>
            </a:xfrm>
            <a:prstGeom prst="parallelogram">
              <a:avLst>
                <a:gd name="adj" fmla="val 38936"/>
              </a:avLst>
            </a:prstGeom>
            <a:solidFill>
              <a:schemeClr val="accent6">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dirty="0"/>
            </a:p>
          </p:txBody>
        </p:sp>
      </p:grpSp>
      <p:sp>
        <p:nvSpPr>
          <p:cNvPr id="20" name="Title 1"/>
          <p:cNvSpPr>
            <a:spLocks noGrp="1"/>
          </p:cNvSpPr>
          <p:nvPr>
            <p:ph type="title" hasCustomPrompt="1"/>
          </p:nvPr>
        </p:nvSpPr>
        <p:spPr>
          <a:xfrm>
            <a:off x="583763" y="32024"/>
            <a:ext cx="9748755" cy="1001952"/>
          </a:xfrm>
        </p:spPr>
        <p:txBody>
          <a:bodyPr anchor="b">
            <a:noAutofit/>
          </a:bodyPr>
          <a:lstStyle>
            <a:lvl1pPr>
              <a:defRPr sz="3000">
                <a:solidFill>
                  <a:schemeClr val="bg1"/>
                </a:solidFill>
              </a:defRPr>
            </a:lvl1pPr>
          </a:lstStyle>
          <a:p>
            <a:r>
              <a:rPr lang="en-US" dirty="0"/>
              <a:t>Headline Here</a:t>
            </a:r>
          </a:p>
        </p:txBody>
      </p:sp>
      <p:cxnSp>
        <p:nvCxnSpPr>
          <p:cNvPr id="21" name="Straight Connector 20"/>
          <p:cNvCxnSpPr/>
          <p:nvPr userDrawn="1"/>
        </p:nvCxnSpPr>
        <p:spPr>
          <a:xfrm>
            <a:off x="685800" y="1314562"/>
            <a:ext cx="457200" cy="0"/>
          </a:xfrm>
          <a:prstGeom prst="line">
            <a:avLst/>
          </a:prstGeom>
          <a:ln w="22225">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grpSp>
        <p:nvGrpSpPr>
          <p:cNvPr id="14" name="Group 13"/>
          <p:cNvGrpSpPr/>
          <p:nvPr userDrawn="1"/>
        </p:nvGrpSpPr>
        <p:grpSpPr>
          <a:xfrm flipV="1">
            <a:off x="10394005" y="168726"/>
            <a:ext cx="1949391" cy="795313"/>
            <a:chOff x="6264749" y="4543579"/>
            <a:chExt cx="2737838" cy="1116983"/>
          </a:xfrm>
        </p:grpSpPr>
        <p:sp>
          <p:nvSpPr>
            <p:cNvPr id="15" name="Parallelogram 14"/>
            <p:cNvSpPr/>
            <p:nvPr/>
          </p:nvSpPr>
          <p:spPr>
            <a:xfrm rot="1410854" flipV="1">
              <a:off x="6953338" y="4837808"/>
              <a:ext cx="2049249" cy="646155"/>
            </a:xfrm>
            <a:prstGeom prst="parallelogram">
              <a:avLst>
                <a:gd name="adj" fmla="val 43357"/>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351"/>
                <a:t> </a:t>
              </a:r>
            </a:p>
          </p:txBody>
        </p:sp>
        <p:sp>
          <p:nvSpPr>
            <p:cNvPr id="16" name="Parallelogram 15"/>
            <p:cNvSpPr/>
            <p:nvPr/>
          </p:nvSpPr>
          <p:spPr>
            <a:xfrm rot="1424631" flipH="1">
              <a:off x="6264749" y="5213006"/>
              <a:ext cx="1314611" cy="447556"/>
            </a:xfrm>
            <a:prstGeom prst="parallelogram">
              <a:avLst>
                <a:gd name="adj" fmla="val 4583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a:p>
          </p:txBody>
        </p:sp>
        <p:sp>
          <p:nvSpPr>
            <p:cNvPr id="18" name="Parallelogram 17"/>
            <p:cNvSpPr/>
            <p:nvPr/>
          </p:nvSpPr>
          <p:spPr>
            <a:xfrm rot="20189146">
              <a:off x="7660634" y="4543579"/>
              <a:ext cx="1273140" cy="455959"/>
            </a:xfrm>
            <a:prstGeom prst="parallelogram">
              <a:avLst>
                <a:gd name="adj" fmla="val 43357"/>
              </a:avLst>
            </a:prstGeom>
            <a:solidFill>
              <a:schemeClr val="accent6">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351"/>
                <a:t> </a:t>
              </a:r>
            </a:p>
          </p:txBody>
        </p:sp>
      </p:grpSp>
    </p:spTree>
    <p:extLst>
      <p:ext uri="{BB962C8B-B14F-4D97-AF65-F5344CB8AC3E}">
        <p14:creationId xmlns:p14="http://schemas.microsoft.com/office/powerpoint/2010/main" val="4383903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lumns" preserve="1" userDrawn="1">
  <p:cSld name="1_Two columns">
    <p:bg>
      <p:bgPr>
        <a:solidFill>
          <a:schemeClr val="accent4">
            <a:lumMod val="50000"/>
          </a:schemeClr>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8610599" y="6366126"/>
            <a:ext cx="3012195" cy="365125"/>
          </a:xfrm>
          <a:prstGeom prst="rect">
            <a:avLst/>
          </a:prstGeom>
        </p:spPr>
        <p:txBody>
          <a:bodyPr/>
          <a:lstStyle>
            <a:lvl1pPr>
              <a:defRPr sz="1400">
                <a:solidFill>
                  <a:schemeClr val="bg1"/>
                </a:solidFill>
              </a:defRPr>
            </a:lvl1pPr>
          </a:lstStyle>
          <a:p>
            <a:fld id="{E0BB9DE6-AB9B-7E4C-89BC-7CCB1B9FFC47}" type="slidenum">
              <a:rPr lang="en-US" smtClean="0"/>
              <a:pPr/>
              <a:t>‹#›</a:t>
            </a:fld>
            <a:endParaRPr lang="en-US" dirty="0"/>
          </a:p>
        </p:txBody>
      </p:sp>
      <p:sp>
        <p:nvSpPr>
          <p:cNvPr id="12" name="Content Placeholder 12"/>
          <p:cNvSpPr>
            <a:spLocks noGrp="1"/>
          </p:cNvSpPr>
          <p:nvPr>
            <p:ph sz="quarter" idx="13"/>
          </p:nvPr>
        </p:nvSpPr>
        <p:spPr>
          <a:xfrm>
            <a:off x="572877" y="1647826"/>
            <a:ext cx="10450723" cy="4278224"/>
          </a:xfrm>
        </p:spPr>
        <p:txBody>
          <a:bodyPr>
            <a:normAutofit/>
          </a:bodyPr>
          <a:lstStyle>
            <a:lvl1pPr marL="228600" indent="-228600">
              <a:lnSpc>
                <a:spcPct val="100000"/>
              </a:lnSpc>
              <a:buClr>
                <a:schemeClr val="accent6">
                  <a:lumMod val="60000"/>
                  <a:lumOff val="40000"/>
                </a:schemeClr>
              </a:buClr>
              <a:buSzPct val="90000"/>
              <a:buFont typeface="Wingdings" charset="2"/>
              <a:buChar char="§"/>
              <a:defRPr sz="2400">
                <a:solidFill>
                  <a:schemeClr val="bg1"/>
                </a:solidFill>
              </a:defRPr>
            </a:lvl1pPr>
            <a:lvl2pPr marL="508000" indent="-279400">
              <a:lnSpc>
                <a:spcPct val="100000"/>
              </a:lnSpc>
              <a:buFont typeface=".AppleSystemUIFont" charset="-120"/>
              <a:buChar char="-"/>
              <a:tabLst/>
              <a:defRPr sz="1800">
                <a:solidFill>
                  <a:schemeClr val="bg1"/>
                </a:solidFill>
              </a:defRPr>
            </a:lvl2pPr>
            <a:lvl3pPr marL="742950" indent="-234950">
              <a:lnSpc>
                <a:spcPct val="100000"/>
              </a:lnSpc>
              <a:tabLst/>
              <a:defRPr sz="1600" b="0">
                <a:solidFill>
                  <a:schemeClr val="bg1"/>
                </a:solidFill>
              </a:defRPr>
            </a:lvl3pPr>
            <a:lvl4pPr marL="971550" indent="-228600">
              <a:lnSpc>
                <a:spcPct val="100000"/>
              </a:lnSpc>
              <a:buFont typeface=".AppleSystemUIFont" charset="-120"/>
              <a:buChar char="-"/>
              <a:tabLst/>
              <a:defRPr sz="1600" b="0">
                <a:solidFill>
                  <a:schemeClr val="bg1"/>
                </a:solidFill>
              </a:defRPr>
            </a:lvl4pPr>
            <a:lvl5pPr marL="1200150" indent="-228600">
              <a:lnSpc>
                <a:spcPct val="100000"/>
              </a:lnSpc>
              <a:tabLst/>
              <a:defRPr sz="1600" b="0">
                <a:solidFill>
                  <a:schemeClr val="tx2"/>
                </a:solidFill>
              </a:defRPr>
            </a:lvl5pPr>
          </a:lstStyle>
          <a:p>
            <a:pPr lvl="0"/>
            <a:r>
              <a:rPr lang="en-US" dirty="0"/>
              <a:t>Click to edit Master text styles</a:t>
            </a:r>
          </a:p>
          <a:p>
            <a:pPr lvl="1"/>
            <a:r>
              <a:rPr lang="en-US" dirty="0"/>
              <a:t>Second level</a:t>
            </a:r>
          </a:p>
        </p:txBody>
      </p:sp>
      <p:grpSp>
        <p:nvGrpSpPr>
          <p:cNvPr id="24" name="Group 23"/>
          <p:cNvGrpSpPr/>
          <p:nvPr userDrawn="1"/>
        </p:nvGrpSpPr>
        <p:grpSpPr>
          <a:xfrm flipV="1">
            <a:off x="-42040" y="6328342"/>
            <a:ext cx="384305" cy="346596"/>
            <a:chOff x="6898513" y="4642854"/>
            <a:chExt cx="1673500" cy="1293964"/>
          </a:xfrm>
        </p:grpSpPr>
        <p:sp>
          <p:nvSpPr>
            <p:cNvPr id="25" name="Parallelogram 24"/>
            <p:cNvSpPr/>
            <p:nvPr/>
          </p:nvSpPr>
          <p:spPr>
            <a:xfrm rot="20247223">
              <a:off x="6898513" y="5367501"/>
              <a:ext cx="1673500" cy="569317"/>
            </a:xfrm>
            <a:prstGeom prst="parallelogram">
              <a:avLst>
                <a:gd name="adj" fmla="val 4162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dirty="0"/>
            </a:p>
          </p:txBody>
        </p:sp>
        <p:sp>
          <p:nvSpPr>
            <p:cNvPr id="26" name="Parallelogram 25"/>
            <p:cNvSpPr/>
            <p:nvPr/>
          </p:nvSpPr>
          <p:spPr>
            <a:xfrm rot="20305775" flipH="1" flipV="1">
              <a:off x="7385607" y="4642854"/>
              <a:ext cx="1129073" cy="422246"/>
            </a:xfrm>
            <a:prstGeom prst="parallelogram">
              <a:avLst>
                <a:gd name="adj" fmla="val 38936"/>
              </a:avLst>
            </a:prstGeom>
            <a:solidFill>
              <a:schemeClr val="accent6">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dirty="0"/>
            </a:p>
          </p:txBody>
        </p:sp>
      </p:grpSp>
      <p:sp>
        <p:nvSpPr>
          <p:cNvPr id="20" name="Title 1"/>
          <p:cNvSpPr>
            <a:spLocks noGrp="1"/>
          </p:cNvSpPr>
          <p:nvPr>
            <p:ph type="title" hasCustomPrompt="1"/>
          </p:nvPr>
        </p:nvSpPr>
        <p:spPr>
          <a:xfrm>
            <a:off x="583763" y="32024"/>
            <a:ext cx="9748755" cy="1001952"/>
          </a:xfrm>
        </p:spPr>
        <p:txBody>
          <a:bodyPr anchor="b">
            <a:noAutofit/>
          </a:bodyPr>
          <a:lstStyle>
            <a:lvl1pPr>
              <a:defRPr sz="3000">
                <a:solidFill>
                  <a:schemeClr val="bg1"/>
                </a:solidFill>
              </a:defRPr>
            </a:lvl1pPr>
          </a:lstStyle>
          <a:p>
            <a:r>
              <a:rPr lang="en-US" dirty="0"/>
              <a:t>Headline Here</a:t>
            </a:r>
          </a:p>
        </p:txBody>
      </p:sp>
      <p:cxnSp>
        <p:nvCxnSpPr>
          <p:cNvPr id="21" name="Straight Connector 20"/>
          <p:cNvCxnSpPr/>
          <p:nvPr userDrawn="1"/>
        </p:nvCxnSpPr>
        <p:spPr>
          <a:xfrm>
            <a:off x="685800" y="1314562"/>
            <a:ext cx="457200" cy="0"/>
          </a:xfrm>
          <a:prstGeom prst="line">
            <a:avLst/>
          </a:prstGeom>
          <a:ln w="22225">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grpSp>
        <p:nvGrpSpPr>
          <p:cNvPr id="14" name="Group 13"/>
          <p:cNvGrpSpPr/>
          <p:nvPr userDrawn="1"/>
        </p:nvGrpSpPr>
        <p:grpSpPr>
          <a:xfrm flipV="1">
            <a:off x="10394005" y="168726"/>
            <a:ext cx="1949391" cy="795313"/>
            <a:chOff x="6264749" y="4543579"/>
            <a:chExt cx="2737838" cy="1116983"/>
          </a:xfrm>
        </p:grpSpPr>
        <p:sp>
          <p:nvSpPr>
            <p:cNvPr id="15" name="Parallelogram 14"/>
            <p:cNvSpPr/>
            <p:nvPr/>
          </p:nvSpPr>
          <p:spPr>
            <a:xfrm rot="1410854" flipV="1">
              <a:off x="6953338" y="4837808"/>
              <a:ext cx="2049249" cy="646155"/>
            </a:xfrm>
            <a:prstGeom prst="parallelogram">
              <a:avLst>
                <a:gd name="adj" fmla="val 43357"/>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351"/>
                <a:t> </a:t>
              </a:r>
            </a:p>
          </p:txBody>
        </p:sp>
        <p:sp>
          <p:nvSpPr>
            <p:cNvPr id="16" name="Parallelogram 15"/>
            <p:cNvSpPr/>
            <p:nvPr/>
          </p:nvSpPr>
          <p:spPr>
            <a:xfrm rot="1424631" flipH="1">
              <a:off x="6264749" y="5213006"/>
              <a:ext cx="1314611" cy="447556"/>
            </a:xfrm>
            <a:prstGeom prst="parallelogram">
              <a:avLst>
                <a:gd name="adj" fmla="val 4583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a:p>
          </p:txBody>
        </p:sp>
        <p:sp>
          <p:nvSpPr>
            <p:cNvPr id="18" name="Parallelogram 17"/>
            <p:cNvSpPr/>
            <p:nvPr/>
          </p:nvSpPr>
          <p:spPr>
            <a:xfrm rot="20189146">
              <a:off x="7660634" y="4543579"/>
              <a:ext cx="1273140" cy="455959"/>
            </a:xfrm>
            <a:prstGeom prst="parallelogram">
              <a:avLst>
                <a:gd name="adj" fmla="val 43357"/>
              </a:avLst>
            </a:prstGeom>
            <a:solidFill>
              <a:schemeClr val="accent6">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351"/>
                <a:t> </a:t>
              </a:r>
            </a:p>
          </p:txBody>
        </p:sp>
      </p:grpSp>
    </p:spTree>
    <p:extLst>
      <p:ext uri="{BB962C8B-B14F-4D97-AF65-F5344CB8AC3E}">
        <p14:creationId xmlns:p14="http://schemas.microsoft.com/office/powerpoint/2010/main" val="20985668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lumns" preserve="1" userDrawn="1">
  <p:cSld name="1_Two columns">
    <p:bg>
      <p:bgPr>
        <a:solidFill>
          <a:schemeClr val="accent2">
            <a:lumMod val="50000"/>
          </a:schemeClr>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8610599" y="6366126"/>
            <a:ext cx="3012195" cy="365125"/>
          </a:xfrm>
          <a:prstGeom prst="rect">
            <a:avLst/>
          </a:prstGeom>
        </p:spPr>
        <p:txBody>
          <a:bodyPr/>
          <a:lstStyle>
            <a:lvl1pPr>
              <a:defRPr sz="1400">
                <a:solidFill>
                  <a:schemeClr val="bg1"/>
                </a:solidFill>
              </a:defRPr>
            </a:lvl1pPr>
          </a:lstStyle>
          <a:p>
            <a:fld id="{E0BB9DE6-AB9B-7E4C-89BC-7CCB1B9FFC47}" type="slidenum">
              <a:rPr lang="en-US" smtClean="0"/>
              <a:pPr/>
              <a:t>‹#›</a:t>
            </a:fld>
            <a:endParaRPr lang="en-US" dirty="0"/>
          </a:p>
        </p:txBody>
      </p:sp>
      <p:sp>
        <p:nvSpPr>
          <p:cNvPr id="12" name="Content Placeholder 12"/>
          <p:cNvSpPr>
            <a:spLocks noGrp="1"/>
          </p:cNvSpPr>
          <p:nvPr>
            <p:ph sz="quarter" idx="13"/>
          </p:nvPr>
        </p:nvSpPr>
        <p:spPr>
          <a:xfrm>
            <a:off x="572877" y="1647826"/>
            <a:ext cx="10450723" cy="4278224"/>
          </a:xfrm>
        </p:spPr>
        <p:txBody>
          <a:bodyPr>
            <a:normAutofit/>
          </a:bodyPr>
          <a:lstStyle>
            <a:lvl1pPr marL="228600" indent="-228600">
              <a:lnSpc>
                <a:spcPct val="100000"/>
              </a:lnSpc>
              <a:buClr>
                <a:schemeClr val="accent6"/>
              </a:buClr>
              <a:buSzPct val="90000"/>
              <a:buFont typeface="Wingdings" charset="2"/>
              <a:buChar char="§"/>
              <a:defRPr sz="2600">
                <a:solidFill>
                  <a:schemeClr val="bg1"/>
                </a:solidFill>
              </a:defRPr>
            </a:lvl1pPr>
            <a:lvl2pPr marL="508000" indent="-279400">
              <a:lnSpc>
                <a:spcPct val="100000"/>
              </a:lnSpc>
              <a:buFont typeface=".AppleSystemUIFont" charset="-120"/>
              <a:buChar char="-"/>
              <a:tabLst/>
              <a:defRPr sz="2000">
                <a:solidFill>
                  <a:schemeClr val="bg1"/>
                </a:solidFill>
              </a:defRPr>
            </a:lvl2pPr>
            <a:lvl3pPr marL="742950" indent="-234950">
              <a:lnSpc>
                <a:spcPct val="100000"/>
              </a:lnSpc>
              <a:tabLst/>
              <a:defRPr sz="1600" b="0">
                <a:solidFill>
                  <a:schemeClr val="bg1"/>
                </a:solidFill>
              </a:defRPr>
            </a:lvl3pPr>
            <a:lvl4pPr marL="971550" indent="-228600">
              <a:lnSpc>
                <a:spcPct val="100000"/>
              </a:lnSpc>
              <a:buFont typeface=".AppleSystemUIFont" charset="-120"/>
              <a:buChar char="-"/>
              <a:tabLst/>
              <a:defRPr sz="1600" b="0">
                <a:solidFill>
                  <a:schemeClr val="bg1"/>
                </a:solidFill>
              </a:defRPr>
            </a:lvl4pPr>
            <a:lvl5pPr marL="1200150" indent="-228600">
              <a:lnSpc>
                <a:spcPct val="100000"/>
              </a:lnSpc>
              <a:tabLst/>
              <a:defRPr sz="1600" b="0">
                <a:solidFill>
                  <a:schemeClr val="tx2"/>
                </a:solidFill>
              </a:defRPr>
            </a:lvl5pPr>
          </a:lstStyle>
          <a:p>
            <a:pPr lvl="0"/>
            <a:r>
              <a:rPr lang="en-US" dirty="0"/>
              <a:t>Click to edit Master text styles</a:t>
            </a:r>
          </a:p>
          <a:p>
            <a:pPr lvl="1"/>
            <a:r>
              <a:rPr lang="en-US" dirty="0"/>
              <a:t>Second level</a:t>
            </a:r>
          </a:p>
        </p:txBody>
      </p:sp>
      <p:grpSp>
        <p:nvGrpSpPr>
          <p:cNvPr id="24" name="Group 23"/>
          <p:cNvGrpSpPr/>
          <p:nvPr userDrawn="1"/>
        </p:nvGrpSpPr>
        <p:grpSpPr>
          <a:xfrm flipV="1">
            <a:off x="-42040" y="6328342"/>
            <a:ext cx="384305" cy="346596"/>
            <a:chOff x="6898513" y="4642854"/>
            <a:chExt cx="1673500" cy="1293964"/>
          </a:xfrm>
        </p:grpSpPr>
        <p:sp>
          <p:nvSpPr>
            <p:cNvPr id="25" name="Parallelogram 24"/>
            <p:cNvSpPr/>
            <p:nvPr/>
          </p:nvSpPr>
          <p:spPr>
            <a:xfrm rot="20247223">
              <a:off x="6898513" y="5367501"/>
              <a:ext cx="1673500" cy="569317"/>
            </a:xfrm>
            <a:prstGeom prst="parallelogram">
              <a:avLst>
                <a:gd name="adj" fmla="val 4162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dirty="0"/>
            </a:p>
          </p:txBody>
        </p:sp>
        <p:sp>
          <p:nvSpPr>
            <p:cNvPr id="26" name="Parallelogram 25"/>
            <p:cNvSpPr/>
            <p:nvPr/>
          </p:nvSpPr>
          <p:spPr>
            <a:xfrm rot="20305775" flipH="1" flipV="1">
              <a:off x="7385607" y="4642854"/>
              <a:ext cx="1129073" cy="422246"/>
            </a:xfrm>
            <a:prstGeom prst="parallelogram">
              <a:avLst>
                <a:gd name="adj" fmla="val 38936"/>
              </a:avLst>
            </a:prstGeom>
            <a:solidFill>
              <a:schemeClr val="accent6">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dirty="0"/>
            </a:p>
          </p:txBody>
        </p:sp>
      </p:grpSp>
      <p:sp>
        <p:nvSpPr>
          <p:cNvPr id="20" name="Title 1"/>
          <p:cNvSpPr>
            <a:spLocks noGrp="1"/>
          </p:cNvSpPr>
          <p:nvPr>
            <p:ph type="title" hasCustomPrompt="1"/>
          </p:nvPr>
        </p:nvSpPr>
        <p:spPr>
          <a:xfrm>
            <a:off x="583763" y="32024"/>
            <a:ext cx="9748755" cy="1001952"/>
          </a:xfrm>
        </p:spPr>
        <p:txBody>
          <a:bodyPr anchor="b">
            <a:noAutofit/>
          </a:bodyPr>
          <a:lstStyle>
            <a:lvl1pPr>
              <a:defRPr sz="3000">
                <a:solidFill>
                  <a:schemeClr val="bg1"/>
                </a:solidFill>
              </a:defRPr>
            </a:lvl1pPr>
          </a:lstStyle>
          <a:p>
            <a:r>
              <a:rPr lang="en-US" dirty="0"/>
              <a:t>Headline Here</a:t>
            </a:r>
          </a:p>
        </p:txBody>
      </p:sp>
      <p:cxnSp>
        <p:nvCxnSpPr>
          <p:cNvPr id="21" name="Straight Connector 20"/>
          <p:cNvCxnSpPr/>
          <p:nvPr userDrawn="1"/>
        </p:nvCxnSpPr>
        <p:spPr>
          <a:xfrm>
            <a:off x="685800" y="1314562"/>
            <a:ext cx="457200" cy="0"/>
          </a:xfrm>
          <a:prstGeom prst="line">
            <a:avLst/>
          </a:prstGeom>
          <a:ln w="22225">
            <a:solidFill>
              <a:schemeClr val="accent6"/>
            </a:solidFill>
          </a:ln>
        </p:spPr>
        <p:style>
          <a:lnRef idx="1">
            <a:schemeClr val="accent1"/>
          </a:lnRef>
          <a:fillRef idx="0">
            <a:schemeClr val="accent1"/>
          </a:fillRef>
          <a:effectRef idx="0">
            <a:schemeClr val="accent1"/>
          </a:effectRef>
          <a:fontRef idx="minor">
            <a:schemeClr val="tx1"/>
          </a:fontRef>
        </p:style>
      </p:cxnSp>
      <p:grpSp>
        <p:nvGrpSpPr>
          <p:cNvPr id="14" name="Group 13"/>
          <p:cNvGrpSpPr/>
          <p:nvPr userDrawn="1"/>
        </p:nvGrpSpPr>
        <p:grpSpPr>
          <a:xfrm flipV="1">
            <a:off x="10394005" y="168726"/>
            <a:ext cx="1949391" cy="795313"/>
            <a:chOff x="6264749" y="4543579"/>
            <a:chExt cx="2737838" cy="1116983"/>
          </a:xfrm>
        </p:grpSpPr>
        <p:sp>
          <p:nvSpPr>
            <p:cNvPr id="15" name="Parallelogram 14"/>
            <p:cNvSpPr/>
            <p:nvPr/>
          </p:nvSpPr>
          <p:spPr>
            <a:xfrm rot="1410854" flipV="1">
              <a:off x="6953338" y="4837808"/>
              <a:ext cx="2049249" cy="646155"/>
            </a:xfrm>
            <a:prstGeom prst="parallelogram">
              <a:avLst>
                <a:gd name="adj" fmla="val 43357"/>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351"/>
                <a:t> </a:t>
              </a:r>
            </a:p>
          </p:txBody>
        </p:sp>
        <p:sp>
          <p:nvSpPr>
            <p:cNvPr id="16" name="Parallelogram 15"/>
            <p:cNvSpPr/>
            <p:nvPr/>
          </p:nvSpPr>
          <p:spPr>
            <a:xfrm rot="1424631" flipH="1">
              <a:off x="6264749" y="5213006"/>
              <a:ext cx="1314611" cy="447556"/>
            </a:xfrm>
            <a:prstGeom prst="parallelogram">
              <a:avLst>
                <a:gd name="adj" fmla="val 4583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a:p>
          </p:txBody>
        </p:sp>
        <p:sp>
          <p:nvSpPr>
            <p:cNvPr id="18" name="Parallelogram 17"/>
            <p:cNvSpPr/>
            <p:nvPr/>
          </p:nvSpPr>
          <p:spPr>
            <a:xfrm rot="20189146">
              <a:off x="7660634" y="4543579"/>
              <a:ext cx="1273140" cy="455959"/>
            </a:xfrm>
            <a:prstGeom prst="parallelogram">
              <a:avLst>
                <a:gd name="adj" fmla="val 43357"/>
              </a:avLst>
            </a:prstGeom>
            <a:solidFill>
              <a:schemeClr val="accent6">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351"/>
                <a:t> </a:t>
              </a:r>
            </a:p>
          </p:txBody>
        </p:sp>
      </p:grpSp>
    </p:spTree>
    <p:extLst>
      <p:ext uri="{BB962C8B-B14F-4D97-AF65-F5344CB8AC3E}">
        <p14:creationId xmlns:p14="http://schemas.microsoft.com/office/powerpoint/2010/main" val="11790671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wo columns" preserve="1" userDrawn="1">
  <p:cSld name="1_Two columns">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8610599" y="6366126"/>
            <a:ext cx="3012195" cy="365125"/>
          </a:xfrm>
          <a:prstGeom prst="rect">
            <a:avLst/>
          </a:prstGeom>
        </p:spPr>
        <p:txBody>
          <a:bodyPr/>
          <a:lstStyle>
            <a:lvl1pPr>
              <a:defRPr sz="1400">
                <a:solidFill>
                  <a:schemeClr val="bg2"/>
                </a:solidFill>
              </a:defRPr>
            </a:lvl1pPr>
          </a:lstStyle>
          <a:p>
            <a:fld id="{E0BB9DE6-AB9B-7E4C-89BC-7CCB1B9FFC47}" type="slidenum">
              <a:rPr lang="en-US" smtClean="0"/>
              <a:pPr/>
              <a:t>‹#›</a:t>
            </a:fld>
            <a:endParaRPr lang="en-US" dirty="0"/>
          </a:p>
        </p:txBody>
      </p:sp>
      <p:sp>
        <p:nvSpPr>
          <p:cNvPr id="12" name="Content Placeholder 12"/>
          <p:cNvSpPr>
            <a:spLocks noGrp="1"/>
          </p:cNvSpPr>
          <p:nvPr>
            <p:ph sz="quarter" idx="13"/>
          </p:nvPr>
        </p:nvSpPr>
        <p:spPr>
          <a:xfrm>
            <a:off x="572877" y="1647826"/>
            <a:ext cx="10450723" cy="4278224"/>
          </a:xfrm>
        </p:spPr>
        <p:txBody>
          <a:bodyPr>
            <a:normAutofit/>
          </a:bodyPr>
          <a:lstStyle>
            <a:lvl1pPr marL="228600" indent="-228600">
              <a:lnSpc>
                <a:spcPct val="100000"/>
              </a:lnSpc>
              <a:buClr>
                <a:schemeClr val="accent6"/>
              </a:buClr>
              <a:buSzPct val="90000"/>
              <a:buFont typeface="Wingdings" charset="2"/>
              <a:buChar char="§"/>
              <a:defRPr sz="2600">
                <a:solidFill>
                  <a:schemeClr val="bg2">
                    <a:lumMod val="50000"/>
                  </a:schemeClr>
                </a:solidFill>
              </a:defRPr>
            </a:lvl1pPr>
            <a:lvl2pPr marL="508000" indent="-279400">
              <a:lnSpc>
                <a:spcPct val="100000"/>
              </a:lnSpc>
              <a:buFont typeface=".AppleSystemUIFont" charset="-120"/>
              <a:buChar char="-"/>
              <a:tabLst/>
              <a:defRPr sz="2000">
                <a:solidFill>
                  <a:schemeClr val="bg2">
                    <a:lumMod val="50000"/>
                  </a:schemeClr>
                </a:solidFill>
              </a:defRPr>
            </a:lvl2pPr>
            <a:lvl3pPr marL="742950" indent="-234950">
              <a:lnSpc>
                <a:spcPct val="100000"/>
              </a:lnSpc>
              <a:tabLst/>
              <a:defRPr sz="1600" b="0">
                <a:solidFill>
                  <a:schemeClr val="bg1"/>
                </a:solidFill>
              </a:defRPr>
            </a:lvl3pPr>
            <a:lvl4pPr marL="971550" indent="-228600">
              <a:lnSpc>
                <a:spcPct val="100000"/>
              </a:lnSpc>
              <a:buFont typeface=".AppleSystemUIFont" charset="-120"/>
              <a:buChar char="-"/>
              <a:tabLst/>
              <a:defRPr sz="1600" b="0">
                <a:solidFill>
                  <a:schemeClr val="bg1"/>
                </a:solidFill>
              </a:defRPr>
            </a:lvl4pPr>
            <a:lvl5pPr marL="1200150" indent="-228600">
              <a:lnSpc>
                <a:spcPct val="100000"/>
              </a:lnSpc>
              <a:tabLst/>
              <a:defRPr sz="1600" b="0">
                <a:solidFill>
                  <a:schemeClr val="tx2"/>
                </a:solidFill>
              </a:defRPr>
            </a:lvl5pPr>
          </a:lstStyle>
          <a:p>
            <a:pPr lvl="0"/>
            <a:r>
              <a:rPr lang="en-US" dirty="0"/>
              <a:t>Click to edit Master text styles</a:t>
            </a:r>
          </a:p>
          <a:p>
            <a:pPr lvl="1"/>
            <a:r>
              <a:rPr lang="en-US" dirty="0"/>
              <a:t>Second level</a:t>
            </a:r>
          </a:p>
        </p:txBody>
      </p:sp>
      <p:grpSp>
        <p:nvGrpSpPr>
          <p:cNvPr id="24" name="Group 23"/>
          <p:cNvGrpSpPr/>
          <p:nvPr userDrawn="1"/>
        </p:nvGrpSpPr>
        <p:grpSpPr>
          <a:xfrm flipV="1">
            <a:off x="-42040" y="6328342"/>
            <a:ext cx="384305" cy="346596"/>
            <a:chOff x="6898513" y="4642854"/>
            <a:chExt cx="1673500" cy="1293964"/>
          </a:xfrm>
        </p:grpSpPr>
        <p:sp>
          <p:nvSpPr>
            <p:cNvPr id="25" name="Parallelogram 24"/>
            <p:cNvSpPr/>
            <p:nvPr/>
          </p:nvSpPr>
          <p:spPr>
            <a:xfrm rot="20247223">
              <a:off x="6898513" y="5367501"/>
              <a:ext cx="1673500" cy="569317"/>
            </a:xfrm>
            <a:prstGeom prst="parallelogram">
              <a:avLst>
                <a:gd name="adj" fmla="val 4162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dirty="0"/>
            </a:p>
          </p:txBody>
        </p:sp>
        <p:sp>
          <p:nvSpPr>
            <p:cNvPr id="26" name="Parallelogram 25"/>
            <p:cNvSpPr/>
            <p:nvPr/>
          </p:nvSpPr>
          <p:spPr>
            <a:xfrm rot="20305775" flipH="1" flipV="1">
              <a:off x="7385607" y="4642854"/>
              <a:ext cx="1129073" cy="422246"/>
            </a:xfrm>
            <a:prstGeom prst="parallelogram">
              <a:avLst>
                <a:gd name="adj" fmla="val 38936"/>
              </a:avLst>
            </a:prstGeom>
            <a:solidFill>
              <a:schemeClr val="accent6">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dirty="0"/>
            </a:p>
          </p:txBody>
        </p:sp>
      </p:grpSp>
      <p:sp>
        <p:nvSpPr>
          <p:cNvPr id="20" name="Title 1"/>
          <p:cNvSpPr>
            <a:spLocks noGrp="1"/>
          </p:cNvSpPr>
          <p:nvPr>
            <p:ph type="title" hasCustomPrompt="1"/>
          </p:nvPr>
        </p:nvSpPr>
        <p:spPr>
          <a:xfrm>
            <a:off x="583763" y="32024"/>
            <a:ext cx="9748755" cy="1001952"/>
          </a:xfrm>
        </p:spPr>
        <p:txBody>
          <a:bodyPr anchor="b">
            <a:noAutofit/>
          </a:bodyPr>
          <a:lstStyle>
            <a:lvl1pPr>
              <a:defRPr sz="3000">
                <a:solidFill>
                  <a:schemeClr val="tx2"/>
                </a:solidFill>
              </a:defRPr>
            </a:lvl1pPr>
          </a:lstStyle>
          <a:p>
            <a:r>
              <a:rPr lang="en-US" dirty="0"/>
              <a:t>Headline Here</a:t>
            </a:r>
          </a:p>
        </p:txBody>
      </p:sp>
      <p:cxnSp>
        <p:nvCxnSpPr>
          <p:cNvPr id="21" name="Straight Connector 20"/>
          <p:cNvCxnSpPr/>
          <p:nvPr userDrawn="1"/>
        </p:nvCxnSpPr>
        <p:spPr>
          <a:xfrm>
            <a:off x="685800" y="1314562"/>
            <a:ext cx="457200" cy="0"/>
          </a:xfrm>
          <a:prstGeom prst="line">
            <a:avLst/>
          </a:prstGeom>
          <a:ln w="22225">
            <a:solidFill>
              <a:schemeClr val="accent6"/>
            </a:solidFill>
          </a:ln>
        </p:spPr>
        <p:style>
          <a:lnRef idx="1">
            <a:schemeClr val="accent1"/>
          </a:lnRef>
          <a:fillRef idx="0">
            <a:schemeClr val="accent1"/>
          </a:fillRef>
          <a:effectRef idx="0">
            <a:schemeClr val="accent1"/>
          </a:effectRef>
          <a:fontRef idx="minor">
            <a:schemeClr val="tx1"/>
          </a:fontRef>
        </p:style>
      </p:cxnSp>
      <p:grpSp>
        <p:nvGrpSpPr>
          <p:cNvPr id="14" name="Group 13"/>
          <p:cNvGrpSpPr/>
          <p:nvPr userDrawn="1"/>
        </p:nvGrpSpPr>
        <p:grpSpPr>
          <a:xfrm flipV="1">
            <a:off x="10394005" y="168726"/>
            <a:ext cx="1949391" cy="795313"/>
            <a:chOff x="6264749" y="4543579"/>
            <a:chExt cx="2737838" cy="1116983"/>
          </a:xfrm>
        </p:grpSpPr>
        <p:sp>
          <p:nvSpPr>
            <p:cNvPr id="15" name="Parallelogram 14"/>
            <p:cNvSpPr/>
            <p:nvPr/>
          </p:nvSpPr>
          <p:spPr>
            <a:xfrm rot="1410854" flipV="1">
              <a:off x="6953338" y="4837808"/>
              <a:ext cx="2049249" cy="646155"/>
            </a:xfrm>
            <a:prstGeom prst="parallelogram">
              <a:avLst>
                <a:gd name="adj" fmla="val 43357"/>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351"/>
                <a:t> </a:t>
              </a:r>
            </a:p>
          </p:txBody>
        </p:sp>
        <p:sp>
          <p:nvSpPr>
            <p:cNvPr id="16" name="Parallelogram 15"/>
            <p:cNvSpPr/>
            <p:nvPr/>
          </p:nvSpPr>
          <p:spPr>
            <a:xfrm rot="1424631" flipH="1">
              <a:off x="6264749" y="5213006"/>
              <a:ext cx="1314611" cy="447556"/>
            </a:xfrm>
            <a:prstGeom prst="parallelogram">
              <a:avLst>
                <a:gd name="adj" fmla="val 4583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a:p>
          </p:txBody>
        </p:sp>
        <p:sp>
          <p:nvSpPr>
            <p:cNvPr id="18" name="Parallelogram 17"/>
            <p:cNvSpPr/>
            <p:nvPr/>
          </p:nvSpPr>
          <p:spPr>
            <a:xfrm rot="20189146">
              <a:off x="7660634" y="4543579"/>
              <a:ext cx="1273140" cy="455959"/>
            </a:xfrm>
            <a:prstGeom prst="parallelogram">
              <a:avLst>
                <a:gd name="adj" fmla="val 43357"/>
              </a:avLst>
            </a:prstGeom>
            <a:solidFill>
              <a:schemeClr val="accent6">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351"/>
                <a:t> </a:t>
              </a:r>
            </a:p>
          </p:txBody>
        </p:sp>
      </p:grpSp>
    </p:spTree>
    <p:extLst>
      <p:ext uri="{BB962C8B-B14F-4D97-AF65-F5344CB8AC3E}">
        <p14:creationId xmlns:p14="http://schemas.microsoft.com/office/powerpoint/2010/main" val="16464183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pSp>
        <p:nvGrpSpPr>
          <p:cNvPr id="15" name="Group 14"/>
          <p:cNvGrpSpPr/>
          <p:nvPr userDrawn="1"/>
        </p:nvGrpSpPr>
        <p:grpSpPr>
          <a:xfrm flipV="1">
            <a:off x="-42040" y="6328342"/>
            <a:ext cx="384305" cy="346596"/>
            <a:chOff x="6898513" y="4642854"/>
            <a:chExt cx="1673500" cy="1293964"/>
          </a:xfrm>
        </p:grpSpPr>
        <p:sp>
          <p:nvSpPr>
            <p:cNvPr id="18" name="Parallelogram 17"/>
            <p:cNvSpPr/>
            <p:nvPr/>
          </p:nvSpPr>
          <p:spPr>
            <a:xfrm rot="20247223">
              <a:off x="6898513" y="5367501"/>
              <a:ext cx="1673500" cy="569317"/>
            </a:xfrm>
            <a:prstGeom prst="parallelogram">
              <a:avLst>
                <a:gd name="adj" fmla="val 4162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dirty="0"/>
            </a:p>
          </p:txBody>
        </p:sp>
        <p:sp>
          <p:nvSpPr>
            <p:cNvPr id="19" name="Parallelogram 18"/>
            <p:cNvSpPr/>
            <p:nvPr/>
          </p:nvSpPr>
          <p:spPr>
            <a:xfrm rot="20305775" flipH="1" flipV="1">
              <a:off x="7385607" y="4642854"/>
              <a:ext cx="1129073" cy="422246"/>
            </a:xfrm>
            <a:prstGeom prst="parallelogram">
              <a:avLst>
                <a:gd name="adj" fmla="val 38936"/>
              </a:avLst>
            </a:prstGeom>
            <a:solidFill>
              <a:schemeClr val="accent6">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dirty="0"/>
            </a:p>
          </p:txBody>
        </p:sp>
      </p:grpSp>
      <p:sp>
        <p:nvSpPr>
          <p:cNvPr id="11" name="Title 1"/>
          <p:cNvSpPr>
            <a:spLocks noGrp="1"/>
          </p:cNvSpPr>
          <p:nvPr>
            <p:ph type="title" hasCustomPrompt="1"/>
          </p:nvPr>
        </p:nvSpPr>
        <p:spPr>
          <a:xfrm>
            <a:off x="583763" y="32024"/>
            <a:ext cx="9748755" cy="1001952"/>
          </a:xfrm>
        </p:spPr>
        <p:txBody>
          <a:bodyPr anchor="b">
            <a:noAutofit/>
          </a:bodyPr>
          <a:lstStyle>
            <a:lvl1pPr>
              <a:defRPr sz="3000">
                <a:solidFill>
                  <a:schemeClr val="tx1"/>
                </a:solidFill>
              </a:defRPr>
            </a:lvl1pPr>
          </a:lstStyle>
          <a:p>
            <a:r>
              <a:rPr lang="en-US" dirty="0"/>
              <a:t>Headline Here</a:t>
            </a:r>
          </a:p>
        </p:txBody>
      </p:sp>
      <p:sp>
        <p:nvSpPr>
          <p:cNvPr id="14" name="Slide Number Placeholder 5"/>
          <p:cNvSpPr>
            <a:spLocks noGrp="1"/>
          </p:cNvSpPr>
          <p:nvPr>
            <p:ph type="sldNum" sz="quarter" idx="12"/>
          </p:nvPr>
        </p:nvSpPr>
        <p:spPr>
          <a:xfrm>
            <a:off x="8610599" y="6366126"/>
            <a:ext cx="3012195" cy="365125"/>
          </a:xfrm>
          <a:prstGeom prst="rect">
            <a:avLst/>
          </a:prstGeom>
        </p:spPr>
        <p:txBody>
          <a:bodyPr/>
          <a:lstStyle>
            <a:lvl1pPr>
              <a:defRPr sz="1400">
                <a:solidFill>
                  <a:schemeClr val="bg1">
                    <a:lumMod val="50000"/>
                  </a:schemeClr>
                </a:solidFill>
              </a:defRPr>
            </a:lvl1pPr>
          </a:lstStyle>
          <a:p>
            <a:fld id="{E0BB9DE6-AB9B-7E4C-89BC-7CCB1B9FFC47}" type="slidenum">
              <a:rPr lang="en-US" smtClean="0"/>
              <a:pPr/>
              <a:t>‹#›</a:t>
            </a:fld>
            <a:endParaRPr lang="en-US" dirty="0"/>
          </a:p>
        </p:txBody>
      </p:sp>
      <p:cxnSp>
        <p:nvCxnSpPr>
          <p:cNvPr id="24" name="Straight Connector 23"/>
          <p:cNvCxnSpPr/>
          <p:nvPr userDrawn="1"/>
        </p:nvCxnSpPr>
        <p:spPr>
          <a:xfrm>
            <a:off x="685800" y="1314562"/>
            <a:ext cx="457200" cy="0"/>
          </a:xfrm>
          <a:prstGeom prst="line">
            <a:avLst/>
          </a:prstGeom>
          <a:ln w="22225">
            <a:solidFill>
              <a:schemeClr val="accent6"/>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a:xfrm flipV="1">
            <a:off x="10394005" y="168726"/>
            <a:ext cx="1949391" cy="795313"/>
            <a:chOff x="6264749" y="4543579"/>
            <a:chExt cx="2737838" cy="1116983"/>
          </a:xfrm>
        </p:grpSpPr>
        <p:sp>
          <p:nvSpPr>
            <p:cNvPr id="25" name="Parallelogram 24"/>
            <p:cNvSpPr/>
            <p:nvPr/>
          </p:nvSpPr>
          <p:spPr>
            <a:xfrm rot="1410854" flipV="1">
              <a:off x="6953338" y="4837808"/>
              <a:ext cx="2049249" cy="646155"/>
            </a:xfrm>
            <a:prstGeom prst="parallelogram">
              <a:avLst>
                <a:gd name="adj" fmla="val 43357"/>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351"/>
                <a:t> </a:t>
              </a:r>
            </a:p>
          </p:txBody>
        </p:sp>
        <p:sp>
          <p:nvSpPr>
            <p:cNvPr id="26" name="Parallelogram 25"/>
            <p:cNvSpPr/>
            <p:nvPr/>
          </p:nvSpPr>
          <p:spPr>
            <a:xfrm rot="1424631" flipH="1">
              <a:off x="6264749" y="5213006"/>
              <a:ext cx="1314611" cy="447556"/>
            </a:xfrm>
            <a:prstGeom prst="parallelogram">
              <a:avLst>
                <a:gd name="adj" fmla="val 4583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a:p>
          </p:txBody>
        </p:sp>
        <p:sp>
          <p:nvSpPr>
            <p:cNvPr id="27" name="Parallelogram 26"/>
            <p:cNvSpPr/>
            <p:nvPr/>
          </p:nvSpPr>
          <p:spPr>
            <a:xfrm rot="20189146">
              <a:off x="7660634" y="4543579"/>
              <a:ext cx="1273140" cy="455959"/>
            </a:xfrm>
            <a:prstGeom prst="parallelogram">
              <a:avLst>
                <a:gd name="adj" fmla="val 43357"/>
              </a:avLst>
            </a:prstGeom>
            <a:solidFill>
              <a:schemeClr val="accent6">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351"/>
                <a:t> </a:t>
              </a:r>
            </a:p>
          </p:txBody>
        </p:sp>
      </p:grpSp>
    </p:spTree>
    <p:extLst>
      <p:ext uri="{BB962C8B-B14F-4D97-AF65-F5344CB8AC3E}">
        <p14:creationId xmlns:p14="http://schemas.microsoft.com/office/powerpoint/2010/main" val="193826498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 Content">
    <p:spTree>
      <p:nvGrpSpPr>
        <p:cNvPr id="1" name=""/>
        <p:cNvGrpSpPr/>
        <p:nvPr/>
      </p:nvGrpSpPr>
      <p:grpSpPr>
        <a:xfrm>
          <a:off x="0" y="0"/>
          <a:ext cx="0" cy="0"/>
          <a:chOff x="0" y="0"/>
          <a:chExt cx="0" cy="0"/>
        </a:xfrm>
      </p:grpSpPr>
      <p:grpSp>
        <p:nvGrpSpPr>
          <p:cNvPr id="15" name="Group 14"/>
          <p:cNvGrpSpPr/>
          <p:nvPr userDrawn="1"/>
        </p:nvGrpSpPr>
        <p:grpSpPr>
          <a:xfrm flipV="1">
            <a:off x="-42040" y="6328342"/>
            <a:ext cx="384305" cy="346596"/>
            <a:chOff x="6898513" y="4642854"/>
            <a:chExt cx="1673500" cy="1293964"/>
          </a:xfrm>
        </p:grpSpPr>
        <p:sp>
          <p:nvSpPr>
            <p:cNvPr id="18" name="Parallelogram 17"/>
            <p:cNvSpPr/>
            <p:nvPr/>
          </p:nvSpPr>
          <p:spPr>
            <a:xfrm rot="20247223">
              <a:off x="6898513" y="5367501"/>
              <a:ext cx="1673500" cy="569317"/>
            </a:xfrm>
            <a:prstGeom prst="parallelogram">
              <a:avLst>
                <a:gd name="adj" fmla="val 4162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dirty="0"/>
            </a:p>
          </p:txBody>
        </p:sp>
        <p:sp>
          <p:nvSpPr>
            <p:cNvPr id="19" name="Parallelogram 18"/>
            <p:cNvSpPr/>
            <p:nvPr/>
          </p:nvSpPr>
          <p:spPr>
            <a:xfrm rot="20305775" flipH="1" flipV="1">
              <a:off x="7385607" y="4642854"/>
              <a:ext cx="1129073" cy="422246"/>
            </a:xfrm>
            <a:prstGeom prst="parallelogram">
              <a:avLst>
                <a:gd name="adj" fmla="val 38936"/>
              </a:avLst>
            </a:prstGeom>
            <a:solidFill>
              <a:schemeClr val="accent6">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dirty="0"/>
            </a:p>
          </p:txBody>
        </p:sp>
      </p:grpSp>
      <p:sp>
        <p:nvSpPr>
          <p:cNvPr id="14" name="Slide Number Placeholder 5"/>
          <p:cNvSpPr>
            <a:spLocks noGrp="1"/>
          </p:cNvSpPr>
          <p:nvPr>
            <p:ph type="sldNum" sz="quarter" idx="12"/>
          </p:nvPr>
        </p:nvSpPr>
        <p:spPr>
          <a:xfrm>
            <a:off x="8610599" y="6366126"/>
            <a:ext cx="3012195" cy="365125"/>
          </a:xfrm>
          <a:prstGeom prst="rect">
            <a:avLst/>
          </a:prstGeom>
        </p:spPr>
        <p:txBody>
          <a:bodyPr/>
          <a:lstStyle>
            <a:lvl1pPr>
              <a:defRPr sz="1400">
                <a:solidFill>
                  <a:schemeClr val="bg1">
                    <a:lumMod val="50000"/>
                  </a:schemeClr>
                </a:solidFill>
              </a:defRPr>
            </a:lvl1pPr>
          </a:lstStyle>
          <a:p>
            <a:fld id="{E0BB9DE6-AB9B-7E4C-89BC-7CCB1B9FFC47}" type="slidenum">
              <a:rPr lang="en-US" smtClean="0"/>
              <a:pPr/>
              <a:t>‹#›</a:t>
            </a:fld>
            <a:endParaRPr lang="en-US" dirty="0"/>
          </a:p>
        </p:txBody>
      </p:sp>
      <p:sp>
        <p:nvSpPr>
          <p:cNvPr id="16" name="Content Placeholder 12"/>
          <p:cNvSpPr>
            <a:spLocks noGrp="1"/>
          </p:cNvSpPr>
          <p:nvPr>
            <p:ph sz="quarter" idx="13"/>
          </p:nvPr>
        </p:nvSpPr>
        <p:spPr>
          <a:xfrm>
            <a:off x="572877" y="1647826"/>
            <a:ext cx="11049917" cy="3722687"/>
          </a:xfrm>
        </p:spPr>
        <p:txBody>
          <a:bodyPr>
            <a:noAutofit/>
          </a:bodyPr>
          <a:lstStyle>
            <a:lvl1pPr marL="228600" indent="-228600">
              <a:lnSpc>
                <a:spcPct val="100000"/>
              </a:lnSpc>
              <a:buClr>
                <a:schemeClr val="accent6"/>
              </a:buClr>
              <a:buSzPct val="90000"/>
              <a:buFont typeface="Wingdings" charset="2"/>
              <a:buChar char="§"/>
              <a:defRPr sz="2400">
                <a:solidFill>
                  <a:schemeClr val="bg2">
                    <a:lumMod val="50000"/>
                  </a:schemeClr>
                </a:solidFill>
              </a:defRPr>
            </a:lvl1pPr>
            <a:lvl2pPr marL="508000" indent="-279400">
              <a:lnSpc>
                <a:spcPct val="100000"/>
              </a:lnSpc>
              <a:buFont typeface=".AppleSystemUIFont" charset="-120"/>
              <a:buChar char="-"/>
              <a:tabLst/>
              <a:defRPr sz="1800">
                <a:solidFill>
                  <a:schemeClr val="bg2">
                    <a:lumMod val="50000"/>
                  </a:schemeClr>
                </a:solidFill>
              </a:defRPr>
            </a:lvl2pPr>
            <a:lvl3pPr marL="742950" indent="-234950">
              <a:lnSpc>
                <a:spcPct val="100000"/>
              </a:lnSpc>
              <a:tabLst/>
              <a:defRPr sz="1400" b="0">
                <a:solidFill>
                  <a:schemeClr val="bg2">
                    <a:lumMod val="50000"/>
                  </a:schemeClr>
                </a:solidFill>
              </a:defRPr>
            </a:lvl3pPr>
            <a:lvl4pPr marL="971550" indent="-228600">
              <a:lnSpc>
                <a:spcPct val="100000"/>
              </a:lnSpc>
              <a:buFont typeface=".AppleSystemUIFont" charset="-120"/>
              <a:buChar char="-"/>
              <a:tabLst/>
              <a:defRPr sz="1400" b="0">
                <a:solidFill>
                  <a:schemeClr val="bg2">
                    <a:lumMod val="50000"/>
                  </a:schemeClr>
                </a:solidFill>
              </a:defRPr>
            </a:lvl4pPr>
            <a:lvl5pPr marL="1200150" indent="-228600">
              <a:lnSpc>
                <a:spcPct val="100000"/>
              </a:lnSpc>
              <a:tabLst/>
              <a:defRPr sz="1400" b="0">
                <a:solidFill>
                  <a:schemeClr val="bg2">
                    <a:lumMod val="5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itle 1"/>
          <p:cNvSpPr>
            <a:spLocks noGrp="1"/>
          </p:cNvSpPr>
          <p:nvPr>
            <p:ph type="title" hasCustomPrompt="1"/>
          </p:nvPr>
        </p:nvSpPr>
        <p:spPr>
          <a:xfrm>
            <a:off x="583763" y="243840"/>
            <a:ext cx="9576237" cy="790136"/>
          </a:xfrm>
        </p:spPr>
        <p:txBody>
          <a:bodyPr anchor="b">
            <a:noAutofit/>
          </a:bodyPr>
          <a:lstStyle>
            <a:lvl1pPr>
              <a:defRPr sz="3000">
                <a:solidFill>
                  <a:schemeClr val="tx2"/>
                </a:solidFill>
              </a:defRPr>
            </a:lvl1pPr>
          </a:lstStyle>
          <a:p>
            <a:r>
              <a:rPr lang="en-US" dirty="0"/>
              <a:t>Headline Here</a:t>
            </a:r>
          </a:p>
        </p:txBody>
      </p:sp>
      <p:cxnSp>
        <p:nvCxnSpPr>
          <p:cNvPr id="20" name="Straight Connector 19"/>
          <p:cNvCxnSpPr/>
          <p:nvPr userDrawn="1"/>
        </p:nvCxnSpPr>
        <p:spPr>
          <a:xfrm>
            <a:off x="685800" y="1314562"/>
            <a:ext cx="457200" cy="0"/>
          </a:xfrm>
          <a:prstGeom prst="line">
            <a:avLst/>
          </a:prstGeom>
          <a:ln w="22225">
            <a:solidFill>
              <a:schemeClr val="accent6"/>
            </a:solidFill>
          </a:ln>
        </p:spPr>
        <p:style>
          <a:lnRef idx="1">
            <a:schemeClr val="accent1"/>
          </a:lnRef>
          <a:fillRef idx="0">
            <a:schemeClr val="accent1"/>
          </a:fillRef>
          <a:effectRef idx="0">
            <a:schemeClr val="accent1"/>
          </a:effectRef>
          <a:fontRef idx="minor">
            <a:schemeClr val="tx1"/>
          </a:fontRef>
        </p:style>
      </p:cxnSp>
      <p:grpSp>
        <p:nvGrpSpPr>
          <p:cNvPr id="22" name="Group 21"/>
          <p:cNvGrpSpPr/>
          <p:nvPr userDrawn="1"/>
        </p:nvGrpSpPr>
        <p:grpSpPr>
          <a:xfrm flipV="1">
            <a:off x="10394005" y="168726"/>
            <a:ext cx="1949391" cy="795313"/>
            <a:chOff x="6264749" y="4543579"/>
            <a:chExt cx="2737838" cy="1116983"/>
          </a:xfrm>
        </p:grpSpPr>
        <p:sp>
          <p:nvSpPr>
            <p:cNvPr id="23" name="Parallelogram 22"/>
            <p:cNvSpPr/>
            <p:nvPr/>
          </p:nvSpPr>
          <p:spPr>
            <a:xfrm rot="1410854" flipV="1">
              <a:off x="6953338" y="4837808"/>
              <a:ext cx="2049249" cy="646155"/>
            </a:xfrm>
            <a:prstGeom prst="parallelogram">
              <a:avLst>
                <a:gd name="adj" fmla="val 43357"/>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351"/>
                <a:t> </a:t>
              </a:r>
            </a:p>
          </p:txBody>
        </p:sp>
        <p:sp>
          <p:nvSpPr>
            <p:cNvPr id="24" name="Parallelogram 23"/>
            <p:cNvSpPr/>
            <p:nvPr/>
          </p:nvSpPr>
          <p:spPr>
            <a:xfrm rot="1424631" flipH="1">
              <a:off x="6264749" y="5213006"/>
              <a:ext cx="1314611" cy="447556"/>
            </a:xfrm>
            <a:prstGeom prst="parallelogram">
              <a:avLst>
                <a:gd name="adj" fmla="val 4583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a:p>
          </p:txBody>
        </p:sp>
        <p:sp>
          <p:nvSpPr>
            <p:cNvPr id="25" name="Parallelogram 24"/>
            <p:cNvSpPr/>
            <p:nvPr/>
          </p:nvSpPr>
          <p:spPr>
            <a:xfrm rot="20189146">
              <a:off x="7660634" y="4543579"/>
              <a:ext cx="1273140" cy="455959"/>
            </a:xfrm>
            <a:prstGeom prst="parallelogram">
              <a:avLst>
                <a:gd name="adj" fmla="val 43357"/>
              </a:avLst>
            </a:prstGeom>
            <a:solidFill>
              <a:schemeClr val="accent6">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351"/>
                <a:t> </a:t>
              </a:r>
            </a:p>
          </p:txBody>
        </p:sp>
      </p:grpSp>
    </p:spTree>
    <p:extLst>
      <p:ext uri="{BB962C8B-B14F-4D97-AF65-F5344CB8AC3E}">
        <p14:creationId xmlns:p14="http://schemas.microsoft.com/office/powerpoint/2010/main" val="110223655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wo columns" preserve="1" userDrawn="1">
  <p:cSld name="1_Two columns">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8610599" y="6366126"/>
            <a:ext cx="3012195" cy="365125"/>
          </a:xfrm>
          <a:prstGeom prst="rect">
            <a:avLst/>
          </a:prstGeom>
        </p:spPr>
        <p:txBody>
          <a:bodyPr/>
          <a:lstStyle>
            <a:lvl1pPr>
              <a:defRPr sz="1400">
                <a:solidFill>
                  <a:schemeClr val="bg1">
                    <a:lumMod val="50000"/>
                  </a:schemeClr>
                </a:solidFill>
              </a:defRPr>
            </a:lvl1pPr>
          </a:lstStyle>
          <a:p>
            <a:fld id="{E0BB9DE6-AB9B-7E4C-89BC-7CCB1B9FFC47}" type="slidenum">
              <a:rPr lang="en-US" smtClean="0"/>
              <a:pPr/>
              <a:t>‹#›</a:t>
            </a:fld>
            <a:endParaRPr lang="en-US" dirty="0"/>
          </a:p>
        </p:txBody>
      </p:sp>
      <p:sp>
        <p:nvSpPr>
          <p:cNvPr id="12" name="Content Placeholder 12"/>
          <p:cNvSpPr>
            <a:spLocks noGrp="1"/>
          </p:cNvSpPr>
          <p:nvPr>
            <p:ph sz="quarter" idx="13"/>
          </p:nvPr>
        </p:nvSpPr>
        <p:spPr>
          <a:xfrm>
            <a:off x="572877" y="1647826"/>
            <a:ext cx="5401661" cy="3722687"/>
          </a:xfrm>
        </p:spPr>
        <p:txBody>
          <a:bodyPr>
            <a:normAutofit/>
          </a:bodyPr>
          <a:lstStyle>
            <a:lvl1pPr marL="228600" indent="-228600">
              <a:lnSpc>
                <a:spcPct val="100000"/>
              </a:lnSpc>
              <a:buClr>
                <a:schemeClr val="accent6"/>
              </a:buClr>
              <a:buSzPct val="90000"/>
              <a:buFont typeface="Wingdings" charset="2"/>
              <a:buChar char="§"/>
              <a:defRPr sz="2400">
                <a:solidFill>
                  <a:schemeClr val="bg2">
                    <a:lumMod val="50000"/>
                  </a:schemeClr>
                </a:solidFill>
              </a:defRPr>
            </a:lvl1pPr>
            <a:lvl2pPr marL="508000" indent="-279400">
              <a:lnSpc>
                <a:spcPct val="100000"/>
              </a:lnSpc>
              <a:buFont typeface=".AppleSystemUIFont" charset="-120"/>
              <a:buChar char="-"/>
              <a:tabLst/>
              <a:defRPr sz="1800">
                <a:solidFill>
                  <a:schemeClr val="bg2">
                    <a:lumMod val="50000"/>
                  </a:schemeClr>
                </a:solidFill>
              </a:defRPr>
            </a:lvl2pPr>
            <a:lvl3pPr marL="742950" indent="-234950">
              <a:lnSpc>
                <a:spcPct val="100000"/>
              </a:lnSpc>
              <a:tabLst/>
              <a:defRPr sz="1400" b="0">
                <a:solidFill>
                  <a:schemeClr val="bg2">
                    <a:lumMod val="50000"/>
                  </a:schemeClr>
                </a:solidFill>
              </a:defRPr>
            </a:lvl3pPr>
            <a:lvl4pPr marL="971550" indent="-228600">
              <a:lnSpc>
                <a:spcPct val="100000"/>
              </a:lnSpc>
              <a:buFont typeface=".AppleSystemUIFont" charset="-120"/>
              <a:buChar char="-"/>
              <a:tabLst/>
              <a:defRPr sz="1400" b="0">
                <a:solidFill>
                  <a:schemeClr val="bg2">
                    <a:lumMod val="50000"/>
                  </a:schemeClr>
                </a:solidFill>
              </a:defRPr>
            </a:lvl4pPr>
            <a:lvl5pPr marL="1200150" indent="-228600">
              <a:lnSpc>
                <a:spcPct val="100000"/>
              </a:lnSpc>
              <a:tabLst/>
              <a:defRPr sz="1400" b="0">
                <a:solidFill>
                  <a:schemeClr val="bg2">
                    <a:lumMod val="5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12"/>
          <p:cNvSpPr>
            <a:spLocks noGrp="1"/>
          </p:cNvSpPr>
          <p:nvPr>
            <p:ph sz="quarter" idx="14"/>
          </p:nvPr>
        </p:nvSpPr>
        <p:spPr>
          <a:xfrm>
            <a:off x="6228920" y="1647826"/>
            <a:ext cx="5266394" cy="3722687"/>
          </a:xfrm>
        </p:spPr>
        <p:txBody>
          <a:bodyPr>
            <a:normAutofit/>
          </a:bodyPr>
          <a:lstStyle>
            <a:lvl1pPr marL="228600" indent="-228600">
              <a:lnSpc>
                <a:spcPct val="100000"/>
              </a:lnSpc>
              <a:buClr>
                <a:schemeClr val="accent6"/>
              </a:buClr>
              <a:buSzPct val="90000"/>
              <a:buFont typeface="Wingdings" charset="2"/>
              <a:buChar char="§"/>
              <a:defRPr sz="2400">
                <a:solidFill>
                  <a:schemeClr val="bg2">
                    <a:lumMod val="50000"/>
                  </a:schemeClr>
                </a:solidFill>
              </a:defRPr>
            </a:lvl1pPr>
            <a:lvl2pPr marL="508000" indent="-279400">
              <a:lnSpc>
                <a:spcPct val="100000"/>
              </a:lnSpc>
              <a:buFont typeface=".AppleSystemUIFont" charset="-120"/>
              <a:buChar char="-"/>
              <a:tabLst/>
              <a:defRPr sz="1800">
                <a:solidFill>
                  <a:schemeClr val="bg2">
                    <a:lumMod val="50000"/>
                  </a:schemeClr>
                </a:solidFill>
              </a:defRPr>
            </a:lvl2pPr>
            <a:lvl3pPr marL="742950" indent="-234950">
              <a:lnSpc>
                <a:spcPct val="100000"/>
              </a:lnSpc>
              <a:tabLst/>
              <a:defRPr sz="1400" b="0">
                <a:solidFill>
                  <a:schemeClr val="bg2">
                    <a:lumMod val="50000"/>
                  </a:schemeClr>
                </a:solidFill>
              </a:defRPr>
            </a:lvl3pPr>
            <a:lvl4pPr marL="971550" indent="-228600">
              <a:lnSpc>
                <a:spcPct val="100000"/>
              </a:lnSpc>
              <a:buFont typeface=".AppleSystemUIFont" charset="-120"/>
              <a:buChar char="-"/>
              <a:tabLst/>
              <a:defRPr sz="1400" b="0">
                <a:solidFill>
                  <a:schemeClr val="bg2">
                    <a:lumMod val="50000"/>
                  </a:schemeClr>
                </a:solidFill>
              </a:defRPr>
            </a:lvl4pPr>
            <a:lvl5pPr marL="1200150" indent="-228600">
              <a:lnSpc>
                <a:spcPct val="100000"/>
              </a:lnSpc>
              <a:tabLst/>
              <a:defRPr sz="1400" b="0">
                <a:solidFill>
                  <a:schemeClr val="bg2">
                    <a:lumMod val="5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24" name="Group 23"/>
          <p:cNvGrpSpPr/>
          <p:nvPr userDrawn="1"/>
        </p:nvGrpSpPr>
        <p:grpSpPr>
          <a:xfrm flipV="1">
            <a:off x="-42040" y="6328342"/>
            <a:ext cx="384305" cy="346596"/>
            <a:chOff x="6898513" y="4642854"/>
            <a:chExt cx="1673500" cy="1293964"/>
          </a:xfrm>
        </p:grpSpPr>
        <p:sp>
          <p:nvSpPr>
            <p:cNvPr id="25" name="Parallelogram 24"/>
            <p:cNvSpPr/>
            <p:nvPr/>
          </p:nvSpPr>
          <p:spPr>
            <a:xfrm rot="20247223">
              <a:off x="6898513" y="5367501"/>
              <a:ext cx="1673500" cy="569317"/>
            </a:xfrm>
            <a:prstGeom prst="parallelogram">
              <a:avLst>
                <a:gd name="adj" fmla="val 4162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dirty="0"/>
            </a:p>
          </p:txBody>
        </p:sp>
        <p:sp>
          <p:nvSpPr>
            <p:cNvPr id="26" name="Parallelogram 25"/>
            <p:cNvSpPr/>
            <p:nvPr/>
          </p:nvSpPr>
          <p:spPr>
            <a:xfrm rot="20305775" flipH="1" flipV="1">
              <a:off x="7385607" y="4642854"/>
              <a:ext cx="1129073" cy="422246"/>
            </a:xfrm>
            <a:prstGeom prst="parallelogram">
              <a:avLst>
                <a:gd name="adj" fmla="val 38936"/>
              </a:avLst>
            </a:prstGeom>
            <a:solidFill>
              <a:schemeClr val="accent6">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dirty="0"/>
            </a:p>
          </p:txBody>
        </p:sp>
      </p:grpSp>
      <p:sp>
        <p:nvSpPr>
          <p:cNvPr id="20" name="Title 1"/>
          <p:cNvSpPr>
            <a:spLocks noGrp="1"/>
          </p:cNvSpPr>
          <p:nvPr>
            <p:ph type="title" hasCustomPrompt="1"/>
          </p:nvPr>
        </p:nvSpPr>
        <p:spPr>
          <a:xfrm>
            <a:off x="583763" y="32024"/>
            <a:ext cx="9748755" cy="1001952"/>
          </a:xfrm>
        </p:spPr>
        <p:txBody>
          <a:bodyPr anchor="b">
            <a:noAutofit/>
          </a:bodyPr>
          <a:lstStyle>
            <a:lvl1pPr>
              <a:defRPr sz="3000">
                <a:solidFill>
                  <a:schemeClr val="tx2"/>
                </a:solidFill>
              </a:defRPr>
            </a:lvl1pPr>
          </a:lstStyle>
          <a:p>
            <a:r>
              <a:rPr lang="en-US" dirty="0"/>
              <a:t>Headline Here</a:t>
            </a:r>
          </a:p>
        </p:txBody>
      </p:sp>
      <p:cxnSp>
        <p:nvCxnSpPr>
          <p:cNvPr id="21" name="Straight Connector 20"/>
          <p:cNvCxnSpPr/>
          <p:nvPr userDrawn="1"/>
        </p:nvCxnSpPr>
        <p:spPr>
          <a:xfrm>
            <a:off x="685800" y="1314562"/>
            <a:ext cx="457200" cy="0"/>
          </a:xfrm>
          <a:prstGeom prst="line">
            <a:avLst/>
          </a:prstGeom>
          <a:ln w="22225">
            <a:solidFill>
              <a:schemeClr val="accent6"/>
            </a:solidFill>
          </a:ln>
        </p:spPr>
        <p:style>
          <a:lnRef idx="1">
            <a:schemeClr val="accent1"/>
          </a:lnRef>
          <a:fillRef idx="0">
            <a:schemeClr val="accent1"/>
          </a:fillRef>
          <a:effectRef idx="0">
            <a:schemeClr val="accent1"/>
          </a:effectRef>
          <a:fontRef idx="minor">
            <a:schemeClr val="tx1"/>
          </a:fontRef>
        </p:style>
      </p:cxnSp>
      <p:grpSp>
        <p:nvGrpSpPr>
          <p:cNvPr id="22" name="Group 21"/>
          <p:cNvGrpSpPr/>
          <p:nvPr userDrawn="1"/>
        </p:nvGrpSpPr>
        <p:grpSpPr>
          <a:xfrm flipV="1">
            <a:off x="10394005" y="168726"/>
            <a:ext cx="1949391" cy="795313"/>
            <a:chOff x="6264749" y="4543579"/>
            <a:chExt cx="2737838" cy="1116983"/>
          </a:xfrm>
        </p:grpSpPr>
        <p:sp>
          <p:nvSpPr>
            <p:cNvPr id="23" name="Parallelogram 22"/>
            <p:cNvSpPr/>
            <p:nvPr/>
          </p:nvSpPr>
          <p:spPr>
            <a:xfrm rot="1410854" flipV="1">
              <a:off x="6953338" y="4837808"/>
              <a:ext cx="2049249" cy="646155"/>
            </a:xfrm>
            <a:prstGeom prst="parallelogram">
              <a:avLst>
                <a:gd name="adj" fmla="val 43357"/>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351"/>
                <a:t> </a:t>
              </a:r>
            </a:p>
          </p:txBody>
        </p:sp>
        <p:sp>
          <p:nvSpPr>
            <p:cNvPr id="28" name="Parallelogram 27"/>
            <p:cNvSpPr/>
            <p:nvPr/>
          </p:nvSpPr>
          <p:spPr>
            <a:xfrm rot="1424631" flipH="1">
              <a:off x="6264749" y="5213006"/>
              <a:ext cx="1314611" cy="447556"/>
            </a:xfrm>
            <a:prstGeom prst="parallelogram">
              <a:avLst>
                <a:gd name="adj" fmla="val 4583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a:p>
          </p:txBody>
        </p:sp>
        <p:sp>
          <p:nvSpPr>
            <p:cNvPr id="29" name="Parallelogram 28"/>
            <p:cNvSpPr/>
            <p:nvPr/>
          </p:nvSpPr>
          <p:spPr>
            <a:xfrm rot="20189146">
              <a:off x="7660634" y="4543579"/>
              <a:ext cx="1273140" cy="455959"/>
            </a:xfrm>
            <a:prstGeom prst="parallelogram">
              <a:avLst>
                <a:gd name="adj" fmla="val 43357"/>
              </a:avLst>
            </a:prstGeom>
            <a:solidFill>
              <a:schemeClr val="accent6">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351"/>
                <a:t> </a:t>
              </a:r>
            </a:p>
          </p:txBody>
        </p:sp>
      </p:grpSp>
    </p:spTree>
    <p:extLst>
      <p:ext uri="{BB962C8B-B14F-4D97-AF65-F5344CB8AC3E}">
        <p14:creationId xmlns:p14="http://schemas.microsoft.com/office/powerpoint/2010/main" val="7377957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 Content  + Image">
    <p:spTree>
      <p:nvGrpSpPr>
        <p:cNvPr id="1" name=""/>
        <p:cNvGrpSpPr/>
        <p:nvPr/>
      </p:nvGrpSpPr>
      <p:grpSpPr>
        <a:xfrm>
          <a:off x="0" y="0"/>
          <a:ext cx="0" cy="0"/>
          <a:chOff x="0" y="0"/>
          <a:chExt cx="0" cy="0"/>
        </a:xfrm>
      </p:grpSpPr>
      <p:sp>
        <p:nvSpPr>
          <p:cNvPr id="14" name="Slide Number Placeholder 5"/>
          <p:cNvSpPr>
            <a:spLocks noGrp="1"/>
          </p:cNvSpPr>
          <p:nvPr>
            <p:ph type="sldNum" sz="quarter" idx="12"/>
          </p:nvPr>
        </p:nvSpPr>
        <p:spPr>
          <a:xfrm>
            <a:off x="8610599" y="6366126"/>
            <a:ext cx="3012195" cy="365125"/>
          </a:xfrm>
          <a:prstGeom prst="rect">
            <a:avLst/>
          </a:prstGeom>
        </p:spPr>
        <p:txBody>
          <a:bodyPr/>
          <a:lstStyle>
            <a:lvl1pPr>
              <a:defRPr sz="1400">
                <a:solidFill>
                  <a:schemeClr val="bg1">
                    <a:lumMod val="50000"/>
                  </a:schemeClr>
                </a:solidFill>
              </a:defRPr>
            </a:lvl1pPr>
          </a:lstStyle>
          <a:p>
            <a:fld id="{E0BB9DE6-AB9B-7E4C-89BC-7CCB1B9FFC47}" type="slidenum">
              <a:rPr lang="en-US" smtClean="0"/>
              <a:pPr/>
              <a:t>‹#›</a:t>
            </a:fld>
            <a:endParaRPr lang="en-US" dirty="0"/>
          </a:p>
        </p:txBody>
      </p:sp>
      <p:sp>
        <p:nvSpPr>
          <p:cNvPr id="16" name="Content Placeholder 12"/>
          <p:cNvSpPr>
            <a:spLocks noGrp="1"/>
          </p:cNvSpPr>
          <p:nvPr>
            <p:ph sz="quarter" idx="13"/>
          </p:nvPr>
        </p:nvSpPr>
        <p:spPr>
          <a:xfrm>
            <a:off x="572877" y="1647826"/>
            <a:ext cx="5667667" cy="4366475"/>
          </a:xfrm>
        </p:spPr>
        <p:txBody>
          <a:bodyPr>
            <a:normAutofit/>
          </a:bodyPr>
          <a:lstStyle>
            <a:lvl1pPr marL="228600" indent="-228600">
              <a:lnSpc>
                <a:spcPct val="100000"/>
              </a:lnSpc>
              <a:buClr>
                <a:schemeClr val="accent6"/>
              </a:buClr>
              <a:buSzPct val="90000"/>
              <a:buFont typeface="Wingdings" charset="2"/>
              <a:buChar char="§"/>
              <a:defRPr sz="2400">
                <a:solidFill>
                  <a:schemeClr val="bg2">
                    <a:lumMod val="50000"/>
                  </a:schemeClr>
                </a:solidFill>
              </a:defRPr>
            </a:lvl1pPr>
            <a:lvl2pPr marL="508000" indent="-279400">
              <a:lnSpc>
                <a:spcPct val="100000"/>
              </a:lnSpc>
              <a:buFont typeface=".AppleSystemUIFont" charset="-120"/>
              <a:buChar char="-"/>
              <a:tabLst/>
              <a:defRPr sz="1800">
                <a:solidFill>
                  <a:schemeClr val="bg2">
                    <a:lumMod val="50000"/>
                  </a:schemeClr>
                </a:solidFill>
              </a:defRPr>
            </a:lvl2pPr>
            <a:lvl3pPr marL="742950" indent="-234950">
              <a:lnSpc>
                <a:spcPct val="100000"/>
              </a:lnSpc>
              <a:tabLst/>
              <a:defRPr sz="1400" b="0">
                <a:solidFill>
                  <a:schemeClr val="bg2">
                    <a:lumMod val="50000"/>
                  </a:schemeClr>
                </a:solidFill>
              </a:defRPr>
            </a:lvl3pPr>
            <a:lvl4pPr marL="971550" indent="-228600">
              <a:lnSpc>
                <a:spcPct val="100000"/>
              </a:lnSpc>
              <a:buFont typeface=".AppleSystemUIFont" charset="-120"/>
              <a:buChar char="-"/>
              <a:tabLst/>
              <a:defRPr sz="1400" b="0">
                <a:solidFill>
                  <a:schemeClr val="bg2">
                    <a:lumMod val="50000"/>
                  </a:schemeClr>
                </a:solidFill>
              </a:defRPr>
            </a:lvl4pPr>
            <a:lvl5pPr marL="1200150" indent="-228600">
              <a:lnSpc>
                <a:spcPct val="100000"/>
              </a:lnSpc>
              <a:tabLst/>
              <a:defRPr sz="1400" b="0">
                <a:solidFill>
                  <a:schemeClr val="bg2">
                    <a:lumMod val="5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0" name="Content Placeholder 12"/>
          <p:cNvSpPr>
            <a:spLocks noGrp="1"/>
          </p:cNvSpPr>
          <p:nvPr>
            <p:ph sz="quarter" idx="15" hasCustomPrompt="1"/>
          </p:nvPr>
        </p:nvSpPr>
        <p:spPr>
          <a:xfrm>
            <a:off x="6438507" y="1653348"/>
            <a:ext cx="5084899" cy="4366475"/>
          </a:xfrm>
          <a:solidFill>
            <a:schemeClr val="accent6">
              <a:lumMod val="20000"/>
              <a:lumOff val="80000"/>
            </a:schemeClr>
          </a:solidFill>
        </p:spPr>
        <p:txBody>
          <a:bodyPr anchor="ctr">
            <a:normAutofit/>
          </a:bodyPr>
          <a:lstStyle>
            <a:lvl1pPr marL="0" indent="0" algn="ctr">
              <a:lnSpc>
                <a:spcPct val="100000"/>
              </a:lnSpc>
              <a:buClr>
                <a:schemeClr val="accent1"/>
              </a:buClr>
              <a:buSzPct val="90000"/>
              <a:buFontTx/>
              <a:buNone/>
              <a:defRPr sz="2600">
                <a:solidFill>
                  <a:schemeClr val="tx1"/>
                </a:solidFill>
              </a:defRPr>
            </a:lvl1pPr>
            <a:lvl2pPr marL="508000" indent="-279400">
              <a:lnSpc>
                <a:spcPct val="100000"/>
              </a:lnSpc>
              <a:buFont typeface=".AppleSystemUIFont" charset="-120"/>
              <a:buChar char="-"/>
              <a:tabLst/>
              <a:defRPr sz="2000">
                <a:solidFill>
                  <a:schemeClr val="tx1"/>
                </a:solidFill>
              </a:defRPr>
            </a:lvl2pPr>
            <a:lvl3pPr marL="742950" indent="-234950">
              <a:lnSpc>
                <a:spcPct val="100000"/>
              </a:lnSpc>
              <a:tabLst/>
              <a:defRPr sz="1600" b="0">
                <a:solidFill>
                  <a:schemeClr val="tx2"/>
                </a:solidFill>
              </a:defRPr>
            </a:lvl3pPr>
            <a:lvl4pPr marL="971550" indent="-228600">
              <a:lnSpc>
                <a:spcPct val="100000"/>
              </a:lnSpc>
              <a:buFont typeface=".AppleSystemUIFont" charset="-120"/>
              <a:buChar char="-"/>
              <a:tabLst/>
              <a:defRPr sz="1600" b="0">
                <a:solidFill>
                  <a:schemeClr val="tx1"/>
                </a:solidFill>
              </a:defRPr>
            </a:lvl4pPr>
            <a:lvl5pPr marL="1200150" indent="-228600">
              <a:lnSpc>
                <a:spcPct val="100000"/>
              </a:lnSpc>
              <a:tabLst/>
              <a:defRPr sz="1600" b="0">
                <a:solidFill>
                  <a:schemeClr val="tx2"/>
                </a:solidFill>
              </a:defRPr>
            </a:lvl5pPr>
          </a:lstStyle>
          <a:p>
            <a:pPr lvl="0"/>
            <a:r>
              <a:rPr lang="en-US" dirty="0"/>
              <a:t>Put Image Here</a:t>
            </a:r>
          </a:p>
        </p:txBody>
      </p:sp>
      <p:grpSp>
        <p:nvGrpSpPr>
          <p:cNvPr id="26" name="Group 25"/>
          <p:cNvGrpSpPr/>
          <p:nvPr userDrawn="1"/>
        </p:nvGrpSpPr>
        <p:grpSpPr>
          <a:xfrm flipV="1">
            <a:off x="-42040" y="6328342"/>
            <a:ext cx="384305" cy="346596"/>
            <a:chOff x="6898513" y="4642854"/>
            <a:chExt cx="1673500" cy="1293964"/>
          </a:xfrm>
        </p:grpSpPr>
        <p:sp>
          <p:nvSpPr>
            <p:cNvPr id="27" name="Parallelogram 26"/>
            <p:cNvSpPr/>
            <p:nvPr/>
          </p:nvSpPr>
          <p:spPr>
            <a:xfrm rot="20247223">
              <a:off x="6898513" y="5367501"/>
              <a:ext cx="1673500" cy="569317"/>
            </a:xfrm>
            <a:prstGeom prst="parallelogram">
              <a:avLst>
                <a:gd name="adj" fmla="val 4162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dirty="0"/>
            </a:p>
          </p:txBody>
        </p:sp>
        <p:sp>
          <p:nvSpPr>
            <p:cNvPr id="28" name="Parallelogram 27"/>
            <p:cNvSpPr/>
            <p:nvPr/>
          </p:nvSpPr>
          <p:spPr>
            <a:xfrm rot="20305775" flipH="1" flipV="1">
              <a:off x="7385607" y="4642854"/>
              <a:ext cx="1129073" cy="422246"/>
            </a:xfrm>
            <a:prstGeom prst="parallelogram">
              <a:avLst>
                <a:gd name="adj" fmla="val 38936"/>
              </a:avLst>
            </a:prstGeom>
            <a:solidFill>
              <a:schemeClr val="accent6">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dirty="0"/>
            </a:p>
          </p:txBody>
        </p:sp>
      </p:grpSp>
      <p:sp>
        <p:nvSpPr>
          <p:cNvPr id="17" name="Title 1"/>
          <p:cNvSpPr>
            <a:spLocks noGrp="1"/>
          </p:cNvSpPr>
          <p:nvPr>
            <p:ph type="title" hasCustomPrompt="1"/>
          </p:nvPr>
        </p:nvSpPr>
        <p:spPr>
          <a:xfrm>
            <a:off x="583763" y="32024"/>
            <a:ext cx="9748755" cy="1001952"/>
          </a:xfrm>
        </p:spPr>
        <p:txBody>
          <a:bodyPr anchor="b">
            <a:noAutofit/>
          </a:bodyPr>
          <a:lstStyle>
            <a:lvl1pPr>
              <a:defRPr sz="3000">
                <a:solidFill>
                  <a:schemeClr val="tx1"/>
                </a:solidFill>
              </a:defRPr>
            </a:lvl1pPr>
          </a:lstStyle>
          <a:p>
            <a:r>
              <a:rPr lang="en-US" dirty="0"/>
              <a:t>Headline Here</a:t>
            </a:r>
          </a:p>
        </p:txBody>
      </p:sp>
      <p:cxnSp>
        <p:nvCxnSpPr>
          <p:cNvPr id="21" name="Straight Connector 20"/>
          <p:cNvCxnSpPr/>
          <p:nvPr userDrawn="1"/>
        </p:nvCxnSpPr>
        <p:spPr>
          <a:xfrm>
            <a:off x="685800" y="1314562"/>
            <a:ext cx="457200" cy="0"/>
          </a:xfrm>
          <a:prstGeom prst="line">
            <a:avLst/>
          </a:prstGeom>
          <a:ln w="22225">
            <a:solidFill>
              <a:schemeClr val="accent6"/>
            </a:solidFill>
          </a:ln>
        </p:spPr>
        <p:style>
          <a:lnRef idx="1">
            <a:schemeClr val="accent1"/>
          </a:lnRef>
          <a:fillRef idx="0">
            <a:schemeClr val="accent1"/>
          </a:fillRef>
          <a:effectRef idx="0">
            <a:schemeClr val="accent1"/>
          </a:effectRef>
          <a:fontRef idx="minor">
            <a:schemeClr val="tx1"/>
          </a:fontRef>
        </p:style>
      </p:cxnSp>
      <p:grpSp>
        <p:nvGrpSpPr>
          <p:cNvPr id="15" name="Group 14"/>
          <p:cNvGrpSpPr/>
          <p:nvPr userDrawn="1"/>
        </p:nvGrpSpPr>
        <p:grpSpPr>
          <a:xfrm flipV="1">
            <a:off x="10394005" y="168726"/>
            <a:ext cx="1949391" cy="795313"/>
            <a:chOff x="6264749" y="4543579"/>
            <a:chExt cx="2737838" cy="1116983"/>
          </a:xfrm>
        </p:grpSpPr>
        <p:sp>
          <p:nvSpPr>
            <p:cNvPr id="18" name="Parallelogram 17"/>
            <p:cNvSpPr/>
            <p:nvPr/>
          </p:nvSpPr>
          <p:spPr>
            <a:xfrm rot="1410854" flipV="1">
              <a:off x="6953338" y="4837808"/>
              <a:ext cx="2049249" cy="646155"/>
            </a:xfrm>
            <a:prstGeom prst="parallelogram">
              <a:avLst>
                <a:gd name="adj" fmla="val 43357"/>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351"/>
                <a:t> </a:t>
              </a:r>
            </a:p>
          </p:txBody>
        </p:sp>
        <p:sp>
          <p:nvSpPr>
            <p:cNvPr id="19" name="Parallelogram 18"/>
            <p:cNvSpPr/>
            <p:nvPr/>
          </p:nvSpPr>
          <p:spPr>
            <a:xfrm rot="1424631" flipH="1">
              <a:off x="6264749" y="5213006"/>
              <a:ext cx="1314611" cy="447556"/>
            </a:xfrm>
            <a:prstGeom prst="parallelogram">
              <a:avLst>
                <a:gd name="adj" fmla="val 4583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a:p>
          </p:txBody>
        </p:sp>
        <p:sp>
          <p:nvSpPr>
            <p:cNvPr id="23" name="Parallelogram 22"/>
            <p:cNvSpPr/>
            <p:nvPr/>
          </p:nvSpPr>
          <p:spPr>
            <a:xfrm rot="20189146">
              <a:off x="7660634" y="4543579"/>
              <a:ext cx="1273140" cy="455959"/>
            </a:xfrm>
            <a:prstGeom prst="parallelogram">
              <a:avLst>
                <a:gd name="adj" fmla="val 43357"/>
              </a:avLst>
            </a:prstGeom>
            <a:solidFill>
              <a:schemeClr val="accent6">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351"/>
                <a:t> </a:t>
              </a:r>
            </a:p>
          </p:txBody>
        </p:sp>
      </p:grpSp>
    </p:spTree>
    <p:extLst>
      <p:ext uri="{BB962C8B-B14F-4D97-AF65-F5344CB8AC3E}">
        <p14:creationId xmlns:p14="http://schemas.microsoft.com/office/powerpoint/2010/main" val="210752876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 Line Title ONLY">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8610599" y="6366126"/>
            <a:ext cx="3012195" cy="365125"/>
          </a:xfrm>
          <a:prstGeom prst="rect">
            <a:avLst/>
          </a:prstGeom>
        </p:spPr>
        <p:txBody>
          <a:bodyPr/>
          <a:lstStyle>
            <a:lvl1pPr>
              <a:defRPr sz="1400">
                <a:solidFill>
                  <a:schemeClr val="bg1">
                    <a:lumMod val="50000"/>
                  </a:schemeClr>
                </a:solidFill>
              </a:defRPr>
            </a:lvl1pPr>
          </a:lstStyle>
          <a:p>
            <a:fld id="{E0BB9DE6-AB9B-7E4C-89BC-7CCB1B9FFC47}" type="slidenum">
              <a:rPr lang="en-US" smtClean="0"/>
              <a:pPr/>
              <a:t>‹#›</a:t>
            </a:fld>
            <a:endParaRPr lang="en-US" dirty="0"/>
          </a:p>
        </p:txBody>
      </p:sp>
      <p:grpSp>
        <p:nvGrpSpPr>
          <p:cNvPr id="27" name="Group 26"/>
          <p:cNvGrpSpPr/>
          <p:nvPr userDrawn="1"/>
        </p:nvGrpSpPr>
        <p:grpSpPr>
          <a:xfrm flipV="1">
            <a:off x="-42040" y="6328342"/>
            <a:ext cx="384305" cy="346596"/>
            <a:chOff x="6898513" y="4642854"/>
            <a:chExt cx="1673500" cy="1293964"/>
          </a:xfrm>
        </p:grpSpPr>
        <p:sp>
          <p:nvSpPr>
            <p:cNvPr id="28" name="Parallelogram 27"/>
            <p:cNvSpPr/>
            <p:nvPr/>
          </p:nvSpPr>
          <p:spPr>
            <a:xfrm rot="20247223">
              <a:off x="6898513" y="5367501"/>
              <a:ext cx="1673500" cy="569317"/>
            </a:xfrm>
            <a:prstGeom prst="parallelogram">
              <a:avLst>
                <a:gd name="adj" fmla="val 4162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dirty="0"/>
            </a:p>
          </p:txBody>
        </p:sp>
        <p:sp>
          <p:nvSpPr>
            <p:cNvPr id="29" name="Parallelogram 28"/>
            <p:cNvSpPr/>
            <p:nvPr/>
          </p:nvSpPr>
          <p:spPr>
            <a:xfrm rot="20305775" flipH="1" flipV="1">
              <a:off x="7385607" y="4642854"/>
              <a:ext cx="1129073" cy="422246"/>
            </a:xfrm>
            <a:prstGeom prst="parallelogram">
              <a:avLst>
                <a:gd name="adj" fmla="val 38936"/>
              </a:avLst>
            </a:prstGeom>
            <a:solidFill>
              <a:schemeClr val="accent6">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dirty="0"/>
            </a:p>
          </p:txBody>
        </p:sp>
      </p:grpSp>
      <p:sp>
        <p:nvSpPr>
          <p:cNvPr id="15" name="Title 1"/>
          <p:cNvSpPr>
            <a:spLocks noGrp="1"/>
          </p:cNvSpPr>
          <p:nvPr>
            <p:ph type="title" hasCustomPrompt="1"/>
          </p:nvPr>
        </p:nvSpPr>
        <p:spPr>
          <a:xfrm>
            <a:off x="583763" y="147324"/>
            <a:ext cx="9748755" cy="1001952"/>
          </a:xfrm>
        </p:spPr>
        <p:txBody>
          <a:bodyPr anchor="b">
            <a:noAutofit/>
          </a:bodyPr>
          <a:lstStyle>
            <a:lvl1pPr>
              <a:lnSpc>
                <a:spcPts val="3400"/>
              </a:lnSpc>
              <a:defRPr sz="2600">
                <a:solidFill>
                  <a:schemeClr val="tx1"/>
                </a:solidFill>
              </a:defRPr>
            </a:lvl1pPr>
          </a:lstStyle>
          <a:p>
            <a:r>
              <a:rPr lang="en-US" dirty="0"/>
              <a:t>2 Lines</a:t>
            </a:r>
            <a:br>
              <a:rPr lang="en-US" dirty="0"/>
            </a:br>
            <a:r>
              <a:rPr lang="en-US" dirty="0"/>
              <a:t>Headline Here</a:t>
            </a:r>
          </a:p>
        </p:txBody>
      </p:sp>
      <p:cxnSp>
        <p:nvCxnSpPr>
          <p:cNvPr id="16" name="Straight Connector 15"/>
          <p:cNvCxnSpPr/>
          <p:nvPr userDrawn="1"/>
        </p:nvCxnSpPr>
        <p:spPr>
          <a:xfrm>
            <a:off x="685800" y="1314562"/>
            <a:ext cx="457200" cy="0"/>
          </a:xfrm>
          <a:prstGeom prst="line">
            <a:avLst/>
          </a:prstGeom>
          <a:ln w="22225">
            <a:solidFill>
              <a:schemeClr val="accent6"/>
            </a:solidFill>
          </a:ln>
        </p:spPr>
        <p:style>
          <a:lnRef idx="1">
            <a:schemeClr val="accent1"/>
          </a:lnRef>
          <a:fillRef idx="0">
            <a:schemeClr val="accent1"/>
          </a:fillRef>
          <a:effectRef idx="0">
            <a:schemeClr val="accent1"/>
          </a:effectRef>
          <a:fontRef idx="minor">
            <a:schemeClr val="tx1"/>
          </a:fontRef>
        </p:style>
      </p:cxnSp>
      <p:grpSp>
        <p:nvGrpSpPr>
          <p:cNvPr id="13" name="Group 12"/>
          <p:cNvGrpSpPr/>
          <p:nvPr userDrawn="1"/>
        </p:nvGrpSpPr>
        <p:grpSpPr>
          <a:xfrm flipV="1">
            <a:off x="10394005" y="168726"/>
            <a:ext cx="1949391" cy="795313"/>
            <a:chOff x="6264749" y="4543579"/>
            <a:chExt cx="2737838" cy="1116983"/>
          </a:xfrm>
        </p:grpSpPr>
        <p:sp>
          <p:nvSpPr>
            <p:cNvPr id="17" name="Parallelogram 16"/>
            <p:cNvSpPr/>
            <p:nvPr/>
          </p:nvSpPr>
          <p:spPr>
            <a:xfrm rot="1410854" flipV="1">
              <a:off x="6953338" y="4837808"/>
              <a:ext cx="2049249" cy="646155"/>
            </a:xfrm>
            <a:prstGeom prst="parallelogram">
              <a:avLst>
                <a:gd name="adj" fmla="val 43357"/>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351"/>
                <a:t> </a:t>
              </a:r>
            </a:p>
          </p:txBody>
        </p:sp>
        <p:sp>
          <p:nvSpPr>
            <p:cNvPr id="18" name="Parallelogram 17"/>
            <p:cNvSpPr/>
            <p:nvPr/>
          </p:nvSpPr>
          <p:spPr>
            <a:xfrm rot="1424631" flipH="1">
              <a:off x="6264749" y="5213006"/>
              <a:ext cx="1314611" cy="447556"/>
            </a:xfrm>
            <a:prstGeom prst="parallelogram">
              <a:avLst>
                <a:gd name="adj" fmla="val 4583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a:p>
          </p:txBody>
        </p:sp>
        <p:sp>
          <p:nvSpPr>
            <p:cNvPr id="19" name="Parallelogram 18"/>
            <p:cNvSpPr/>
            <p:nvPr/>
          </p:nvSpPr>
          <p:spPr>
            <a:xfrm rot="20189146">
              <a:off x="7660634" y="4543579"/>
              <a:ext cx="1273140" cy="455959"/>
            </a:xfrm>
            <a:prstGeom prst="parallelogram">
              <a:avLst>
                <a:gd name="adj" fmla="val 43357"/>
              </a:avLst>
            </a:prstGeom>
            <a:solidFill>
              <a:schemeClr val="accent6">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351"/>
                <a:t> </a:t>
              </a:r>
            </a:p>
          </p:txBody>
        </p:sp>
      </p:grpSp>
    </p:spTree>
    <p:extLst>
      <p:ext uri="{BB962C8B-B14F-4D97-AF65-F5344CB8AC3E}">
        <p14:creationId xmlns:p14="http://schemas.microsoft.com/office/powerpoint/2010/main" val="7000450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 Line Title + Content">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8610599" y="6366126"/>
            <a:ext cx="3012195" cy="365125"/>
          </a:xfrm>
          <a:prstGeom prst="rect">
            <a:avLst/>
          </a:prstGeom>
        </p:spPr>
        <p:txBody>
          <a:bodyPr/>
          <a:lstStyle>
            <a:lvl1pPr>
              <a:defRPr sz="1400">
                <a:solidFill>
                  <a:schemeClr val="bg1">
                    <a:lumMod val="50000"/>
                  </a:schemeClr>
                </a:solidFill>
              </a:defRPr>
            </a:lvl1pPr>
          </a:lstStyle>
          <a:p>
            <a:fld id="{E0BB9DE6-AB9B-7E4C-89BC-7CCB1B9FFC47}" type="slidenum">
              <a:rPr lang="en-US" smtClean="0"/>
              <a:pPr/>
              <a:t>‹#›</a:t>
            </a:fld>
            <a:endParaRPr lang="en-US" dirty="0"/>
          </a:p>
        </p:txBody>
      </p:sp>
      <p:sp>
        <p:nvSpPr>
          <p:cNvPr id="13" name="Content Placeholder 12"/>
          <p:cNvSpPr>
            <a:spLocks noGrp="1"/>
          </p:cNvSpPr>
          <p:nvPr>
            <p:ph sz="quarter" idx="13"/>
          </p:nvPr>
        </p:nvSpPr>
        <p:spPr>
          <a:xfrm>
            <a:off x="572877" y="1647826"/>
            <a:ext cx="11049917" cy="3722687"/>
          </a:xfrm>
        </p:spPr>
        <p:txBody>
          <a:bodyPr>
            <a:normAutofit/>
          </a:bodyPr>
          <a:lstStyle>
            <a:lvl1pPr marL="228600" indent="-228600">
              <a:lnSpc>
                <a:spcPct val="100000"/>
              </a:lnSpc>
              <a:buClr>
                <a:schemeClr val="accent6"/>
              </a:buClr>
              <a:buSzPct val="90000"/>
              <a:buFont typeface="Wingdings" charset="2"/>
              <a:buChar char="§"/>
              <a:defRPr sz="2400">
                <a:solidFill>
                  <a:schemeClr val="bg2">
                    <a:lumMod val="50000"/>
                  </a:schemeClr>
                </a:solidFill>
              </a:defRPr>
            </a:lvl1pPr>
            <a:lvl2pPr marL="508000" indent="-279400">
              <a:lnSpc>
                <a:spcPct val="100000"/>
              </a:lnSpc>
              <a:buFont typeface=".AppleSystemUIFont" charset="-120"/>
              <a:buChar char="-"/>
              <a:tabLst/>
              <a:defRPr sz="1800">
                <a:solidFill>
                  <a:schemeClr val="bg2">
                    <a:lumMod val="50000"/>
                  </a:schemeClr>
                </a:solidFill>
              </a:defRPr>
            </a:lvl2pPr>
            <a:lvl3pPr marL="742950" indent="-234950">
              <a:lnSpc>
                <a:spcPct val="100000"/>
              </a:lnSpc>
              <a:tabLst/>
              <a:defRPr sz="1400" b="0">
                <a:solidFill>
                  <a:schemeClr val="bg2">
                    <a:lumMod val="50000"/>
                  </a:schemeClr>
                </a:solidFill>
              </a:defRPr>
            </a:lvl3pPr>
            <a:lvl4pPr marL="971550" indent="-228600">
              <a:lnSpc>
                <a:spcPct val="100000"/>
              </a:lnSpc>
              <a:buFont typeface=".AppleSystemUIFont" charset="-120"/>
              <a:buChar char="-"/>
              <a:tabLst/>
              <a:defRPr sz="1400" b="0">
                <a:solidFill>
                  <a:schemeClr val="bg2">
                    <a:lumMod val="50000"/>
                  </a:schemeClr>
                </a:solidFill>
              </a:defRPr>
            </a:lvl4pPr>
            <a:lvl5pPr marL="1200150" indent="-228600">
              <a:lnSpc>
                <a:spcPct val="100000"/>
              </a:lnSpc>
              <a:tabLst/>
              <a:defRPr sz="1400" b="0">
                <a:solidFill>
                  <a:schemeClr val="bg2">
                    <a:lumMod val="5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27" name="Group 26"/>
          <p:cNvGrpSpPr/>
          <p:nvPr userDrawn="1"/>
        </p:nvGrpSpPr>
        <p:grpSpPr>
          <a:xfrm flipV="1">
            <a:off x="-42040" y="6328342"/>
            <a:ext cx="384305" cy="346596"/>
            <a:chOff x="6898513" y="4642854"/>
            <a:chExt cx="1673500" cy="1293964"/>
          </a:xfrm>
        </p:grpSpPr>
        <p:sp>
          <p:nvSpPr>
            <p:cNvPr id="28" name="Parallelogram 27"/>
            <p:cNvSpPr/>
            <p:nvPr/>
          </p:nvSpPr>
          <p:spPr>
            <a:xfrm rot="20247223">
              <a:off x="6898513" y="5367501"/>
              <a:ext cx="1673500" cy="569317"/>
            </a:xfrm>
            <a:prstGeom prst="parallelogram">
              <a:avLst>
                <a:gd name="adj" fmla="val 4162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dirty="0"/>
            </a:p>
          </p:txBody>
        </p:sp>
        <p:sp>
          <p:nvSpPr>
            <p:cNvPr id="29" name="Parallelogram 28"/>
            <p:cNvSpPr/>
            <p:nvPr/>
          </p:nvSpPr>
          <p:spPr>
            <a:xfrm rot="20305775" flipH="1" flipV="1">
              <a:off x="7385607" y="4642854"/>
              <a:ext cx="1129073" cy="422246"/>
            </a:xfrm>
            <a:prstGeom prst="parallelogram">
              <a:avLst>
                <a:gd name="adj" fmla="val 38936"/>
              </a:avLst>
            </a:prstGeom>
            <a:solidFill>
              <a:schemeClr val="accent6">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dirty="0"/>
            </a:p>
          </p:txBody>
        </p:sp>
      </p:grpSp>
      <p:cxnSp>
        <p:nvCxnSpPr>
          <p:cNvPr id="16" name="Straight Connector 15"/>
          <p:cNvCxnSpPr/>
          <p:nvPr userDrawn="1"/>
        </p:nvCxnSpPr>
        <p:spPr>
          <a:xfrm>
            <a:off x="685800" y="1314562"/>
            <a:ext cx="457200" cy="0"/>
          </a:xfrm>
          <a:prstGeom prst="line">
            <a:avLst/>
          </a:prstGeom>
          <a:ln w="22225">
            <a:solidFill>
              <a:schemeClr val="accent6"/>
            </a:solidFill>
          </a:ln>
        </p:spPr>
        <p:style>
          <a:lnRef idx="1">
            <a:schemeClr val="accent1"/>
          </a:lnRef>
          <a:fillRef idx="0">
            <a:schemeClr val="accent1"/>
          </a:fillRef>
          <a:effectRef idx="0">
            <a:schemeClr val="accent1"/>
          </a:effectRef>
          <a:fontRef idx="minor">
            <a:schemeClr val="tx1"/>
          </a:fontRef>
        </p:style>
      </p:cxnSp>
      <p:sp>
        <p:nvSpPr>
          <p:cNvPr id="24" name="Title 1"/>
          <p:cNvSpPr>
            <a:spLocks noGrp="1"/>
          </p:cNvSpPr>
          <p:nvPr>
            <p:ph type="title" hasCustomPrompt="1"/>
          </p:nvPr>
        </p:nvSpPr>
        <p:spPr>
          <a:xfrm>
            <a:off x="583763" y="147324"/>
            <a:ext cx="9748755" cy="1001952"/>
          </a:xfrm>
        </p:spPr>
        <p:txBody>
          <a:bodyPr anchor="b">
            <a:noAutofit/>
          </a:bodyPr>
          <a:lstStyle>
            <a:lvl1pPr>
              <a:lnSpc>
                <a:spcPts val="3400"/>
              </a:lnSpc>
              <a:defRPr sz="2600">
                <a:solidFill>
                  <a:schemeClr val="tx1"/>
                </a:solidFill>
              </a:defRPr>
            </a:lvl1pPr>
          </a:lstStyle>
          <a:p>
            <a:r>
              <a:rPr lang="en-US" dirty="0"/>
              <a:t>2 Lines</a:t>
            </a:r>
            <a:br>
              <a:rPr lang="en-US" dirty="0"/>
            </a:br>
            <a:r>
              <a:rPr lang="en-US" dirty="0"/>
              <a:t>Headline Here</a:t>
            </a:r>
          </a:p>
        </p:txBody>
      </p:sp>
      <p:grpSp>
        <p:nvGrpSpPr>
          <p:cNvPr id="25" name="Group 24"/>
          <p:cNvGrpSpPr/>
          <p:nvPr userDrawn="1"/>
        </p:nvGrpSpPr>
        <p:grpSpPr>
          <a:xfrm flipV="1">
            <a:off x="10394005" y="168726"/>
            <a:ext cx="1949391" cy="795313"/>
            <a:chOff x="6264749" y="4543579"/>
            <a:chExt cx="2737838" cy="1116983"/>
          </a:xfrm>
        </p:grpSpPr>
        <p:sp>
          <p:nvSpPr>
            <p:cNvPr id="26" name="Parallelogram 25"/>
            <p:cNvSpPr/>
            <p:nvPr/>
          </p:nvSpPr>
          <p:spPr>
            <a:xfrm rot="1410854" flipV="1">
              <a:off x="6953338" y="4837808"/>
              <a:ext cx="2049249" cy="646155"/>
            </a:xfrm>
            <a:prstGeom prst="parallelogram">
              <a:avLst>
                <a:gd name="adj" fmla="val 43357"/>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351"/>
                <a:t> </a:t>
              </a:r>
            </a:p>
          </p:txBody>
        </p:sp>
        <p:sp>
          <p:nvSpPr>
            <p:cNvPr id="30" name="Parallelogram 29"/>
            <p:cNvSpPr/>
            <p:nvPr/>
          </p:nvSpPr>
          <p:spPr>
            <a:xfrm rot="1424631" flipH="1">
              <a:off x="6264749" y="5213006"/>
              <a:ext cx="1314611" cy="447556"/>
            </a:xfrm>
            <a:prstGeom prst="parallelogram">
              <a:avLst>
                <a:gd name="adj" fmla="val 4583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a:p>
          </p:txBody>
        </p:sp>
        <p:sp>
          <p:nvSpPr>
            <p:cNvPr id="31" name="Parallelogram 30"/>
            <p:cNvSpPr/>
            <p:nvPr/>
          </p:nvSpPr>
          <p:spPr>
            <a:xfrm rot="20189146">
              <a:off x="7660634" y="4543579"/>
              <a:ext cx="1273140" cy="455959"/>
            </a:xfrm>
            <a:prstGeom prst="parallelogram">
              <a:avLst>
                <a:gd name="adj" fmla="val 43357"/>
              </a:avLst>
            </a:prstGeom>
            <a:solidFill>
              <a:schemeClr val="accent6">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351"/>
                <a:t> </a:t>
              </a:r>
            </a:p>
          </p:txBody>
        </p:sp>
      </p:grpSp>
    </p:spTree>
    <p:extLst>
      <p:ext uri="{BB962C8B-B14F-4D97-AF65-F5344CB8AC3E}">
        <p14:creationId xmlns:p14="http://schemas.microsoft.com/office/powerpoint/2010/main" val="4213337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wo columns" preserve="1" userDrawn="1">
  <p:cSld name="2 Line Title + Two columns">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8610599" y="6366126"/>
            <a:ext cx="3012195" cy="365125"/>
          </a:xfrm>
          <a:prstGeom prst="rect">
            <a:avLst/>
          </a:prstGeom>
        </p:spPr>
        <p:txBody>
          <a:bodyPr/>
          <a:lstStyle>
            <a:lvl1pPr>
              <a:defRPr sz="1400">
                <a:solidFill>
                  <a:schemeClr val="bg1">
                    <a:lumMod val="50000"/>
                  </a:schemeClr>
                </a:solidFill>
              </a:defRPr>
            </a:lvl1pPr>
          </a:lstStyle>
          <a:p>
            <a:fld id="{E0BB9DE6-AB9B-7E4C-89BC-7CCB1B9FFC47}" type="slidenum">
              <a:rPr lang="en-US" smtClean="0"/>
              <a:pPr/>
              <a:t>‹#›</a:t>
            </a:fld>
            <a:endParaRPr lang="en-US" dirty="0"/>
          </a:p>
        </p:txBody>
      </p:sp>
      <p:sp>
        <p:nvSpPr>
          <p:cNvPr id="12" name="Content Placeholder 12"/>
          <p:cNvSpPr>
            <a:spLocks noGrp="1"/>
          </p:cNvSpPr>
          <p:nvPr>
            <p:ph sz="quarter" idx="13"/>
          </p:nvPr>
        </p:nvSpPr>
        <p:spPr>
          <a:xfrm>
            <a:off x="572877" y="1647826"/>
            <a:ext cx="5401661" cy="3722687"/>
          </a:xfrm>
        </p:spPr>
        <p:txBody>
          <a:bodyPr>
            <a:normAutofit/>
          </a:bodyPr>
          <a:lstStyle>
            <a:lvl1pPr marL="228600" indent="-228600">
              <a:lnSpc>
                <a:spcPct val="100000"/>
              </a:lnSpc>
              <a:buClr>
                <a:schemeClr val="accent6"/>
              </a:buClr>
              <a:buSzPct val="90000"/>
              <a:buFont typeface="Wingdings" charset="2"/>
              <a:buChar char="§"/>
              <a:defRPr sz="2400">
                <a:solidFill>
                  <a:schemeClr val="bg2">
                    <a:lumMod val="50000"/>
                  </a:schemeClr>
                </a:solidFill>
              </a:defRPr>
            </a:lvl1pPr>
            <a:lvl2pPr marL="508000" indent="-279400">
              <a:lnSpc>
                <a:spcPct val="100000"/>
              </a:lnSpc>
              <a:buFont typeface=".AppleSystemUIFont" charset="-120"/>
              <a:buChar char="-"/>
              <a:tabLst/>
              <a:defRPr sz="1800">
                <a:solidFill>
                  <a:schemeClr val="bg2">
                    <a:lumMod val="50000"/>
                  </a:schemeClr>
                </a:solidFill>
              </a:defRPr>
            </a:lvl2pPr>
            <a:lvl3pPr marL="742950" indent="-234950">
              <a:lnSpc>
                <a:spcPct val="100000"/>
              </a:lnSpc>
              <a:tabLst/>
              <a:defRPr sz="1400" b="0">
                <a:solidFill>
                  <a:schemeClr val="bg2">
                    <a:lumMod val="50000"/>
                  </a:schemeClr>
                </a:solidFill>
              </a:defRPr>
            </a:lvl3pPr>
            <a:lvl4pPr marL="971550" indent="-228600">
              <a:lnSpc>
                <a:spcPct val="100000"/>
              </a:lnSpc>
              <a:buFont typeface=".AppleSystemUIFont" charset="-120"/>
              <a:buChar char="-"/>
              <a:tabLst/>
              <a:defRPr sz="1400" b="0">
                <a:solidFill>
                  <a:schemeClr val="bg2">
                    <a:lumMod val="50000"/>
                  </a:schemeClr>
                </a:solidFill>
              </a:defRPr>
            </a:lvl4pPr>
            <a:lvl5pPr marL="1200150" indent="-228600">
              <a:lnSpc>
                <a:spcPct val="100000"/>
              </a:lnSpc>
              <a:tabLst/>
              <a:defRPr sz="1400" b="0">
                <a:solidFill>
                  <a:schemeClr val="bg2">
                    <a:lumMod val="5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12"/>
          <p:cNvSpPr>
            <a:spLocks noGrp="1"/>
          </p:cNvSpPr>
          <p:nvPr>
            <p:ph sz="quarter" idx="14"/>
          </p:nvPr>
        </p:nvSpPr>
        <p:spPr>
          <a:xfrm>
            <a:off x="6228920" y="1647826"/>
            <a:ext cx="5266394" cy="3722687"/>
          </a:xfrm>
        </p:spPr>
        <p:txBody>
          <a:bodyPr>
            <a:normAutofit/>
          </a:bodyPr>
          <a:lstStyle>
            <a:lvl1pPr marL="228600" indent="-228600">
              <a:lnSpc>
                <a:spcPct val="100000"/>
              </a:lnSpc>
              <a:buClr>
                <a:schemeClr val="accent6"/>
              </a:buClr>
              <a:buSzPct val="90000"/>
              <a:buFont typeface="Wingdings" charset="2"/>
              <a:buChar char="§"/>
              <a:defRPr sz="2400">
                <a:solidFill>
                  <a:schemeClr val="bg2">
                    <a:lumMod val="50000"/>
                  </a:schemeClr>
                </a:solidFill>
              </a:defRPr>
            </a:lvl1pPr>
            <a:lvl2pPr marL="508000" indent="-279400">
              <a:lnSpc>
                <a:spcPct val="100000"/>
              </a:lnSpc>
              <a:buFont typeface=".AppleSystemUIFont" charset="-120"/>
              <a:buChar char="-"/>
              <a:tabLst/>
              <a:defRPr sz="1800">
                <a:solidFill>
                  <a:schemeClr val="bg2">
                    <a:lumMod val="50000"/>
                  </a:schemeClr>
                </a:solidFill>
              </a:defRPr>
            </a:lvl2pPr>
            <a:lvl3pPr marL="742950" indent="-234950">
              <a:lnSpc>
                <a:spcPct val="100000"/>
              </a:lnSpc>
              <a:tabLst/>
              <a:defRPr sz="1400" b="0">
                <a:solidFill>
                  <a:schemeClr val="bg2">
                    <a:lumMod val="50000"/>
                  </a:schemeClr>
                </a:solidFill>
              </a:defRPr>
            </a:lvl3pPr>
            <a:lvl4pPr marL="971550" indent="-228600">
              <a:lnSpc>
                <a:spcPct val="100000"/>
              </a:lnSpc>
              <a:buFont typeface=".AppleSystemUIFont" charset="-120"/>
              <a:buChar char="-"/>
              <a:tabLst/>
              <a:defRPr sz="1400" b="0">
                <a:solidFill>
                  <a:schemeClr val="bg2">
                    <a:lumMod val="50000"/>
                  </a:schemeClr>
                </a:solidFill>
              </a:defRPr>
            </a:lvl4pPr>
            <a:lvl5pPr marL="1200150" indent="-228600">
              <a:lnSpc>
                <a:spcPct val="100000"/>
              </a:lnSpc>
              <a:tabLst/>
              <a:defRPr sz="1400" b="0">
                <a:solidFill>
                  <a:schemeClr val="bg2">
                    <a:lumMod val="5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25" name="Group 24"/>
          <p:cNvGrpSpPr/>
          <p:nvPr userDrawn="1"/>
        </p:nvGrpSpPr>
        <p:grpSpPr>
          <a:xfrm flipV="1">
            <a:off x="-42040" y="6328342"/>
            <a:ext cx="384305" cy="346596"/>
            <a:chOff x="6898513" y="4642854"/>
            <a:chExt cx="1673500" cy="1293964"/>
          </a:xfrm>
        </p:grpSpPr>
        <p:sp>
          <p:nvSpPr>
            <p:cNvPr id="26" name="Parallelogram 25"/>
            <p:cNvSpPr/>
            <p:nvPr/>
          </p:nvSpPr>
          <p:spPr>
            <a:xfrm rot="20247223">
              <a:off x="6898513" y="5367501"/>
              <a:ext cx="1673500" cy="569317"/>
            </a:xfrm>
            <a:prstGeom prst="parallelogram">
              <a:avLst>
                <a:gd name="adj" fmla="val 4162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dirty="0"/>
            </a:p>
          </p:txBody>
        </p:sp>
        <p:sp>
          <p:nvSpPr>
            <p:cNvPr id="27" name="Parallelogram 26"/>
            <p:cNvSpPr/>
            <p:nvPr/>
          </p:nvSpPr>
          <p:spPr>
            <a:xfrm rot="20305775" flipH="1" flipV="1">
              <a:off x="7385607" y="4642854"/>
              <a:ext cx="1129073" cy="422246"/>
            </a:xfrm>
            <a:prstGeom prst="parallelogram">
              <a:avLst>
                <a:gd name="adj" fmla="val 38936"/>
              </a:avLst>
            </a:prstGeom>
            <a:solidFill>
              <a:schemeClr val="accent6">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dirty="0"/>
            </a:p>
          </p:txBody>
        </p:sp>
      </p:grpSp>
      <p:sp>
        <p:nvSpPr>
          <p:cNvPr id="15" name="Title 1"/>
          <p:cNvSpPr>
            <a:spLocks noGrp="1"/>
          </p:cNvSpPr>
          <p:nvPr>
            <p:ph type="title" hasCustomPrompt="1"/>
          </p:nvPr>
        </p:nvSpPr>
        <p:spPr>
          <a:xfrm>
            <a:off x="583763" y="147324"/>
            <a:ext cx="9748755" cy="1001952"/>
          </a:xfrm>
        </p:spPr>
        <p:txBody>
          <a:bodyPr anchor="b">
            <a:noAutofit/>
          </a:bodyPr>
          <a:lstStyle>
            <a:lvl1pPr>
              <a:lnSpc>
                <a:spcPts val="3400"/>
              </a:lnSpc>
              <a:defRPr sz="2600">
                <a:solidFill>
                  <a:schemeClr val="tx1"/>
                </a:solidFill>
              </a:defRPr>
            </a:lvl1pPr>
          </a:lstStyle>
          <a:p>
            <a:r>
              <a:rPr lang="en-US" dirty="0"/>
              <a:t>2 Lines</a:t>
            </a:r>
            <a:br>
              <a:rPr lang="en-US" dirty="0"/>
            </a:br>
            <a:r>
              <a:rPr lang="en-US" dirty="0"/>
              <a:t>Headline Here</a:t>
            </a:r>
          </a:p>
        </p:txBody>
      </p:sp>
      <p:cxnSp>
        <p:nvCxnSpPr>
          <p:cNvPr id="16" name="Straight Connector 15"/>
          <p:cNvCxnSpPr/>
          <p:nvPr userDrawn="1"/>
        </p:nvCxnSpPr>
        <p:spPr>
          <a:xfrm>
            <a:off x="685800" y="1314562"/>
            <a:ext cx="457200" cy="0"/>
          </a:xfrm>
          <a:prstGeom prst="line">
            <a:avLst/>
          </a:prstGeom>
          <a:ln w="22225">
            <a:solidFill>
              <a:schemeClr val="accent6"/>
            </a:solidFill>
          </a:ln>
        </p:spPr>
        <p:style>
          <a:lnRef idx="1">
            <a:schemeClr val="accent1"/>
          </a:lnRef>
          <a:fillRef idx="0">
            <a:schemeClr val="accent1"/>
          </a:fillRef>
          <a:effectRef idx="0">
            <a:schemeClr val="accent1"/>
          </a:effectRef>
          <a:fontRef idx="minor">
            <a:schemeClr val="tx1"/>
          </a:fontRef>
        </p:style>
      </p:cxnSp>
      <p:grpSp>
        <p:nvGrpSpPr>
          <p:cNvPr id="18" name="Group 17"/>
          <p:cNvGrpSpPr/>
          <p:nvPr userDrawn="1"/>
        </p:nvGrpSpPr>
        <p:grpSpPr>
          <a:xfrm flipV="1">
            <a:off x="10394005" y="168726"/>
            <a:ext cx="1949391" cy="795313"/>
            <a:chOff x="6264749" y="4543579"/>
            <a:chExt cx="2737838" cy="1116983"/>
          </a:xfrm>
        </p:grpSpPr>
        <p:sp>
          <p:nvSpPr>
            <p:cNvPr id="19" name="Parallelogram 18"/>
            <p:cNvSpPr/>
            <p:nvPr/>
          </p:nvSpPr>
          <p:spPr>
            <a:xfrm rot="1410854" flipV="1">
              <a:off x="6953338" y="4837808"/>
              <a:ext cx="2049249" cy="646155"/>
            </a:xfrm>
            <a:prstGeom prst="parallelogram">
              <a:avLst>
                <a:gd name="adj" fmla="val 43357"/>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351"/>
                <a:t> </a:t>
              </a:r>
            </a:p>
          </p:txBody>
        </p:sp>
        <p:sp>
          <p:nvSpPr>
            <p:cNvPr id="20" name="Parallelogram 19"/>
            <p:cNvSpPr/>
            <p:nvPr/>
          </p:nvSpPr>
          <p:spPr>
            <a:xfrm rot="1424631" flipH="1">
              <a:off x="6264749" y="5213006"/>
              <a:ext cx="1314611" cy="447556"/>
            </a:xfrm>
            <a:prstGeom prst="parallelogram">
              <a:avLst>
                <a:gd name="adj" fmla="val 4583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a:p>
          </p:txBody>
        </p:sp>
        <p:sp>
          <p:nvSpPr>
            <p:cNvPr id="21" name="Parallelogram 20"/>
            <p:cNvSpPr/>
            <p:nvPr/>
          </p:nvSpPr>
          <p:spPr>
            <a:xfrm rot="20189146">
              <a:off x="7660634" y="4543579"/>
              <a:ext cx="1273140" cy="455959"/>
            </a:xfrm>
            <a:prstGeom prst="parallelogram">
              <a:avLst>
                <a:gd name="adj" fmla="val 43357"/>
              </a:avLst>
            </a:prstGeom>
            <a:solidFill>
              <a:schemeClr val="accent6">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351"/>
                <a:t> </a:t>
              </a:r>
            </a:p>
          </p:txBody>
        </p:sp>
      </p:grpSp>
    </p:spTree>
    <p:extLst>
      <p:ext uri="{BB962C8B-B14F-4D97-AF65-F5344CB8AC3E}">
        <p14:creationId xmlns:p14="http://schemas.microsoft.com/office/powerpoint/2010/main" val="11756294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 Line Title + Content + Image">
    <p:spTree>
      <p:nvGrpSpPr>
        <p:cNvPr id="1" name=""/>
        <p:cNvGrpSpPr/>
        <p:nvPr/>
      </p:nvGrpSpPr>
      <p:grpSpPr>
        <a:xfrm>
          <a:off x="0" y="0"/>
          <a:ext cx="0" cy="0"/>
          <a:chOff x="0" y="0"/>
          <a:chExt cx="0" cy="0"/>
        </a:xfrm>
      </p:grpSpPr>
      <p:sp>
        <p:nvSpPr>
          <p:cNvPr id="14" name="Slide Number Placeholder 5"/>
          <p:cNvSpPr>
            <a:spLocks noGrp="1"/>
          </p:cNvSpPr>
          <p:nvPr>
            <p:ph type="sldNum" sz="quarter" idx="12"/>
          </p:nvPr>
        </p:nvSpPr>
        <p:spPr>
          <a:xfrm>
            <a:off x="8610599" y="6366126"/>
            <a:ext cx="3012195" cy="365125"/>
          </a:xfrm>
          <a:prstGeom prst="rect">
            <a:avLst/>
          </a:prstGeom>
        </p:spPr>
        <p:txBody>
          <a:bodyPr/>
          <a:lstStyle>
            <a:lvl1pPr>
              <a:defRPr sz="1400">
                <a:solidFill>
                  <a:schemeClr val="bg1">
                    <a:lumMod val="50000"/>
                  </a:schemeClr>
                </a:solidFill>
              </a:defRPr>
            </a:lvl1pPr>
          </a:lstStyle>
          <a:p>
            <a:fld id="{E0BB9DE6-AB9B-7E4C-89BC-7CCB1B9FFC47}" type="slidenum">
              <a:rPr lang="en-US" smtClean="0"/>
              <a:pPr/>
              <a:t>‹#›</a:t>
            </a:fld>
            <a:endParaRPr lang="en-US" dirty="0"/>
          </a:p>
        </p:txBody>
      </p:sp>
      <p:sp>
        <p:nvSpPr>
          <p:cNvPr id="16" name="Content Placeholder 12"/>
          <p:cNvSpPr>
            <a:spLocks noGrp="1"/>
          </p:cNvSpPr>
          <p:nvPr>
            <p:ph sz="quarter" idx="13"/>
          </p:nvPr>
        </p:nvSpPr>
        <p:spPr>
          <a:xfrm>
            <a:off x="572877" y="1647826"/>
            <a:ext cx="5667667" cy="4366475"/>
          </a:xfrm>
        </p:spPr>
        <p:txBody>
          <a:bodyPr>
            <a:normAutofit/>
          </a:bodyPr>
          <a:lstStyle>
            <a:lvl1pPr marL="228600" indent="-228600">
              <a:lnSpc>
                <a:spcPct val="100000"/>
              </a:lnSpc>
              <a:buClr>
                <a:schemeClr val="accent6"/>
              </a:buClr>
              <a:buSzPct val="90000"/>
              <a:buFont typeface="Wingdings" charset="2"/>
              <a:buChar char="§"/>
              <a:defRPr sz="2400">
                <a:solidFill>
                  <a:schemeClr val="bg2">
                    <a:lumMod val="50000"/>
                  </a:schemeClr>
                </a:solidFill>
              </a:defRPr>
            </a:lvl1pPr>
            <a:lvl2pPr marL="508000" indent="-279400">
              <a:lnSpc>
                <a:spcPct val="100000"/>
              </a:lnSpc>
              <a:buFont typeface=".AppleSystemUIFont" charset="-120"/>
              <a:buChar char="-"/>
              <a:tabLst/>
              <a:defRPr sz="1800">
                <a:solidFill>
                  <a:schemeClr val="bg2">
                    <a:lumMod val="50000"/>
                  </a:schemeClr>
                </a:solidFill>
              </a:defRPr>
            </a:lvl2pPr>
            <a:lvl3pPr marL="742950" indent="-234950">
              <a:lnSpc>
                <a:spcPct val="100000"/>
              </a:lnSpc>
              <a:tabLst/>
              <a:defRPr sz="1400" b="0">
                <a:solidFill>
                  <a:schemeClr val="bg2">
                    <a:lumMod val="50000"/>
                  </a:schemeClr>
                </a:solidFill>
              </a:defRPr>
            </a:lvl3pPr>
            <a:lvl4pPr marL="971550" indent="-228600">
              <a:lnSpc>
                <a:spcPct val="100000"/>
              </a:lnSpc>
              <a:buFont typeface=".AppleSystemUIFont" charset="-120"/>
              <a:buChar char="-"/>
              <a:tabLst/>
              <a:defRPr sz="1400" b="0">
                <a:solidFill>
                  <a:schemeClr val="bg2">
                    <a:lumMod val="50000"/>
                  </a:schemeClr>
                </a:solidFill>
              </a:defRPr>
            </a:lvl4pPr>
            <a:lvl5pPr marL="1200150" indent="-228600">
              <a:lnSpc>
                <a:spcPct val="100000"/>
              </a:lnSpc>
              <a:tabLst/>
              <a:defRPr sz="1400" b="0">
                <a:solidFill>
                  <a:schemeClr val="bg2">
                    <a:lumMod val="5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0" name="Content Placeholder 12"/>
          <p:cNvSpPr>
            <a:spLocks noGrp="1"/>
          </p:cNvSpPr>
          <p:nvPr>
            <p:ph sz="quarter" idx="15" hasCustomPrompt="1"/>
          </p:nvPr>
        </p:nvSpPr>
        <p:spPr>
          <a:xfrm>
            <a:off x="6438507" y="1653348"/>
            <a:ext cx="5084899" cy="4366475"/>
          </a:xfrm>
          <a:solidFill>
            <a:schemeClr val="accent6">
              <a:lumMod val="20000"/>
              <a:lumOff val="80000"/>
            </a:schemeClr>
          </a:solidFill>
        </p:spPr>
        <p:txBody>
          <a:bodyPr anchor="ctr">
            <a:normAutofit/>
          </a:bodyPr>
          <a:lstStyle>
            <a:lvl1pPr marL="0" indent="0" algn="ctr">
              <a:lnSpc>
                <a:spcPct val="100000"/>
              </a:lnSpc>
              <a:buClr>
                <a:schemeClr val="accent1"/>
              </a:buClr>
              <a:buSzPct val="90000"/>
              <a:buFontTx/>
              <a:buNone/>
              <a:defRPr sz="2600">
                <a:solidFill>
                  <a:schemeClr val="tx1"/>
                </a:solidFill>
              </a:defRPr>
            </a:lvl1pPr>
            <a:lvl2pPr marL="508000" indent="-279400">
              <a:lnSpc>
                <a:spcPct val="100000"/>
              </a:lnSpc>
              <a:buFont typeface=".AppleSystemUIFont" charset="-120"/>
              <a:buChar char="-"/>
              <a:tabLst/>
              <a:defRPr sz="2000">
                <a:solidFill>
                  <a:schemeClr val="tx1"/>
                </a:solidFill>
              </a:defRPr>
            </a:lvl2pPr>
            <a:lvl3pPr marL="742950" indent="-234950">
              <a:lnSpc>
                <a:spcPct val="100000"/>
              </a:lnSpc>
              <a:tabLst/>
              <a:defRPr sz="1600" b="0">
                <a:solidFill>
                  <a:schemeClr val="tx2"/>
                </a:solidFill>
              </a:defRPr>
            </a:lvl3pPr>
            <a:lvl4pPr marL="971550" indent="-228600">
              <a:lnSpc>
                <a:spcPct val="100000"/>
              </a:lnSpc>
              <a:buFont typeface=".AppleSystemUIFont" charset="-120"/>
              <a:buChar char="-"/>
              <a:tabLst/>
              <a:defRPr sz="1600" b="0">
                <a:solidFill>
                  <a:schemeClr val="tx1"/>
                </a:solidFill>
              </a:defRPr>
            </a:lvl4pPr>
            <a:lvl5pPr marL="1200150" indent="-228600">
              <a:lnSpc>
                <a:spcPct val="100000"/>
              </a:lnSpc>
              <a:tabLst/>
              <a:defRPr sz="1600" b="0">
                <a:solidFill>
                  <a:schemeClr val="tx2"/>
                </a:solidFill>
              </a:defRPr>
            </a:lvl5pPr>
          </a:lstStyle>
          <a:p>
            <a:pPr lvl="0"/>
            <a:r>
              <a:rPr lang="en-US" dirty="0"/>
              <a:t>Put Image Here</a:t>
            </a:r>
          </a:p>
        </p:txBody>
      </p:sp>
      <p:grpSp>
        <p:nvGrpSpPr>
          <p:cNvPr id="27" name="Group 26"/>
          <p:cNvGrpSpPr/>
          <p:nvPr userDrawn="1"/>
        </p:nvGrpSpPr>
        <p:grpSpPr>
          <a:xfrm flipV="1">
            <a:off x="-42040" y="6328342"/>
            <a:ext cx="384305" cy="346596"/>
            <a:chOff x="6898513" y="4642854"/>
            <a:chExt cx="1673500" cy="1293964"/>
          </a:xfrm>
        </p:grpSpPr>
        <p:sp>
          <p:nvSpPr>
            <p:cNvPr id="28" name="Parallelogram 27"/>
            <p:cNvSpPr/>
            <p:nvPr/>
          </p:nvSpPr>
          <p:spPr>
            <a:xfrm rot="20247223">
              <a:off x="6898513" y="5367501"/>
              <a:ext cx="1673500" cy="569317"/>
            </a:xfrm>
            <a:prstGeom prst="parallelogram">
              <a:avLst>
                <a:gd name="adj" fmla="val 4162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dirty="0"/>
            </a:p>
          </p:txBody>
        </p:sp>
        <p:sp>
          <p:nvSpPr>
            <p:cNvPr id="29" name="Parallelogram 28"/>
            <p:cNvSpPr/>
            <p:nvPr/>
          </p:nvSpPr>
          <p:spPr>
            <a:xfrm rot="20305775" flipH="1" flipV="1">
              <a:off x="7385607" y="4642854"/>
              <a:ext cx="1129073" cy="422246"/>
            </a:xfrm>
            <a:prstGeom prst="parallelogram">
              <a:avLst>
                <a:gd name="adj" fmla="val 38936"/>
              </a:avLst>
            </a:prstGeom>
            <a:solidFill>
              <a:schemeClr val="accent6">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dirty="0"/>
            </a:p>
          </p:txBody>
        </p:sp>
      </p:grpSp>
      <p:cxnSp>
        <p:nvCxnSpPr>
          <p:cNvPr id="21" name="Straight Connector 20"/>
          <p:cNvCxnSpPr/>
          <p:nvPr userDrawn="1"/>
        </p:nvCxnSpPr>
        <p:spPr>
          <a:xfrm>
            <a:off x="685800" y="1314562"/>
            <a:ext cx="457200" cy="0"/>
          </a:xfrm>
          <a:prstGeom prst="line">
            <a:avLst/>
          </a:prstGeom>
          <a:ln w="22225">
            <a:solidFill>
              <a:schemeClr val="accent6"/>
            </a:solidFill>
          </a:ln>
        </p:spPr>
        <p:style>
          <a:lnRef idx="1">
            <a:schemeClr val="accent1"/>
          </a:lnRef>
          <a:fillRef idx="0">
            <a:schemeClr val="accent1"/>
          </a:fillRef>
          <a:effectRef idx="0">
            <a:schemeClr val="accent1"/>
          </a:effectRef>
          <a:fontRef idx="minor">
            <a:schemeClr val="tx1"/>
          </a:fontRef>
        </p:style>
      </p:cxnSp>
      <p:sp>
        <p:nvSpPr>
          <p:cNvPr id="15" name="Title 1"/>
          <p:cNvSpPr>
            <a:spLocks noGrp="1"/>
          </p:cNvSpPr>
          <p:nvPr>
            <p:ph type="title" hasCustomPrompt="1"/>
          </p:nvPr>
        </p:nvSpPr>
        <p:spPr>
          <a:xfrm>
            <a:off x="583763" y="147324"/>
            <a:ext cx="9748755" cy="1001952"/>
          </a:xfrm>
        </p:spPr>
        <p:txBody>
          <a:bodyPr anchor="b">
            <a:noAutofit/>
          </a:bodyPr>
          <a:lstStyle>
            <a:lvl1pPr>
              <a:lnSpc>
                <a:spcPts val="3400"/>
              </a:lnSpc>
              <a:defRPr sz="2600">
                <a:solidFill>
                  <a:schemeClr val="tx1"/>
                </a:solidFill>
              </a:defRPr>
            </a:lvl1pPr>
          </a:lstStyle>
          <a:p>
            <a:r>
              <a:rPr lang="en-US" dirty="0"/>
              <a:t>2 Lines</a:t>
            </a:r>
            <a:br>
              <a:rPr lang="en-US" dirty="0"/>
            </a:br>
            <a:r>
              <a:rPr lang="en-US" dirty="0"/>
              <a:t>Headline Here</a:t>
            </a:r>
          </a:p>
        </p:txBody>
      </p:sp>
      <p:grpSp>
        <p:nvGrpSpPr>
          <p:cNvPr id="25" name="Group 24"/>
          <p:cNvGrpSpPr/>
          <p:nvPr userDrawn="1"/>
        </p:nvGrpSpPr>
        <p:grpSpPr>
          <a:xfrm flipV="1">
            <a:off x="10394005" y="168726"/>
            <a:ext cx="1949391" cy="795313"/>
            <a:chOff x="6264749" y="4543579"/>
            <a:chExt cx="2737838" cy="1116983"/>
          </a:xfrm>
        </p:grpSpPr>
        <p:sp>
          <p:nvSpPr>
            <p:cNvPr id="26" name="Parallelogram 25"/>
            <p:cNvSpPr/>
            <p:nvPr/>
          </p:nvSpPr>
          <p:spPr>
            <a:xfrm rot="1410854" flipV="1">
              <a:off x="6953338" y="4837808"/>
              <a:ext cx="2049249" cy="646155"/>
            </a:xfrm>
            <a:prstGeom prst="parallelogram">
              <a:avLst>
                <a:gd name="adj" fmla="val 43357"/>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351"/>
                <a:t> </a:t>
              </a:r>
            </a:p>
          </p:txBody>
        </p:sp>
        <p:sp>
          <p:nvSpPr>
            <p:cNvPr id="30" name="Parallelogram 29"/>
            <p:cNvSpPr/>
            <p:nvPr/>
          </p:nvSpPr>
          <p:spPr>
            <a:xfrm rot="1424631" flipH="1">
              <a:off x="6264749" y="5213006"/>
              <a:ext cx="1314611" cy="447556"/>
            </a:xfrm>
            <a:prstGeom prst="parallelogram">
              <a:avLst>
                <a:gd name="adj" fmla="val 4583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a:p>
          </p:txBody>
        </p:sp>
        <p:sp>
          <p:nvSpPr>
            <p:cNvPr id="31" name="Parallelogram 30"/>
            <p:cNvSpPr/>
            <p:nvPr/>
          </p:nvSpPr>
          <p:spPr>
            <a:xfrm rot="20189146">
              <a:off x="7660634" y="4543579"/>
              <a:ext cx="1273140" cy="455959"/>
            </a:xfrm>
            <a:prstGeom prst="parallelogram">
              <a:avLst>
                <a:gd name="adj" fmla="val 43357"/>
              </a:avLst>
            </a:prstGeom>
            <a:solidFill>
              <a:schemeClr val="accent6">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351"/>
                <a:t> </a:t>
              </a:r>
            </a:p>
          </p:txBody>
        </p:sp>
      </p:grpSp>
    </p:spTree>
    <p:extLst>
      <p:ext uri="{BB962C8B-B14F-4D97-AF65-F5344CB8AC3E}">
        <p14:creationId xmlns:p14="http://schemas.microsoft.com/office/powerpoint/2010/main" val="21413450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_Title + Content">
    <p:spTree>
      <p:nvGrpSpPr>
        <p:cNvPr id="1" name=""/>
        <p:cNvGrpSpPr/>
        <p:nvPr/>
      </p:nvGrpSpPr>
      <p:grpSpPr>
        <a:xfrm>
          <a:off x="0" y="0"/>
          <a:ext cx="0" cy="0"/>
          <a:chOff x="0" y="0"/>
          <a:chExt cx="0" cy="0"/>
        </a:xfrm>
      </p:grpSpPr>
      <p:grpSp>
        <p:nvGrpSpPr>
          <p:cNvPr id="12" name="Group 11"/>
          <p:cNvGrpSpPr/>
          <p:nvPr userDrawn="1"/>
        </p:nvGrpSpPr>
        <p:grpSpPr>
          <a:xfrm>
            <a:off x="0" y="6731251"/>
            <a:ext cx="12192000" cy="126749"/>
            <a:chOff x="0" y="6731251"/>
            <a:chExt cx="12192000" cy="126749"/>
          </a:xfrm>
        </p:grpSpPr>
        <p:sp>
          <p:nvSpPr>
            <p:cNvPr id="14" name="Rectangle 13"/>
            <p:cNvSpPr/>
            <p:nvPr/>
          </p:nvSpPr>
          <p:spPr>
            <a:xfrm>
              <a:off x="0" y="6731251"/>
              <a:ext cx="3696955" cy="12674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6" name="Rectangle 15"/>
            <p:cNvSpPr/>
            <p:nvPr/>
          </p:nvSpPr>
          <p:spPr>
            <a:xfrm>
              <a:off x="3696956" y="6731251"/>
              <a:ext cx="6348744" cy="12674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7" name="Rectangle 16"/>
            <p:cNvSpPr/>
            <p:nvPr/>
          </p:nvSpPr>
          <p:spPr>
            <a:xfrm>
              <a:off x="10045700" y="6731251"/>
              <a:ext cx="2146300" cy="12674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grpSp>
      <p:sp>
        <p:nvSpPr>
          <p:cNvPr id="11" name="Rectangle 10"/>
          <p:cNvSpPr/>
          <p:nvPr userDrawn="1"/>
        </p:nvSpPr>
        <p:spPr>
          <a:xfrm>
            <a:off x="0" y="-1"/>
            <a:ext cx="12200834" cy="41275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pic>
        <p:nvPicPr>
          <p:cNvPr id="18" name="Picture 17"/>
          <p:cNvPicPr>
            <a:picLocks noChangeAspect="1"/>
          </p:cNvPicPr>
          <p:nvPr userDrawn="1"/>
        </p:nvPicPr>
        <p:blipFill>
          <a:blip r:embed="rId2">
            <a:alphaModFix amt="14000"/>
          </a:blip>
          <a:stretch>
            <a:fillRect/>
          </a:stretch>
        </p:blipFill>
        <p:spPr>
          <a:xfrm>
            <a:off x="5609465" y="-1333501"/>
            <a:ext cx="7303083" cy="7303083"/>
          </a:xfrm>
          <a:prstGeom prst="rect">
            <a:avLst/>
          </a:prstGeom>
        </p:spPr>
      </p:pic>
      <p:sp>
        <p:nvSpPr>
          <p:cNvPr id="2" name="Title 1"/>
          <p:cNvSpPr>
            <a:spLocks noGrp="1"/>
          </p:cNvSpPr>
          <p:nvPr>
            <p:ph type="title" hasCustomPrompt="1"/>
          </p:nvPr>
        </p:nvSpPr>
        <p:spPr>
          <a:xfrm>
            <a:off x="572876" y="2698749"/>
            <a:ext cx="11049917" cy="1325563"/>
          </a:xfrm>
        </p:spPr>
        <p:txBody>
          <a:bodyPr>
            <a:normAutofit/>
          </a:bodyPr>
          <a:lstStyle>
            <a:lvl1pPr>
              <a:defRPr sz="5400" baseline="0">
                <a:solidFill>
                  <a:schemeClr val="bg1"/>
                </a:solidFill>
              </a:defRPr>
            </a:lvl1pPr>
          </a:lstStyle>
          <a:p>
            <a:r>
              <a:rPr lang="en-US" dirty="0"/>
              <a:t>Divider Title</a:t>
            </a:r>
          </a:p>
        </p:txBody>
      </p:sp>
    </p:spTree>
    <p:extLst>
      <p:ext uri="{BB962C8B-B14F-4D97-AF65-F5344CB8AC3E}">
        <p14:creationId xmlns:p14="http://schemas.microsoft.com/office/powerpoint/2010/main" val="33963621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Title + Content">
    <p:spTree>
      <p:nvGrpSpPr>
        <p:cNvPr id="1" name=""/>
        <p:cNvGrpSpPr/>
        <p:nvPr/>
      </p:nvGrpSpPr>
      <p:grpSpPr>
        <a:xfrm>
          <a:off x="0" y="0"/>
          <a:ext cx="0" cy="0"/>
          <a:chOff x="0" y="0"/>
          <a:chExt cx="0" cy="0"/>
        </a:xfrm>
      </p:grpSpPr>
      <p:grpSp>
        <p:nvGrpSpPr>
          <p:cNvPr id="12" name="Group 11"/>
          <p:cNvGrpSpPr/>
          <p:nvPr userDrawn="1"/>
        </p:nvGrpSpPr>
        <p:grpSpPr>
          <a:xfrm>
            <a:off x="0" y="6731251"/>
            <a:ext cx="12192000" cy="126749"/>
            <a:chOff x="0" y="6731251"/>
            <a:chExt cx="12192000" cy="126749"/>
          </a:xfrm>
        </p:grpSpPr>
        <p:sp>
          <p:nvSpPr>
            <p:cNvPr id="14" name="Rectangle 13"/>
            <p:cNvSpPr/>
            <p:nvPr/>
          </p:nvSpPr>
          <p:spPr>
            <a:xfrm>
              <a:off x="0" y="6731251"/>
              <a:ext cx="3696955" cy="12674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6" name="Rectangle 15"/>
            <p:cNvSpPr/>
            <p:nvPr/>
          </p:nvSpPr>
          <p:spPr>
            <a:xfrm>
              <a:off x="3696956" y="6731251"/>
              <a:ext cx="6348744" cy="12674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7" name="Rectangle 16"/>
            <p:cNvSpPr/>
            <p:nvPr/>
          </p:nvSpPr>
          <p:spPr>
            <a:xfrm>
              <a:off x="10045700" y="6731251"/>
              <a:ext cx="2146300" cy="12674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grpSp>
      <p:sp>
        <p:nvSpPr>
          <p:cNvPr id="11" name="Rectangle 10"/>
          <p:cNvSpPr/>
          <p:nvPr userDrawn="1"/>
        </p:nvSpPr>
        <p:spPr>
          <a:xfrm>
            <a:off x="0" y="-1"/>
            <a:ext cx="12200834" cy="41275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pic>
        <p:nvPicPr>
          <p:cNvPr id="18" name="Picture 17"/>
          <p:cNvPicPr>
            <a:picLocks noChangeAspect="1"/>
          </p:cNvPicPr>
          <p:nvPr userDrawn="1"/>
        </p:nvPicPr>
        <p:blipFill>
          <a:blip r:embed="rId2">
            <a:alphaModFix amt="14000"/>
          </a:blip>
          <a:stretch>
            <a:fillRect/>
          </a:stretch>
        </p:blipFill>
        <p:spPr>
          <a:xfrm>
            <a:off x="5609465" y="-1333501"/>
            <a:ext cx="7303083" cy="7303083"/>
          </a:xfrm>
          <a:prstGeom prst="rect">
            <a:avLst/>
          </a:prstGeom>
        </p:spPr>
      </p:pic>
      <p:sp>
        <p:nvSpPr>
          <p:cNvPr id="2" name="Title 1"/>
          <p:cNvSpPr>
            <a:spLocks noGrp="1"/>
          </p:cNvSpPr>
          <p:nvPr>
            <p:ph type="title" hasCustomPrompt="1"/>
          </p:nvPr>
        </p:nvSpPr>
        <p:spPr>
          <a:xfrm>
            <a:off x="572876" y="2698749"/>
            <a:ext cx="11049917" cy="1325563"/>
          </a:xfrm>
        </p:spPr>
        <p:txBody>
          <a:bodyPr>
            <a:normAutofit/>
          </a:bodyPr>
          <a:lstStyle>
            <a:lvl1pPr>
              <a:defRPr sz="5400" baseline="0">
                <a:solidFill>
                  <a:schemeClr val="bg1"/>
                </a:solidFill>
              </a:defRPr>
            </a:lvl1pPr>
          </a:lstStyle>
          <a:p>
            <a:r>
              <a:rPr lang="en-US" dirty="0"/>
              <a:t>Divider Title</a:t>
            </a:r>
          </a:p>
        </p:txBody>
      </p:sp>
    </p:spTree>
    <p:extLst>
      <p:ext uri="{BB962C8B-B14F-4D97-AF65-F5344CB8AC3E}">
        <p14:creationId xmlns:p14="http://schemas.microsoft.com/office/powerpoint/2010/main" val="618057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 lines Headline">
    <p:spTree>
      <p:nvGrpSpPr>
        <p:cNvPr id="1" name=""/>
        <p:cNvGrpSpPr/>
        <p:nvPr/>
      </p:nvGrpSpPr>
      <p:grpSpPr>
        <a:xfrm>
          <a:off x="0" y="0"/>
          <a:ext cx="0" cy="0"/>
          <a:chOff x="0" y="0"/>
          <a:chExt cx="0" cy="0"/>
        </a:xfrm>
      </p:grpSpPr>
      <p:cxnSp>
        <p:nvCxnSpPr>
          <p:cNvPr id="5" name="Straight Connector 4"/>
          <p:cNvCxnSpPr/>
          <p:nvPr userDrawn="1"/>
        </p:nvCxnSpPr>
        <p:spPr>
          <a:xfrm>
            <a:off x="671872" y="1308100"/>
            <a:ext cx="10851534"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sp>
        <p:nvSpPr>
          <p:cNvPr id="7" name="Slide Number Placeholder 5"/>
          <p:cNvSpPr>
            <a:spLocks noGrp="1"/>
          </p:cNvSpPr>
          <p:nvPr>
            <p:ph type="sldNum" sz="quarter" idx="12"/>
          </p:nvPr>
        </p:nvSpPr>
        <p:spPr>
          <a:xfrm>
            <a:off x="8610599" y="6366126"/>
            <a:ext cx="3012195" cy="365125"/>
          </a:xfrm>
          <a:prstGeom prst="rect">
            <a:avLst/>
          </a:prstGeom>
        </p:spPr>
        <p:txBody>
          <a:bodyPr/>
          <a:lstStyle>
            <a:lvl1pPr>
              <a:defRPr sz="1400">
                <a:solidFill>
                  <a:schemeClr val="bg1">
                    <a:lumMod val="50000"/>
                  </a:schemeClr>
                </a:solidFill>
              </a:defRPr>
            </a:lvl1pPr>
          </a:lstStyle>
          <a:p>
            <a:fld id="{E0BB9DE6-AB9B-7E4C-89BC-7CCB1B9FFC47}" type="slidenum">
              <a:rPr lang="en-US" smtClean="0"/>
              <a:pPr/>
              <a:t>‹#›</a:t>
            </a:fld>
            <a:endParaRPr lang="en-US" dirty="0"/>
          </a:p>
        </p:txBody>
      </p:sp>
      <p:grpSp>
        <p:nvGrpSpPr>
          <p:cNvPr id="8" name="Group 7"/>
          <p:cNvGrpSpPr/>
          <p:nvPr userDrawn="1"/>
        </p:nvGrpSpPr>
        <p:grpSpPr>
          <a:xfrm>
            <a:off x="0" y="6731251"/>
            <a:ext cx="12192000" cy="126749"/>
            <a:chOff x="0" y="6731251"/>
            <a:chExt cx="12192000" cy="126749"/>
          </a:xfrm>
        </p:grpSpPr>
        <p:sp>
          <p:nvSpPr>
            <p:cNvPr id="9" name="Rectangle 8"/>
            <p:cNvSpPr/>
            <p:nvPr/>
          </p:nvSpPr>
          <p:spPr>
            <a:xfrm>
              <a:off x="0" y="6731251"/>
              <a:ext cx="3696955" cy="1267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3696956" y="6731251"/>
              <a:ext cx="6348744" cy="12674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10045700" y="6731251"/>
              <a:ext cx="2146300" cy="12674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2" name="Title 1"/>
          <p:cNvSpPr>
            <a:spLocks noGrp="1"/>
          </p:cNvSpPr>
          <p:nvPr>
            <p:ph type="title" hasCustomPrompt="1"/>
          </p:nvPr>
        </p:nvSpPr>
        <p:spPr>
          <a:xfrm>
            <a:off x="572877" y="161925"/>
            <a:ext cx="11049916" cy="1146175"/>
          </a:xfrm>
        </p:spPr>
        <p:txBody>
          <a:bodyPr>
            <a:normAutofit/>
          </a:bodyPr>
          <a:lstStyle>
            <a:lvl1pPr>
              <a:defRPr sz="3200" baseline="0">
                <a:solidFill>
                  <a:schemeClr val="tx2"/>
                </a:solidFill>
              </a:defRPr>
            </a:lvl1pPr>
          </a:lstStyle>
          <a:p>
            <a:r>
              <a:rPr lang="en-US" dirty="0"/>
              <a:t>2 Lines</a:t>
            </a:r>
            <a:br>
              <a:rPr lang="en-US" dirty="0"/>
            </a:br>
            <a:r>
              <a:rPr lang="en-US" dirty="0"/>
              <a:t>Headline Here</a:t>
            </a:r>
          </a:p>
        </p:txBody>
      </p:sp>
      <p:cxnSp>
        <p:nvCxnSpPr>
          <p:cNvPr id="15" name="Straight Connector 14"/>
          <p:cNvCxnSpPr/>
          <p:nvPr userDrawn="1"/>
        </p:nvCxnSpPr>
        <p:spPr>
          <a:xfrm>
            <a:off x="671872" y="1308100"/>
            <a:ext cx="10851534"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671872" y="1308100"/>
            <a:ext cx="10851534"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sp>
        <p:nvSpPr>
          <p:cNvPr id="20" name="Content Placeholder 12"/>
          <p:cNvSpPr>
            <a:spLocks noGrp="1"/>
          </p:cNvSpPr>
          <p:nvPr>
            <p:ph sz="quarter" idx="13"/>
          </p:nvPr>
        </p:nvSpPr>
        <p:spPr>
          <a:xfrm>
            <a:off x="572877" y="1647826"/>
            <a:ext cx="11049917" cy="3722687"/>
          </a:xfrm>
        </p:spPr>
        <p:txBody>
          <a:bodyPr>
            <a:normAutofit/>
          </a:bodyPr>
          <a:lstStyle>
            <a:lvl1pPr marL="228600" indent="-228600">
              <a:lnSpc>
                <a:spcPct val="100000"/>
              </a:lnSpc>
              <a:buClr>
                <a:schemeClr val="accent1"/>
              </a:buClr>
              <a:buSzPct val="90000"/>
              <a:buFont typeface="Wingdings" charset="2"/>
              <a:buChar char="§"/>
              <a:defRPr sz="2600">
                <a:solidFill>
                  <a:schemeClr val="tx1"/>
                </a:solidFill>
              </a:defRPr>
            </a:lvl1pPr>
            <a:lvl2pPr marL="508000" indent="-279400">
              <a:lnSpc>
                <a:spcPct val="100000"/>
              </a:lnSpc>
              <a:buFont typeface=".AppleSystemUIFont" charset="-120"/>
              <a:buChar char="-"/>
              <a:tabLst/>
              <a:defRPr sz="2000">
                <a:solidFill>
                  <a:schemeClr val="tx1"/>
                </a:solidFill>
              </a:defRPr>
            </a:lvl2pPr>
            <a:lvl3pPr marL="742950" indent="-234950">
              <a:lnSpc>
                <a:spcPct val="100000"/>
              </a:lnSpc>
              <a:tabLst/>
              <a:defRPr sz="1600" b="0">
                <a:solidFill>
                  <a:schemeClr val="tx2"/>
                </a:solidFill>
              </a:defRPr>
            </a:lvl3pPr>
            <a:lvl4pPr marL="971550" indent="-228600">
              <a:lnSpc>
                <a:spcPct val="100000"/>
              </a:lnSpc>
              <a:buFont typeface=".AppleSystemUIFont" charset="-120"/>
              <a:buChar char="-"/>
              <a:tabLst/>
              <a:defRPr sz="1600" b="0">
                <a:solidFill>
                  <a:schemeClr val="tx1"/>
                </a:solidFill>
              </a:defRPr>
            </a:lvl4pPr>
            <a:lvl5pPr marL="1200150" indent="-228600">
              <a:lnSpc>
                <a:spcPct val="100000"/>
              </a:lnSpc>
              <a:tabLst/>
              <a:defRPr sz="1600" b="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109222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7632804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F0F9D-FDD6-6345-A346-05407280FBF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77D46E4-E1F8-6A45-9F1F-26AC5C26499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510948-BEC4-B046-8358-F1BB8821F6B0}"/>
              </a:ext>
            </a:extLst>
          </p:cNvPr>
          <p:cNvSpPr>
            <a:spLocks noGrp="1"/>
          </p:cNvSpPr>
          <p:nvPr>
            <p:ph type="dt" sz="half" idx="10"/>
          </p:nvPr>
        </p:nvSpPr>
        <p:spPr/>
        <p:txBody>
          <a:bodyPr/>
          <a:lstStyle/>
          <a:p>
            <a:fld id="{38D0138D-8F2B-1340-BB68-6DDBDA46AC2B}" type="datetimeFigureOut">
              <a:rPr lang="en-US" smtClean="0"/>
              <a:t>12/5/19</a:t>
            </a:fld>
            <a:endParaRPr lang="en-US"/>
          </a:p>
        </p:txBody>
      </p:sp>
      <p:sp>
        <p:nvSpPr>
          <p:cNvPr id="5" name="Footer Placeholder 4">
            <a:extLst>
              <a:ext uri="{FF2B5EF4-FFF2-40B4-BE49-F238E27FC236}">
                <a16:creationId xmlns:a16="http://schemas.microsoft.com/office/drawing/2014/main" id="{E59986D8-D401-4040-A535-143C3BF38F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15ECE9-E5FF-DB43-B036-90FEB2782CC1}"/>
              </a:ext>
            </a:extLst>
          </p:cNvPr>
          <p:cNvSpPr>
            <a:spLocks noGrp="1"/>
          </p:cNvSpPr>
          <p:nvPr>
            <p:ph type="sldNum" sz="quarter" idx="12"/>
          </p:nvPr>
        </p:nvSpPr>
        <p:spPr/>
        <p:txBody>
          <a:bodyPr/>
          <a:lstStyle/>
          <a:p>
            <a:fld id="{69F884C2-6B96-2D49-B643-B27B6B5A0319}" type="slidenum">
              <a:rPr lang="en-US" smtClean="0"/>
              <a:t>‹#›</a:t>
            </a:fld>
            <a:endParaRPr lang="en-US"/>
          </a:p>
        </p:txBody>
      </p:sp>
    </p:spTree>
    <p:extLst>
      <p:ext uri="{BB962C8B-B14F-4D97-AF65-F5344CB8AC3E}">
        <p14:creationId xmlns:p14="http://schemas.microsoft.com/office/powerpoint/2010/main" val="18491014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2877" y="76367"/>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a:noFill/>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a:spLocks noGrp="1"/>
          </p:cNvSpPr>
          <p:nvPr>
            <p:ph type="sldNum" sz="quarter" idx="4"/>
          </p:nvPr>
        </p:nvSpPr>
        <p:spPr>
          <a:xfrm>
            <a:off x="8610599" y="6356350"/>
            <a:ext cx="3012195" cy="365125"/>
          </a:xfrm>
          <a:prstGeom prst="rect">
            <a:avLst/>
          </a:prstGeom>
        </p:spPr>
        <p:txBody>
          <a:bodyPr/>
          <a:lstStyle>
            <a:lvl1pPr algn="r">
              <a:defRPr sz="1400">
                <a:solidFill>
                  <a:schemeClr val="bg1">
                    <a:lumMod val="50000"/>
                  </a:schemeClr>
                </a:solidFill>
              </a:defRPr>
            </a:lvl1pPr>
          </a:lstStyle>
          <a:p>
            <a:fld id="{E0BB9DE6-AB9B-7E4C-89BC-7CCB1B9FFC47}" type="slidenum">
              <a:rPr lang="en-US" smtClean="0"/>
              <a:pPr/>
              <a:t>‹#›</a:t>
            </a:fld>
            <a:endParaRPr lang="en-US" dirty="0"/>
          </a:p>
        </p:txBody>
      </p:sp>
      <p:sp>
        <p:nvSpPr>
          <p:cNvPr id="4" name="Footer Placeholder 3"/>
          <p:cNvSpPr>
            <a:spLocks noGrp="1"/>
          </p:cNvSpPr>
          <p:nvPr>
            <p:ph type="ftr" sz="quarter" idx="3"/>
          </p:nvPr>
        </p:nvSpPr>
        <p:spPr>
          <a:xfrm>
            <a:off x="572877" y="6356350"/>
            <a:ext cx="2505603"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Fabric Genomics</a:t>
            </a:r>
            <a:r>
              <a:rPr lang="en-US" baseline="30000"/>
              <a:t>TM</a:t>
            </a:r>
            <a:r>
              <a:rPr lang="en-US"/>
              <a:t> Confidential</a:t>
            </a:r>
            <a:endParaRPr lang="en-US" dirty="0"/>
          </a:p>
        </p:txBody>
      </p:sp>
    </p:spTree>
    <p:extLst>
      <p:ext uri="{BB962C8B-B14F-4D97-AF65-F5344CB8AC3E}">
        <p14:creationId xmlns:p14="http://schemas.microsoft.com/office/powerpoint/2010/main" val="1098012529"/>
      </p:ext>
    </p:extLst>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94" r:id="rId4"/>
    <p:sldLayoutId id="2147484005" r:id="rId5"/>
    <p:sldLayoutId id="2147483995" r:id="rId6"/>
    <p:sldLayoutId id="2147484006" r:id="rId7"/>
    <p:sldLayoutId id="2147483988" r:id="rId8"/>
    <p:sldLayoutId id="2147483928" r:id="rId9"/>
    <p:sldLayoutId id="2147483933" r:id="rId10"/>
    <p:sldLayoutId id="2147483929" r:id="rId11"/>
    <p:sldLayoutId id="2147483989" r:id="rId12"/>
    <p:sldLayoutId id="2147483930" r:id="rId13"/>
    <p:sldLayoutId id="2147483932" r:id="rId14"/>
    <p:sldLayoutId id="2147483931" r:id="rId15"/>
    <p:sldLayoutId id="2147484007" r:id="rId16"/>
    <p:sldLayoutId id="2147484009" r:id="rId17"/>
    <p:sldLayoutId id="2147484011" r:id="rId18"/>
    <p:sldLayoutId id="2147484012" r:id="rId19"/>
    <p:sldLayoutId id="2147484013" r:id="rId20"/>
  </p:sldLayoutIdLst>
  <p:hf hdr="0" dt="0"/>
  <p:txStyles>
    <p:titleStyle>
      <a:lvl1pPr algn="l" defTabSz="914400" rtl="0" eaLnBrk="1" latinLnBrk="0" hangingPunct="1">
        <a:lnSpc>
          <a:spcPct val="90000"/>
        </a:lnSpc>
        <a:spcBef>
          <a:spcPct val="0"/>
        </a:spcBef>
        <a:buNone/>
        <a:defRPr sz="360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400" kern="1200">
          <a:solidFill>
            <a:schemeClr val="bg2">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bg2">
              <a:lumMod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1800" kern="1200">
          <a:solidFill>
            <a:schemeClr val="bg2">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600" kern="1200">
          <a:solidFill>
            <a:schemeClr val="bg2">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600" kern="1200">
          <a:solidFill>
            <a:schemeClr val="bg2">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0.tiff"/><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9.xml"/><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png"/><Relationship Id="rId1" Type="http://schemas.openxmlformats.org/officeDocument/2006/relationships/slideLayout" Target="../slideLayouts/slideLayout10.xml"/><Relationship Id="rId6" Type="http://schemas.openxmlformats.org/officeDocument/2006/relationships/image" Target="../media/image20.tiff"/><Relationship Id="rId5" Type="http://schemas.openxmlformats.org/officeDocument/2006/relationships/image" Target="../media/image19.tiff"/><Relationship Id="rId4" Type="http://schemas.openxmlformats.org/officeDocument/2006/relationships/image" Target="../media/image18.tiff"/></Relationships>
</file>

<file path=ppt/slides/_rels/slide7.xml.rels><?xml version="1.0" encoding="UTF-8" standalone="yes"?>
<Relationships xmlns="http://schemas.openxmlformats.org/package/2006/relationships"><Relationship Id="rId3" Type="http://schemas.openxmlformats.org/officeDocument/2006/relationships/image" Target="../media/image21.tiff"/><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image" Target="../media/image22.tiff"/></Relationships>
</file>

<file path=ppt/slides/_rels/slide8.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24.tiff"/><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25.tiff"/><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25.tiff"/><Relationship Id="rId2" Type="http://schemas.openxmlformats.org/officeDocument/2006/relationships/notesSlide" Target="../notesSlides/notesSlide8.xml"/><Relationship Id="rId1" Type="http://schemas.openxmlformats.org/officeDocument/2006/relationships/slideLayout" Target="../slideLayouts/slideLayout8.xml"/><Relationship Id="rId5" Type="http://schemas.openxmlformats.org/officeDocument/2006/relationships/image" Target="../media/image8.jpeg"/><Relationship Id="rId4" Type="http://schemas.openxmlformats.org/officeDocument/2006/relationships/image" Target="../media/image26.tiff"/></Relationships>
</file>

<file path=ppt/slides/_rels/slide12.xml.rels><?xml version="1.0" encoding="UTF-8" standalone="yes"?>
<Relationships xmlns="http://schemas.openxmlformats.org/package/2006/relationships"><Relationship Id="rId3" Type="http://schemas.openxmlformats.org/officeDocument/2006/relationships/image" Target="../media/image25.tiff"/><Relationship Id="rId2" Type="http://schemas.openxmlformats.org/officeDocument/2006/relationships/notesSlide" Target="../notesSlides/notesSlide9.xml"/><Relationship Id="rId1" Type="http://schemas.openxmlformats.org/officeDocument/2006/relationships/slideLayout" Target="../slideLayouts/slideLayout8.xml"/><Relationship Id="rId5" Type="http://schemas.openxmlformats.org/officeDocument/2006/relationships/image" Target="../media/image8.jpeg"/><Relationship Id="rId4" Type="http://schemas.openxmlformats.org/officeDocument/2006/relationships/image" Target="../media/image26.tiff"/></Relationships>
</file>

<file path=ppt/slides/_rels/slide13.xml.rels><?xml version="1.0" encoding="UTF-8" standalone="yes"?>
<Relationships xmlns="http://schemas.openxmlformats.org/package/2006/relationships"><Relationship Id="rId3" Type="http://schemas.openxmlformats.org/officeDocument/2006/relationships/image" Target="../media/image28.jpeg"/><Relationship Id="rId7" Type="http://schemas.openxmlformats.org/officeDocument/2006/relationships/image" Target="../media/image31.png"/><Relationship Id="rId2" Type="http://schemas.openxmlformats.org/officeDocument/2006/relationships/image" Target="../media/image27.png"/><Relationship Id="rId1" Type="http://schemas.openxmlformats.org/officeDocument/2006/relationships/slideLayout" Target="../slideLayouts/slideLayout10.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emf"/><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25.tiff"/><Relationship Id="rId7" Type="http://schemas.openxmlformats.org/officeDocument/2006/relationships/image" Target="../media/image34.png"/><Relationship Id="rId2" Type="http://schemas.openxmlformats.org/officeDocument/2006/relationships/notesSlide" Target="../notesSlides/notesSlide10.xml"/><Relationship Id="rId1" Type="http://schemas.openxmlformats.org/officeDocument/2006/relationships/slideLayout" Target="../slideLayouts/slideLayout8.xml"/><Relationship Id="rId6" Type="http://schemas.openxmlformats.org/officeDocument/2006/relationships/image" Target="../media/image26.tiff"/><Relationship Id="rId5" Type="http://schemas.openxmlformats.org/officeDocument/2006/relationships/image" Target="../media/image10.tiff"/><Relationship Id="rId4" Type="http://schemas.openxmlformats.org/officeDocument/2006/relationships/image" Target="../media/image8.jpeg"/></Relationships>
</file>

<file path=ppt/slides/_rels/slide16.xml.rels><?xml version="1.0" encoding="UTF-8" standalone="yes"?>
<Relationships xmlns="http://schemas.openxmlformats.org/package/2006/relationships"><Relationship Id="rId3" Type="http://schemas.openxmlformats.org/officeDocument/2006/relationships/image" Target="../media/image25.tiff"/><Relationship Id="rId7" Type="http://schemas.openxmlformats.org/officeDocument/2006/relationships/image" Target="../media/image34.png"/><Relationship Id="rId2" Type="http://schemas.openxmlformats.org/officeDocument/2006/relationships/notesSlide" Target="../notesSlides/notesSlide11.xml"/><Relationship Id="rId1" Type="http://schemas.openxmlformats.org/officeDocument/2006/relationships/slideLayout" Target="../slideLayouts/slideLayout8.xml"/><Relationship Id="rId6" Type="http://schemas.openxmlformats.org/officeDocument/2006/relationships/image" Target="../media/image26.tiff"/><Relationship Id="rId5" Type="http://schemas.openxmlformats.org/officeDocument/2006/relationships/image" Target="../media/image10.tiff"/><Relationship Id="rId4" Type="http://schemas.openxmlformats.org/officeDocument/2006/relationships/image" Target="../media/image8.jpeg"/></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8.jpe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36.png"/><Relationship Id="rId5" Type="http://schemas.openxmlformats.org/officeDocument/2006/relationships/image" Target="../media/image13.png"/><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10.tiff"/><Relationship Id="rId2" Type="http://schemas.openxmlformats.org/officeDocument/2006/relationships/image" Target="../media/image37.png"/><Relationship Id="rId1" Type="http://schemas.openxmlformats.org/officeDocument/2006/relationships/slideLayout" Target="../slideLayouts/slideLayout1.xml"/><Relationship Id="rId6" Type="http://schemas.openxmlformats.org/officeDocument/2006/relationships/image" Target="../media/image40.tiff"/><Relationship Id="rId5" Type="http://schemas.openxmlformats.org/officeDocument/2006/relationships/image" Target="../media/image39.tiff"/><Relationship Id="rId4" Type="http://schemas.openxmlformats.org/officeDocument/2006/relationships/image" Target="../media/image8.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5.xml"/><Relationship Id="rId1" Type="http://schemas.openxmlformats.org/officeDocument/2006/relationships/slideLayout" Target="../slideLayouts/slideLayout19.xml"/><Relationship Id="rId4" Type="http://schemas.openxmlformats.org/officeDocument/2006/relationships/image" Target="../media/image42.emf"/></Relationships>
</file>

<file path=ppt/slides/_rels/slide2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43.jp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p:txBody>
          <a:bodyPr/>
          <a:lstStyle/>
          <a:p>
            <a:pPr algn="ctr"/>
            <a:r>
              <a:rPr lang="en-US" altLang="en-US" sz="4000" dirty="0"/>
              <a:t>CAGI slide pack guidelines</a:t>
            </a:r>
            <a:br>
              <a:rPr lang="en-US" altLang="en-US" sz="4000" dirty="0"/>
            </a:br>
            <a:r>
              <a:rPr lang="en-US" altLang="en-US" sz="1800" dirty="0"/>
              <a:t>I agree to my slides being used according to the following terms: </a:t>
            </a:r>
            <a:br>
              <a:rPr lang="en-US" altLang="en-US" sz="1800" dirty="0"/>
            </a:br>
            <a:r>
              <a:rPr lang="en-US" altLang="en-US" sz="1800" i="1" dirty="0"/>
              <a:t>_______</a:t>
            </a:r>
            <a:r>
              <a:rPr lang="en-US" altLang="en-US" sz="1800" i="1" dirty="0">
                <a:solidFill>
                  <a:srgbClr val="FF3300"/>
                </a:solidFill>
              </a:rPr>
              <a:t>Erwin Frise</a:t>
            </a:r>
            <a:r>
              <a:rPr lang="en-US" altLang="en-US" sz="1800" i="1" dirty="0"/>
              <a:t>_______</a:t>
            </a:r>
          </a:p>
        </p:txBody>
      </p:sp>
      <p:sp>
        <p:nvSpPr>
          <p:cNvPr id="8197" name="Rectangle 5"/>
          <p:cNvSpPr>
            <a:spLocks noGrp="1" noChangeArrowheads="1"/>
          </p:cNvSpPr>
          <p:nvPr>
            <p:ph type="body" idx="1"/>
          </p:nvPr>
        </p:nvSpPr>
        <p:spPr/>
        <p:txBody>
          <a:bodyPr/>
          <a:lstStyle/>
          <a:p>
            <a:pPr>
              <a:lnSpc>
                <a:spcPct val="80000"/>
              </a:lnSpc>
            </a:pPr>
            <a:r>
              <a:rPr lang="en-US" altLang="en-US" sz="1400" dirty="0"/>
              <a:t>Authors: please include THIS slide at the beginning of your presentation to indicate that you agree with reuse of your slides in CAGI presentations, according to the terms below, and digitally sign by writing your name above.</a:t>
            </a:r>
          </a:p>
          <a:p>
            <a:pPr>
              <a:lnSpc>
                <a:spcPct val="80000"/>
              </a:lnSpc>
            </a:pPr>
            <a:endParaRPr lang="en-US" altLang="en-US" sz="1400" dirty="0"/>
          </a:p>
          <a:p>
            <a:pPr>
              <a:lnSpc>
                <a:spcPct val="80000"/>
              </a:lnSpc>
            </a:pPr>
            <a:r>
              <a:rPr lang="en-US" altLang="en-US" sz="1400" dirty="0"/>
              <a:t>To disseminate the CAGI results, I encourage all CAGI participants to remix these CAGI slides for inclusion in their oral and poster presentations</a:t>
            </a:r>
          </a:p>
          <a:p>
            <a:pPr>
              <a:lnSpc>
                <a:spcPct val="80000"/>
              </a:lnSpc>
            </a:pPr>
            <a:r>
              <a:rPr lang="en-US" altLang="en-US" sz="1400" dirty="0"/>
              <a:t>CAGI participants may use or publish any content of these slides only in compliance with the CAGI Data Use Agreement</a:t>
            </a:r>
          </a:p>
          <a:p>
            <a:pPr>
              <a:lnSpc>
                <a:spcPct val="80000"/>
              </a:lnSpc>
            </a:pPr>
            <a:r>
              <a:rPr lang="en-US" altLang="en-US" sz="1400" dirty="0"/>
              <a:t>CAGI participants may not cite or publish any content of these slides except with the written permission of the originating author or in the primary CAGI publications</a:t>
            </a:r>
          </a:p>
          <a:p>
            <a:pPr>
              <a:lnSpc>
                <a:spcPct val="80000"/>
              </a:lnSpc>
            </a:pPr>
            <a:r>
              <a:rPr lang="en-US" altLang="en-US" sz="1400" dirty="0"/>
              <a:t>CAGI participants must acknowledge the original authors of these slides and CAGI 2013.  Include the acknowledgement banner across the bottom</a:t>
            </a:r>
          </a:p>
          <a:p>
            <a:pPr>
              <a:lnSpc>
                <a:spcPct val="80000"/>
              </a:lnSpc>
            </a:pPr>
            <a:r>
              <a:rPr lang="en-US" altLang="en-US" sz="1400" dirty="0"/>
              <a:t>CAGI participants must include the CAGI credits slide in their presentations</a:t>
            </a:r>
          </a:p>
          <a:p>
            <a:pPr>
              <a:lnSpc>
                <a:spcPct val="80000"/>
              </a:lnSpc>
            </a:pPr>
            <a:r>
              <a:rPr lang="en-US" altLang="en-US" sz="1400" dirty="0"/>
              <a:t>Slides with a red slash (no remix) may not be included in a presentation unless all attendees are registered CAGI participants who signed the data use agreement</a:t>
            </a:r>
          </a:p>
          <a:p>
            <a:pPr>
              <a:lnSpc>
                <a:spcPct val="80000"/>
              </a:lnSpc>
            </a:pPr>
            <a:r>
              <a:rPr lang="en-US" altLang="en-US" sz="1400" dirty="0"/>
              <a:t>Slides with a red X over the entire slide may not be  used in any circumstances</a:t>
            </a:r>
          </a:p>
          <a:p>
            <a:pPr>
              <a:lnSpc>
                <a:spcPct val="80000"/>
              </a:lnSpc>
            </a:pPr>
            <a:r>
              <a:rPr lang="en-US" altLang="en-US" sz="1400" dirty="0"/>
              <a:t>Slides with a blue slash (embargoed) may not be used unless the embargo is explicitly lifted</a:t>
            </a:r>
          </a:p>
          <a:p>
            <a:pPr>
              <a:lnSpc>
                <a:spcPct val="80000"/>
              </a:lnSpc>
            </a:pPr>
            <a:r>
              <a:rPr lang="en-US" altLang="en-US" sz="1400" dirty="0">
                <a:latin typeface="Arial" panose="020B0604020202020204" pitchFamily="34" charset="0"/>
                <a:cs typeface="Arial" panose="020B0604020202020204" pitchFamily="34" charset="0"/>
              </a:rPr>
              <a:t>Slides without slash or X may be tweeted unless flagged with the “No tweet” icon.</a:t>
            </a:r>
            <a:endParaRPr lang="en-US" altLang="en-US" sz="1400" dirty="0"/>
          </a:p>
          <a:p>
            <a:pPr>
              <a:lnSpc>
                <a:spcPct val="80000"/>
              </a:lnSpc>
            </a:pPr>
            <a:r>
              <a:rPr lang="en-US" altLang="en-US" sz="1400" dirty="0"/>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a:lnSpc>
                <a:spcPct val="80000"/>
              </a:lnSpc>
            </a:pPr>
            <a:endParaRPr lang="en-US" altLang="en-US" sz="1400" dirty="0"/>
          </a:p>
          <a:p>
            <a:pPr>
              <a:lnSpc>
                <a:spcPct val="80000"/>
              </a:lnSpc>
            </a:pPr>
            <a:r>
              <a:rPr lang="en-US" altLang="en-US" sz="1400" dirty="0"/>
              <a:t>Note for slide authors: we expect all CAGI participants to abide by these restrictions, and will make best effort to ensure they are followed.  However, but bear in mind that we have limited means of enforcing them, and therefore the restrictions cannot be guaranteed.</a:t>
            </a:r>
          </a:p>
        </p:txBody>
      </p:sp>
      <p:grpSp>
        <p:nvGrpSpPr>
          <p:cNvPr id="6" name="Group 5"/>
          <p:cNvGrpSpPr>
            <a:grpSpLocks/>
          </p:cNvGrpSpPr>
          <p:nvPr/>
        </p:nvGrpSpPr>
        <p:grpSpPr bwMode="auto">
          <a:xfrm>
            <a:off x="10648739" y="4984563"/>
            <a:ext cx="439738" cy="439738"/>
            <a:chOff x="5373" y="3933"/>
            <a:chExt cx="387" cy="387"/>
          </a:xfrm>
        </p:grpSpPr>
        <p:sp>
          <p:nvSpPr>
            <p:cNvPr id="7" name="Oval 6"/>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a:ea typeface="MS PGothic" pitchFamily="34" charset="-128"/>
                <a:cs typeface="Arial" panose="020B0604020202020204" pitchFamily="34" charset="0"/>
              </a:endParaRPr>
            </a:p>
          </p:txBody>
        </p:sp>
        <p:pic>
          <p:nvPicPr>
            <p:cNvPr id="8"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4766868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5595" y="1680940"/>
            <a:ext cx="6472652" cy="1650090"/>
          </a:xfrm>
        </p:spPr>
        <p:txBody>
          <a:bodyPr>
            <a:noAutofit/>
          </a:bodyPr>
          <a:lstStyle/>
          <a:p>
            <a:r>
              <a:rPr lang="en-US" sz="3200" dirty="0"/>
              <a:t>Benchmarking an artificial intelligence method for fast diagnosis of rare genetic disease</a:t>
            </a:r>
          </a:p>
        </p:txBody>
      </p:sp>
      <p:sp>
        <p:nvSpPr>
          <p:cNvPr id="7" name="TextBox 6"/>
          <p:cNvSpPr txBox="1"/>
          <p:nvPr/>
        </p:nvSpPr>
        <p:spPr>
          <a:xfrm>
            <a:off x="5810632" y="6599467"/>
            <a:ext cx="2398413" cy="240066"/>
          </a:xfrm>
          <a:prstGeom prst="rect">
            <a:avLst/>
          </a:prstGeom>
          <a:noFill/>
        </p:spPr>
        <p:txBody>
          <a:bodyPr wrap="none" rtlCol="0">
            <a:spAutoFit/>
          </a:bodyPr>
          <a:lstStyle/>
          <a:p>
            <a:r>
              <a:rPr lang="en-US" sz="960" dirty="0">
                <a:solidFill>
                  <a:schemeClr val="bg1"/>
                </a:solidFill>
              </a:rPr>
              <a:t>© Copyright 2018 Francisco De La Vega</a:t>
            </a:r>
          </a:p>
        </p:txBody>
      </p:sp>
      <p:sp>
        <p:nvSpPr>
          <p:cNvPr id="6" name="Text Placeholder 2">
            <a:extLst>
              <a:ext uri="{FF2B5EF4-FFF2-40B4-BE49-F238E27FC236}">
                <a16:creationId xmlns:a16="http://schemas.microsoft.com/office/drawing/2014/main" id="{95551218-908C-434E-BC22-7BB8605FEE96}"/>
              </a:ext>
            </a:extLst>
          </p:cNvPr>
          <p:cNvSpPr txBox="1">
            <a:spLocks/>
          </p:cNvSpPr>
          <p:nvPr/>
        </p:nvSpPr>
        <p:spPr>
          <a:xfrm>
            <a:off x="1105594" y="3787692"/>
            <a:ext cx="6159909" cy="2095935"/>
          </a:xfrm>
          <a:prstGeom prst="rect">
            <a:avLst/>
          </a:prstGeom>
          <a:no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400" kern="1200">
                <a:solidFill>
                  <a:schemeClr val="bg2">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bg2">
                    <a:lumMod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1800" kern="1200">
                <a:solidFill>
                  <a:schemeClr val="bg2">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600" kern="1200">
                <a:solidFill>
                  <a:schemeClr val="bg2">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600" kern="1200">
                <a:solidFill>
                  <a:schemeClr val="bg2">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00000"/>
              </a:lnSpc>
              <a:spcBef>
                <a:spcPts val="150"/>
              </a:spcBef>
              <a:buNone/>
            </a:pPr>
            <a:r>
              <a:rPr lang="en-US" sz="1400" b="1" dirty="0">
                <a:solidFill>
                  <a:schemeClr val="tx1"/>
                </a:solidFill>
              </a:rPr>
              <a:t>Erwin </a:t>
            </a:r>
            <a:r>
              <a:rPr lang="en-US" sz="1400" b="1" dirty="0" err="1">
                <a:solidFill>
                  <a:schemeClr val="tx1"/>
                </a:solidFill>
              </a:rPr>
              <a:t>Frise</a:t>
            </a:r>
            <a:r>
              <a:rPr lang="en-US" sz="1400" b="1" dirty="0">
                <a:solidFill>
                  <a:schemeClr val="tx1"/>
                </a:solidFill>
              </a:rPr>
              <a:t>, Martin G. Reese, Francisco M. De La Vega</a:t>
            </a:r>
          </a:p>
          <a:p>
            <a:pPr marL="0" indent="0">
              <a:lnSpc>
                <a:spcPct val="100000"/>
              </a:lnSpc>
              <a:spcBef>
                <a:spcPts val="150"/>
              </a:spcBef>
              <a:buFont typeface="Arial"/>
              <a:buNone/>
            </a:pPr>
            <a:r>
              <a:rPr lang="en-US" sz="1200" i="1" dirty="0">
                <a:solidFill>
                  <a:srgbClr val="616150"/>
                </a:solidFill>
              </a:rPr>
              <a:t>Fabric Genomics Inc, Oakland, California, USA</a:t>
            </a:r>
            <a:endParaRPr lang="en-US" sz="1200" dirty="0">
              <a:solidFill>
                <a:srgbClr val="616150"/>
              </a:solidFill>
            </a:endParaRPr>
          </a:p>
          <a:p>
            <a:pPr marL="0" indent="0">
              <a:lnSpc>
                <a:spcPct val="100000"/>
              </a:lnSpc>
              <a:spcBef>
                <a:spcPts val="150"/>
              </a:spcBef>
              <a:buNone/>
            </a:pPr>
            <a:r>
              <a:rPr lang="en-US" sz="1400" b="1" dirty="0">
                <a:solidFill>
                  <a:schemeClr val="tx1"/>
                </a:solidFill>
              </a:rPr>
              <a:t>Barry Moore, Mark </a:t>
            </a:r>
            <a:r>
              <a:rPr lang="en-US" sz="1400" b="1" dirty="0" err="1">
                <a:solidFill>
                  <a:schemeClr val="tx1"/>
                </a:solidFill>
              </a:rPr>
              <a:t>Yandell</a:t>
            </a:r>
            <a:endParaRPr lang="en-US" sz="1400" b="1" dirty="0">
              <a:solidFill>
                <a:schemeClr val="tx1"/>
              </a:solidFill>
            </a:endParaRPr>
          </a:p>
          <a:p>
            <a:pPr marL="0" indent="0">
              <a:lnSpc>
                <a:spcPct val="100000"/>
              </a:lnSpc>
              <a:spcBef>
                <a:spcPts val="150"/>
              </a:spcBef>
              <a:buNone/>
            </a:pPr>
            <a:r>
              <a:rPr lang="en-US" sz="1200" i="1" dirty="0">
                <a:solidFill>
                  <a:srgbClr val="616150"/>
                </a:solidFill>
              </a:rPr>
              <a:t>Department of Human Genetics, Utah Center for Genetic Discovery, University of Utah</a:t>
            </a:r>
            <a:endParaRPr lang="en-US" sz="1200" dirty="0">
              <a:solidFill>
                <a:srgbClr val="616150"/>
              </a:solidFill>
            </a:endParaRPr>
          </a:p>
          <a:p>
            <a:pPr marL="0" indent="0">
              <a:lnSpc>
                <a:spcPct val="100000"/>
              </a:lnSpc>
              <a:spcBef>
                <a:spcPts val="150"/>
              </a:spcBef>
              <a:buNone/>
            </a:pPr>
            <a:r>
              <a:rPr lang="en-US" sz="1400" b="1" dirty="0" err="1">
                <a:solidFill>
                  <a:schemeClr val="tx1"/>
                </a:solidFill>
              </a:rPr>
              <a:t>Shimul</a:t>
            </a:r>
            <a:r>
              <a:rPr lang="en-US" sz="1400" b="1" dirty="0">
                <a:solidFill>
                  <a:schemeClr val="tx1"/>
                </a:solidFill>
              </a:rPr>
              <a:t> Chowdhury, Narayanan </a:t>
            </a:r>
            <a:r>
              <a:rPr lang="en-US" sz="1400" b="1" dirty="0" err="1">
                <a:solidFill>
                  <a:schemeClr val="tx1"/>
                </a:solidFill>
              </a:rPr>
              <a:t>Veeraraghavan</a:t>
            </a:r>
            <a:r>
              <a:rPr lang="en-US" sz="1400" b="1" dirty="0">
                <a:solidFill>
                  <a:schemeClr val="tx1"/>
                </a:solidFill>
              </a:rPr>
              <a:t>, Stephen F. </a:t>
            </a:r>
            <a:r>
              <a:rPr lang="en-US" sz="1400" b="1" dirty="0" err="1">
                <a:solidFill>
                  <a:schemeClr val="tx1"/>
                </a:solidFill>
              </a:rPr>
              <a:t>Kingsmore</a:t>
            </a:r>
            <a:endParaRPr lang="en-US" sz="1400" b="1" dirty="0">
              <a:solidFill>
                <a:schemeClr val="tx1"/>
              </a:solidFill>
            </a:endParaRPr>
          </a:p>
          <a:p>
            <a:pPr marL="0" indent="0">
              <a:lnSpc>
                <a:spcPct val="100000"/>
              </a:lnSpc>
              <a:spcBef>
                <a:spcPts val="150"/>
              </a:spcBef>
              <a:buNone/>
            </a:pPr>
            <a:r>
              <a:rPr lang="en-US" sz="1200" i="1" dirty="0">
                <a:solidFill>
                  <a:srgbClr val="616150"/>
                </a:solidFill>
              </a:rPr>
              <a:t>Rady Children's Institute for Genomic Medicine</a:t>
            </a:r>
          </a:p>
          <a:p>
            <a:pPr marL="0" indent="0">
              <a:lnSpc>
                <a:spcPct val="100000"/>
              </a:lnSpc>
              <a:spcBef>
                <a:spcPts val="150"/>
              </a:spcBef>
              <a:buNone/>
            </a:pPr>
            <a:endParaRPr lang="en-US" sz="1200" dirty="0">
              <a:solidFill>
                <a:srgbClr val="616150"/>
              </a:solidFill>
            </a:endParaRPr>
          </a:p>
          <a:p>
            <a:pPr marL="0" indent="0">
              <a:lnSpc>
                <a:spcPct val="100000"/>
              </a:lnSpc>
              <a:spcBef>
                <a:spcPts val="150"/>
              </a:spcBef>
              <a:buNone/>
            </a:pPr>
            <a:endParaRPr lang="en-US" sz="1200" dirty="0">
              <a:solidFill>
                <a:srgbClr val="616150"/>
              </a:solidFill>
            </a:endParaRPr>
          </a:p>
        </p:txBody>
      </p:sp>
      <p:pic>
        <p:nvPicPr>
          <p:cNvPr id="8" name="Picture 7">
            <a:extLst>
              <a:ext uri="{FF2B5EF4-FFF2-40B4-BE49-F238E27FC236}">
                <a16:creationId xmlns:a16="http://schemas.microsoft.com/office/drawing/2014/main" id="{747A3A1C-AED7-7B4C-AD7A-C21D74AD7C3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810632" y="5965857"/>
            <a:ext cx="1113467" cy="689166"/>
          </a:xfrm>
          <a:prstGeom prst="rect">
            <a:avLst/>
          </a:prstGeom>
        </p:spPr>
      </p:pic>
      <p:pic>
        <p:nvPicPr>
          <p:cNvPr id="9" name="Picture 8">
            <a:extLst>
              <a:ext uri="{FF2B5EF4-FFF2-40B4-BE49-F238E27FC236}">
                <a16:creationId xmlns:a16="http://schemas.microsoft.com/office/drawing/2014/main" id="{9A62B14B-E4FC-8441-93B6-EB6635743364}"/>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577226" y="5861812"/>
            <a:ext cx="2503121" cy="834374"/>
          </a:xfrm>
          <a:prstGeom prst="rect">
            <a:avLst/>
          </a:prstGeom>
        </p:spPr>
      </p:pic>
      <p:pic>
        <p:nvPicPr>
          <p:cNvPr id="10" name="Picture 9">
            <a:extLst>
              <a:ext uri="{FF2B5EF4-FFF2-40B4-BE49-F238E27FC236}">
                <a16:creationId xmlns:a16="http://schemas.microsoft.com/office/drawing/2014/main" id="{52681818-1E2B-3444-9311-690634CEDCC8}"/>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250775" y="5940798"/>
            <a:ext cx="596165" cy="687882"/>
          </a:xfrm>
          <a:prstGeom prst="rect">
            <a:avLst/>
          </a:prstGeom>
        </p:spPr>
      </p:pic>
    </p:spTree>
    <p:extLst>
      <p:ext uri="{BB962C8B-B14F-4D97-AF65-F5344CB8AC3E}">
        <p14:creationId xmlns:p14="http://schemas.microsoft.com/office/powerpoint/2010/main" val="28014846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51424EA5-6849-2E4A-9EB4-168CE36773DD}"/>
              </a:ext>
            </a:extLst>
          </p:cNvPr>
          <p:cNvSpPr>
            <a:spLocks noGrp="1"/>
          </p:cNvSpPr>
          <p:nvPr>
            <p:ph sz="quarter" idx="14"/>
          </p:nvPr>
        </p:nvSpPr>
        <p:spPr>
          <a:xfrm>
            <a:off x="9108374" y="1647826"/>
            <a:ext cx="2710673" cy="4147332"/>
          </a:xfrm>
        </p:spPr>
        <p:txBody>
          <a:bodyPr>
            <a:normAutofit/>
          </a:bodyPr>
          <a:lstStyle/>
          <a:p>
            <a:r>
              <a:rPr lang="en-US" sz="1800" dirty="0"/>
              <a:t>Estimated &gt;10,000 rare genetic disease exist</a:t>
            </a:r>
          </a:p>
          <a:p>
            <a:r>
              <a:rPr lang="en-US" sz="1800" dirty="0"/>
              <a:t>Currently about 4,000 elucidated</a:t>
            </a:r>
          </a:p>
          <a:p>
            <a:r>
              <a:rPr lang="en-US" sz="1800" dirty="0"/>
              <a:t>Prevalence of rare diseases of 3.5–5.9%, </a:t>
            </a:r>
          </a:p>
          <a:p>
            <a:r>
              <a:rPr lang="en-US" sz="1800" dirty="0"/>
              <a:t>263–446 million persons affected globally</a:t>
            </a:r>
          </a:p>
        </p:txBody>
      </p:sp>
      <p:sp>
        <p:nvSpPr>
          <p:cNvPr id="2" name="Title 1">
            <a:extLst>
              <a:ext uri="{FF2B5EF4-FFF2-40B4-BE49-F238E27FC236}">
                <a16:creationId xmlns:a16="http://schemas.microsoft.com/office/drawing/2014/main" id="{05056F30-D883-2245-80D9-ED5F3CDEE4E0}"/>
              </a:ext>
            </a:extLst>
          </p:cNvPr>
          <p:cNvSpPr>
            <a:spLocks noGrp="1"/>
          </p:cNvSpPr>
          <p:nvPr>
            <p:ph type="title"/>
          </p:nvPr>
        </p:nvSpPr>
        <p:spPr/>
        <p:txBody>
          <a:bodyPr/>
          <a:lstStyle/>
          <a:p>
            <a:r>
              <a:rPr lang="en-US" dirty="0"/>
              <a:t>Number of genes for Mendelian conditions is growing</a:t>
            </a:r>
          </a:p>
        </p:txBody>
      </p:sp>
      <p:sp>
        <p:nvSpPr>
          <p:cNvPr id="8" name="TextBox 7">
            <a:extLst>
              <a:ext uri="{FF2B5EF4-FFF2-40B4-BE49-F238E27FC236}">
                <a16:creationId xmlns:a16="http://schemas.microsoft.com/office/drawing/2014/main" id="{F9675EB1-5AA3-C54F-B155-434A64736872}"/>
              </a:ext>
            </a:extLst>
          </p:cNvPr>
          <p:cNvSpPr txBox="1"/>
          <p:nvPr/>
        </p:nvSpPr>
        <p:spPr>
          <a:xfrm>
            <a:off x="707507" y="6548977"/>
            <a:ext cx="3369384" cy="276999"/>
          </a:xfrm>
          <a:prstGeom prst="rect">
            <a:avLst/>
          </a:prstGeom>
          <a:noFill/>
        </p:spPr>
        <p:txBody>
          <a:bodyPr wrap="none" rtlCol="0">
            <a:spAutoFit/>
          </a:bodyPr>
          <a:lstStyle/>
          <a:p>
            <a:r>
              <a:rPr lang="en-US" sz="1200" dirty="0"/>
              <a:t>After </a:t>
            </a:r>
            <a:r>
              <a:rPr lang="en-US" sz="1200" dirty="0" err="1"/>
              <a:t>Bamshad</a:t>
            </a:r>
            <a:r>
              <a:rPr lang="en-US" sz="1200" dirty="0"/>
              <a:t>, Nickerson, Ching, AJHG, 2019</a:t>
            </a:r>
          </a:p>
        </p:txBody>
      </p:sp>
      <p:pic>
        <p:nvPicPr>
          <p:cNvPr id="4" name="Picture 3">
            <a:extLst>
              <a:ext uri="{FF2B5EF4-FFF2-40B4-BE49-F238E27FC236}">
                <a16:creationId xmlns:a16="http://schemas.microsoft.com/office/drawing/2014/main" id="{24EF3B9B-35FB-0B4A-B3E4-5E9A7C0A58AC}"/>
              </a:ext>
            </a:extLst>
          </p:cNvPr>
          <p:cNvPicPr>
            <a:picLocks noChangeAspect="1"/>
          </p:cNvPicPr>
          <p:nvPr/>
        </p:nvPicPr>
        <p:blipFill>
          <a:blip r:embed="rId2"/>
          <a:stretch>
            <a:fillRect/>
          </a:stretch>
        </p:blipFill>
        <p:spPr>
          <a:xfrm>
            <a:off x="707507" y="1647826"/>
            <a:ext cx="7332646" cy="4648802"/>
          </a:xfrm>
          <a:prstGeom prst="rect">
            <a:avLst/>
          </a:prstGeom>
        </p:spPr>
      </p:pic>
    </p:spTree>
    <p:extLst>
      <p:ext uri="{BB962C8B-B14F-4D97-AF65-F5344CB8AC3E}">
        <p14:creationId xmlns:p14="http://schemas.microsoft.com/office/powerpoint/2010/main" val="543587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Group 39">
            <a:extLst>
              <a:ext uri="{FF2B5EF4-FFF2-40B4-BE49-F238E27FC236}">
                <a16:creationId xmlns:a16="http://schemas.microsoft.com/office/drawing/2014/main" id="{789691B9-2073-5140-942D-BF193094E4AF}"/>
              </a:ext>
            </a:extLst>
          </p:cNvPr>
          <p:cNvGrpSpPr/>
          <p:nvPr/>
        </p:nvGrpSpPr>
        <p:grpSpPr>
          <a:xfrm>
            <a:off x="653287" y="235481"/>
            <a:ext cx="5932072" cy="6172200"/>
            <a:chOff x="1921753" y="212281"/>
            <a:chExt cx="4943393" cy="5143500"/>
          </a:xfrm>
        </p:grpSpPr>
        <p:grpSp>
          <p:nvGrpSpPr>
            <p:cNvPr id="33" name="Group 32">
              <a:extLst>
                <a:ext uri="{FF2B5EF4-FFF2-40B4-BE49-F238E27FC236}">
                  <a16:creationId xmlns:a16="http://schemas.microsoft.com/office/drawing/2014/main" id="{B36AD6E4-241F-5642-ABF7-76B472766F5F}"/>
                </a:ext>
              </a:extLst>
            </p:cNvPr>
            <p:cNvGrpSpPr/>
            <p:nvPr/>
          </p:nvGrpSpPr>
          <p:grpSpPr>
            <a:xfrm>
              <a:off x="1921753" y="212281"/>
              <a:ext cx="4943393" cy="5143500"/>
              <a:chOff x="1704937" y="212281"/>
              <a:chExt cx="4943393" cy="514350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04937" y="212281"/>
                <a:ext cx="4943393" cy="5143500"/>
              </a:xfrm>
              <a:prstGeom prst="rect">
                <a:avLst/>
              </a:prstGeom>
            </p:spPr>
          </p:pic>
          <p:sp>
            <p:nvSpPr>
              <p:cNvPr id="13" name="Rectangle 12">
                <a:extLst>
                  <a:ext uri="{FF2B5EF4-FFF2-40B4-BE49-F238E27FC236}">
                    <a16:creationId xmlns:a16="http://schemas.microsoft.com/office/drawing/2014/main" id="{FDE5EEBC-6E64-1E4F-8D14-69439A3B0AE1}"/>
                  </a:ext>
                </a:extLst>
              </p:cNvPr>
              <p:cNvSpPr/>
              <p:nvPr/>
            </p:nvSpPr>
            <p:spPr>
              <a:xfrm>
                <a:off x="1739237" y="3028652"/>
                <a:ext cx="1565413" cy="655982"/>
              </a:xfrm>
              <a:prstGeom prst="rect">
                <a:avLst/>
              </a:prstGeom>
              <a:solidFill>
                <a:srgbClr val="DCE9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grpSp>
            <p:nvGrpSpPr>
              <p:cNvPr id="18" name="Group 17">
                <a:extLst>
                  <a:ext uri="{FF2B5EF4-FFF2-40B4-BE49-F238E27FC236}">
                    <a16:creationId xmlns:a16="http://schemas.microsoft.com/office/drawing/2014/main" id="{C81E326F-D9B9-2D45-BC20-02B12FF1265A}"/>
                  </a:ext>
                </a:extLst>
              </p:cNvPr>
              <p:cNvGrpSpPr/>
              <p:nvPr/>
            </p:nvGrpSpPr>
            <p:grpSpPr>
              <a:xfrm>
                <a:off x="1739237" y="1510748"/>
                <a:ext cx="1217663" cy="655982"/>
                <a:chOff x="1739237" y="1510748"/>
                <a:chExt cx="1217663" cy="655982"/>
              </a:xfrm>
            </p:grpSpPr>
            <p:sp>
              <p:nvSpPr>
                <p:cNvPr id="12" name="Rectangle 11">
                  <a:extLst>
                    <a:ext uri="{FF2B5EF4-FFF2-40B4-BE49-F238E27FC236}">
                      <a16:creationId xmlns:a16="http://schemas.microsoft.com/office/drawing/2014/main" id="{5C240311-EB40-EF47-8F92-D3196B3A6289}"/>
                    </a:ext>
                  </a:extLst>
                </p:cNvPr>
                <p:cNvSpPr/>
                <p:nvPr/>
              </p:nvSpPr>
              <p:spPr>
                <a:xfrm>
                  <a:off x="1739237" y="1510748"/>
                  <a:ext cx="854768" cy="655982"/>
                </a:xfrm>
                <a:prstGeom prst="rect">
                  <a:avLst/>
                </a:prstGeom>
                <a:solidFill>
                  <a:srgbClr val="DCE9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9" name="Right Triangle 8">
                  <a:extLst>
                    <a:ext uri="{FF2B5EF4-FFF2-40B4-BE49-F238E27FC236}">
                      <a16:creationId xmlns:a16="http://schemas.microsoft.com/office/drawing/2014/main" id="{9E699C1E-DA6E-AA4D-B1E9-EA3F42CF074A}"/>
                    </a:ext>
                  </a:extLst>
                </p:cNvPr>
                <p:cNvSpPr/>
                <p:nvPr/>
              </p:nvSpPr>
              <p:spPr>
                <a:xfrm>
                  <a:off x="2594005" y="1510748"/>
                  <a:ext cx="362895" cy="655982"/>
                </a:xfrm>
                <a:prstGeom prst="rtTriangle">
                  <a:avLst/>
                </a:prstGeom>
                <a:solidFill>
                  <a:srgbClr val="DCEA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grpSp>
          <p:grpSp>
            <p:nvGrpSpPr>
              <p:cNvPr id="17" name="Group 16">
                <a:extLst>
                  <a:ext uri="{FF2B5EF4-FFF2-40B4-BE49-F238E27FC236}">
                    <a16:creationId xmlns:a16="http://schemas.microsoft.com/office/drawing/2014/main" id="{2157B1CA-684A-F245-9A57-08F9BC10B7FA}"/>
                  </a:ext>
                </a:extLst>
              </p:cNvPr>
              <p:cNvGrpSpPr/>
              <p:nvPr/>
            </p:nvGrpSpPr>
            <p:grpSpPr>
              <a:xfrm>
                <a:off x="5466868" y="1504770"/>
                <a:ext cx="1132715" cy="661960"/>
                <a:chOff x="5466868" y="1504770"/>
                <a:chExt cx="1132715" cy="661960"/>
              </a:xfrm>
            </p:grpSpPr>
            <p:sp>
              <p:nvSpPr>
                <p:cNvPr id="8" name="Rectangle 7">
                  <a:extLst>
                    <a:ext uri="{FF2B5EF4-FFF2-40B4-BE49-F238E27FC236}">
                      <a16:creationId xmlns:a16="http://schemas.microsoft.com/office/drawing/2014/main" id="{30FA2B2A-2AD4-054E-94FC-01DB1D82C8E4}"/>
                    </a:ext>
                  </a:extLst>
                </p:cNvPr>
                <p:cNvSpPr/>
                <p:nvPr/>
              </p:nvSpPr>
              <p:spPr>
                <a:xfrm>
                  <a:off x="5769665" y="1510748"/>
                  <a:ext cx="829918" cy="655982"/>
                </a:xfrm>
                <a:prstGeom prst="rect">
                  <a:avLst/>
                </a:prstGeom>
                <a:solidFill>
                  <a:srgbClr val="DCE9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14" name="Right Triangle 13">
                  <a:extLst>
                    <a:ext uri="{FF2B5EF4-FFF2-40B4-BE49-F238E27FC236}">
                      <a16:creationId xmlns:a16="http://schemas.microsoft.com/office/drawing/2014/main" id="{B3135B14-A5AA-6D42-B0CC-FC38DC74C6FF}"/>
                    </a:ext>
                  </a:extLst>
                </p:cNvPr>
                <p:cNvSpPr/>
                <p:nvPr/>
              </p:nvSpPr>
              <p:spPr>
                <a:xfrm flipH="1">
                  <a:off x="5466868" y="1504770"/>
                  <a:ext cx="362895" cy="655982"/>
                </a:xfrm>
                <a:prstGeom prst="rtTriangle">
                  <a:avLst/>
                </a:prstGeom>
                <a:solidFill>
                  <a:srgbClr val="DCEA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grpSp>
          <p:grpSp>
            <p:nvGrpSpPr>
              <p:cNvPr id="16" name="Group 15">
                <a:extLst>
                  <a:ext uri="{FF2B5EF4-FFF2-40B4-BE49-F238E27FC236}">
                    <a16:creationId xmlns:a16="http://schemas.microsoft.com/office/drawing/2014/main" id="{A47BC08F-C5CD-264F-9545-F6F7ACE28C88}"/>
                  </a:ext>
                </a:extLst>
              </p:cNvPr>
              <p:cNvGrpSpPr/>
              <p:nvPr/>
            </p:nvGrpSpPr>
            <p:grpSpPr>
              <a:xfrm>
                <a:off x="4739369" y="3040147"/>
                <a:ext cx="1860214" cy="668324"/>
                <a:chOff x="4739369" y="3040147"/>
                <a:chExt cx="1860214" cy="668324"/>
              </a:xfrm>
            </p:grpSpPr>
            <p:sp>
              <p:nvSpPr>
                <p:cNvPr id="10" name="Rectangle 9">
                  <a:extLst>
                    <a:ext uri="{FF2B5EF4-FFF2-40B4-BE49-F238E27FC236}">
                      <a16:creationId xmlns:a16="http://schemas.microsoft.com/office/drawing/2014/main" id="{70FA23E0-1391-FC45-925B-B2A6C686FDBC}"/>
                    </a:ext>
                  </a:extLst>
                </p:cNvPr>
                <p:cNvSpPr/>
                <p:nvPr/>
              </p:nvSpPr>
              <p:spPr>
                <a:xfrm>
                  <a:off x="5034170" y="3040147"/>
                  <a:ext cx="1565413" cy="655982"/>
                </a:xfrm>
                <a:prstGeom prst="rect">
                  <a:avLst/>
                </a:prstGeom>
                <a:solidFill>
                  <a:srgbClr val="DCE9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15" name="Right Triangle 14">
                  <a:extLst>
                    <a:ext uri="{FF2B5EF4-FFF2-40B4-BE49-F238E27FC236}">
                      <a16:creationId xmlns:a16="http://schemas.microsoft.com/office/drawing/2014/main" id="{A722A553-DC21-1349-919E-2F25A7F1A4C3}"/>
                    </a:ext>
                  </a:extLst>
                </p:cNvPr>
                <p:cNvSpPr/>
                <p:nvPr/>
              </p:nvSpPr>
              <p:spPr>
                <a:xfrm flipH="1">
                  <a:off x="4739369" y="3052489"/>
                  <a:ext cx="362895" cy="655982"/>
                </a:xfrm>
                <a:prstGeom prst="rtTriangle">
                  <a:avLst/>
                </a:prstGeom>
                <a:solidFill>
                  <a:srgbClr val="DCEA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grpSp>
          <p:sp>
            <p:nvSpPr>
              <p:cNvPr id="19" name="Rectangle 18">
                <a:extLst>
                  <a:ext uri="{FF2B5EF4-FFF2-40B4-BE49-F238E27FC236}">
                    <a16:creationId xmlns:a16="http://schemas.microsoft.com/office/drawing/2014/main" id="{1243FC81-A676-E645-BA9B-0435975C58CE}"/>
                  </a:ext>
                </a:extLst>
              </p:cNvPr>
              <p:cNvSpPr/>
              <p:nvPr/>
            </p:nvSpPr>
            <p:spPr>
              <a:xfrm>
                <a:off x="5431735" y="2300909"/>
                <a:ext cx="1167848" cy="626165"/>
              </a:xfrm>
              <a:prstGeom prst="rect">
                <a:avLst/>
              </a:prstGeom>
              <a:solidFill>
                <a:srgbClr val="C9F1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20" name="Rectangle 19">
                <a:extLst>
                  <a:ext uri="{FF2B5EF4-FFF2-40B4-BE49-F238E27FC236}">
                    <a16:creationId xmlns:a16="http://schemas.microsoft.com/office/drawing/2014/main" id="{13B17109-51B1-5F42-9AD3-B592EBDCC594}"/>
                  </a:ext>
                </a:extLst>
              </p:cNvPr>
              <p:cNvSpPr/>
              <p:nvPr/>
            </p:nvSpPr>
            <p:spPr>
              <a:xfrm>
                <a:off x="1740300" y="2269005"/>
                <a:ext cx="1167848" cy="626165"/>
              </a:xfrm>
              <a:prstGeom prst="rect">
                <a:avLst/>
              </a:prstGeom>
              <a:solidFill>
                <a:srgbClr val="C9F1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21" name="Rectangle 20">
                <a:extLst>
                  <a:ext uri="{FF2B5EF4-FFF2-40B4-BE49-F238E27FC236}">
                    <a16:creationId xmlns:a16="http://schemas.microsoft.com/office/drawing/2014/main" id="{4124FC3B-2B90-AB46-B6F2-34C1AEC35C3A}"/>
                  </a:ext>
                </a:extLst>
              </p:cNvPr>
              <p:cNvSpPr/>
              <p:nvPr/>
            </p:nvSpPr>
            <p:spPr>
              <a:xfrm>
                <a:off x="1740300" y="3852588"/>
                <a:ext cx="1167848" cy="626165"/>
              </a:xfrm>
              <a:prstGeom prst="rect">
                <a:avLst/>
              </a:prstGeom>
              <a:solidFill>
                <a:srgbClr val="C9F1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22" name="Rectangle 21">
                <a:extLst>
                  <a:ext uri="{FF2B5EF4-FFF2-40B4-BE49-F238E27FC236}">
                    <a16:creationId xmlns:a16="http://schemas.microsoft.com/office/drawing/2014/main" id="{DD9793A3-9FC3-0D43-9420-FA4D9FC6AE0C}"/>
                  </a:ext>
                </a:extLst>
              </p:cNvPr>
              <p:cNvSpPr/>
              <p:nvPr/>
            </p:nvSpPr>
            <p:spPr>
              <a:xfrm>
                <a:off x="1739236" y="4646707"/>
                <a:ext cx="1565413" cy="655982"/>
              </a:xfrm>
              <a:prstGeom prst="rect">
                <a:avLst/>
              </a:prstGeom>
              <a:solidFill>
                <a:srgbClr val="DCE9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23" name="Rectangle 22">
                <a:extLst>
                  <a:ext uri="{FF2B5EF4-FFF2-40B4-BE49-F238E27FC236}">
                    <a16:creationId xmlns:a16="http://schemas.microsoft.com/office/drawing/2014/main" id="{8181EB82-C4C9-5346-A2BA-169343F5BAF0}"/>
                  </a:ext>
                </a:extLst>
              </p:cNvPr>
              <p:cNvSpPr/>
              <p:nvPr/>
            </p:nvSpPr>
            <p:spPr>
              <a:xfrm>
                <a:off x="4822501" y="4624082"/>
                <a:ext cx="1777082" cy="655982"/>
              </a:xfrm>
              <a:prstGeom prst="rect">
                <a:avLst/>
              </a:prstGeom>
              <a:solidFill>
                <a:srgbClr val="DCE9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grpSp>
            <p:nvGrpSpPr>
              <p:cNvPr id="26" name="Group 25">
                <a:extLst>
                  <a:ext uri="{FF2B5EF4-FFF2-40B4-BE49-F238E27FC236}">
                    <a16:creationId xmlns:a16="http://schemas.microsoft.com/office/drawing/2014/main" id="{7C223703-4435-8E46-934B-DFB9E34DBD4D}"/>
                  </a:ext>
                </a:extLst>
              </p:cNvPr>
              <p:cNvGrpSpPr/>
              <p:nvPr/>
            </p:nvGrpSpPr>
            <p:grpSpPr>
              <a:xfrm>
                <a:off x="4940977" y="3842685"/>
                <a:ext cx="1641691" cy="626165"/>
                <a:chOff x="4940977" y="3842685"/>
                <a:chExt cx="1641691" cy="626165"/>
              </a:xfrm>
            </p:grpSpPr>
            <p:sp>
              <p:nvSpPr>
                <p:cNvPr id="24" name="Rectangle 23">
                  <a:extLst>
                    <a:ext uri="{FF2B5EF4-FFF2-40B4-BE49-F238E27FC236}">
                      <a16:creationId xmlns:a16="http://schemas.microsoft.com/office/drawing/2014/main" id="{B038E93C-A93E-304F-A605-EE9A89D88484}"/>
                    </a:ext>
                  </a:extLst>
                </p:cNvPr>
                <p:cNvSpPr/>
                <p:nvPr/>
              </p:nvSpPr>
              <p:spPr>
                <a:xfrm>
                  <a:off x="5034170" y="3842685"/>
                  <a:ext cx="1548498" cy="626165"/>
                </a:xfrm>
                <a:prstGeom prst="rect">
                  <a:avLst/>
                </a:prstGeom>
                <a:solidFill>
                  <a:srgbClr val="C9F1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25" name="Rectangle 24">
                  <a:extLst>
                    <a:ext uri="{FF2B5EF4-FFF2-40B4-BE49-F238E27FC236}">
                      <a16:creationId xmlns:a16="http://schemas.microsoft.com/office/drawing/2014/main" id="{72083545-90EC-D94C-8632-0E41F8EFFB73}"/>
                    </a:ext>
                  </a:extLst>
                </p:cNvPr>
                <p:cNvSpPr/>
                <p:nvPr/>
              </p:nvSpPr>
              <p:spPr>
                <a:xfrm>
                  <a:off x="4940977" y="4176823"/>
                  <a:ext cx="352393" cy="142497"/>
                </a:xfrm>
                <a:prstGeom prst="rect">
                  <a:avLst/>
                </a:prstGeom>
                <a:solidFill>
                  <a:srgbClr val="C9F1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grpSp>
          <p:sp>
            <p:nvSpPr>
              <p:cNvPr id="27" name="Rectangle 26">
                <a:extLst>
                  <a:ext uri="{FF2B5EF4-FFF2-40B4-BE49-F238E27FC236}">
                    <a16:creationId xmlns:a16="http://schemas.microsoft.com/office/drawing/2014/main" id="{D5618E49-A940-C140-9FFD-5C351C1D0784}"/>
                  </a:ext>
                </a:extLst>
              </p:cNvPr>
              <p:cNvSpPr/>
              <p:nvPr/>
            </p:nvSpPr>
            <p:spPr>
              <a:xfrm>
                <a:off x="1739236" y="264573"/>
                <a:ext cx="1110721" cy="204231"/>
              </a:xfrm>
              <a:prstGeom prst="rect">
                <a:avLst/>
              </a:prstGeom>
              <a:gradFill flip="none" rotWithShape="1">
                <a:gsLst>
                  <a:gs pos="0">
                    <a:srgbClr val="FCFCFC"/>
                  </a:gs>
                  <a:gs pos="93000">
                    <a:srgbClr val="FBFCFA"/>
                  </a:gs>
                  <a:gs pos="100000">
                    <a:srgbClr val="FBFDFC"/>
                  </a:gs>
                </a:gsLst>
                <a:lin ang="54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28" name="Rectangle 27">
                <a:extLst>
                  <a:ext uri="{FF2B5EF4-FFF2-40B4-BE49-F238E27FC236}">
                    <a16:creationId xmlns:a16="http://schemas.microsoft.com/office/drawing/2014/main" id="{B41914FC-3263-2444-B76E-6E454B3C4CA3}"/>
                  </a:ext>
                </a:extLst>
              </p:cNvPr>
              <p:cNvSpPr/>
              <p:nvPr/>
            </p:nvSpPr>
            <p:spPr>
              <a:xfrm>
                <a:off x="5752750" y="1041919"/>
                <a:ext cx="829918" cy="372388"/>
              </a:xfrm>
              <a:prstGeom prst="rect">
                <a:avLst/>
              </a:prstGeom>
              <a:gradFill flip="none" rotWithShape="1">
                <a:gsLst>
                  <a:gs pos="0">
                    <a:srgbClr val="F1EFF0"/>
                  </a:gs>
                  <a:gs pos="92000">
                    <a:srgbClr val="E5E5E4"/>
                  </a:gs>
                  <a:gs pos="100000">
                    <a:srgbClr val="E5E3E4"/>
                  </a:gs>
                </a:gsLst>
                <a:lin ang="54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29" name="Rectangle 28">
                <a:extLst>
                  <a:ext uri="{FF2B5EF4-FFF2-40B4-BE49-F238E27FC236}">
                    <a16:creationId xmlns:a16="http://schemas.microsoft.com/office/drawing/2014/main" id="{452BBD29-BBDB-954E-8D78-928504D89547}"/>
                  </a:ext>
                </a:extLst>
              </p:cNvPr>
              <p:cNvSpPr/>
              <p:nvPr/>
            </p:nvSpPr>
            <p:spPr>
              <a:xfrm>
                <a:off x="5532040" y="1029577"/>
                <a:ext cx="311531" cy="255819"/>
              </a:xfrm>
              <a:prstGeom prst="rect">
                <a:avLst/>
              </a:prstGeom>
              <a:gradFill flip="none" rotWithShape="1">
                <a:gsLst>
                  <a:gs pos="0">
                    <a:srgbClr val="F1EFF0"/>
                  </a:gs>
                  <a:gs pos="92000">
                    <a:srgbClr val="EBE9EC"/>
                  </a:gs>
                  <a:gs pos="100000">
                    <a:srgbClr val="E5E3E4"/>
                  </a:gs>
                </a:gsLst>
                <a:lin ang="54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grpSp>
        <p:sp>
          <p:nvSpPr>
            <p:cNvPr id="34" name="TextBox 33">
              <a:extLst>
                <a:ext uri="{FF2B5EF4-FFF2-40B4-BE49-F238E27FC236}">
                  <a16:creationId xmlns:a16="http://schemas.microsoft.com/office/drawing/2014/main" id="{DCAB975B-16FC-6148-A6DB-ED13E2590040}"/>
                </a:ext>
              </a:extLst>
            </p:cNvPr>
            <p:cNvSpPr txBox="1"/>
            <p:nvPr/>
          </p:nvSpPr>
          <p:spPr>
            <a:xfrm>
              <a:off x="1994505" y="1723363"/>
              <a:ext cx="554639" cy="292388"/>
            </a:xfrm>
            <a:prstGeom prst="rect">
              <a:avLst/>
            </a:prstGeom>
            <a:noFill/>
          </p:spPr>
          <p:txBody>
            <a:bodyPr wrap="none" rtlCol="0">
              <a:spAutoFit/>
            </a:bodyPr>
            <a:lstStyle/>
            <a:p>
              <a:r>
                <a:rPr lang="en-US" sz="1680" dirty="0">
                  <a:solidFill>
                    <a:schemeClr val="tx1">
                      <a:lumMod val="65000"/>
                      <a:lumOff val="35000"/>
                    </a:schemeClr>
                  </a:solidFill>
                </a:rPr>
                <a:t>Align</a:t>
              </a:r>
            </a:p>
          </p:txBody>
        </p:sp>
        <p:sp>
          <p:nvSpPr>
            <p:cNvPr id="35" name="TextBox 34">
              <a:extLst>
                <a:ext uri="{FF2B5EF4-FFF2-40B4-BE49-F238E27FC236}">
                  <a16:creationId xmlns:a16="http://schemas.microsoft.com/office/drawing/2014/main" id="{2D75837F-9762-C546-A29D-7F955AC5E8C3}"/>
                </a:ext>
              </a:extLst>
            </p:cNvPr>
            <p:cNvSpPr txBox="1"/>
            <p:nvPr/>
          </p:nvSpPr>
          <p:spPr>
            <a:xfrm>
              <a:off x="1994505" y="2460102"/>
              <a:ext cx="1159826" cy="292388"/>
            </a:xfrm>
            <a:prstGeom prst="rect">
              <a:avLst/>
            </a:prstGeom>
            <a:noFill/>
          </p:spPr>
          <p:txBody>
            <a:bodyPr wrap="none" rtlCol="0">
              <a:spAutoFit/>
            </a:bodyPr>
            <a:lstStyle/>
            <a:p>
              <a:r>
                <a:rPr lang="en-US" sz="1680" dirty="0">
                  <a:solidFill>
                    <a:schemeClr val="tx1">
                      <a:lumMod val="65000"/>
                      <a:lumOff val="35000"/>
                    </a:schemeClr>
                  </a:solidFill>
                </a:rPr>
                <a:t>Call Variants</a:t>
              </a:r>
            </a:p>
          </p:txBody>
        </p:sp>
        <p:sp>
          <p:nvSpPr>
            <p:cNvPr id="36" name="TextBox 35">
              <a:extLst>
                <a:ext uri="{FF2B5EF4-FFF2-40B4-BE49-F238E27FC236}">
                  <a16:creationId xmlns:a16="http://schemas.microsoft.com/office/drawing/2014/main" id="{0749DE5A-E67D-D44F-B5C6-CD5E9B66DE61}"/>
                </a:ext>
              </a:extLst>
            </p:cNvPr>
            <p:cNvSpPr txBox="1"/>
            <p:nvPr/>
          </p:nvSpPr>
          <p:spPr>
            <a:xfrm>
              <a:off x="1994505" y="3223223"/>
              <a:ext cx="1569928" cy="292388"/>
            </a:xfrm>
            <a:prstGeom prst="rect">
              <a:avLst/>
            </a:prstGeom>
            <a:noFill/>
          </p:spPr>
          <p:txBody>
            <a:bodyPr wrap="none" rtlCol="0">
              <a:spAutoFit/>
            </a:bodyPr>
            <a:lstStyle/>
            <a:p>
              <a:r>
                <a:rPr lang="en-US" sz="1680" dirty="0">
                  <a:solidFill>
                    <a:schemeClr val="tx1">
                      <a:lumMod val="65000"/>
                      <a:lumOff val="35000"/>
                    </a:schemeClr>
                  </a:solidFill>
                </a:rPr>
                <a:t>Annotate Variants</a:t>
              </a:r>
            </a:p>
          </p:txBody>
        </p:sp>
        <p:sp>
          <p:nvSpPr>
            <p:cNvPr id="37" name="TextBox 36">
              <a:extLst>
                <a:ext uri="{FF2B5EF4-FFF2-40B4-BE49-F238E27FC236}">
                  <a16:creationId xmlns:a16="http://schemas.microsoft.com/office/drawing/2014/main" id="{7A53DA67-5331-314D-9CE7-0656FA3EF26B}"/>
                </a:ext>
              </a:extLst>
            </p:cNvPr>
            <p:cNvSpPr txBox="1"/>
            <p:nvPr/>
          </p:nvSpPr>
          <p:spPr>
            <a:xfrm>
              <a:off x="1994505" y="3971184"/>
              <a:ext cx="1519167" cy="292388"/>
            </a:xfrm>
            <a:prstGeom prst="rect">
              <a:avLst/>
            </a:prstGeom>
            <a:noFill/>
          </p:spPr>
          <p:txBody>
            <a:bodyPr wrap="none" rtlCol="0">
              <a:spAutoFit/>
            </a:bodyPr>
            <a:lstStyle/>
            <a:p>
              <a:r>
                <a:rPr lang="en-US" sz="1680" dirty="0">
                  <a:solidFill>
                    <a:schemeClr val="tx1">
                      <a:lumMod val="65000"/>
                      <a:lumOff val="35000"/>
                    </a:schemeClr>
                  </a:solidFill>
                </a:rPr>
                <a:t>Interpret Variants</a:t>
              </a:r>
            </a:p>
          </p:txBody>
        </p:sp>
        <p:sp>
          <p:nvSpPr>
            <p:cNvPr id="38" name="TextBox 37">
              <a:extLst>
                <a:ext uri="{FF2B5EF4-FFF2-40B4-BE49-F238E27FC236}">
                  <a16:creationId xmlns:a16="http://schemas.microsoft.com/office/drawing/2014/main" id="{EF441CB2-908C-BD41-BEEE-FEA26FEA0048}"/>
                </a:ext>
              </a:extLst>
            </p:cNvPr>
            <p:cNvSpPr txBox="1"/>
            <p:nvPr/>
          </p:nvSpPr>
          <p:spPr>
            <a:xfrm>
              <a:off x="1994505" y="4820809"/>
              <a:ext cx="1322745" cy="292388"/>
            </a:xfrm>
            <a:prstGeom prst="rect">
              <a:avLst/>
            </a:prstGeom>
            <a:noFill/>
          </p:spPr>
          <p:txBody>
            <a:bodyPr wrap="none" rtlCol="0">
              <a:spAutoFit/>
            </a:bodyPr>
            <a:lstStyle/>
            <a:p>
              <a:r>
                <a:rPr lang="en-US" sz="1680" dirty="0">
                  <a:solidFill>
                    <a:schemeClr val="tx1">
                      <a:lumMod val="65000"/>
                      <a:lumOff val="35000"/>
                    </a:schemeClr>
                  </a:solidFill>
                </a:rPr>
                <a:t>Clinical Report</a:t>
              </a:r>
            </a:p>
          </p:txBody>
        </p:sp>
      </p:grpSp>
      <p:sp>
        <p:nvSpPr>
          <p:cNvPr id="41" name="Rectangle 40">
            <a:extLst>
              <a:ext uri="{FF2B5EF4-FFF2-40B4-BE49-F238E27FC236}">
                <a16:creationId xmlns:a16="http://schemas.microsoft.com/office/drawing/2014/main" id="{0B1859AF-5FAD-B647-852D-B1B5B67205E3}"/>
              </a:ext>
            </a:extLst>
          </p:cNvPr>
          <p:cNvSpPr/>
          <p:nvPr/>
        </p:nvSpPr>
        <p:spPr>
          <a:xfrm>
            <a:off x="552872" y="6454901"/>
            <a:ext cx="5369304" cy="350865"/>
          </a:xfrm>
          <a:prstGeom prst="rect">
            <a:avLst/>
          </a:prstGeom>
        </p:spPr>
        <p:txBody>
          <a:bodyPr wrap="square">
            <a:spAutoFit/>
          </a:bodyPr>
          <a:lstStyle/>
          <a:p>
            <a:r>
              <a:rPr lang="en-US" sz="840" i="1" dirty="0">
                <a:solidFill>
                  <a:schemeClr val="bg2">
                    <a:lumMod val="75000"/>
                  </a:schemeClr>
                </a:solidFill>
              </a:rPr>
              <a:t>Adapted from: </a:t>
            </a:r>
            <a:r>
              <a:rPr lang="en-US" sz="840" dirty="0">
                <a:solidFill>
                  <a:schemeClr val="bg2">
                    <a:lumMod val="75000"/>
                  </a:schemeClr>
                </a:solidFill>
              </a:rPr>
              <a:t>Good, B. M., </a:t>
            </a:r>
            <a:r>
              <a:rPr lang="en-US" sz="840" dirty="0" err="1">
                <a:solidFill>
                  <a:schemeClr val="bg2">
                    <a:lumMod val="75000"/>
                  </a:schemeClr>
                </a:solidFill>
              </a:rPr>
              <a:t>Ainscough</a:t>
            </a:r>
            <a:r>
              <a:rPr lang="en-US" sz="840" dirty="0">
                <a:solidFill>
                  <a:schemeClr val="bg2">
                    <a:lumMod val="75000"/>
                  </a:schemeClr>
                </a:solidFill>
              </a:rPr>
              <a:t>, B. J., McMichael, J. F., Su, A. I. &amp; Griffith, O. L. Organizing knowledge to enable personalization of medicine in cancer. Genome Biology 15, 438 (2014).</a:t>
            </a:r>
          </a:p>
        </p:txBody>
      </p:sp>
      <p:grpSp>
        <p:nvGrpSpPr>
          <p:cNvPr id="46" name="Group 45">
            <a:extLst>
              <a:ext uri="{FF2B5EF4-FFF2-40B4-BE49-F238E27FC236}">
                <a16:creationId xmlns:a16="http://schemas.microsoft.com/office/drawing/2014/main" id="{7DDF84C2-3C58-0C4B-86D1-6215E27393F6}"/>
              </a:ext>
            </a:extLst>
          </p:cNvPr>
          <p:cNvGrpSpPr/>
          <p:nvPr/>
        </p:nvGrpSpPr>
        <p:grpSpPr>
          <a:xfrm>
            <a:off x="6424177" y="291674"/>
            <a:ext cx="3308791" cy="6526859"/>
            <a:chOff x="6437200" y="258098"/>
            <a:chExt cx="3308791" cy="6526859"/>
          </a:xfrm>
        </p:grpSpPr>
        <p:grpSp>
          <p:nvGrpSpPr>
            <p:cNvPr id="47" name="Group 46">
              <a:extLst>
                <a:ext uri="{FF2B5EF4-FFF2-40B4-BE49-F238E27FC236}">
                  <a16:creationId xmlns:a16="http://schemas.microsoft.com/office/drawing/2014/main" id="{3C72BE90-0CC8-764A-9D97-91F4CE72D7F0}"/>
                </a:ext>
              </a:extLst>
            </p:cNvPr>
            <p:cNvGrpSpPr/>
            <p:nvPr/>
          </p:nvGrpSpPr>
          <p:grpSpPr>
            <a:xfrm>
              <a:off x="6437200" y="258098"/>
              <a:ext cx="3308791" cy="5971252"/>
              <a:chOff x="7222390" y="258098"/>
              <a:chExt cx="3308791" cy="5971252"/>
            </a:xfrm>
          </p:grpSpPr>
          <p:sp>
            <p:nvSpPr>
              <p:cNvPr id="49" name="TextBox 48">
                <a:extLst>
                  <a:ext uri="{FF2B5EF4-FFF2-40B4-BE49-F238E27FC236}">
                    <a16:creationId xmlns:a16="http://schemas.microsoft.com/office/drawing/2014/main" id="{2834D650-7CFD-4342-9454-1E7E505439E4}"/>
                  </a:ext>
                </a:extLst>
              </p:cNvPr>
              <p:cNvSpPr txBox="1"/>
              <p:nvPr/>
            </p:nvSpPr>
            <p:spPr>
              <a:xfrm>
                <a:off x="7222390" y="258098"/>
                <a:ext cx="3308791" cy="424732"/>
              </a:xfrm>
              <a:prstGeom prst="rect">
                <a:avLst/>
              </a:prstGeom>
              <a:noFill/>
            </p:spPr>
            <p:txBody>
              <a:bodyPr wrap="none" rtlCol="0">
                <a:spAutoFit/>
              </a:bodyPr>
              <a:lstStyle/>
              <a:p>
                <a:r>
                  <a:rPr lang="en-US" sz="2160" dirty="0">
                    <a:solidFill>
                      <a:schemeClr val="bg2">
                        <a:lumMod val="50000"/>
                      </a:schemeClr>
                    </a:solidFill>
                  </a:rPr>
                  <a:t>Typical Turn Around Time</a:t>
                </a:r>
              </a:p>
            </p:txBody>
          </p:sp>
          <p:grpSp>
            <p:nvGrpSpPr>
              <p:cNvPr id="50" name="Group 49">
                <a:extLst>
                  <a:ext uri="{FF2B5EF4-FFF2-40B4-BE49-F238E27FC236}">
                    <a16:creationId xmlns:a16="http://schemas.microsoft.com/office/drawing/2014/main" id="{26AD9161-A347-1345-BE89-FC53E3007F03}"/>
                  </a:ext>
                </a:extLst>
              </p:cNvPr>
              <p:cNvGrpSpPr/>
              <p:nvPr/>
            </p:nvGrpSpPr>
            <p:grpSpPr>
              <a:xfrm>
                <a:off x="7819097" y="948089"/>
                <a:ext cx="2083240" cy="5281261"/>
                <a:chOff x="7819097" y="948089"/>
                <a:chExt cx="2083240" cy="5281261"/>
              </a:xfrm>
            </p:grpSpPr>
            <p:pic>
              <p:nvPicPr>
                <p:cNvPr id="51" name="Picture 50" descr="A close up of a logo&#10;&#10;Description automatically generated">
                  <a:extLst>
                    <a:ext uri="{FF2B5EF4-FFF2-40B4-BE49-F238E27FC236}">
                      <a16:creationId xmlns:a16="http://schemas.microsoft.com/office/drawing/2014/main" id="{F6582901-E0FA-2144-93D3-74976F9EB05B}"/>
                    </a:ext>
                  </a:extLst>
                </p:cNvPr>
                <p:cNvPicPr>
                  <a:picLocks noChangeAspect="1"/>
                </p:cNvPicPr>
                <p:nvPr/>
              </p:nvPicPr>
              <p:blipFill>
                <a:blip r:embed="rId4"/>
                <a:stretch>
                  <a:fillRect/>
                </a:stretch>
              </p:blipFill>
              <p:spPr>
                <a:xfrm>
                  <a:off x="7857618" y="948089"/>
                  <a:ext cx="799813" cy="799813"/>
                </a:xfrm>
                <a:prstGeom prst="rect">
                  <a:avLst/>
                </a:prstGeom>
              </p:spPr>
            </p:pic>
            <p:pic>
              <p:nvPicPr>
                <p:cNvPr id="52" name="Picture 51" descr="A close up of a logo&#10;&#10;Description automatically generated">
                  <a:extLst>
                    <a:ext uri="{FF2B5EF4-FFF2-40B4-BE49-F238E27FC236}">
                      <a16:creationId xmlns:a16="http://schemas.microsoft.com/office/drawing/2014/main" id="{3DFD847E-5BE9-8348-805B-0CB8A80CC471}"/>
                    </a:ext>
                  </a:extLst>
                </p:cNvPr>
                <p:cNvPicPr>
                  <a:picLocks noChangeAspect="1"/>
                </p:cNvPicPr>
                <p:nvPr/>
              </p:nvPicPr>
              <p:blipFill>
                <a:blip r:embed="rId4"/>
                <a:stretch>
                  <a:fillRect/>
                </a:stretch>
              </p:blipFill>
              <p:spPr>
                <a:xfrm>
                  <a:off x="8047507" y="2002681"/>
                  <a:ext cx="420037" cy="420037"/>
                </a:xfrm>
                <a:prstGeom prst="rect">
                  <a:avLst/>
                </a:prstGeom>
              </p:spPr>
            </p:pic>
            <p:pic>
              <p:nvPicPr>
                <p:cNvPr id="53" name="Picture 52" descr="A close up of a logo&#10;&#10;Description automatically generated">
                  <a:extLst>
                    <a:ext uri="{FF2B5EF4-FFF2-40B4-BE49-F238E27FC236}">
                      <a16:creationId xmlns:a16="http://schemas.microsoft.com/office/drawing/2014/main" id="{A13C042D-E932-0D4A-B1BD-E7BB9DB4A41E}"/>
                    </a:ext>
                  </a:extLst>
                </p:cNvPr>
                <p:cNvPicPr>
                  <a:picLocks noChangeAspect="1"/>
                </p:cNvPicPr>
                <p:nvPr/>
              </p:nvPicPr>
              <p:blipFill>
                <a:blip r:embed="rId4"/>
                <a:stretch>
                  <a:fillRect/>
                </a:stretch>
              </p:blipFill>
              <p:spPr>
                <a:xfrm>
                  <a:off x="8115956" y="3038443"/>
                  <a:ext cx="283138" cy="283138"/>
                </a:xfrm>
                <a:prstGeom prst="rect">
                  <a:avLst/>
                </a:prstGeom>
              </p:spPr>
            </p:pic>
            <p:pic>
              <p:nvPicPr>
                <p:cNvPr id="54" name="Picture 53" descr="A close up of a logo&#10;&#10;Description automatically generated">
                  <a:extLst>
                    <a:ext uri="{FF2B5EF4-FFF2-40B4-BE49-F238E27FC236}">
                      <a16:creationId xmlns:a16="http://schemas.microsoft.com/office/drawing/2014/main" id="{D6F0CA5E-7BCE-6D45-A2D4-D9C144712A71}"/>
                    </a:ext>
                  </a:extLst>
                </p:cNvPr>
                <p:cNvPicPr>
                  <a:picLocks noChangeAspect="1"/>
                </p:cNvPicPr>
                <p:nvPr/>
              </p:nvPicPr>
              <p:blipFill>
                <a:blip r:embed="rId4"/>
                <a:stretch>
                  <a:fillRect/>
                </a:stretch>
              </p:blipFill>
              <p:spPr>
                <a:xfrm>
                  <a:off x="8115956" y="3887347"/>
                  <a:ext cx="283138" cy="283138"/>
                </a:xfrm>
                <a:prstGeom prst="rect">
                  <a:avLst/>
                </a:prstGeom>
              </p:spPr>
            </p:pic>
            <p:pic>
              <p:nvPicPr>
                <p:cNvPr id="55" name="Picture 54" descr="A close up of a logo&#10;&#10;Description automatically generated">
                  <a:extLst>
                    <a:ext uri="{FF2B5EF4-FFF2-40B4-BE49-F238E27FC236}">
                      <a16:creationId xmlns:a16="http://schemas.microsoft.com/office/drawing/2014/main" id="{CDEC1890-96C4-6D4D-9811-17E8D263B595}"/>
                    </a:ext>
                  </a:extLst>
                </p:cNvPr>
                <p:cNvPicPr>
                  <a:picLocks noChangeAspect="1"/>
                </p:cNvPicPr>
                <p:nvPr/>
              </p:nvPicPr>
              <p:blipFill>
                <a:blip r:embed="rId4"/>
                <a:stretch>
                  <a:fillRect/>
                </a:stretch>
              </p:blipFill>
              <p:spPr>
                <a:xfrm>
                  <a:off x="7819097" y="4562447"/>
                  <a:ext cx="876857" cy="876857"/>
                </a:xfrm>
                <a:prstGeom prst="rect">
                  <a:avLst/>
                </a:prstGeom>
              </p:spPr>
            </p:pic>
            <p:pic>
              <p:nvPicPr>
                <p:cNvPr id="58" name="Picture 57" descr="A close up of a logo&#10;&#10;Description automatically generated">
                  <a:extLst>
                    <a:ext uri="{FF2B5EF4-FFF2-40B4-BE49-F238E27FC236}">
                      <a16:creationId xmlns:a16="http://schemas.microsoft.com/office/drawing/2014/main" id="{FAB50760-1631-8741-9A33-6C6EF36675FD}"/>
                    </a:ext>
                  </a:extLst>
                </p:cNvPr>
                <p:cNvPicPr>
                  <a:picLocks noChangeAspect="1"/>
                </p:cNvPicPr>
                <p:nvPr/>
              </p:nvPicPr>
              <p:blipFill>
                <a:blip r:embed="rId4"/>
                <a:stretch>
                  <a:fillRect/>
                </a:stretch>
              </p:blipFill>
              <p:spPr>
                <a:xfrm>
                  <a:off x="7995094" y="5704488"/>
                  <a:ext cx="524862" cy="524862"/>
                </a:xfrm>
                <a:prstGeom prst="rect">
                  <a:avLst/>
                </a:prstGeom>
              </p:spPr>
            </p:pic>
            <p:cxnSp>
              <p:nvCxnSpPr>
                <p:cNvPr id="59" name="Straight Arrow Connector 58">
                  <a:extLst>
                    <a:ext uri="{FF2B5EF4-FFF2-40B4-BE49-F238E27FC236}">
                      <a16:creationId xmlns:a16="http://schemas.microsoft.com/office/drawing/2014/main" id="{125F876A-F95C-9948-A06A-5E8492E1B04A}"/>
                    </a:ext>
                  </a:extLst>
                </p:cNvPr>
                <p:cNvCxnSpPr>
                  <a:stCxn id="51" idx="2"/>
                  <a:endCxn id="52" idx="0"/>
                </p:cNvCxnSpPr>
                <p:nvPr/>
              </p:nvCxnSpPr>
              <p:spPr>
                <a:xfrm>
                  <a:off x="8257525" y="1747902"/>
                  <a:ext cx="1" cy="254779"/>
                </a:xfrm>
                <a:prstGeom prst="straightConnector1">
                  <a:avLst/>
                </a:prstGeom>
                <a:ln w="25400">
                  <a:solidFill>
                    <a:schemeClr val="bg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63AF65C1-B45E-1B4D-9E0E-F48FD731A0EF}"/>
                    </a:ext>
                  </a:extLst>
                </p:cNvPr>
                <p:cNvCxnSpPr>
                  <a:stCxn id="52" idx="2"/>
                  <a:endCxn id="53" idx="0"/>
                </p:cNvCxnSpPr>
                <p:nvPr/>
              </p:nvCxnSpPr>
              <p:spPr>
                <a:xfrm flipH="1">
                  <a:off x="8257525" y="2422718"/>
                  <a:ext cx="1" cy="615725"/>
                </a:xfrm>
                <a:prstGeom prst="straightConnector1">
                  <a:avLst/>
                </a:prstGeom>
                <a:ln w="25400">
                  <a:solidFill>
                    <a:schemeClr val="bg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a:extLst>
                    <a:ext uri="{FF2B5EF4-FFF2-40B4-BE49-F238E27FC236}">
                      <a16:creationId xmlns:a16="http://schemas.microsoft.com/office/drawing/2014/main" id="{66BE6DA8-C6B6-9C40-958F-72B869BC59B6}"/>
                    </a:ext>
                  </a:extLst>
                </p:cNvPr>
                <p:cNvCxnSpPr>
                  <a:stCxn id="53" idx="2"/>
                  <a:endCxn id="54" idx="0"/>
                </p:cNvCxnSpPr>
                <p:nvPr/>
              </p:nvCxnSpPr>
              <p:spPr>
                <a:xfrm>
                  <a:off x="8257525" y="3321581"/>
                  <a:ext cx="0" cy="565766"/>
                </a:xfrm>
                <a:prstGeom prst="straightConnector1">
                  <a:avLst/>
                </a:prstGeom>
                <a:ln w="25400">
                  <a:solidFill>
                    <a:schemeClr val="bg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FEE8966C-DD35-5A45-9B7C-133572459C18}"/>
                    </a:ext>
                  </a:extLst>
                </p:cNvPr>
                <p:cNvCxnSpPr>
                  <a:stCxn id="54" idx="2"/>
                  <a:endCxn id="55" idx="0"/>
                </p:cNvCxnSpPr>
                <p:nvPr/>
              </p:nvCxnSpPr>
              <p:spPr>
                <a:xfrm>
                  <a:off x="8257525" y="4170485"/>
                  <a:ext cx="1" cy="391962"/>
                </a:xfrm>
                <a:prstGeom prst="straightConnector1">
                  <a:avLst/>
                </a:prstGeom>
                <a:ln w="25400">
                  <a:solidFill>
                    <a:schemeClr val="bg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7DC63CE5-294A-B541-88EF-12B269C99BE3}"/>
                    </a:ext>
                  </a:extLst>
                </p:cNvPr>
                <p:cNvCxnSpPr>
                  <a:stCxn id="55" idx="2"/>
                  <a:endCxn id="58" idx="0"/>
                </p:cNvCxnSpPr>
                <p:nvPr/>
              </p:nvCxnSpPr>
              <p:spPr>
                <a:xfrm flipH="1">
                  <a:off x="8257525" y="5439304"/>
                  <a:ext cx="1" cy="265184"/>
                </a:xfrm>
                <a:prstGeom prst="straightConnector1">
                  <a:avLst/>
                </a:prstGeom>
                <a:ln w="25400">
                  <a:solidFill>
                    <a:schemeClr val="bg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7" name="TextBox 66">
                  <a:extLst>
                    <a:ext uri="{FF2B5EF4-FFF2-40B4-BE49-F238E27FC236}">
                      <a16:creationId xmlns:a16="http://schemas.microsoft.com/office/drawing/2014/main" id="{BF702DF4-DB35-A74B-BA7A-F0ECF13436EA}"/>
                    </a:ext>
                  </a:extLst>
                </p:cNvPr>
                <p:cNvSpPr txBox="1"/>
                <p:nvPr/>
              </p:nvSpPr>
              <p:spPr>
                <a:xfrm>
                  <a:off x="8800753" y="1169954"/>
                  <a:ext cx="966931" cy="369332"/>
                </a:xfrm>
                <a:prstGeom prst="rect">
                  <a:avLst/>
                </a:prstGeom>
                <a:noFill/>
              </p:spPr>
              <p:txBody>
                <a:bodyPr wrap="none" rtlCol="0">
                  <a:spAutoFit/>
                </a:bodyPr>
                <a:lstStyle/>
                <a:p>
                  <a:r>
                    <a:rPr lang="en-US" dirty="0"/>
                    <a:t>26-72 h</a:t>
                  </a:r>
                </a:p>
              </p:txBody>
            </p:sp>
            <p:sp>
              <p:nvSpPr>
                <p:cNvPr id="68" name="TextBox 67">
                  <a:extLst>
                    <a:ext uri="{FF2B5EF4-FFF2-40B4-BE49-F238E27FC236}">
                      <a16:creationId xmlns:a16="http://schemas.microsoft.com/office/drawing/2014/main" id="{4C86C52B-E5AF-1C4A-9EC8-855CD74A689D}"/>
                    </a:ext>
                  </a:extLst>
                </p:cNvPr>
                <p:cNvSpPr txBox="1"/>
                <p:nvPr/>
              </p:nvSpPr>
              <p:spPr>
                <a:xfrm>
                  <a:off x="8800753" y="2031188"/>
                  <a:ext cx="710451" cy="369332"/>
                </a:xfrm>
                <a:prstGeom prst="rect">
                  <a:avLst/>
                </a:prstGeom>
                <a:noFill/>
              </p:spPr>
              <p:txBody>
                <a:bodyPr wrap="none" rtlCol="0">
                  <a:spAutoFit/>
                </a:bodyPr>
                <a:lstStyle/>
                <a:p>
                  <a:r>
                    <a:rPr lang="en-US" dirty="0"/>
                    <a:t>2-8 h</a:t>
                  </a:r>
                </a:p>
              </p:txBody>
            </p:sp>
            <p:sp>
              <p:nvSpPr>
                <p:cNvPr id="69" name="TextBox 68">
                  <a:extLst>
                    <a:ext uri="{FF2B5EF4-FFF2-40B4-BE49-F238E27FC236}">
                      <a16:creationId xmlns:a16="http://schemas.microsoft.com/office/drawing/2014/main" id="{85948EE5-0DD1-1A4E-ACA9-C8A990C0995E}"/>
                    </a:ext>
                  </a:extLst>
                </p:cNvPr>
                <p:cNvSpPr txBox="1"/>
                <p:nvPr/>
              </p:nvSpPr>
              <p:spPr>
                <a:xfrm>
                  <a:off x="8800753" y="2986539"/>
                  <a:ext cx="639919" cy="369332"/>
                </a:xfrm>
                <a:prstGeom prst="rect">
                  <a:avLst/>
                </a:prstGeom>
                <a:noFill/>
              </p:spPr>
              <p:txBody>
                <a:bodyPr wrap="none" rtlCol="0">
                  <a:spAutoFit/>
                </a:bodyPr>
                <a:lstStyle/>
                <a:p>
                  <a:r>
                    <a:rPr lang="en-US" dirty="0"/>
                    <a:t>&gt;1 h</a:t>
                  </a:r>
                </a:p>
              </p:txBody>
            </p:sp>
            <p:sp>
              <p:nvSpPr>
                <p:cNvPr id="70" name="TextBox 69">
                  <a:extLst>
                    <a:ext uri="{FF2B5EF4-FFF2-40B4-BE49-F238E27FC236}">
                      <a16:creationId xmlns:a16="http://schemas.microsoft.com/office/drawing/2014/main" id="{E3B657F9-7CCE-AF43-8047-34A9FC8C9B7E}"/>
                    </a:ext>
                  </a:extLst>
                </p:cNvPr>
                <p:cNvSpPr txBox="1"/>
                <p:nvPr/>
              </p:nvSpPr>
              <p:spPr>
                <a:xfrm>
                  <a:off x="8800753" y="3883809"/>
                  <a:ext cx="639919" cy="369332"/>
                </a:xfrm>
                <a:prstGeom prst="rect">
                  <a:avLst/>
                </a:prstGeom>
                <a:noFill/>
              </p:spPr>
              <p:txBody>
                <a:bodyPr wrap="none" rtlCol="0">
                  <a:spAutoFit/>
                </a:bodyPr>
                <a:lstStyle/>
                <a:p>
                  <a:r>
                    <a:rPr lang="en-US" dirty="0"/>
                    <a:t>&gt;1 h</a:t>
                  </a:r>
                </a:p>
              </p:txBody>
            </p:sp>
            <p:sp>
              <p:nvSpPr>
                <p:cNvPr id="71" name="TextBox 70">
                  <a:extLst>
                    <a:ext uri="{FF2B5EF4-FFF2-40B4-BE49-F238E27FC236}">
                      <a16:creationId xmlns:a16="http://schemas.microsoft.com/office/drawing/2014/main" id="{41E35B63-81DF-5940-9DF7-325E173180C4}"/>
                    </a:ext>
                  </a:extLst>
                </p:cNvPr>
                <p:cNvSpPr txBox="1"/>
                <p:nvPr/>
              </p:nvSpPr>
              <p:spPr>
                <a:xfrm>
                  <a:off x="8800753" y="4822689"/>
                  <a:ext cx="1101584" cy="369332"/>
                </a:xfrm>
                <a:prstGeom prst="rect">
                  <a:avLst/>
                </a:prstGeom>
                <a:noFill/>
              </p:spPr>
              <p:txBody>
                <a:bodyPr wrap="none" rtlCol="0">
                  <a:spAutoFit/>
                </a:bodyPr>
                <a:lstStyle/>
                <a:p>
                  <a:r>
                    <a:rPr lang="en-US" dirty="0"/>
                    <a:t>12-48+ h</a:t>
                  </a:r>
                </a:p>
              </p:txBody>
            </p:sp>
            <p:sp>
              <p:nvSpPr>
                <p:cNvPr id="72" name="TextBox 71">
                  <a:extLst>
                    <a:ext uri="{FF2B5EF4-FFF2-40B4-BE49-F238E27FC236}">
                      <a16:creationId xmlns:a16="http://schemas.microsoft.com/office/drawing/2014/main" id="{C8D227BB-9C6E-C14F-9BFF-2D815DC6D1DD}"/>
                    </a:ext>
                  </a:extLst>
                </p:cNvPr>
                <p:cNvSpPr txBox="1"/>
                <p:nvPr/>
              </p:nvSpPr>
              <p:spPr>
                <a:xfrm>
                  <a:off x="8800753" y="5813776"/>
                  <a:ext cx="710451" cy="369332"/>
                </a:xfrm>
                <a:prstGeom prst="rect">
                  <a:avLst/>
                </a:prstGeom>
                <a:noFill/>
              </p:spPr>
              <p:txBody>
                <a:bodyPr wrap="none" rtlCol="0">
                  <a:spAutoFit/>
                </a:bodyPr>
                <a:lstStyle/>
                <a:p>
                  <a:r>
                    <a:rPr lang="en-US" dirty="0"/>
                    <a:t>3-6 h</a:t>
                  </a:r>
                </a:p>
              </p:txBody>
            </p:sp>
          </p:grpSp>
        </p:grpSp>
        <p:sp>
          <p:nvSpPr>
            <p:cNvPr id="48" name="TextBox 47">
              <a:extLst>
                <a:ext uri="{FF2B5EF4-FFF2-40B4-BE49-F238E27FC236}">
                  <a16:creationId xmlns:a16="http://schemas.microsoft.com/office/drawing/2014/main" id="{DAFC1AB1-EAAA-E941-B804-89F13BF95B4D}"/>
                </a:ext>
              </a:extLst>
            </p:cNvPr>
            <p:cNvSpPr txBox="1"/>
            <p:nvPr/>
          </p:nvSpPr>
          <p:spPr>
            <a:xfrm>
              <a:off x="6657975" y="6415625"/>
              <a:ext cx="1888337" cy="369332"/>
            </a:xfrm>
            <a:prstGeom prst="rect">
              <a:avLst/>
            </a:prstGeom>
            <a:noFill/>
          </p:spPr>
          <p:txBody>
            <a:bodyPr wrap="none" rtlCol="0">
              <a:spAutoFit/>
            </a:bodyPr>
            <a:lstStyle/>
            <a:p>
              <a:r>
                <a:rPr lang="en-US" i="1" dirty="0"/>
                <a:t>Total: 2-5+ days </a:t>
              </a:r>
            </a:p>
          </p:txBody>
        </p:sp>
      </p:grpSp>
      <p:pic>
        <p:nvPicPr>
          <p:cNvPr id="6" name="Picture 5">
            <a:extLst>
              <a:ext uri="{FF2B5EF4-FFF2-40B4-BE49-F238E27FC236}">
                <a16:creationId xmlns:a16="http://schemas.microsoft.com/office/drawing/2014/main" id="{DB716398-546C-0949-92D4-FB99C6D095BE}"/>
              </a:ext>
            </a:extLst>
          </p:cNvPr>
          <p:cNvPicPr>
            <a:picLocks noChangeAspect="1"/>
          </p:cNvPicPr>
          <p:nvPr/>
        </p:nvPicPr>
        <p:blipFill>
          <a:blip r:embed="rId5"/>
          <a:stretch>
            <a:fillRect/>
          </a:stretch>
        </p:blipFill>
        <p:spPr>
          <a:xfrm>
            <a:off x="9141690" y="879677"/>
            <a:ext cx="2107527" cy="5528005"/>
          </a:xfrm>
          <a:prstGeom prst="rect">
            <a:avLst/>
          </a:prstGeom>
        </p:spPr>
      </p:pic>
      <p:sp>
        <p:nvSpPr>
          <p:cNvPr id="7" name="Rectangle 6">
            <a:extLst>
              <a:ext uri="{FF2B5EF4-FFF2-40B4-BE49-F238E27FC236}">
                <a16:creationId xmlns:a16="http://schemas.microsoft.com/office/drawing/2014/main" id="{D96302C5-46FE-924F-AF9F-DD1216008D27}"/>
              </a:ext>
            </a:extLst>
          </p:cNvPr>
          <p:cNvSpPr/>
          <p:nvPr/>
        </p:nvSpPr>
        <p:spPr>
          <a:xfrm>
            <a:off x="8924397" y="6413497"/>
            <a:ext cx="3308788" cy="461665"/>
          </a:xfrm>
          <a:prstGeom prst="rect">
            <a:avLst/>
          </a:prstGeom>
        </p:spPr>
        <p:txBody>
          <a:bodyPr wrap="square">
            <a:spAutoFit/>
          </a:bodyPr>
          <a:lstStyle/>
          <a:p>
            <a:r>
              <a:rPr lang="en-US" sz="800" i="1" dirty="0">
                <a:solidFill>
                  <a:schemeClr val="bg2">
                    <a:lumMod val="75000"/>
                  </a:schemeClr>
                </a:solidFill>
              </a:rPr>
              <a:t>Adapted from: </a:t>
            </a:r>
            <a:r>
              <a:rPr lang="en-US" sz="800" dirty="0">
                <a:solidFill>
                  <a:schemeClr val="bg2">
                    <a:lumMod val="75000"/>
                  </a:schemeClr>
                </a:solidFill>
              </a:rPr>
              <a:t>The cost and diagnostic yield of exome sequencing for children with suspected genetic disorders: a benchmarking study.  </a:t>
            </a:r>
            <a:r>
              <a:rPr lang="en-US" sz="800" dirty="0" err="1">
                <a:solidFill>
                  <a:schemeClr val="bg2">
                    <a:lumMod val="75000"/>
                  </a:schemeClr>
                </a:solidFill>
              </a:rPr>
              <a:t>Dragojlovic</a:t>
            </a:r>
            <a:r>
              <a:rPr lang="en-US" sz="800" dirty="0">
                <a:solidFill>
                  <a:schemeClr val="bg2">
                    <a:lumMod val="75000"/>
                  </a:schemeClr>
                </a:solidFill>
              </a:rPr>
              <a:t>, et al, Genet. in Medicine, 2018.</a:t>
            </a:r>
          </a:p>
        </p:txBody>
      </p:sp>
      <p:sp>
        <p:nvSpPr>
          <p:cNvPr id="30" name="Right Brace 29">
            <a:extLst>
              <a:ext uri="{FF2B5EF4-FFF2-40B4-BE49-F238E27FC236}">
                <a16:creationId xmlns:a16="http://schemas.microsoft.com/office/drawing/2014/main" id="{1B7FCEE8-B0C9-174F-94E9-9B3556E0701D}"/>
              </a:ext>
            </a:extLst>
          </p:cNvPr>
          <p:cNvSpPr/>
          <p:nvPr/>
        </p:nvSpPr>
        <p:spPr>
          <a:xfrm>
            <a:off x="8624778" y="1786468"/>
            <a:ext cx="511807" cy="2817381"/>
          </a:xfrm>
          <a:prstGeom prst="rightBrace">
            <a:avLst/>
          </a:prstGeom>
          <a:ln w="381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599151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up)">
                                      <p:cBhvr>
                                        <p:cTn id="7"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04A2E99-5C58-D845-92B5-DC93D561CF1C}"/>
              </a:ext>
            </a:extLst>
          </p:cNvPr>
          <p:cNvSpPr>
            <a:spLocks noGrp="1"/>
          </p:cNvSpPr>
          <p:nvPr>
            <p:ph type="sldNum" sz="quarter" idx="12"/>
          </p:nvPr>
        </p:nvSpPr>
        <p:spPr/>
        <p:txBody>
          <a:bodyPr/>
          <a:lstStyle/>
          <a:p>
            <a:fld id="{E0BB9DE6-AB9B-7E4C-89BC-7CCB1B9FFC47}" type="slidenum">
              <a:rPr lang="en-US" smtClean="0"/>
              <a:pPr/>
              <a:t>5</a:t>
            </a:fld>
            <a:endParaRPr lang="en-US" dirty="0"/>
          </a:p>
        </p:txBody>
      </p:sp>
      <p:sp>
        <p:nvSpPr>
          <p:cNvPr id="5" name="Content Placeholder 4">
            <a:extLst>
              <a:ext uri="{FF2B5EF4-FFF2-40B4-BE49-F238E27FC236}">
                <a16:creationId xmlns:a16="http://schemas.microsoft.com/office/drawing/2014/main" id="{71E9C4A0-2694-5E49-8AE6-68B19DBFD21B}"/>
              </a:ext>
            </a:extLst>
          </p:cNvPr>
          <p:cNvSpPr>
            <a:spLocks noGrp="1"/>
          </p:cNvSpPr>
          <p:nvPr>
            <p:ph sz="quarter" idx="13"/>
          </p:nvPr>
        </p:nvSpPr>
        <p:spPr>
          <a:xfrm>
            <a:off x="572877" y="1459936"/>
            <a:ext cx="11049917" cy="4718300"/>
          </a:xfrm>
        </p:spPr>
        <p:txBody>
          <a:bodyPr/>
          <a:lstStyle/>
          <a:p>
            <a:r>
              <a:rPr lang="en-US" dirty="0"/>
              <a:t>Genetic diseases are common the NICU setting</a:t>
            </a:r>
          </a:p>
          <a:p>
            <a:pPr lvl="1"/>
            <a:r>
              <a:rPr lang="en-US" dirty="0"/>
              <a:t>Structural birth defects (3-5%)</a:t>
            </a:r>
          </a:p>
          <a:p>
            <a:pPr lvl="1"/>
            <a:r>
              <a:rPr lang="en-US" dirty="0"/>
              <a:t>Inborn errors of metabolism (0.5%)</a:t>
            </a:r>
          </a:p>
          <a:p>
            <a:pPr lvl="1"/>
            <a:r>
              <a:rPr lang="en-US" dirty="0"/>
              <a:t>Neurodevelopmental disorders (3%)</a:t>
            </a:r>
          </a:p>
          <a:p>
            <a:pPr lvl="1"/>
            <a:r>
              <a:rPr lang="en-US" dirty="0"/>
              <a:t>Aneuploidy (0.3%)</a:t>
            </a:r>
          </a:p>
          <a:p>
            <a:r>
              <a:rPr lang="en-US" dirty="0"/>
              <a:t>Leading cause of mortality in NICU and PICU*</a:t>
            </a:r>
          </a:p>
          <a:p>
            <a:r>
              <a:rPr lang="en-US" dirty="0"/>
              <a:t>Disease progression can be rapid in infants</a:t>
            </a:r>
          </a:p>
          <a:p>
            <a:pPr lvl="1"/>
            <a:r>
              <a:rPr lang="en-US" dirty="0"/>
              <a:t>Efficiency in interpretation is paramount – </a:t>
            </a:r>
            <a:r>
              <a:rPr lang="en-US" i="1" dirty="0"/>
              <a:t>speed matters</a:t>
            </a:r>
            <a:endParaRPr lang="en-US" dirty="0"/>
          </a:p>
          <a:p>
            <a:pPr lvl="1"/>
            <a:endParaRPr lang="en-US" dirty="0"/>
          </a:p>
        </p:txBody>
      </p:sp>
      <p:sp>
        <p:nvSpPr>
          <p:cNvPr id="4" name="Title 3">
            <a:extLst>
              <a:ext uri="{FF2B5EF4-FFF2-40B4-BE49-F238E27FC236}">
                <a16:creationId xmlns:a16="http://schemas.microsoft.com/office/drawing/2014/main" id="{AF38AB2D-99FD-A84C-A83C-BCBCAEAE7111}"/>
              </a:ext>
            </a:extLst>
          </p:cNvPr>
          <p:cNvSpPr>
            <a:spLocks noGrp="1"/>
          </p:cNvSpPr>
          <p:nvPr>
            <p:ph type="title"/>
          </p:nvPr>
        </p:nvSpPr>
        <p:spPr/>
        <p:txBody>
          <a:bodyPr/>
          <a:lstStyle/>
          <a:p>
            <a:r>
              <a:rPr lang="en-US" dirty="0"/>
              <a:t>Need for rapid WGS diagnosis in the NICU</a:t>
            </a:r>
          </a:p>
        </p:txBody>
      </p:sp>
      <p:pic>
        <p:nvPicPr>
          <p:cNvPr id="6" name="Picture 5">
            <a:extLst>
              <a:ext uri="{FF2B5EF4-FFF2-40B4-BE49-F238E27FC236}">
                <a16:creationId xmlns:a16="http://schemas.microsoft.com/office/drawing/2014/main" id="{2D8FB27C-F79E-A542-AB00-4E51BBD4490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815857" y="5976994"/>
            <a:ext cx="1113467" cy="689166"/>
          </a:xfrm>
          <a:prstGeom prst="rect">
            <a:avLst/>
          </a:prstGeom>
        </p:spPr>
      </p:pic>
      <p:sp>
        <p:nvSpPr>
          <p:cNvPr id="7" name="TextBox 6">
            <a:extLst>
              <a:ext uri="{FF2B5EF4-FFF2-40B4-BE49-F238E27FC236}">
                <a16:creationId xmlns:a16="http://schemas.microsoft.com/office/drawing/2014/main" id="{24A807B0-D8A3-6E47-BB7E-74E941CCB34C}"/>
              </a:ext>
            </a:extLst>
          </p:cNvPr>
          <p:cNvSpPr txBox="1"/>
          <p:nvPr/>
        </p:nvSpPr>
        <p:spPr>
          <a:xfrm>
            <a:off x="851770" y="6463430"/>
            <a:ext cx="2484976" cy="261610"/>
          </a:xfrm>
          <a:prstGeom prst="rect">
            <a:avLst/>
          </a:prstGeom>
          <a:noFill/>
        </p:spPr>
        <p:txBody>
          <a:bodyPr wrap="none" rtlCol="0">
            <a:spAutoFit/>
          </a:bodyPr>
          <a:lstStyle/>
          <a:p>
            <a:r>
              <a:rPr lang="en-US" sz="1100" dirty="0"/>
              <a:t>* Smit el at, 2019; Willing et al, 2015.</a:t>
            </a:r>
          </a:p>
        </p:txBody>
      </p:sp>
      <p:pic>
        <p:nvPicPr>
          <p:cNvPr id="8" name="Picture 7" descr="A cluttered kitchen&#10;&#10;Description automatically generated">
            <a:extLst>
              <a:ext uri="{FF2B5EF4-FFF2-40B4-BE49-F238E27FC236}">
                <a16:creationId xmlns:a16="http://schemas.microsoft.com/office/drawing/2014/main" id="{18DC10A1-DCD0-974E-84A6-20F3E0EE518E}"/>
              </a:ext>
            </a:extLst>
          </p:cNvPr>
          <p:cNvPicPr>
            <a:picLocks noChangeAspect="1"/>
          </p:cNvPicPr>
          <p:nvPr/>
        </p:nvPicPr>
        <p:blipFill>
          <a:blip r:embed="rId4"/>
          <a:stretch>
            <a:fillRect/>
          </a:stretch>
        </p:blipFill>
        <p:spPr>
          <a:xfrm>
            <a:off x="7428123" y="1844449"/>
            <a:ext cx="4191000" cy="2692400"/>
          </a:xfrm>
          <a:prstGeom prst="rect">
            <a:avLst/>
          </a:prstGeom>
        </p:spPr>
      </p:pic>
    </p:spTree>
    <p:extLst>
      <p:ext uri="{BB962C8B-B14F-4D97-AF65-F5344CB8AC3E}">
        <p14:creationId xmlns:p14="http://schemas.microsoft.com/office/powerpoint/2010/main" val="2126605576"/>
      </p:ext>
    </p:extLst>
  </p:cSld>
  <p:clrMapOvr>
    <a:masterClrMapping/>
  </p:clrMapOvr>
  <p:transition spd="slow">
    <p:cover/>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F6CDC51-8D27-4BF4-AB33-7D5905E80D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08905" y="3726"/>
            <a:ext cx="6483095"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24FB90F3-DFB9-42D4-B851-120249962A2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flipH="1">
            <a:off x="0" y="0"/>
            <a:ext cx="12192000" cy="6858000"/>
          </a:xfrm>
          <a:prstGeom prst="rect">
            <a:avLst/>
          </a:prstGeom>
        </p:spPr>
      </p:pic>
      <p:sp>
        <p:nvSpPr>
          <p:cNvPr id="6" name="Title 5">
            <a:extLst>
              <a:ext uri="{FF2B5EF4-FFF2-40B4-BE49-F238E27FC236}">
                <a16:creationId xmlns:a16="http://schemas.microsoft.com/office/drawing/2014/main" id="{AD4B3EB1-2FCC-5F45-A79C-0709293C4F1A}"/>
              </a:ext>
            </a:extLst>
          </p:cNvPr>
          <p:cNvSpPr>
            <a:spLocks noGrp="1"/>
          </p:cNvSpPr>
          <p:nvPr>
            <p:ph type="title"/>
          </p:nvPr>
        </p:nvSpPr>
        <p:spPr>
          <a:xfrm>
            <a:off x="804672" y="802955"/>
            <a:ext cx="5145024" cy="1454051"/>
          </a:xfrm>
        </p:spPr>
        <p:txBody>
          <a:bodyPr vert="horz" lIns="91440" tIns="45720" rIns="91440" bIns="45720" rtlCol="0" anchor="ctr">
            <a:normAutofit/>
          </a:bodyPr>
          <a:lstStyle/>
          <a:p>
            <a:r>
              <a:rPr lang="en-US" sz="4000" dirty="0">
                <a:solidFill>
                  <a:srgbClr val="000000"/>
                </a:solidFill>
              </a:rPr>
              <a:t>VAAST &amp; </a:t>
            </a:r>
            <a:r>
              <a:rPr lang="en-US" sz="4000" dirty="0" err="1">
                <a:solidFill>
                  <a:srgbClr val="000000"/>
                </a:solidFill>
              </a:rPr>
              <a:t>Phevor</a:t>
            </a:r>
            <a:endParaRPr lang="en-US" sz="4000" dirty="0">
              <a:solidFill>
                <a:srgbClr val="000000"/>
              </a:solidFill>
            </a:endParaRPr>
          </a:p>
        </p:txBody>
      </p:sp>
      <p:sp>
        <p:nvSpPr>
          <p:cNvPr id="19" name="Freeform 60">
            <a:extLst>
              <a:ext uri="{FF2B5EF4-FFF2-40B4-BE49-F238E27FC236}">
                <a16:creationId xmlns:a16="http://schemas.microsoft.com/office/drawing/2014/main" id="{DF4CE22F-8463-44F2-BE50-65D9B503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88720" y="0"/>
            <a:ext cx="3762182" cy="2258435"/>
          </a:xfrm>
          <a:custGeom>
            <a:avLst/>
            <a:gdLst>
              <a:gd name="connsiteX0" fmla="*/ 39946 w 3960192"/>
              <a:gd name="connsiteY0" fmla="*/ 0 h 2377300"/>
              <a:gd name="connsiteX1" fmla="*/ 3920247 w 3960192"/>
              <a:gd name="connsiteY1" fmla="*/ 0 h 2377300"/>
              <a:gd name="connsiteX2" fmla="*/ 3949969 w 3960192"/>
              <a:gd name="connsiteY2" fmla="*/ 194751 h 2377300"/>
              <a:gd name="connsiteX3" fmla="*/ 3960192 w 3960192"/>
              <a:gd name="connsiteY3" fmla="*/ 397204 h 2377300"/>
              <a:gd name="connsiteX4" fmla="*/ 1980096 w 3960192"/>
              <a:gd name="connsiteY4" fmla="*/ 2377300 h 2377300"/>
              <a:gd name="connsiteX5" fmla="*/ 0 w 3960192"/>
              <a:gd name="connsiteY5" fmla="*/ 397204 h 2377300"/>
              <a:gd name="connsiteX6" fmla="*/ 10224 w 3960192"/>
              <a:gd name="connsiteY6" fmla="*/ 194751 h 2377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0192" h="2377300">
                <a:moveTo>
                  <a:pt x="39946" y="0"/>
                </a:moveTo>
                <a:lnTo>
                  <a:pt x="3920247" y="0"/>
                </a:lnTo>
                <a:lnTo>
                  <a:pt x="3949969" y="194751"/>
                </a:lnTo>
                <a:cubicBezTo>
                  <a:pt x="3956729" y="261316"/>
                  <a:pt x="3960192" y="328856"/>
                  <a:pt x="3960192" y="397204"/>
                </a:cubicBezTo>
                <a:cubicBezTo>
                  <a:pt x="3960192" y="1490781"/>
                  <a:pt x="3073673" y="2377300"/>
                  <a:pt x="1980096" y="2377300"/>
                </a:cubicBezTo>
                <a:cubicBezTo>
                  <a:pt x="886519" y="2377300"/>
                  <a:pt x="0" y="1490781"/>
                  <a:pt x="0" y="397204"/>
                </a:cubicBezTo>
                <a:cubicBezTo>
                  <a:pt x="0" y="328856"/>
                  <a:pt x="3463" y="261316"/>
                  <a:pt x="10224" y="194751"/>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9" name="Picture 8">
            <a:extLst>
              <a:ext uri="{FF2B5EF4-FFF2-40B4-BE49-F238E27FC236}">
                <a16:creationId xmlns:a16="http://schemas.microsoft.com/office/drawing/2014/main" id="{DFF5887E-C2BF-8647-88F0-BA7A66ECFC40}"/>
              </a:ext>
            </a:extLst>
          </p:cNvPr>
          <p:cNvPicPr>
            <a:picLocks noChangeAspect="1"/>
          </p:cNvPicPr>
          <p:nvPr/>
        </p:nvPicPr>
        <p:blipFill>
          <a:blip r:embed="rId3"/>
          <a:stretch>
            <a:fillRect/>
          </a:stretch>
        </p:blipFill>
        <p:spPr>
          <a:xfrm>
            <a:off x="7273148" y="638411"/>
            <a:ext cx="2393326" cy="622920"/>
          </a:xfrm>
          <a:prstGeom prst="rect">
            <a:avLst/>
          </a:prstGeom>
        </p:spPr>
      </p:pic>
      <p:sp>
        <p:nvSpPr>
          <p:cNvPr id="7" name="Content Placeholder 6">
            <a:extLst>
              <a:ext uri="{FF2B5EF4-FFF2-40B4-BE49-F238E27FC236}">
                <a16:creationId xmlns:a16="http://schemas.microsoft.com/office/drawing/2014/main" id="{6DFA787B-1700-6940-B4D4-E2EE20C9D1BB}"/>
              </a:ext>
            </a:extLst>
          </p:cNvPr>
          <p:cNvSpPr>
            <a:spLocks noGrp="1"/>
          </p:cNvSpPr>
          <p:nvPr>
            <p:ph sz="quarter" idx="13"/>
          </p:nvPr>
        </p:nvSpPr>
        <p:spPr>
          <a:xfrm>
            <a:off x="804672" y="2252719"/>
            <a:ext cx="5145024" cy="3639289"/>
          </a:xfrm>
        </p:spPr>
        <p:txBody>
          <a:bodyPr vert="horz" lIns="91440" tIns="45720" rIns="91440" bIns="45720" rtlCol="0" anchor="t">
            <a:normAutofit/>
          </a:bodyPr>
          <a:lstStyle/>
          <a:p>
            <a:pPr marL="274320" indent="-342900" defTabSz="1097280">
              <a:lnSpc>
                <a:spcPct val="90000"/>
              </a:lnSpc>
              <a:buSzPct val="100000"/>
              <a:buFont typeface="Wingdings" pitchFamily="2" charset="2"/>
              <a:buChar char="§"/>
            </a:pPr>
            <a:r>
              <a:rPr lang="en-US" dirty="0">
                <a:solidFill>
                  <a:srgbClr val="000000"/>
                </a:solidFill>
              </a:rPr>
              <a:t>VAAST (2011)</a:t>
            </a:r>
          </a:p>
          <a:p>
            <a:pPr marL="525780" lvl="1" indent="-342900" defTabSz="1097280">
              <a:lnSpc>
                <a:spcPct val="90000"/>
              </a:lnSpc>
              <a:buFont typeface="Cambria" panose="02040503050406030204" pitchFamily="18" charset="0"/>
              <a:buChar char="⎻"/>
            </a:pPr>
            <a:r>
              <a:rPr lang="en-US" dirty="0">
                <a:solidFill>
                  <a:srgbClr val="000000"/>
                </a:solidFill>
              </a:rPr>
              <a:t>The first personal genome interpretation algorithm</a:t>
            </a:r>
          </a:p>
          <a:p>
            <a:pPr marL="525780" lvl="1" indent="-342900" defTabSz="1097280">
              <a:lnSpc>
                <a:spcPct val="90000"/>
              </a:lnSpc>
              <a:buFont typeface="Cambria" panose="02040503050406030204" pitchFamily="18" charset="0"/>
              <a:buChar char="⎻"/>
            </a:pPr>
            <a:r>
              <a:rPr lang="en-US" dirty="0">
                <a:solidFill>
                  <a:srgbClr val="000000"/>
                </a:solidFill>
              </a:rPr>
              <a:t>Probabilistic integration of evidence </a:t>
            </a:r>
          </a:p>
          <a:p>
            <a:pPr marL="274320" indent="-342900" defTabSz="1097280">
              <a:lnSpc>
                <a:spcPct val="90000"/>
              </a:lnSpc>
              <a:buSzPct val="100000"/>
              <a:buFont typeface="Wingdings" pitchFamily="2" charset="2"/>
              <a:buChar char="§"/>
            </a:pPr>
            <a:r>
              <a:rPr lang="en-US" dirty="0" err="1">
                <a:solidFill>
                  <a:srgbClr val="000000"/>
                </a:solidFill>
              </a:rPr>
              <a:t>Phevor</a:t>
            </a:r>
            <a:r>
              <a:rPr lang="en-US" dirty="0">
                <a:solidFill>
                  <a:srgbClr val="000000"/>
                </a:solidFill>
              </a:rPr>
              <a:t> (2014)</a:t>
            </a:r>
          </a:p>
          <a:p>
            <a:pPr marL="525780" lvl="1" indent="-342900" defTabSz="1097280">
              <a:lnSpc>
                <a:spcPct val="90000"/>
              </a:lnSpc>
              <a:buFont typeface="Cambria" panose="02040503050406030204" pitchFamily="18" charset="0"/>
              <a:buChar char="⎻"/>
            </a:pPr>
            <a:r>
              <a:rPr lang="en-US" dirty="0">
                <a:solidFill>
                  <a:srgbClr val="000000"/>
                </a:solidFill>
              </a:rPr>
              <a:t>Integrates patient phenotype</a:t>
            </a:r>
            <a:r>
              <a:rPr lang="es-419" dirty="0">
                <a:solidFill>
                  <a:srgbClr val="000000"/>
                </a:solidFill>
              </a:rPr>
              <a:t>s</a:t>
            </a:r>
            <a:r>
              <a:rPr lang="en-US" dirty="0">
                <a:solidFill>
                  <a:srgbClr val="000000"/>
                </a:solidFill>
              </a:rPr>
              <a:t> </a:t>
            </a:r>
            <a:r>
              <a:rPr lang="es-419" dirty="0">
                <a:solidFill>
                  <a:srgbClr val="000000"/>
                </a:solidFill>
              </a:rPr>
              <a:t>with</a:t>
            </a:r>
            <a:r>
              <a:rPr lang="en-US" dirty="0">
                <a:solidFill>
                  <a:srgbClr val="000000"/>
                </a:solidFill>
              </a:rPr>
              <a:t> genetic information</a:t>
            </a:r>
          </a:p>
          <a:p>
            <a:pPr marL="525780" lvl="1" indent="-342900" defTabSz="1097280">
              <a:lnSpc>
                <a:spcPct val="90000"/>
              </a:lnSpc>
              <a:buFont typeface="Cambria" panose="02040503050406030204" pitchFamily="18" charset="0"/>
              <a:buChar char="⎻"/>
            </a:pPr>
            <a:r>
              <a:rPr lang="en-US" dirty="0">
                <a:solidFill>
                  <a:srgbClr val="000000"/>
                </a:solidFill>
              </a:rPr>
              <a:t>Leverages latent knowledge in biomedical ontologies</a:t>
            </a:r>
            <a:endParaRPr lang="en-US" sz="2340" dirty="0">
              <a:solidFill>
                <a:srgbClr val="000000"/>
              </a:solidFill>
            </a:endParaRPr>
          </a:p>
        </p:txBody>
      </p:sp>
      <p:sp>
        <p:nvSpPr>
          <p:cNvPr id="2" name="Slide Number Placeholder 1">
            <a:extLst>
              <a:ext uri="{FF2B5EF4-FFF2-40B4-BE49-F238E27FC236}">
                <a16:creationId xmlns:a16="http://schemas.microsoft.com/office/drawing/2014/main" id="{F1E104B5-5056-254E-AFFB-1BDFB953D3E9}"/>
              </a:ext>
            </a:extLst>
          </p:cNvPr>
          <p:cNvSpPr>
            <a:spLocks noGrp="1"/>
          </p:cNvSpPr>
          <p:nvPr>
            <p:ph type="sldNum" sz="quarter" idx="12"/>
          </p:nvPr>
        </p:nvSpPr>
        <p:spPr>
          <a:xfrm>
            <a:off x="6497729" y="6223702"/>
            <a:ext cx="570728" cy="314067"/>
          </a:xfrm>
        </p:spPr>
        <p:txBody>
          <a:bodyPr vert="horz" lIns="91440" tIns="45720" rIns="91440" bIns="45720" rtlCol="0" anchor="ctr">
            <a:normAutofit/>
          </a:bodyPr>
          <a:lstStyle/>
          <a:p>
            <a:pPr>
              <a:spcAft>
                <a:spcPts val="600"/>
              </a:spcAft>
            </a:pPr>
            <a:fld id="{E0BB9DE6-AB9B-7E4C-89BC-7CCB1B9FFC47}" type="slidenum">
              <a:rPr lang="en-US" sz="1100">
                <a:solidFill>
                  <a:srgbClr val="898989"/>
                </a:solidFill>
              </a:rPr>
              <a:pPr>
                <a:spcAft>
                  <a:spcPts val="600"/>
                </a:spcAft>
              </a:pPr>
              <a:t>6</a:t>
            </a:fld>
            <a:endParaRPr lang="en-US" sz="1100">
              <a:solidFill>
                <a:srgbClr val="898989"/>
              </a:solidFill>
            </a:endParaRPr>
          </a:p>
        </p:txBody>
      </p:sp>
      <p:sp>
        <p:nvSpPr>
          <p:cNvPr id="21" name="Freeform 67">
            <a:extLst>
              <a:ext uri="{FF2B5EF4-FFF2-40B4-BE49-F238E27FC236}">
                <a16:creationId xmlns:a16="http://schemas.microsoft.com/office/drawing/2014/main" id="{3FA1383B-2709-4E36-8FF8-7A737213B4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57503" y="3006774"/>
            <a:ext cx="4734497" cy="3851226"/>
          </a:xfrm>
          <a:custGeom>
            <a:avLst/>
            <a:gdLst>
              <a:gd name="connsiteX0" fmla="*/ 2718646 w 4647408"/>
              <a:gd name="connsiteY0" fmla="*/ 0 h 3780384"/>
              <a:gd name="connsiteX1" fmla="*/ 4641019 w 4647408"/>
              <a:gd name="connsiteY1" fmla="*/ 796273 h 3780384"/>
              <a:gd name="connsiteX2" fmla="*/ 4647408 w 4647408"/>
              <a:gd name="connsiteY2" fmla="*/ 803303 h 3780384"/>
              <a:gd name="connsiteX3" fmla="*/ 4647408 w 4647408"/>
              <a:gd name="connsiteY3" fmla="*/ 3780384 h 3780384"/>
              <a:gd name="connsiteX4" fmla="*/ 215340 w 4647408"/>
              <a:gd name="connsiteY4" fmla="*/ 3780384 h 3780384"/>
              <a:gd name="connsiteX5" fmla="*/ 213645 w 4647408"/>
              <a:gd name="connsiteY5" fmla="*/ 3776866 h 3780384"/>
              <a:gd name="connsiteX6" fmla="*/ 0 w 4647408"/>
              <a:gd name="connsiteY6" fmla="*/ 2718646 h 3780384"/>
              <a:gd name="connsiteX7" fmla="*/ 2718646 w 4647408"/>
              <a:gd name="connsiteY7" fmla="*/ 0 h 3780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47408" h="3780384">
                <a:moveTo>
                  <a:pt x="2718646" y="0"/>
                </a:moveTo>
                <a:cubicBezTo>
                  <a:pt x="3469379" y="0"/>
                  <a:pt x="4149041" y="304295"/>
                  <a:pt x="4641019" y="796273"/>
                </a:cubicBezTo>
                <a:lnTo>
                  <a:pt x="4647408" y="803303"/>
                </a:lnTo>
                <a:lnTo>
                  <a:pt x="4647408" y="3780384"/>
                </a:lnTo>
                <a:lnTo>
                  <a:pt x="215340" y="3780384"/>
                </a:lnTo>
                <a:lnTo>
                  <a:pt x="213645" y="3776866"/>
                </a:lnTo>
                <a:cubicBezTo>
                  <a:pt x="76074" y="3451612"/>
                  <a:pt x="0" y="3094013"/>
                  <a:pt x="0" y="2718646"/>
                </a:cubicBezTo>
                <a:cubicBezTo>
                  <a:pt x="0" y="1217179"/>
                  <a:pt x="1217179" y="0"/>
                  <a:pt x="2718646"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0" name="Picture 9" descr="A close up of a logo&#13;&#10;&#13;&#10;Description automatically generated">
            <a:extLst>
              <a:ext uri="{FF2B5EF4-FFF2-40B4-BE49-F238E27FC236}">
                <a16:creationId xmlns:a16="http://schemas.microsoft.com/office/drawing/2014/main" id="{FAE32A77-79E6-1B46-8B60-C501AE16A0EB}"/>
              </a:ext>
            </a:extLst>
          </p:cNvPr>
          <p:cNvPicPr>
            <a:picLocks noChangeAspect="1"/>
          </p:cNvPicPr>
          <p:nvPr/>
        </p:nvPicPr>
        <p:blipFill rotWithShape="1">
          <a:blip r:embed="rId4"/>
          <a:srcRect l="53255"/>
          <a:stretch/>
        </p:blipFill>
        <p:spPr>
          <a:xfrm>
            <a:off x="8736874" y="3989614"/>
            <a:ext cx="2819254" cy="2548155"/>
          </a:xfrm>
          <a:prstGeom prst="rect">
            <a:avLst/>
          </a:prstGeom>
        </p:spPr>
      </p:pic>
      <p:sp>
        <p:nvSpPr>
          <p:cNvPr id="16" name="TextBox 15">
            <a:extLst>
              <a:ext uri="{FF2B5EF4-FFF2-40B4-BE49-F238E27FC236}">
                <a16:creationId xmlns:a16="http://schemas.microsoft.com/office/drawing/2014/main" id="{154A50B7-490A-6949-A4D2-926DBBB95100}"/>
              </a:ext>
            </a:extLst>
          </p:cNvPr>
          <p:cNvSpPr txBox="1"/>
          <p:nvPr/>
        </p:nvSpPr>
        <p:spPr>
          <a:xfrm>
            <a:off x="7273148" y="318180"/>
            <a:ext cx="2194560" cy="276999"/>
          </a:xfrm>
          <a:prstGeom prst="rect">
            <a:avLst/>
          </a:prstGeom>
          <a:noFill/>
        </p:spPr>
        <p:txBody>
          <a:bodyPr wrap="square" rtlCol="0">
            <a:spAutoFit/>
          </a:bodyPr>
          <a:lstStyle/>
          <a:p>
            <a:pPr algn="ctr"/>
            <a:r>
              <a:rPr lang="es-419" sz="1200" dirty="0"/>
              <a:t>Variant deleteriousness</a:t>
            </a:r>
            <a:endParaRPr lang="en-US" sz="1200" dirty="0"/>
          </a:p>
        </p:txBody>
      </p:sp>
      <p:pic>
        <p:nvPicPr>
          <p:cNvPr id="18" name="Picture 17">
            <a:extLst>
              <a:ext uri="{FF2B5EF4-FFF2-40B4-BE49-F238E27FC236}">
                <a16:creationId xmlns:a16="http://schemas.microsoft.com/office/drawing/2014/main" id="{732D00D0-635C-724B-81CC-A3E2044CDA6F}"/>
              </a:ext>
            </a:extLst>
          </p:cNvPr>
          <p:cNvPicPr>
            <a:picLocks noChangeAspect="1"/>
          </p:cNvPicPr>
          <p:nvPr/>
        </p:nvPicPr>
        <p:blipFill>
          <a:blip r:embed="rId5"/>
          <a:stretch>
            <a:fillRect/>
          </a:stretch>
        </p:blipFill>
        <p:spPr>
          <a:xfrm>
            <a:off x="1973744" y="5915444"/>
            <a:ext cx="596165" cy="687882"/>
          </a:xfrm>
          <a:prstGeom prst="rect">
            <a:avLst/>
          </a:prstGeom>
        </p:spPr>
      </p:pic>
      <p:pic>
        <p:nvPicPr>
          <p:cNvPr id="20" name="Picture 19">
            <a:extLst>
              <a:ext uri="{FF2B5EF4-FFF2-40B4-BE49-F238E27FC236}">
                <a16:creationId xmlns:a16="http://schemas.microsoft.com/office/drawing/2014/main" id="{D11546EE-F394-FF42-AB0D-31B5FA716CF0}"/>
              </a:ext>
            </a:extLst>
          </p:cNvPr>
          <p:cNvPicPr>
            <a:picLocks noChangeAspect="1"/>
          </p:cNvPicPr>
          <p:nvPr/>
        </p:nvPicPr>
        <p:blipFill>
          <a:blip r:embed="rId6"/>
          <a:stretch>
            <a:fillRect/>
          </a:stretch>
        </p:blipFill>
        <p:spPr>
          <a:xfrm>
            <a:off x="2812091" y="5946909"/>
            <a:ext cx="2092202" cy="604414"/>
          </a:xfrm>
          <a:prstGeom prst="rect">
            <a:avLst/>
          </a:prstGeom>
        </p:spPr>
      </p:pic>
      <p:sp>
        <p:nvSpPr>
          <p:cNvPr id="22" name="TextBox 21">
            <a:extLst>
              <a:ext uri="{FF2B5EF4-FFF2-40B4-BE49-F238E27FC236}">
                <a16:creationId xmlns:a16="http://schemas.microsoft.com/office/drawing/2014/main" id="{D62D54D1-876C-F74E-AD5E-0490C139AC98}"/>
              </a:ext>
            </a:extLst>
          </p:cNvPr>
          <p:cNvSpPr txBox="1"/>
          <p:nvPr/>
        </p:nvSpPr>
        <p:spPr>
          <a:xfrm>
            <a:off x="1618446" y="5557740"/>
            <a:ext cx="3598614" cy="313932"/>
          </a:xfrm>
          <a:prstGeom prst="rect">
            <a:avLst/>
          </a:prstGeom>
          <a:noFill/>
        </p:spPr>
        <p:txBody>
          <a:bodyPr wrap="none" rtlCol="0">
            <a:spAutoFit/>
          </a:bodyPr>
          <a:lstStyle/>
          <a:p>
            <a:r>
              <a:rPr lang="en-US" sz="1440" i="1" dirty="0"/>
              <a:t>A collaboration with </a:t>
            </a:r>
            <a:r>
              <a:rPr lang="es-419" sz="1440" i="1" dirty="0"/>
              <a:t>the </a:t>
            </a:r>
            <a:r>
              <a:rPr lang="en-US" sz="1440" i="1" dirty="0"/>
              <a:t>University of Utah</a:t>
            </a:r>
          </a:p>
        </p:txBody>
      </p:sp>
      <p:sp>
        <p:nvSpPr>
          <p:cNvPr id="23" name="TextBox 22">
            <a:extLst>
              <a:ext uri="{FF2B5EF4-FFF2-40B4-BE49-F238E27FC236}">
                <a16:creationId xmlns:a16="http://schemas.microsoft.com/office/drawing/2014/main" id="{01E15A4A-5D14-8346-BC10-F88FAC0408E5}"/>
              </a:ext>
            </a:extLst>
          </p:cNvPr>
          <p:cNvSpPr txBox="1"/>
          <p:nvPr/>
        </p:nvSpPr>
        <p:spPr>
          <a:xfrm>
            <a:off x="8950452" y="3708889"/>
            <a:ext cx="2194560" cy="276999"/>
          </a:xfrm>
          <a:prstGeom prst="rect">
            <a:avLst/>
          </a:prstGeom>
          <a:noFill/>
        </p:spPr>
        <p:txBody>
          <a:bodyPr wrap="square" rtlCol="0">
            <a:spAutoFit/>
          </a:bodyPr>
          <a:lstStyle/>
          <a:p>
            <a:pPr algn="ctr"/>
            <a:r>
              <a:rPr lang="es-419" sz="1200" dirty="0"/>
              <a:t>Biomedical Ontologies</a:t>
            </a:r>
            <a:endParaRPr lang="en-US" sz="1200" dirty="0"/>
          </a:p>
        </p:txBody>
      </p:sp>
    </p:spTree>
    <p:extLst>
      <p:ext uri="{BB962C8B-B14F-4D97-AF65-F5344CB8AC3E}">
        <p14:creationId xmlns:p14="http://schemas.microsoft.com/office/powerpoint/2010/main" val="2347157348"/>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3884565-1202-5543-88F4-9A001DFFFB4F}"/>
              </a:ext>
            </a:extLst>
          </p:cNvPr>
          <p:cNvSpPr>
            <a:spLocks noGrp="1"/>
          </p:cNvSpPr>
          <p:nvPr>
            <p:ph type="title"/>
          </p:nvPr>
        </p:nvSpPr>
        <p:spPr/>
        <p:txBody>
          <a:bodyPr>
            <a:noAutofit/>
          </a:bodyPr>
          <a:lstStyle/>
          <a:p>
            <a:r>
              <a:rPr lang="en-US" sz="3360" dirty="0"/>
              <a:t>VAAST and </a:t>
            </a:r>
            <a:r>
              <a:rPr lang="en-US" sz="3360" dirty="0" err="1"/>
              <a:t>Phevor</a:t>
            </a:r>
            <a:r>
              <a:rPr lang="en-US" sz="3360" dirty="0"/>
              <a:t> prioritize candidate disease causing variants</a:t>
            </a:r>
          </a:p>
        </p:txBody>
      </p:sp>
      <p:sp>
        <p:nvSpPr>
          <p:cNvPr id="2" name="Slide Number Placeholder 1">
            <a:extLst>
              <a:ext uri="{FF2B5EF4-FFF2-40B4-BE49-F238E27FC236}">
                <a16:creationId xmlns:a16="http://schemas.microsoft.com/office/drawing/2014/main" id="{C8B56D39-8D7C-7247-B8D1-365AF835361D}"/>
              </a:ext>
            </a:extLst>
          </p:cNvPr>
          <p:cNvSpPr>
            <a:spLocks noGrp="1"/>
          </p:cNvSpPr>
          <p:nvPr>
            <p:ph type="sldNum" sz="quarter" idx="12"/>
          </p:nvPr>
        </p:nvSpPr>
        <p:spPr/>
        <p:txBody>
          <a:bodyPr/>
          <a:lstStyle/>
          <a:p>
            <a:endParaRPr lang="en-US" dirty="0"/>
          </a:p>
        </p:txBody>
      </p:sp>
      <p:pic>
        <p:nvPicPr>
          <p:cNvPr id="8" name="Picture 7">
            <a:extLst>
              <a:ext uri="{FF2B5EF4-FFF2-40B4-BE49-F238E27FC236}">
                <a16:creationId xmlns:a16="http://schemas.microsoft.com/office/drawing/2014/main" id="{A6214B6E-9E2B-D448-8D6C-1075EE79C7BD}"/>
              </a:ext>
            </a:extLst>
          </p:cNvPr>
          <p:cNvPicPr>
            <a:picLocks noChangeAspect="1"/>
          </p:cNvPicPr>
          <p:nvPr/>
        </p:nvPicPr>
        <p:blipFill>
          <a:blip r:embed="rId3"/>
          <a:stretch>
            <a:fillRect/>
          </a:stretch>
        </p:blipFill>
        <p:spPr>
          <a:xfrm>
            <a:off x="1905151" y="1664969"/>
            <a:ext cx="6102790" cy="4147606"/>
          </a:xfrm>
          <a:prstGeom prst="rect">
            <a:avLst/>
          </a:prstGeom>
        </p:spPr>
      </p:pic>
      <p:sp>
        <p:nvSpPr>
          <p:cNvPr id="9" name="TextBox 8">
            <a:extLst>
              <a:ext uri="{FF2B5EF4-FFF2-40B4-BE49-F238E27FC236}">
                <a16:creationId xmlns:a16="http://schemas.microsoft.com/office/drawing/2014/main" id="{7B433EE4-7F96-EB4D-8BDD-5846D4F99C63}"/>
              </a:ext>
            </a:extLst>
          </p:cNvPr>
          <p:cNvSpPr txBox="1"/>
          <p:nvPr/>
        </p:nvSpPr>
        <p:spPr>
          <a:xfrm>
            <a:off x="4336760" y="5875531"/>
            <a:ext cx="1258678" cy="341632"/>
          </a:xfrm>
          <a:prstGeom prst="rect">
            <a:avLst/>
          </a:prstGeom>
          <a:noFill/>
        </p:spPr>
        <p:txBody>
          <a:bodyPr wrap="none" rtlCol="0">
            <a:spAutoFit/>
          </a:bodyPr>
          <a:lstStyle/>
          <a:p>
            <a:r>
              <a:rPr lang="en-US" sz="1620" dirty="0"/>
              <a:t>Rank Order</a:t>
            </a:r>
          </a:p>
        </p:txBody>
      </p:sp>
      <p:sp>
        <p:nvSpPr>
          <p:cNvPr id="10" name="TextBox 9">
            <a:extLst>
              <a:ext uri="{FF2B5EF4-FFF2-40B4-BE49-F238E27FC236}">
                <a16:creationId xmlns:a16="http://schemas.microsoft.com/office/drawing/2014/main" id="{0067EFC0-E89F-1A48-857D-9989475B8F17}"/>
              </a:ext>
            </a:extLst>
          </p:cNvPr>
          <p:cNvSpPr txBox="1"/>
          <p:nvPr/>
        </p:nvSpPr>
        <p:spPr>
          <a:xfrm rot="16200000">
            <a:off x="-169201" y="3398137"/>
            <a:ext cx="3499050" cy="341632"/>
          </a:xfrm>
          <a:prstGeom prst="rect">
            <a:avLst/>
          </a:prstGeom>
          <a:noFill/>
        </p:spPr>
        <p:txBody>
          <a:bodyPr wrap="square" rtlCol="0">
            <a:spAutoFit/>
          </a:bodyPr>
          <a:lstStyle/>
          <a:p>
            <a:r>
              <a:rPr lang="en-US" sz="1620" dirty="0"/>
              <a:t>Cumulative Causal Candidates (%)</a:t>
            </a:r>
          </a:p>
        </p:txBody>
      </p:sp>
      <p:sp>
        <p:nvSpPr>
          <p:cNvPr id="11" name="TextBox 10">
            <a:extLst>
              <a:ext uri="{FF2B5EF4-FFF2-40B4-BE49-F238E27FC236}">
                <a16:creationId xmlns:a16="http://schemas.microsoft.com/office/drawing/2014/main" id="{BD7F18B6-3665-2D4F-BC06-253C2F56B958}"/>
              </a:ext>
            </a:extLst>
          </p:cNvPr>
          <p:cNvSpPr txBox="1"/>
          <p:nvPr/>
        </p:nvSpPr>
        <p:spPr>
          <a:xfrm>
            <a:off x="6009025" y="3568953"/>
            <a:ext cx="796115" cy="313932"/>
          </a:xfrm>
          <a:prstGeom prst="rect">
            <a:avLst/>
          </a:prstGeom>
          <a:noFill/>
        </p:spPr>
        <p:txBody>
          <a:bodyPr wrap="none" rtlCol="0">
            <a:spAutoFit/>
          </a:bodyPr>
          <a:lstStyle/>
          <a:p>
            <a:r>
              <a:rPr lang="en-US" sz="1440" b="1" dirty="0">
                <a:solidFill>
                  <a:srgbClr val="ED7D31"/>
                </a:solidFill>
              </a:rPr>
              <a:t>VAAST</a:t>
            </a:r>
          </a:p>
        </p:txBody>
      </p:sp>
      <p:sp>
        <p:nvSpPr>
          <p:cNvPr id="12" name="TextBox 11">
            <a:extLst>
              <a:ext uri="{FF2B5EF4-FFF2-40B4-BE49-F238E27FC236}">
                <a16:creationId xmlns:a16="http://schemas.microsoft.com/office/drawing/2014/main" id="{EFD3524D-4C93-F944-B931-CA147B4E07BA}"/>
              </a:ext>
            </a:extLst>
          </p:cNvPr>
          <p:cNvSpPr txBox="1"/>
          <p:nvPr/>
        </p:nvSpPr>
        <p:spPr>
          <a:xfrm>
            <a:off x="5855121" y="2354815"/>
            <a:ext cx="1528688" cy="313932"/>
          </a:xfrm>
          <a:prstGeom prst="rect">
            <a:avLst/>
          </a:prstGeom>
          <a:noFill/>
        </p:spPr>
        <p:txBody>
          <a:bodyPr wrap="none" rtlCol="0">
            <a:spAutoFit/>
          </a:bodyPr>
          <a:lstStyle/>
          <a:p>
            <a:r>
              <a:rPr lang="en-US" sz="1440" b="1" dirty="0" err="1">
                <a:solidFill>
                  <a:schemeClr val="accent4"/>
                </a:solidFill>
              </a:rPr>
              <a:t>Phevor+VAAST</a:t>
            </a:r>
            <a:endParaRPr lang="en-US" sz="1440" b="1" dirty="0">
              <a:solidFill>
                <a:schemeClr val="accent4"/>
              </a:solidFill>
            </a:endParaRPr>
          </a:p>
        </p:txBody>
      </p:sp>
      <p:sp>
        <p:nvSpPr>
          <p:cNvPr id="13" name="TextBox 12">
            <a:extLst>
              <a:ext uri="{FF2B5EF4-FFF2-40B4-BE49-F238E27FC236}">
                <a16:creationId xmlns:a16="http://schemas.microsoft.com/office/drawing/2014/main" id="{E660C83E-FC24-A342-9D83-B2A7B1813F52}"/>
              </a:ext>
            </a:extLst>
          </p:cNvPr>
          <p:cNvSpPr txBox="1"/>
          <p:nvPr/>
        </p:nvSpPr>
        <p:spPr>
          <a:xfrm>
            <a:off x="8430621" y="1842366"/>
            <a:ext cx="2639495" cy="1606594"/>
          </a:xfrm>
          <a:prstGeom prst="rect">
            <a:avLst/>
          </a:prstGeom>
          <a:noFill/>
        </p:spPr>
        <p:txBody>
          <a:bodyPr wrap="square" rtlCol="0">
            <a:spAutoFit/>
          </a:bodyPr>
          <a:lstStyle/>
          <a:p>
            <a:r>
              <a:rPr lang="en-US" sz="1680" dirty="0"/>
              <a:t>1000 Genomics England cases</a:t>
            </a:r>
          </a:p>
          <a:p>
            <a:pPr marL="257176" indent="-257176">
              <a:buFont typeface="Arial" panose="020B0604020202020204" pitchFamily="34" charset="0"/>
              <a:buChar char="•"/>
            </a:pPr>
            <a:r>
              <a:rPr lang="en-US" sz="1620" dirty="0"/>
              <a:t>Causative candidate variants n=644</a:t>
            </a:r>
          </a:p>
          <a:p>
            <a:pPr marL="257176" indent="-257176">
              <a:buFont typeface="Arial" panose="020B0604020202020204" pitchFamily="34" charset="0"/>
              <a:buChar char="•"/>
            </a:pPr>
            <a:r>
              <a:rPr lang="en-US" sz="1620" dirty="0"/>
              <a:t>450 </a:t>
            </a:r>
            <a:r>
              <a:rPr lang="en-US" sz="1620" dirty="0" err="1"/>
              <a:t>probands</a:t>
            </a:r>
            <a:r>
              <a:rPr lang="en-US" sz="1620" dirty="0"/>
              <a:t> with positive findings</a:t>
            </a:r>
          </a:p>
        </p:txBody>
      </p:sp>
      <p:sp>
        <p:nvSpPr>
          <p:cNvPr id="17" name="TextBox 16">
            <a:extLst>
              <a:ext uri="{FF2B5EF4-FFF2-40B4-BE49-F238E27FC236}">
                <a16:creationId xmlns:a16="http://schemas.microsoft.com/office/drawing/2014/main" id="{1F348AB0-838F-734F-B788-D7E08F01EB1D}"/>
              </a:ext>
            </a:extLst>
          </p:cNvPr>
          <p:cNvSpPr txBox="1"/>
          <p:nvPr/>
        </p:nvSpPr>
        <p:spPr>
          <a:xfrm>
            <a:off x="9402715" y="6551086"/>
            <a:ext cx="2342308" cy="240066"/>
          </a:xfrm>
          <a:prstGeom prst="rect">
            <a:avLst/>
          </a:prstGeom>
          <a:noFill/>
        </p:spPr>
        <p:txBody>
          <a:bodyPr wrap="none" rtlCol="0">
            <a:spAutoFit/>
          </a:bodyPr>
          <a:lstStyle/>
          <a:p>
            <a:r>
              <a:rPr lang="en-US" sz="960" dirty="0">
                <a:solidFill>
                  <a:schemeClr val="bg1"/>
                </a:solidFill>
              </a:rPr>
              <a:t>© Copyright 2018 Fabric Genomics Inc.</a:t>
            </a:r>
          </a:p>
        </p:txBody>
      </p:sp>
      <p:pic>
        <p:nvPicPr>
          <p:cNvPr id="18" name="Picture 17">
            <a:extLst>
              <a:ext uri="{FF2B5EF4-FFF2-40B4-BE49-F238E27FC236}">
                <a16:creationId xmlns:a16="http://schemas.microsoft.com/office/drawing/2014/main" id="{C18EA5EC-6DE1-FF4E-A1A9-4C8288B88319}"/>
              </a:ext>
            </a:extLst>
          </p:cNvPr>
          <p:cNvPicPr>
            <a:picLocks noChangeAspect="1"/>
          </p:cNvPicPr>
          <p:nvPr/>
        </p:nvPicPr>
        <p:blipFill>
          <a:blip r:embed="rId4"/>
          <a:stretch>
            <a:fillRect/>
          </a:stretch>
        </p:blipFill>
        <p:spPr>
          <a:xfrm>
            <a:off x="10085238" y="5741146"/>
            <a:ext cx="1245493" cy="639858"/>
          </a:xfrm>
          <a:prstGeom prst="rect">
            <a:avLst/>
          </a:prstGeom>
        </p:spPr>
      </p:pic>
      <p:cxnSp>
        <p:nvCxnSpPr>
          <p:cNvPr id="4" name="Straight Arrow Connector 3">
            <a:extLst>
              <a:ext uri="{FF2B5EF4-FFF2-40B4-BE49-F238E27FC236}">
                <a16:creationId xmlns:a16="http://schemas.microsoft.com/office/drawing/2014/main" id="{34CC5888-19EC-7643-BB54-A23623A8A1FA}"/>
              </a:ext>
            </a:extLst>
          </p:cNvPr>
          <p:cNvCxnSpPr>
            <a:cxnSpLocks/>
          </p:cNvCxnSpPr>
          <p:nvPr/>
        </p:nvCxnSpPr>
        <p:spPr>
          <a:xfrm>
            <a:off x="4502553" y="1664969"/>
            <a:ext cx="0" cy="689846"/>
          </a:xfrm>
          <a:prstGeom prst="straightConnector1">
            <a:avLst/>
          </a:prstGeom>
          <a:ln w="762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428309E3-3938-1948-BCCA-7B18A9FBF882}"/>
              </a:ext>
            </a:extLst>
          </p:cNvPr>
          <p:cNvSpPr txBox="1"/>
          <p:nvPr/>
        </p:nvSpPr>
        <p:spPr>
          <a:xfrm>
            <a:off x="3919338" y="1287111"/>
            <a:ext cx="3352200" cy="369332"/>
          </a:xfrm>
          <a:prstGeom prst="rect">
            <a:avLst/>
          </a:prstGeom>
          <a:noFill/>
        </p:spPr>
        <p:txBody>
          <a:bodyPr wrap="none" rtlCol="0">
            <a:spAutoFit/>
          </a:bodyPr>
          <a:lstStyle/>
          <a:p>
            <a:r>
              <a:rPr lang="en-US" dirty="0">
                <a:solidFill>
                  <a:srgbClr val="0070C0"/>
                </a:solidFill>
              </a:rPr>
              <a:t>In top 20 hits for 75% of cases</a:t>
            </a:r>
          </a:p>
        </p:txBody>
      </p:sp>
    </p:spTree>
    <p:extLst>
      <p:ext uri="{BB962C8B-B14F-4D97-AF65-F5344CB8AC3E}">
        <p14:creationId xmlns:p14="http://schemas.microsoft.com/office/powerpoint/2010/main" val="3450636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73D4E4F-0D58-BC4F-857A-1FDED7B66042}"/>
              </a:ext>
            </a:extLst>
          </p:cNvPr>
          <p:cNvSpPr>
            <a:spLocks noGrp="1"/>
          </p:cNvSpPr>
          <p:nvPr>
            <p:ph type="title"/>
          </p:nvPr>
        </p:nvSpPr>
        <p:spPr/>
        <p:txBody>
          <a:bodyPr/>
          <a:lstStyle/>
          <a:p>
            <a:r>
              <a:rPr lang="en-US" b="1" dirty="0"/>
              <a:t>Fabric GEM </a:t>
            </a:r>
            <a:r>
              <a:rPr lang="en-US" dirty="0"/>
              <a:t>– Taking VAAST &amp; </a:t>
            </a:r>
            <a:r>
              <a:rPr lang="en-US" dirty="0" err="1"/>
              <a:t>Phevor</a:t>
            </a:r>
            <a:r>
              <a:rPr lang="en-US" dirty="0"/>
              <a:t> </a:t>
            </a:r>
            <a:r>
              <a:rPr lang="en-US" i="1" dirty="0"/>
              <a:t>fast forward</a:t>
            </a:r>
          </a:p>
        </p:txBody>
      </p:sp>
      <p:sp>
        <p:nvSpPr>
          <p:cNvPr id="2" name="Slide Number Placeholder 1">
            <a:extLst>
              <a:ext uri="{FF2B5EF4-FFF2-40B4-BE49-F238E27FC236}">
                <a16:creationId xmlns:a16="http://schemas.microsoft.com/office/drawing/2014/main" id="{2A5CA5E6-3B83-E648-AC87-999624CDCBD1}"/>
              </a:ext>
            </a:extLst>
          </p:cNvPr>
          <p:cNvSpPr>
            <a:spLocks noGrp="1"/>
          </p:cNvSpPr>
          <p:nvPr>
            <p:ph type="sldNum" sz="quarter" idx="12"/>
          </p:nvPr>
        </p:nvSpPr>
        <p:spPr/>
        <p:txBody>
          <a:bodyPr/>
          <a:lstStyle/>
          <a:p>
            <a:fld id="{E0BB9DE6-AB9B-7E4C-89BC-7CCB1B9FFC47}" type="slidenum">
              <a:rPr lang="en-US" smtClean="0"/>
              <a:pPr/>
              <a:t>8</a:t>
            </a:fld>
            <a:endParaRPr lang="en-US" dirty="0"/>
          </a:p>
        </p:txBody>
      </p:sp>
      <p:sp>
        <p:nvSpPr>
          <p:cNvPr id="25" name="TextBox 24">
            <a:extLst>
              <a:ext uri="{FF2B5EF4-FFF2-40B4-BE49-F238E27FC236}">
                <a16:creationId xmlns:a16="http://schemas.microsoft.com/office/drawing/2014/main" id="{EACA6C3F-140F-CB4B-BE09-15C9E0CE6FBA}"/>
              </a:ext>
            </a:extLst>
          </p:cNvPr>
          <p:cNvSpPr txBox="1"/>
          <p:nvPr/>
        </p:nvSpPr>
        <p:spPr>
          <a:xfrm>
            <a:off x="866899" y="6399875"/>
            <a:ext cx="4177490" cy="307777"/>
          </a:xfrm>
          <a:prstGeom prst="rect">
            <a:avLst/>
          </a:prstGeom>
          <a:noFill/>
        </p:spPr>
        <p:txBody>
          <a:bodyPr wrap="none" rtlCol="0">
            <a:spAutoFit/>
          </a:bodyPr>
          <a:lstStyle/>
          <a:p>
            <a:r>
              <a:rPr lang="en-US" sz="1400" dirty="0"/>
              <a:t>© 2019 Fabric Genomics, Inc. – All rights reserved</a:t>
            </a:r>
          </a:p>
        </p:txBody>
      </p:sp>
      <p:pic>
        <p:nvPicPr>
          <p:cNvPr id="5" name="Picture 4">
            <a:extLst>
              <a:ext uri="{FF2B5EF4-FFF2-40B4-BE49-F238E27FC236}">
                <a16:creationId xmlns:a16="http://schemas.microsoft.com/office/drawing/2014/main" id="{EEC916E8-B488-2048-AE49-56F66D2B1B2B}"/>
              </a:ext>
            </a:extLst>
          </p:cNvPr>
          <p:cNvPicPr>
            <a:picLocks noChangeAspect="1"/>
          </p:cNvPicPr>
          <p:nvPr/>
        </p:nvPicPr>
        <p:blipFill>
          <a:blip r:embed="rId3"/>
          <a:stretch>
            <a:fillRect/>
          </a:stretch>
        </p:blipFill>
        <p:spPr>
          <a:xfrm>
            <a:off x="1394558" y="1373775"/>
            <a:ext cx="9131300" cy="4686300"/>
          </a:xfrm>
          <a:prstGeom prst="rect">
            <a:avLst/>
          </a:prstGeom>
        </p:spPr>
      </p:pic>
      <p:sp>
        <p:nvSpPr>
          <p:cNvPr id="3" name="TextBox 2">
            <a:extLst>
              <a:ext uri="{FF2B5EF4-FFF2-40B4-BE49-F238E27FC236}">
                <a16:creationId xmlns:a16="http://schemas.microsoft.com/office/drawing/2014/main" id="{E11A0463-C60B-4C46-824E-F5F21E123242}"/>
              </a:ext>
            </a:extLst>
          </p:cNvPr>
          <p:cNvSpPr txBox="1"/>
          <p:nvPr/>
        </p:nvSpPr>
        <p:spPr>
          <a:xfrm>
            <a:off x="5044389" y="6028435"/>
            <a:ext cx="3647152" cy="369332"/>
          </a:xfrm>
          <a:prstGeom prst="rect">
            <a:avLst/>
          </a:prstGeom>
          <a:noFill/>
        </p:spPr>
        <p:txBody>
          <a:bodyPr wrap="none" rtlCol="0">
            <a:spAutoFit/>
          </a:bodyPr>
          <a:lstStyle/>
          <a:p>
            <a:r>
              <a:rPr lang="en-US" dirty="0"/>
              <a:t>Automatically selects best models</a:t>
            </a:r>
          </a:p>
        </p:txBody>
      </p:sp>
    </p:spTree>
    <p:extLst>
      <p:ext uri="{BB962C8B-B14F-4D97-AF65-F5344CB8AC3E}">
        <p14:creationId xmlns:p14="http://schemas.microsoft.com/office/powerpoint/2010/main" val="26170591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3C0CA-3D4D-5A48-A6D2-E412BD78EF29}"/>
              </a:ext>
            </a:extLst>
          </p:cNvPr>
          <p:cNvSpPr>
            <a:spLocks noGrp="1"/>
          </p:cNvSpPr>
          <p:nvPr>
            <p:ph type="title"/>
          </p:nvPr>
        </p:nvSpPr>
        <p:spPr/>
        <p:txBody>
          <a:bodyPr/>
          <a:lstStyle/>
          <a:p>
            <a:r>
              <a:rPr lang="en-US" b="1" dirty="0"/>
              <a:t>Fabric GEM </a:t>
            </a:r>
            <a:r>
              <a:rPr lang="en-US" dirty="0"/>
              <a:t>– Bayes Factor score</a:t>
            </a:r>
          </a:p>
        </p:txBody>
      </p:sp>
      <p:sp>
        <p:nvSpPr>
          <p:cNvPr id="3" name="Slide Number Placeholder 2">
            <a:extLst>
              <a:ext uri="{FF2B5EF4-FFF2-40B4-BE49-F238E27FC236}">
                <a16:creationId xmlns:a16="http://schemas.microsoft.com/office/drawing/2014/main" id="{A8899D6D-C618-A743-8064-AD147AAFDE78}"/>
              </a:ext>
            </a:extLst>
          </p:cNvPr>
          <p:cNvSpPr>
            <a:spLocks noGrp="1"/>
          </p:cNvSpPr>
          <p:nvPr>
            <p:ph type="sldNum" sz="quarter" idx="12"/>
          </p:nvPr>
        </p:nvSpPr>
        <p:spPr/>
        <p:txBody>
          <a:bodyPr/>
          <a:lstStyle/>
          <a:p>
            <a:fld id="{E0BB9DE6-AB9B-7E4C-89BC-7CCB1B9FFC47}" type="slidenum">
              <a:rPr lang="en-US" smtClean="0"/>
              <a:pPr/>
              <a:t>9</a:t>
            </a:fld>
            <a:endParaRPr lang="en-US" dirty="0"/>
          </a:p>
        </p:txBody>
      </p:sp>
      <p:pic>
        <p:nvPicPr>
          <p:cNvPr id="5" name="Picture 4">
            <a:extLst>
              <a:ext uri="{FF2B5EF4-FFF2-40B4-BE49-F238E27FC236}">
                <a16:creationId xmlns:a16="http://schemas.microsoft.com/office/drawing/2014/main" id="{41C28178-6211-DF41-A784-4CD8A073D427}"/>
              </a:ext>
            </a:extLst>
          </p:cNvPr>
          <p:cNvPicPr>
            <a:picLocks noChangeAspect="1"/>
          </p:cNvPicPr>
          <p:nvPr/>
        </p:nvPicPr>
        <p:blipFill>
          <a:blip r:embed="rId3"/>
          <a:stretch>
            <a:fillRect/>
          </a:stretch>
        </p:blipFill>
        <p:spPr>
          <a:xfrm>
            <a:off x="701086" y="2204867"/>
            <a:ext cx="6399980" cy="591779"/>
          </a:xfrm>
          <a:prstGeom prst="rect">
            <a:avLst/>
          </a:prstGeom>
        </p:spPr>
      </p:pic>
      <p:sp>
        <p:nvSpPr>
          <p:cNvPr id="6" name="TextBox 5">
            <a:extLst>
              <a:ext uri="{FF2B5EF4-FFF2-40B4-BE49-F238E27FC236}">
                <a16:creationId xmlns:a16="http://schemas.microsoft.com/office/drawing/2014/main" id="{FA237DA1-613F-5F48-BF72-7761CBEC9C29}"/>
              </a:ext>
            </a:extLst>
          </p:cNvPr>
          <p:cNvSpPr txBox="1"/>
          <p:nvPr/>
        </p:nvSpPr>
        <p:spPr>
          <a:xfrm>
            <a:off x="701086" y="3161396"/>
            <a:ext cx="9879628" cy="369332"/>
          </a:xfrm>
          <a:prstGeom prst="rect">
            <a:avLst/>
          </a:prstGeom>
          <a:noFill/>
        </p:spPr>
        <p:txBody>
          <a:bodyPr wrap="none" rtlCol="0">
            <a:spAutoFit/>
          </a:bodyPr>
          <a:lstStyle/>
          <a:p>
            <a:r>
              <a:rPr lang="en-US" dirty="0"/>
              <a:t>Bayesian equivalent of </a:t>
            </a:r>
            <a:r>
              <a:rPr lang="en-US" i="1" dirty="0"/>
              <a:t>p</a:t>
            </a:r>
            <a:r>
              <a:rPr lang="en-US" dirty="0"/>
              <a:t>-value, except ratio tells you about degree of support of the hypothesis</a:t>
            </a:r>
          </a:p>
        </p:txBody>
      </p:sp>
      <p:sp>
        <p:nvSpPr>
          <p:cNvPr id="7" name="TextBox 6">
            <a:extLst>
              <a:ext uri="{FF2B5EF4-FFF2-40B4-BE49-F238E27FC236}">
                <a16:creationId xmlns:a16="http://schemas.microsoft.com/office/drawing/2014/main" id="{4F0EF9FC-7BB1-944F-87F5-EDA51603BF4B}"/>
              </a:ext>
            </a:extLst>
          </p:cNvPr>
          <p:cNvSpPr txBox="1"/>
          <p:nvPr/>
        </p:nvSpPr>
        <p:spPr>
          <a:xfrm>
            <a:off x="7374833" y="2072778"/>
            <a:ext cx="4067588" cy="276999"/>
          </a:xfrm>
          <a:prstGeom prst="rect">
            <a:avLst/>
          </a:prstGeom>
          <a:noFill/>
        </p:spPr>
        <p:txBody>
          <a:bodyPr wrap="none" rtlCol="0">
            <a:spAutoFit/>
          </a:bodyPr>
          <a:lstStyle/>
          <a:p>
            <a:r>
              <a:rPr lang="en-US" sz="1200" dirty="0">
                <a:solidFill>
                  <a:schemeClr val="tx1">
                    <a:lumMod val="65000"/>
                    <a:lumOff val="35000"/>
                  </a:schemeClr>
                </a:solidFill>
              </a:rPr>
              <a:t>Gene is damaged and that explains proband’s phenotype</a:t>
            </a:r>
          </a:p>
        </p:txBody>
      </p:sp>
      <p:sp>
        <p:nvSpPr>
          <p:cNvPr id="8" name="TextBox 7">
            <a:extLst>
              <a:ext uri="{FF2B5EF4-FFF2-40B4-BE49-F238E27FC236}">
                <a16:creationId xmlns:a16="http://schemas.microsoft.com/office/drawing/2014/main" id="{BE4FB7BF-ED8D-F642-9C05-3AC4BE056056}"/>
              </a:ext>
            </a:extLst>
          </p:cNvPr>
          <p:cNvSpPr txBox="1"/>
          <p:nvPr/>
        </p:nvSpPr>
        <p:spPr>
          <a:xfrm>
            <a:off x="7374833" y="2651736"/>
            <a:ext cx="1804148" cy="276999"/>
          </a:xfrm>
          <a:prstGeom prst="rect">
            <a:avLst/>
          </a:prstGeom>
          <a:noFill/>
        </p:spPr>
        <p:txBody>
          <a:bodyPr wrap="none" rtlCol="0">
            <a:spAutoFit/>
          </a:bodyPr>
          <a:lstStyle/>
          <a:p>
            <a:r>
              <a:rPr lang="en-US" sz="1200" dirty="0">
                <a:solidFill>
                  <a:schemeClr val="tx1">
                    <a:lumMod val="65000"/>
                    <a:lumOff val="35000"/>
                  </a:schemeClr>
                </a:solidFill>
              </a:rPr>
              <a:t>Gene is NOT damaged</a:t>
            </a:r>
          </a:p>
        </p:txBody>
      </p:sp>
      <p:sp>
        <p:nvSpPr>
          <p:cNvPr id="9" name="TextBox 8">
            <a:extLst>
              <a:ext uri="{FF2B5EF4-FFF2-40B4-BE49-F238E27FC236}">
                <a16:creationId xmlns:a16="http://schemas.microsoft.com/office/drawing/2014/main" id="{97428B9C-FA4E-AB48-843E-E38D20637E47}"/>
              </a:ext>
            </a:extLst>
          </p:cNvPr>
          <p:cNvSpPr txBox="1"/>
          <p:nvPr/>
        </p:nvSpPr>
        <p:spPr>
          <a:xfrm>
            <a:off x="701086" y="1583078"/>
            <a:ext cx="6494150" cy="369332"/>
          </a:xfrm>
          <a:prstGeom prst="rect">
            <a:avLst/>
          </a:prstGeom>
          <a:noFill/>
        </p:spPr>
        <p:txBody>
          <a:bodyPr wrap="none" rtlCol="0">
            <a:spAutoFit/>
          </a:bodyPr>
          <a:lstStyle/>
          <a:p>
            <a:r>
              <a:rPr lang="en-US" dirty="0"/>
              <a:t>A single score that summarizes the evidence, and can say ‘no’</a:t>
            </a:r>
          </a:p>
        </p:txBody>
      </p:sp>
      <p:cxnSp>
        <p:nvCxnSpPr>
          <p:cNvPr id="11" name="Straight Arrow Connector 10">
            <a:extLst>
              <a:ext uri="{FF2B5EF4-FFF2-40B4-BE49-F238E27FC236}">
                <a16:creationId xmlns:a16="http://schemas.microsoft.com/office/drawing/2014/main" id="{4E4B708F-A49B-A347-B71F-5E9A843F2C24}"/>
              </a:ext>
            </a:extLst>
          </p:cNvPr>
          <p:cNvCxnSpPr>
            <a:stCxn id="7" idx="1"/>
          </p:cNvCxnSpPr>
          <p:nvPr/>
        </p:nvCxnSpPr>
        <p:spPr>
          <a:xfrm flipH="1">
            <a:off x="7101066" y="2211278"/>
            <a:ext cx="273767" cy="138499"/>
          </a:xfrm>
          <a:prstGeom prst="straightConnector1">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4F8CBDFB-4311-E145-A926-C4D5D37B0E95}"/>
              </a:ext>
            </a:extLst>
          </p:cNvPr>
          <p:cNvCxnSpPr>
            <a:stCxn id="8" idx="1"/>
          </p:cNvCxnSpPr>
          <p:nvPr/>
        </p:nvCxnSpPr>
        <p:spPr>
          <a:xfrm flipH="1" flipV="1">
            <a:off x="7101066" y="2651736"/>
            <a:ext cx="273767" cy="138500"/>
          </a:xfrm>
          <a:prstGeom prst="straightConnector1">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4" name="Table 13">
            <a:extLst>
              <a:ext uri="{FF2B5EF4-FFF2-40B4-BE49-F238E27FC236}">
                <a16:creationId xmlns:a16="http://schemas.microsoft.com/office/drawing/2014/main" id="{4D678123-A7FB-0B40-A242-3D133EBC8C01}"/>
              </a:ext>
            </a:extLst>
          </p:cNvPr>
          <p:cNvGraphicFramePr>
            <a:graphicFrameLocks noGrp="1"/>
          </p:cNvGraphicFramePr>
          <p:nvPr>
            <p:extLst>
              <p:ext uri="{D42A27DB-BD31-4B8C-83A1-F6EECF244321}">
                <p14:modId xmlns:p14="http://schemas.microsoft.com/office/powerpoint/2010/main" val="884939221"/>
              </p:ext>
            </p:extLst>
          </p:nvPr>
        </p:nvGraphicFramePr>
        <p:xfrm>
          <a:off x="2090148" y="3861605"/>
          <a:ext cx="7318479" cy="2377440"/>
        </p:xfrm>
        <a:graphic>
          <a:graphicData uri="http://schemas.openxmlformats.org/drawingml/2006/table">
            <a:tbl>
              <a:tblPr firstRow="1" bandRow="1">
                <a:tableStyleId>{5C22544A-7EE6-4342-B048-85BDC9FD1C3A}</a:tableStyleId>
              </a:tblPr>
              <a:tblGrid>
                <a:gridCol w="2439493">
                  <a:extLst>
                    <a:ext uri="{9D8B030D-6E8A-4147-A177-3AD203B41FA5}">
                      <a16:colId xmlns:a16="http://schemas.microsoft.com/office/drawing/2014/main" val="2439083404"/>
                    </a:ext>
                  </a:extLst>
                </a:gridCol>
                <a:gridCol w="2439493">
                  <a:extLst>
                    <a:ext uri="{9D8B030D-6E8A-4147-A177-3AD203B41FA5}">
                      <a16:colId xmlns:a16="http://schemas.microsoft.com/office/drawing/2014/main" val="2570947272"/>
                    </a:ext>
                  </a:extLst>
                </a:gridCol>
                <a:gridCol w="2439493">
                  <a:extLst>
                    <a:ext uri="{9D8B030D-6E8A-4147-A177-3AD203B41FA5}">
                      <a16:colId xmlns:a16="http://schemas.microsoft.com/office/drawing/2014/main" val="1508852355"/>
                    </a:ext>
                  </a:extLst>
                </a:gridCol>
              </a:tblGrid>
              <a:tr h="312493">
                <a:tc>
                  <a:txBody>
                    <a:bodyPr/>
                    <a:lstStyle/>
                    <a:p>
                      <a:pPr algn="ctr"/>
                      <a:r>
                        <a:rPr lang="en-US" dirty="0"/>
                        <a:t>K</a:t>
                      </a:r>
                    </a:p>
                  </a:txBody>
                  <a:tcPr anchor="ctr"/>
                </a:tc>
                <a:tc>
                  <a:txBody>
                    <a:bodyPr/>
                    <a:lstStyle/>
                    <a:p>
                      <a:pPr algn="ctr"/>
                      <a:r>
                        <a:rPr lang="en-US" dirty="0"/>
                        <a:t>Log</a:t>
                      </a:r>
                      <a:r>
                        <a:rPr lang="en-US" baseline="-25000" dirty="0"/>
                        <a:t>10</a:t>
                      </a:r>
                      <a:r>
                        <a:rPr lang="en-US" dirty="0"/>
                        <a:t> K (GEM Score)</a:t>
                      </a:r>
                    </a:p>
                  </a:txBody>
                  <a:tcPr anchor="ctr"/>
                </a:tc>
                <a:tc>
                  <a:txBody>
                    <a:bodyPr/>
                    <a:lstStyle/>
                    <a:p>
                      <a:pPr algn="ctr"/>
                      <a:r>
                        <a:rPr lang="en-US" dirty="0"/>
                        <a:t>Strength of Evidence</a:t>
                      </a:r>
                    </a:p>
                  </a:txBody>
                  <a:tcPr anchor="ctr"/>
                </a:tc>
                <a:extLst>
                  <a:ext uri="{0D108BD9-81ED-4DB2-BD59-A6C34878D82A}">
                    <a16:rowId xmlns:a16="http://schemas.microsoft.com/office/drawing/2014/main" val="483550392"/>
                  </a:ext>
                </a:extLst>
              </a:tr>
              <a:tr h="539372">
                <a:tc>
                  <a:txBody>
                    <a:bodyPr/>
                    <a:lstStyle/>
                    <a:p>
                      <a:pPr algn="ctr"/>
                      <a:r>
                        <a:rPr lang="en-US" dirty="0"/>
                        <a:t>1 to 3.2</a:t>
                      </a:r>
                    </a:p>
                  </a:txBody>
                  <a:tcPr anchor="ctr"/>
                </a:tc>
                <a:tc>
                  <a:txBody>
                    <a:bodyPr/>
                    <a:lstStyle/>
                    <a:p>
                      <a:pPr algn="ctr"/>
                      <a:r>
                        <a:rPr lang="en-US" dirty="0"/>
                        <a:t>0 to 0.5</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a:t>Not worth more than a bare mention</a:t>
                      </a:r>
                    </a:p>
                  </a:txBody>
                  <a:tcPr anchor="ctr"/>
                </a:tc>
                <a:extLst>
                  <a:ext uri="{0D108BD9-81ED-4DB2-BD59-A6C34878D82A}">
                    <a16:rowId xmlns:a16="http://schemas.microsoft.com/office/drawing/2014/main" val="440287300"/>
                  </a:ext>
                </a:extLst>
              </a:tr>
              <a:tr h="312493">
                <a:tc>
                  <a:txBody>
                    <a:bodyPr/>
                    <a:lstStyle/>
                    <a:p>
                      <a:pPr algn="ctr"/>
                      <a:r>
                        <a:rPr lang="en-US" dirty="0"/>
                        <a:t>3.2 to 10</a:t>
                      </a:r>
                    </a:p>
                  </a:txBody>
                  <a:tcPr anchor="ctr"/>
                </a:tc>
                <a:tc>
                  <a:txBody>
                    <a:bodyPr/>
                    <a:lstStyle/>
                    <a:p>
                      <a:pPr algn="ctr"/>
                      <a:r>
                        <a:rPr lang="en-US" dirty="0"/>
                        <a:t>0.5  to 1</a:t>
                      </a:r>
                    </a:p>
                  </a:txBody>
                  <a:tcPr anchor="ctr"/>
                </a:tc>
                <a:tc>
                  <a:txBody>
                    <a:bodyPr/>
                    <a:lstStyle/>
                    <a:p>
                      <a:pPr algn="ctr"/>
                      <a:r>
                        <a:rPr lang="en-US" sz="1800" b="0" i="0" kern="1200" dirty="0">
                          <a:solidFill>
                            <a:schemeClr val="dk1"/>
                          </a:solidFill>
                          <a:effectLst/>
                          <a:latin typeface="+mn-lt"/>
                          <a:ea typeface="+mn-ea"/>
                          <a:cs typeface="+mn-cs"/>
                        </a:rPr>
                        <a:t>Substantial</a:t>
                      </a:r>
                      <a:endParaRPr lang="en-US" dirty="0"/>
                    </a:p>
                  </a:txBody>
                  <a:tcPr anchor="ctr"/>
                </a:tc>
                <a:extLst>
                  <a:ext uri="{0D108BD9-81ED-4DB2-BD59-A6C34878D82A}">
                    <a16:rowId xmlns:a16="http://schemas.microsoft.com/office/drawing/2014/main" val="3446723834"/>
                  </a:ext>
                </a:extLst>
              </a:tr>
              <a:tr h="312493">
                <a:tc>
                  <a:txBody>
                    <a:bodyPr/>
                    <a:lstStyle/>
                    <a:p>
                      <a:pPr algn="ctr"/>
                      <a:r>
                        <a:rPr lang="en-US" b="0" dirty="0"/>
                        <a:t>10 to 100</a:t>
                      </a:r>
                    </a:p>
                  </a:txBody>
                  <a:tcPr anchor="ctr"/>
                </a:tc>
                <a:tc>
                  <a:txBody>
                    <a:bodyPr/>
                    <a:lstStyle/>
                    <a:p>
                      <a:pPr algn="ctr"/>
                      <a:r>
                        <a:rPr lang="en-US" b="0" dirty="0"/>
                        <a:t>1 to 2</a:t>
                      </a:r>
                    </a:p>
                  </a:txBody>
                  <a:tcPr anchor="ctr"/>
                </a:tc>
                <a:tc>
                  <a:txBody>
                    <a:bodyPr/>
                    <a:lstStyle/>
                    <a:p>
                      <a:pPr algn="ctr"/>
                      <a:r>
                        <a:rPr lang="en-US" sz="1800" b="1" i="0" kern="1200" dirty="0">
                          <a:solidFill>
                            <a:schemeClr val="dk1"/>
                          </a:solidFill>
                          <a:effectLst/>
                          <a:latin typeface="+mn-lt"/>
                          <a:ea typeface="+mn-ea"/>
                          <a:cs typeface="+mn-cs"/>
                        </a:rPr>
                        <a:t>Strong</a:t>
                      </a:r>
                      <a:endParaRPr lang="en-US" b="1" dirty="0"/>
                    </a:p>
                  </a:txBody>
                  <a:tcPr anchor="ctr"/>
                </a:tc>
                <a:extLst>
                  <a:ext uri="{0D108BD9-81ED-4DB2-BD59-A6C34878D82A}">
                    <a16:rowId xmlns:a16="http://schemas.microsoft.com/office/drawing/2014/main" val="3736481023"/>
                  </a:ext>
                </a:extLst>
              </a:tr>
              <a:tr h="312493">
                <a:tc>
                  <a:txBody>
                    <a:bodyPr/>
                    <a:lstStyle/>
                    <a:p>
                      <a:pPr algn="ctr"/>
                      <a:r>
                        <a:rPr lang="en-US" b="0" dirty="0"/>
                        <a:t>&gt; 100 </a:t>
                      </a:r>
                    </a:p>
                  </a:txBody>
                  <a:tcPr anchor="ctr"/>
                </a:tc>
                <a:tc>
                  <a:txBody>
                    <a:bodyPr/>
                    <a:lstStyle/>
                    <a:p>
                      <a:pPr algn="ctr"/>
                      <a:r>
                        <a:rPr lang="en-US" b="0" dirty="0"/>
                        <a:t>&gt; 2</a:t>
                      </a:r>
                    </a:p>
                  </a:txBody>
                  <a:tcPr anchor="ctr"/>
                </a:tc>
                <a:tc>
                  <a:txBody>
                    <a:bodyPr/>
                    <a:lstStyle/>
                    <a:p>
                      <a:pPr algn="ctr"/>
                      <a:r>
                        <a:rPr lang="en-US" sz="1800" b="1" i="0" kern="1200" dirty="0">
                          <a:solidFill>
                            <a:srgbClr val="C00000"/>
                          </a:solidFill>
                          <a:effectLst/>
                          <a:latin typeface="+mn-lt"/>
                          <a:ea typeface="+mn-ea"/>
                          <a:cs typeface="+mn-cs"/>
                        </a:rPr>
                        <a:t>Decisive</a:t>
                      </a:r>
                      <a:endParaRPr lang="en-US" b="1" dirty="0">
                        <a:solidFill>
                          <a:srgbClr val="C00000"/>
                        </a:solidFill>
                      </a:endParaRPr>
                    </a:p>
                  </a:txBody>
                  <a:tcPr anchor="ctr"/>
                </a:tc>
                <a:extLst>
                  <a:ext uri="{0D108BD9-81ED-4DB2-BD59-A6C34878D82A}">
                    <a16:rowId xmlns:a16="http://schemas.microsoft.com/office/drawing/2014/main" val="2953048425"/>
                  </a:ext>
                </a:extLst>
              </a:tr>
            </a:tbl>
          </a:graphicData>
        </a:graphic>
      </p:graphicFrame>
      <p:sp>
        <p:nvSpPr>
          <p:cNvPr id="15" name="TextBox 14">
            <a:extLst>
              <a:ext uri="{FF2B5EF4-FFF2-40B4-BE49-F238E27FC236}">
                <a16:creationId xmlns:a16="http://schemas.microsoft.com/office/drawing/2014/main" id="{84F14234-B73C-C94A-8E57-06E93147CED9}"/>
              </a:ext>
            </a:extLst>
          </p:cNvPr>
          <p:cNvSpPr txBox="1"/>
          <p:nvPr/>
        </p:nvSpPr>
        <p:spPr>
          <a:xfrm>
            <a:off x="2090148" y="6359861"/>
            <a:ext cx="2952731" cy="369332"/>
          </a:xfrm>
          <a:prstGeom prst="rect">
            <a:avLst/>
          </a:prstGeom>
          <a:noFill/>
        </p:spPr>
        <p:txBody>
          <a:bodyPr wrap="none" rtlCol="0">
            <a:spAutoFit/>
          </a:bodyPr>
          <a:lstStyle/>
          <a:p>
            <a:r>
              <a:rPr lang="en-US" dirty="0"/>
              <a:t>We will use GEM cutoff &gt; 1</a:t>
            </a:r>
          </a:p>
        </p:txBody>
      </p:sp>
      <p:sp>
        <p:nvSpPr>
          <p:cNvPr id="16" name="TextBox 15">
            <a:extLst>
              <a:ext uri="{FF2B5EF4-FFF2-40B4-BE49-F238E27FC236}">
                <a16:creationId xmlns:a16="http://schemas.microsoft.com/office/drawing/2014/main" id="{626C1224-E589-8347-B35D-032BCFB90EED}"/>
              </a:ext>
            </a:extLst>
          </p:cNvPr>
          <p:cNvSpPr txBox="1"/>
          <p:nvPr/>
        </p:nvSpPr>
        <p:spPr>
          <a:xfrm>
            <a:off x="8276907" y="6452194"/>
            <a:ext cx="2991525" cy="276999"/>
          </a:xfrm>
          <a:prstGeom prst="rect">
            <a:avLst/>
          </a:prstGeom>
          <a:noFill/>
        </p:spPr>
        <p:txBody>
          <a:bodyPr wrap="none" rtlCol="0">
            <a:spAutoFit/>
          </a:bodyPr>
          <a:lstStyle/>
          <a:p>
            <a:r>
              <a:rPr lang="en-US" sz="1200" dirty="0"/>
              <a:t>https://</a:t>
            </a:r>
            <a:r>
              <a:rPr lang="en-US" sz="1200" dirty="0" err="1"/>
              <a:t>en.wikipedia.org</a:t>
            </a:r>
            <a:r>
              <a:rPr lang="en-US" sz="1200" dirty="0"/>
              <a:t>/wiki/</a:t>
            </a:r>
            <a:r>
              <a:rPr lang="en-US" sz="1200" dirty="0" err="1"/>
              <a:t>Bayes_factor</a:t>
            </a:r>
            <a:endParaRPr lang="en-US" sz="1200" dirty="0"/>
          </a:p>
        </p:txBody>
      </p:sp>
    </p:spTree>
    <p:extLst>
      <p:ext uri="{BB962C8B-B14F-4D97-AF65-F5344CB8AC3E}">
        <p14:creationId xmlns:p14="http://schemas.microsoft.com/office/powerpoint/2010/main" val="1351383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B479127A-2D72-5543-9F34-95EE54E75D1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51141" y="1495477"/>
            <a:ext cx="6679480" cy="4432095"/>
          </a:xfrm>
          <a:prstGeom prst="rect">
            <a:avLst/>
          </a:prstGeom>
        </p:spPr>
      </p:pic>
      <p:sp>
        <p:nvSpPr>
          <p:cNvPr id="9" name="TextBox 8">
            <a:extLst>
              <a:ext uri="{FF2B5EF4-FFF2-40B4-BE49-F238E27FC236}">
                <a16:creationId xmlns:a16="http://schemas.microsoft.com/office/drawing/2014/main" id="{7B433EE4-7F96-EB4D-8BDD-5846D4F99C63}"/>
              </a:ext>
            </a:extLst>
          </p:cNvPr>
          <p:cNvSpPr txBox="1"/>
          <p:nvPr/>
        </p:nvSpPr>
        <p:spPr>
          <a:xfrm>
            <a:off x="4336760" y="5875531"/>
            <a:ext cx="1258678" cy="341632"/>
          </a:xfrm>
          <a:prstGeom prst="rect">
            <a:avLst/>
          </a:prstGeom>
          <a:noFill/>
        </p:spPr>
        <p:txBody>
          <a:bodyPr wrap="none" rtlCol="0">
            <a:spAutoFit/>
          </a:bodyPr>
          <a:lstStyle/>
          <a:p>
            <a:r>
              <a:rPr lang="en-US" sz="1620" dirty="0"/>
              <a:t>Rank Order</a:t>
            </a:r>
          </a:p>
        </p:txBody>
      </p:sp>
      <p:sp>
        <p:nvSpPr>
          <p:cNvPr id="10" name="TextBox 9">
            <a:extLst>
              <a:ext uri="{FF2B5EF4-FFF2-40B4-BE49-F238E27FC236}">
                <a16:creationId xmlns:a16="http://schemas.microsoft.com/office/drawing/2014/main" id="{0067EFC0-E89F-1A48-857D-9989475B8F17}"/>
              </a:ext>
            </a:extLst>
          </p:cNvPr>
          <p:cNvSpPr txBox="1"/>
          <p:nvPr/>
        </p:nvSpPr>
        <p:spPr>
          <a:xfrm rot="16200000">
            <a:off x="-169201" y="3398137"/>
            <a:ext cx="3499050" cy="341632"/>
          </a:xfrm>
          <a:prstGeom prst="rect">
            <a:avLst/>
          </a:prstGeom>
          <a:noFill/>
        </p:spPr>
        <p:txBody>
          <a:bodyPr wrap="square" rtlCol="0">
            <a:spAutoFit/>
          </a:bodyPr>
          <a:lstStyle/>
          <a:p>
            <a:r>
              <a:rPr lang="en-US" sz="1620" dirty="0"/>
              <a:t>Cumulative Causal Candidates (%)</a:t>
            </a:r>
          </a:p>
        </p:txBody>
      </p:sp>
      <p:sp>
        <p:nvSpPr>
          <p:cNvPr id="11" name="TextBox 10">
            <a:extLst>
              <a:ext uri="{FF2B5EF4-FFF2-40B4-BE49-F238E27FC236}">
                <a16:creationId xmlns:a16="http://schemas.microsoft.com/office/drawing/2014/main" id="{BD7F18B6-3665-2D4F-BC06-253C2F56B958}"/>
              </a:ext>
            </a:extLst>
          </p:cNvPr>
          <p:cNvSpPr txBox="1"/>
          <p:nvPr/>
        </p:nvSpPr>
        <p:spPr>
          <a:xfrm>
            <a:off x="6347077" y="4141193"/>
            <a:ext cx="796115" cy="313932"/>
          </a:xfrm>
          <a:prstGeom prst="rect">
            <a:avLst/>
          </a:prstGeom>
          <a:noFill/>
        </p:spPr>
        <p:txBody>
          <a:bodyPr wrap="none" rtlCol="0">
            <a:spAutoFit/>
          </a:bodyPr>
          <a:lstStyle/>
          <a:p>
            <a:r>
              <a:rPr lang="en-US" sz="1440" b="1" dirty="0">
                <a:solidFill>
                  <a:srgbClr val="ED7D31"/>
                </a:solidFill>
              </a:rPr>
              <a:t>VAAST</a:t>
            </a:r>
          </a:p>
        </p:txBody>
      </p:sp>
      <p:sp>
        <p:nvSpPr>
          <p:cNvPr id="12" name="TextBox 11">
            <a:extLst>
              <a:ext uri="{FF2B5EF4-FFF2-40B4-BE49-F238E27FC236}">
                <a16:creationId xmlns:a16="http://schemas.microsoft.com/office/drawing/2014/main" id="{EFD3524D-4C93-F944-B931-CA147B4E07BA}"/>
              </a:ext>
            </a:extLst>
          </p:cNvPr>
          <p:cNvSpPr txBox="1"/>
          <p:nvPr/>
        </p:nvSpPr>
        <p:spPr>
          <a:xfrm>
            <a:off x="6347077" y="2757709"/>
            <a:ext cx="1528688" cy="313932"/>
          </a:xfrm>
          <a:prstGeom prst="rect">
            <a:avLst/>
          </a:prstGeom>
          <a:noFill/>
        </p:spPr>
        <p:txBody>
          <a:bodyPr wrap="none" rtlCol="0">
            <a:spAutoFit/>
          </a:bodyPr>
          <a:lstStyle/>
          <a:p>
            <a:r>
              <a:rPr lang="en-US" sz="1440" b="1" dirty="0" err="1">
                <a:solidFill>
                  <a:schemeClr val="accent4"/>
                </a:solidFill>
              </a:rPr>
              <a:t>Phevor+VAAST</a:t>
            </a:r>
            <a:endParaRPr lang="en-US" sz="1440" b="1" dirty="0">
              <a:solidFill>
                <a:schemeClr val="accent4"/>
              </a:solidFill>
            </a:endParaRPr>
          </a:p>
        </p:txBody>
      </p:sp>
      <p:sp>
        <p:nvSpPr>
          <p:cNvPr id="17" name="TextBox 16">
            <a:extLst>
              <a:ext uri="{FF2B5EF4-FFF2-40B4-BE49-F238E27FC236}">
                <a16:creationId xmlns:a16="http://schemas.microsoft.com/office/drawing/2014/main" id="{1F348AB0-838F-734F-B788-D7E08F01EB1D}"/>
              </a:ext>
            </a:extLst>
          </p:cNvPr>
          <p:cNvSpPr txBox="1"/>
          <p:nvPr/>
        </p:nvSpPr>
        <p:spPr>
          <a:xfrm>
            <a:off x="9402715" y="6561061"/>
            <a:ext cx="2342308" cy="240066"/>
          </a:xfrm>
          <a:prstGeom prst="rect">
            <a:avLst/>
          </a:prstGeom>
          <a:noFill/>
        </p:spPr>
        <p:txBody>
          <a:bodyPr wrap="none" rtlCol="0">
            <a:spAutoFit/>
          </a:bodyPr>
          <a:lstStyle/>
          <a:p>
            <a:r>
              <a:rPr lang="en-US" sz="960" dirty="0">
                <a:solidFill>
                  <a:schemeClr val="bg1"/>
                </a:solidFill>
              </a:rPr>
              <a:t>© Copyright 2018 Fabric Genomics Inc.</a:t>
            </a:r>
          </a:p>
        </p:txBody>
      </p:sp>
      <p:sp>
        <p:nvSpPr>
          <p:cNvPr id="22" name="Rectangle 21">
            <a:extLst>
              <a:ext uri="{FF2B5EF4-FFF2-40B4-BE49-F238E27FC236}">
                <a16:creationId xmlns:a16="http://schemas.microsoft.com/office/drawing/2014/main" id="{DCD61995-A745-2349-AA17-54F66678ABE8}"/>
              </a:ext>
            </a:extLst>
          </p:cNvPr>
          <p:cNvSpPr/>
          <p:nvPr/>
        </p:nvSpPr>
        <p:spPr>
          <a:xfrm>
            <a:off x="2300707" y="1957680"/>
            <a:ext cx="80795" cy="8079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B816AB35-3378-EC45-9427-BCD69553EC02}"/>
              </a:ext>
            </a:extLst>
          </p:cNvPr>
          <p:cNvSpPr/>
          <p:nvPr/>
        </p:nvSpPr>
        <p:spPr>
          <a:xfrm>
            <a:off x="2718484" y="1744482"/>
            <a:ext cx="80795" cy="8079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D8168C28-BBFD-1A4D-BA42-C9D0078E8281}"/>
              </a:ext>
            </a:extLst>
          </p:cNvPr>
          <p:cNvSpPr/>
          <p:nvPr/>
        </p:nvSpPr>
        <p:spPr>
          <a:xfrm>
            <a:off x="3549103" y="1695500"/>
            <a:ext cx="80795" cy="8079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A5DAEDD6-2E3C-B345-8565-2D5033EE840A}"/>
              </a:ext>
            </a:extLst>
          </p:cNvPr>
          <p:cNvSpPr/>
          <p:nvPr/>
        </p:nvSpPr>
        <p:spPr>
          <a:xfrm>
            <a:off x="4925701" y="1655102"/>
            <a:ext cx="80795" cy="8079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D46E7632-F194-9145-9737-69AE03E138BB}"/>
              </a:ext>
            </a:extLst>
          </p:cNvPr>
          <p:cNvSpPr/>
          <p:nvPr/>
        </p:nvSpPr>
        <p:spPr>
          <a:xfrm>
            <a:off x="7687659" y="1614704"/>
            <a:ext cx="80795" cy="8079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Connector 27">
            <a:extLst>
              <a:ext uri="{FF2B5EF4-FFF2-40B4-BE49-F238E27FC236}">
                <a16:creationId xmlns:a16="http://schemas.microsoft.com/office/drawing/2014/main" id="{47BEAF10-E31C-324E-BEBA-6F491D20334F}"/>
              </a:ext>
            </a:extLst>
          </p:cNvPr>
          <p:cNvCxnSpPr>
            <a:cxnSpLocks/>
            <a:endCxn id="23" idx="1"/>
          </p:cNvCxnSpPr>
          <p:nvPr/>
        </p:nvCxnSpPr>
        <p:spPr>
          <a:xfrm flipV="1">
            <a:off x="2352012" y="1784880"/>
            <a:ext cx="366472" cy="215052"/>
          </a:xfrm>
          <a:prstGeom prst="line">
            <a:avLst/>
          </a:prstGeom>
          <a:ln w="28575">
            <a:solidFill>
              <a:srgbClr val="C00000"/>
            </a:solidFill>
            <a:prstDash val="sysDash"/>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29873481-F586-344B-A762-88CC78738389}"/>
              </a:ext>
            </a:extLst>
          </p:cNvPr>
          <p:cNvCxnSpPr>
            <a:cxnSpLocks/>
            <a:stCxn id="23" idx="1"/>
            <a:endCxn id="24" idx="1"/>
          </p:cNvCxnSpPr>
          <p:nvPr/>
        </p:nvCxnSpPr>
        <p:spPr>
          <a:xfrm flipV="1">
            <a:off x="2718484" y="1735898"/>
            <a:ext cx="830619" cy="48982"/>
          </a:xfrm>
          <a:prstGeom prst="line">
            <a:avLst/>
          </a:prstGeom>
          <a:ln w="28575">
            <a:solidFill>
              <a:srgbClr val="C00000"/>
            </a:solidFill>
            <a:prstDash val="sysDash"/>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CBA2514B-9A4B-B64B-BE53-37123AAA4999}"/>
              </a:ext>
            </a:extLst>
          </p:cNvPr>
          <p:cNvCxnSpPr>
            <a:cxnSpLocks/>
            <a:stCxn id="24" idx="3"/>
            <a:endCxn id="25" idx="3"/>
          </p:cNvCxnSpPr>
          <p:nvPr/>
        </p:nvCxnSpPr>
        <p:spPr>
          <a:xfrm flipV="1">
            <a:off x="3629898" y="1695500"/>
            <a:ext cx="1376598" cy="40398"/>
          </a:xfrm>
          <a:prstGeom prst="line">
            <a:avLst/>
          </a:prstGeom>
          <a:ln w="28575">
            <a:solidFill>
              <a:srgbClr val="C00000"/>
            </a:solidFill>
            <a:prstDash val="sysDash"/>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B0781626-0273-054F-99C9-3EF793FC4616}"/>
              </a:ext>
            </a:extLst>
          </p:cNvPr>
          <p:cNvCxnSpPr>
            <a:cxnSpLocks/>
            <a:endCxn id="26" idx="1"/>
          </p:cNvCxnSpPr>
          <p:nvPr/>
        </p:nvCxnSpPr>
        <p:spPr>
          <a:xfrm flipV="1">
            <a:off x="5006496" y="1655102"/>
            <a:ext cx="2681163" cy="47738"/>
          </a:xfrm>
          <a:prstGeom prst="line">
            <a:avLst/>
          </a:prstGeom>
          <a:ln w="28575">
            <a:solidFill>
              <a:srgbClr val="C00000"/>
            </a:solidFill>
            <a:prstDash val="sysDash"/>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6A774880-71C1-E841-929F-DF2287A556EB}"/>
              </a:ext>
            </a:extLst>
          </p:cNvPr>
          <p:cNvSpPr txBox="1"/>
          <p:nvPr/>
        </p:nvSpPr>
        <p:spPr>
          <a:xfrm>
            <a:off x="6378848" y="1743238"/>
            <a:ext cx="1802096" cy="313932"/>
          </a:xfrm>
          <a:prstGeom prst="rect">
            <a:avLst/>
          </a:prstGeom>
          <a:noFill/>
        </p:spPr>
        <p:txBody>
          <a:bodyPr wrap="none" rtlCol="0">
            <a:spAutoFit/>
          </a:bodyPr>
          <a:lstStyle/>
          <a:p>
            <a:r>
              <a:rPr lang="en-US" sz="1440" b="1" dirty="0">
                <a:solidFill>
                  <a:srgbClr val="C00000"/>
                </a:solidFill>
              </a:rPr>
              <a:t>GEM (simulations)</a:t>
            </a:r>
          </a:p>
        </p:txBody>
      </p:sp>
      <p:sp>
        <p:nvSpPr>
          <p:cNvPr id="3" name="Title 2">
            <a:extLst>
              <a:ext uri="{FF2B5EF4-FFF2-40B4-BE49-F238E27FC236}">
                <a16:creationId xmlns:a16="http://schemas.microsoft.com/office/drawing/2014/main" id="{E23BAE4D-268B-B84A-8567-542BE55553E2}"/>
              </a:ext>
            </a:extLst>
          </p:cNvPr>
          <p:cNvSpPr>
            <a:spLocks noGrp="1"/>
          </p:cNvSpPr>
          <p:nvPr>
            <p:ph type="title"/>
          </p:nvPr>
        </p:nvSpPr>
        <p:spPr/>
        <p:txBody>
          <a:bodyPr/>
          <a:lstStyle/>
          <a:p>
            <a:r>
              <a:rPr lang="en-US" b="1" dirty="0"/>
              <a:t>Fabric GEM </a:t>
            </a:r>
            <a:r>
              <a:rPr lang="en-US" dirty="0"/>
              <a:t>– Spiking simulations</a:t>
            </a:r>
          </a:p>
        </p:txBody>
      </p:sp>
      <p:sp>
        <p:nvSpPr>
          <p:cNvPr id="21" name="Title 2">
            <a:extLst>
              <a:ext uri="{FF2B5EF4-FFF2-40B4-BE49-F238E27FC236}">
                <a16:creationId xmlns:a16="http://schemas.microsoft.com/office/drawing/2014/main" id="{8D9723C2-3766-4347-A1FD-281D6649D363}"/>
              </a:ext>
            </a:extLst>
          </p:cNvPr>
          <p:cNvSpPr txBox="1">
            <a:spLocks/>
          </p:cNvSpPr>
          <p:nvPr/>
        </p:nvSpPr>
        <p:spPr>
          <a:xfrm>
            <a:off x="736163" y="184424"/>
            <a:ext cx="9748755" cy="1001952"/>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000" kern="1200">
                <a:solidFill>
                  <a:schemeClr val="tx1"/>
                </a:solidFill>
                <a:latin typeface="+mj-lt"/>
                <a:ea typeface="+mj-ea"/>
                <a:cs typeface="+mj-cs"/>
              </a:defRPr>
            </a:lvl1pPr>
          </a:lstStyle>
          <a:p>
            <a:endParaRPr lang="en-US" dirty="0"/>
          </a:p>
        </p:txBody>
      </p:sp>
    </p:spTree>
    <p:extLst>
      <p:ext uri="{BB962C8B-B14F-4D97-AF65-F5344CB8AC3E}">
        <p14:creationId xmlns:p14="http://schemas.microsoft.com/office/powerpoint/2010/main" val="33382707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B479127A-2D72-5543-9F34-95EE54E75D1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51141" y="1495477"/>
            <a:ext cx="6679480" cy="4432095"/>
          </a:xfrm>
          <a:prstGeom prst="rect">
            <a:avLst/>
          </a:prstGeom>
        </p:spPr>
      </p:pic>
      <p:sp>
        <p:nvSpPr>
          <p:cNvPr id="9" name="TextBox 8">
            <a:extLst>
              <a:ext uri="{FF2B5EF4-FFF2-40B4-BE49-F238E27FC236}">
                <a16:creationId xmlns:a16="http://schemas.microsoft.com/office/drawing/2014/main" id="{7B433EE4-7F96-EB4D-8BDD-5846D4F99C63}"/>
              </a:ext>
            </a:extLst>
          </p:cNvPr>
          <p:cNvSpPr txBox="1"/>
          <p:nvPr/>
        </p:nvSpPr>
        <p:spPr>
          <a:xfrm>
            <a:off x="4336760" y="5875531"/>
            <a:ext cx="1258678" cy="341632"/>
          </a:xfrm>
          <a:prstGeom prst="rect">
            <a:avLst/>
          </a:prstGeom>
          <a:noFill/>
        </p:spPr>
        <p:txBody>
          <a:bodyPr wrap="none" rtlCol="0">
            <a:spAutoFit/>
          </a:bodyPr>
          <a:lstStyle/>
          <a:p>
            <a:r>
              <a:rPr lang="en-US" sz="1620" dirty="0">
                <a:latin typeface="Avenir Next" panose="020B0503020202020204" pitchFamily="34" charset="0"/>
              </a:rPr>
              <a:t>Rank Order</a:t>
            </a:r>
          </a:p>
        </p:txBody>
      </p:sp>
      <p:sp>
        <p:nvSpPr>
          <p:cNvPr id="10" name="TextBox 9">
            <a:extLst>
              <a:ext uri="{FF2B5EF4-FFF2-40B4-BE49-F238E27FC236}">
                <a16:creationId xmlns:a16="http://schemas.microsoft.com/office/drawing/2014/main" id="{0067EFC0-E89F-1A48-857D-9989475B8F17}"/>
              </a:ext>
            </a:extLst>
          </p:cNvPr>
          <p:cNvSpPr txBox="1"/>
          <p:nvPr/>
        </p:nvSpPr>
        <p:spPr>
          <a:xfrm rot="16200000">
            <a:off x="-169201" y="3398137"/>
            <a:ext cx="3499050" cy="341632"/>
          </a:xfrm>
          <a:prstGeom prst="rect">
            <a:avLst/>
          </a:prstGeom>
          <a:noFill/>
        </p:spPr>
        <p:txBody>
          <a:bodyPr wrap="square" rtlCol="0">
            <a:spAutoFit/>
          </a:bodyPr>
          <a:lstStyle/>
          <a:p>
            <a:r>
              <a:rPr lang="en-US" sz="1620" dirty="0">
                <a:latin typeface="Avenir Next" panose="020B0503020202020204" pitchFamily="34" charset="0"/>
              </a:rPr>
              <a:t>Cumulative Causal Candidates (%)</a:t>
            </a:r>
          </a:p>
        </p:txBody>
      </p:sp>
      <p:sp>
        <p:nvSpPr>
          <p:cNvPr id="11" name="TextBox 10">
            <a:extLst>
              <a:ext uri="{FF2B5EF4-FFF2-40B4-BE49-F238E27FC236}">
                <a16:creationId xmlns:a16="http://schemas.microsoft.com/office/drawing/2014/main" id="{BD7F18B6-3665-2D4F-BC06-253C2F56B958}"/>
              </a:ext>
            </a:extLst>
          </p:cNvPr>
          <p:cNvSpPr txBox="1"/>
          <p:nvPr/>
        </p:nvSpPr>
        <p:spPr>
          <a:xfrm>
            <a:off x="6347077" y="4141193"/>
            <a:ext cx="796115" cy="313932"/>
          </a:xfrm>
          <a:prstGeom prst="rect">
            <a:avLst/>
          </a:prstGeom>
          <a:noFill/>
        </p:spPr>
        <p:txBody>
          <a:bodyPr wrap="none" rtlCol="0">
            <a:spAutoFit/>
          </a:bodyPr>
          <a:lstStyle/>
          <a:p>
            <a:r>
              <a:rPr lang="en-US" sz="1440" b="1" dirty="0">
                <a:solidFill>
                  <a:srgbClr val="ED7D31"/>
                </a:solidFill>
                <a:latin typeface="Avenir Next" panose="020B0503020202020204" pitchFamily="34" charset="0"/>
              </a:rPr>
              <a:t>VAAST</a:t>
            </a:r>
          </a:p>
        </p:txBody>
      </p:sp>
      <p:sp>
        <p:nvSpPr>
          <p:cNvPr id="12" name="TextBox 11">
            <a:extLst>
              <a:ext uri="{FF2B5EF4-FFF2-40B4-BE49-F238E27FC236}">
                <a16:creationId xmlns:a16="http://schemas.microsoft.com/office/drawing/2014/main" id="{EFD3524D-4C93-F944-B931-CA147B4E07BA}"/>
              </a:ext>
            </a:extLst>
          </p:cNvPr>
          <p:cNvSpPr txBox="1"/>
          <p:nvPr/>
        </p:nvSpPr>
        <p:spPr>
          <a:xfrm>
            <a:off x="6347077" y="2757709"/>
            <a:ext cx="1631280" cy="313932"/>
          </a:xfrm>
          <a:prstGeom prst="rect">
            <a:avLst/>
          </a:prstGeom>
          <a:noFill/>
        </p:spPr>
        <p:txBody>
          <a:bodyPr wrap="none" rtlCol="0">
            <a:spAutoFit/>
          </a:bodyPr>
          <a:lstStyle/>
          <a:p>
            <a:r>
              <a:rPr lang="en-US" sz="1440" b="1" dirty="0">
                <a:solidFill>
                  <a:schemeClr val="accent4"/>
                </a:solidFill>
                <a:latin typeface="Avenir Next" panose="020B0503020202020204" pitchFamily="34" charset="0"/>
              </a:rPr>
              <a:t>Phevor + VAAST</a:t>
            </a:r>
          </a:p>
        </p:txBody>
      </p:sp>
      <p:sp>
        <p:nvSpPr>
          <p:cNvPr id="17" name="TextBox 16">
            <a:extLst>
              <a:ext uri="{FF2B5EF4-FFF2-40B4-BE49-F238E27FC236}">
                <a16:creationId xmlns:a16="http://schemas.microsoft.com/office/drawing/2014/main" id="{1F348AB0-838F-734F-B788-D7E08F01EB1D}"/>
              </a:ext>
            </a:extLst>
          </p:cNvPr>
          <p:cNvSpPr txBox="1"/>
          <p:nvPr/>
        </p:nvSpPr>
        <p:spPr>
          <a:xfrm>
            <a:off x="9402715" y="6561061"/>
            <a:ext cx="2404826" cy="240066"/>
          </a:xfrm>
          <a:prstGeom prst="rect">
            <a:avLst/>
          </a:prstGeom>
          <a:noFill/>
        </p:spPr>
        <p:txBody>
          <a:bodyPr wrap="none" rtlCol="0">
            <a:spAutoFit/>
          </a:bodyPr>
          <a:lstStyle/>
          <a:p>
            <a:r>
              <a:rPr lang="en-US" sz="960" dirty="0">
                <a:solidFill>
                  <a:schemeClr val="bg1"/>
                </a:solidFill>
                <a:latin typeface="Avenir Next" panose="020B0503020202020204" pitchFamily="34" charset="0"/>
              </a:rPr>
              <a:t>© Copyright 2018 Fabric Genomics Inc.</a:t>
            </a:r>
          </a:p>
        </p:txBody>
      </p:sp>
      <p:sp>
        <p:nvSpPr>
          <p:cNvPr id="23" name="Rectangle 22">
            <a:extLst>
              <a:ext uri="{FF2B5EF4-FFF2-40B4-BE49-F238E27FC236}">
                <a16:creationId xmlns:a16="http://schemas.microsoft.com/office/drawing/2014/main" id="{B816AB35-3378-EC45-9427-BCD69553EC02}"/>
              </a:ext>
            </a:extLst>
          </p:cNvPr>
          <p:cNvSpPr/>
          <p:nvPr/>
        </p:nvSpPr>
        <p:spPr>
          <a:xfrm>
            <a:off x="2330344" y="2227884"/>
            <a:ext cx="80795" cy="8079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venir Next" panose="020B0503020202020204" pitchFamily="34" charset="0"/>
            </a:endParaRPr>
          </a:p>
        </p:txBody>
      </p:sp>
      <p:sp>
        <p:nvSpPr>
          <p:cNvPr id="24" name="Rectangle 23">
            <a:extLst>
              <a:ext uri="{FF2B5EF4-FFF2-40B4-BE49-F238E27FC236}">
                <a16:creationId xmlns:a16="http://schemas.microsoft.com/office/drawing/2014/main" id="{D8168C28-BBFD-1A4D-BA42-C9D0078E8281}"/>
              </a:ext>
            </a:extLst>
          </p:cNvPr>
          <p:cNvSpPr/>
          <p:nvPr/>
        </p:nvSpPr>
        <p:spPr>
          <a:xfrm>
            <a:off x="3549103" y="1787796"/>
            <a:ext cx="80795" cy="8079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venir Next" panose="020B0503020202020204" pitchFamily="34" charset="0"/>
            </a:endParaRPr>
          </a:p>
        </p:txBody>
      </p:sp>
      <p:sp>
        <p:nvSpPr>
          <p:cNvPr id="25" name="Rectangle 24">
            <a:extLst>
              <a:ext uri="{FF2B5EF4-FFF2-40B4-BE49-F238E27FC236}">
                <a16:creationId xmlns:a16="http://schemas.microsoft.com/office/drawing/2014/main" id="{A5DAEDD6-2E3C-B345-8565-2D5033EE840A}"/>
              </a:ext>
            </a:extLst>
          </p:cNvPr>
          <p:cNvSpPr/>
          <p:nvPr/>
        </p:nvSpPr>
        <p:spPr>
          <a:xfrm>
            <a:off x="4925701" y="1588570"/>
            <a:ext cx="80795" cy="8079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venir Next" panose="020B0503020202020204" pitchFamily="34" charset="0"/>
            </a:endParaRPr>
          </a:p>
        </p:txBody>
      </p:sp>
      <p:sp>
        <p:nvSpPr>
          <p:cNvPr id="26" name="Rectangle 25">
            <a:extLst>
              <a:ext uri="{FF2B5EF4-FFF2-40B4-BE49-F238E27FC236}">
                <a16:creationId xmlns:a16="http://schemas.microsoft.com/office/drawing/2014/main" id="{D46E7632-F194-9145-9737-69AE03E138BB}"/>
              </a:ext>
            </a:extLst>
          </p:cNvPr>
          <p:cNvSpPr/>
          <p:nvPr/>
        </p:nvSpPr>
        <p:spPr>
          <a:xfrm>
            <a:off x="7668032" y="1588570"/>
            <a:ext cx="80795" cy="80795"/>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venir Next" panose="020B0503020202020204" pitchFamily="34" charset="0"/>
            </a:endParaRPr>
          </a:p>
        </p:txBody>
      </p:sp>
      <p:cxnSp>
        <p:nvCxnSpPr>
          <p:cNvPr id="31" name="Straight Connector 30">
            <a:extLst>
              <a:ext uri="{FF2B5EF4-FFF2-40B4-BE49-F238E27FC236}">
                <a16:creationId xmlns:a16="http://schemas.microsoft.com/office/drawing/2014/main" id="{29873481-F586-344B-A762-88CC78738389}"/>
              </a:ext>
            </a:extLst>
          </p:cNvPr>
          <p:cNvCxnSpPr>
            <a:cxnSpLocks/>
            <a:stCxn id="35" idx="3"/>
            <a:endCxn id="24" idx="1"/>
          </p:cNvCxnSpPr>
          <p:nvPr/>
        </p:nvCxnSpPr>
        <p:spPr>
          <a:xfrm flipV="1">
            <a:off x="2792095" y="1828194"/>
            <a:ext cx="757008" cy="188579"/>
          </a:xfrm>
          <a:prstGeom prst="line">
            <a:avLst/>
          </a:prstGeom>
          <a:ln w="28575">
            <a:solidFill>
              <a:srgbClr val="C00000"/>
            </a:solidFill>
            <a:prstDash val="soli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CBA2514B-9A4B-B64B-BE53-37123AAA4999}"/>
              </a:ext>
            </a:extLst>
          </p:cNvPr>
          <p:cNvCxnSpPr>
            <a:cxnSpLocks/>
            <a:stCxn id="24" idx="1"/>
          </p:cNvCxnSpPr>
          <p:nvPr/>
        </p:nvCxnSpPr>
        <p:spPr>
          <a:xfrm flipV="1">
            <a:off x="3549103" y="1633828"/>
            <a:ext cx="1443541" cy="194366"/>
          </a:xfrm>
          <a:prstGeom prst="line">
            <a:avLst/>
          </a:prstGeom>
          <a:ln w="28575">
            <a:solidFill>
              <a:srgbClr val="C00000"/>
            </a:solidFill>
            <a:prstDash val="soli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B0781626-0273-054F-99C9-3EF793FC4616}"/>
              </a:ext>
            </a:extLst>
          </p:cNvPr>
          <p:cNvCxnSpPr>
            <a:cxnSpLocks/>
            <a:stCxn id="25" idx="3"/>
            <a:endCxn id="26" idx="1"/>
          </p:cNvCxnSpPr>
          <p:nvPr/>
        </p:nvCxnSpPr>
        <p:spPr>
          <a:xfrm>
            <a:off x="5006496" y="1628968"/>
            <a:ext cx="2661536" cy="0"/>
          </a:xfrm>
          <a:prstGeom prst="line">
            <a:avLst/>
          </a:prstGeom>
          <a:ln w="28575">
            <a:solidFill>
              <a:srgbClr val="C00000"/>
            </a:solidFill>
            <a:prstDash val="solid"/>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6A774880-71C1-E841-929F-DF2287A556EB}"/>
              </a:ext>
            </a:extLst>
          </p:cNvPr>
          <p:cNvSpPr txBox="1"/>
          <p:nvPr/>
        </p:nvSpPr>
        <p:spPr>
          <a:xfrm>
            <a:off x="6378848" y="1743238"/>
            <a:ext cx="1448986" cy="313932"/>
          </a:xfrm>
          <a:prstGeom prst="rect">
            <a:avLst/>
          </a:prstGeom>
          <a:noFill/>
        </p:spPr>
        <p:txBody>
          <a:bodyPr wrap="none" rtlCol="0">
            <a:spAutoFit/>
          </a:bodyPr>
          <a:lstStyle/>
          <a:p>
            <a:r>
              <a:rPr lang="en-US" sz="1440" b="1">
                <a:solidFill>
                  <a:srgbClr val="C00000"/>
                </a:solidFill>
                <a:latin typeface="Avenir Next" panose="020B0503020202020204" pitchFamily="34" charset="0"/>
              </a:rPr>
              <a:t>GEM (RADY’s)</a:t>
            </a:r>
            <a:endParaRPr lang="en-US" sz="1440" b="1" dirty="0">
              <a:solidFill>
                <a:srgbClr val="C00000"/>
              </a:solidFill>
              <a:latin typeface="Avenir Next" panose="020B0503020202020204" pitchFamily="34" charset="0"/>
            </a:endParaRPr>
          </a:p>
        </p:txBody>
      </p:sp>
      <p:sp>
        <p:nvSpPr>
          <p:cNvPr id="35" name="Rectangle 34">
            <a:extLst>
              <a:ext uri="{FF2B5EF4-FFF2-40B4-BE49-F238E27FC236}">
                <a16:creationId xmlns:a16="http://schemas.microsoft.com/office/drawing/2014/main" id="{1FF0FCC0-34AA-D147-8166-CED0C9064B22}"/>
              </a:ext>
            </a:extLst>
          </p:cNvPr>
          <p:cNvSpPr/>
          <p:nvPr/>
        </p:nvSpPr>
        <p:spPr>
          <a:xfrm>
            <a:off x="2711300" y="1976375"/>
            <a:ext cx="80795" cy="8079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venir Next" panose="020B0503020202020204" pitchFamily="34" charset="0"/>
            </a:endParaRPr>
          </a:p>
        </p:txBody>
      </p:sp>
      <p:cxnSp>
        <p:nvCxnSpPr>
          <p:cNvPr id="36" name="Straight Connector 35">
            <a:extLst>
              <a:ext uri="{FF2B5EF4-FFF2-40B4-BE49-F238E27FC236}">
                <a16:creationId xmlns:a16="http://schemas.microsoft.com/office/drawing/2014/main" id="{612EBE5E-0C6B-D64A-95B0-F32753361C07}"/>
              </a:ext>
            </a:extLst>
          </p:cNvPr>
          <p:cNvCxnSpPr>
            <a:cxnSpLocks/>
          </p:cNvCxnSpPr>
          <p:nvPr/>
        </p:nvCxnSpPr>
        <p:spPr>
          <a:xfrm flipV="1">
            <a:off x="2401222" y="2032013"/>
            <a:ext cx="340558" cy="211111"/>
          </a:xfrm>
          <a:prstGeom prst="line">
            <a:avLst/>
          </a:prstGeom>
          <a:ln w="28575">
            <a:solidFill>
              <a:srgbClr val="C00000"/>
            </a:solidFill>
            <a:prstDash val="solid"/>
          </a:ln>
        </p:spPr>
        <p:style>
          <a:lnRef idx="1">
            <a:schemeClr val="accent1"/>
          </a:lnRef>
          <a:fillRef idx="0">
            <a:schemeClr val="accent1"/>
          </a:fillRef>
          <a:effectRef idx="0">
            <a:schemeClr val="accent1"/>
          </a:effectRef>
          <a:fontRef idx="minor">
            <a:schemeClr val="tx1"/>
          </a:fontRef>
        </p:style>
      </p:cxnSp>
      <p:pic>
        <p:nvPicPr>
          <p:cNvPr id="20" name="Picture 19">
            <a:extLst>
              <a:ext uri="{FF2B5EF4-FFF2-40B4-BE49-F238E27FC236}">
                <a16:creationId xmlns:a16="http://schemas.microsoft.com/office/drawing/2014/main" id="{E85C0F4E-0186-9545-9BFB-199E86FC4F5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616694" y="6161269"/>
            <a:ext cx="1245493" cy="639858"/>
          </a:xfrm>
          <a:prstGeom prst="rect">
            <a:avLst/>
          </a:prstGeom>
        </p:spPr>
      </p:pic>
      <p:pic>
        <p:nvPicPr>
          <p:cNvPr id="21" name="Picture 20">
            <a:extLst>
              <a:ext uri="{FF2B5EF4-FFF2-40B4-BE49-F238E27FC236}">
                <a16:creationId xmlns:a16="http://schemas.microsoft.com/office/drawing/2014/main" id="{E22FF468-379B-1947-A390-E1633244DDA6}"/>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4883" y="6136615"/>
            <a:ext cx="1113467" cy="689166"/>
          </a:xfrm>
          <a:prstGeom prst="rect">
            <a:avLst/>
          </a:prstGeom>
        </p:spPr>
      </p:pic>
      <p:sp>
        <p:nvSpPr>
          <p:cNvPr id="30" name="Title 5">
            <a:extLst>
              <a:ext uri="{FF2B5EF4-FFF2-40B4-BE49-F238E27FC236}">
                <a16:creationId xmlns:a16="http://schemas.microsoft.com/office/drawing/2014/main" id="{7C74EC56-133C-BA43-9B6D-3AF290C3DE95}"/>
              </a:ext>
            </a:extLst>
          </p:cNvPr>
          <p:cNvSpPr txBox="1">
            <a:spLocks/>
          </p:cNvSpPr>
          <p:nvPr/>
        </p:nvSpPr>
        <p:spPr>
          <a:xfrm>
            <a:off x="1060919" y="586152"/>
            <a:ext cx="8773879" cy="427041"/>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000" kern="1200">
                <a:solidFill>
                  <a:schemeClr val="tx1"/>
                </a:solidFill>
                <a:latin typeface="+mj-lt"/>
                <a:ea typeface="+mj-ea"/>
                <a:cs typeface="+mj-cs"/>
              </a:defRPr>
            </a:lvl1pPr>
          </a:lstStyle>
          <a:p>
            <a:r>
              <a:rPr lang="en-US" b="1" dirty="0">
                <a:latin typeface="Avenir Next" panose="020B0503020202020204" pitchFamily="34" charset="0"/>
              </a:rPr>
              <a:t>GEM – </a:t>
            </a:r>
            <a:r>
              <a:rPr lang="en-US" dirty="0">
                <a:latin typeface="Avenir Next" panose="020B0503020202020204" pitchFamily="34" charset="0"/>
              </a:rPr>
              <a:t>Rady Children Hospital rapid WGS cases</a:t>
            </a:r>
          </a:p>
        </p:txBody>
      </p:sp>
      <p:sp>
        <p:nvSpPr>
          <p:cNvPr id="2" name="TextBox 1">
            <a:extLst>
              <a:ext uri="{FF2B5EF4-FFF2-40B4-BE49-F238E27FC236}">
                <a16:creationId xmlns:a16="http://schemas.microsoft.com/office/drawing/2014/main" id="{147A643A-38B0-F740-BEA8-FB005238410E}"/>
              </a:ext>
            </a:extLst>
          </p:cNvPr>
          <p:cNvSpPr txBox="1"/>
          <p:nvPr/>
        </p:nvSpPr>
        <p:spPr>
          <a:xfrm>
            <a:off x="8593249" y="1275309"/>
            <a:ext cx="3055453" cy="2862322"/>
          </a:xfrm>
          <a:prstGeom prst="rect">
            <a:avLst/>
          </a:prstGeom>
          <a:noFill/>
        </p:spPr>
        <p:txBody>
          <a:bodyPr wrap="square" rtlCol="0">
            <a:spAutoFit/>
          </a:bodyPr>
          <a:lstStyle/>
          <a:p>
            <a:r>
              <a:rPr lang="en-US" dirty="0"/>
              <a:t>~54 diagnosed cases</a:t>
            </a:r>
          </a:p>
          <a:p>
            <a:endParaRPr lang="en-US" dirty="0"/>
          </a:p>
          <a:p>
            <a:r>
              <a:rPr lang="en-US" dirty="0"/>
              <a:t>Broad varieties:</a:t>
            </a:r>
          </a:p>
          <a:p>
            <a:pPr marL="285750" indent="-285750">
              <a:buFont typeface="Arial" panose="020B0604020202020204" pitchFamily="34" charset="0"/>
              <a:buChar char="•"/>
            </a:pPr>
            <a:r>
              <a:rPr lang="en-US" dirty="0"/>
              <a:t>Solos, duos, trios, and one quad</a:t>
            </a:r>
          </a:p>
          <a:p>
            <a:pPr marL="285750" indent="-285750">
              <a:buFont typeface="Arial" panose="020B0604020202020204" pitchFamily="34" charset="0"/>
              <a:buChar char="•"/>
            </a:pPr>
            <a:r>
              <a:rPr lang="en-US" dirty="0"/>
              <a:t>Ancestries</a:t>
            </a:r>
          </a:p>
          <a:p>
            <a:pPr marL="285750" indent="-285750">
              <a:buFont typeface="Arial" panose="020B0604020202020204" pitchFamily="34" charset="0"/>
              <a:buChar char="•"/>
            </a:pPr>
            <a:r>
              <a:rPr lang="en-US" dirty="0"/>
              <a:t>Mutation types</a:t>
            </a:r>
          </a:p>
          <a:p>
            <a:pPr marL="285750" indent="-285750">
              <a:buFont typeface="Arial" panose="020B0604020202020204" pitchFamily="34" charset="0"/>
              <a:buChar char="•"/>
            </a:pPr>
            <a:r>
              <a:rPr lang="en-US" dirty="0"/>
              <a:t>Inheritance</a:t>
            </a:r>
          </a:p>
          <a:p>
            <a:pPr marL="285750" indent="-285750">
              <a:buFont typeface="Arial" panose="020B0604020202020204" pitchFamily="34" charset="0"/>
              <a:buChar char="•"/>
            </a:pPr>
            <a:r>
              <a:rPr lang="en-US" dirty="0"/>
              <a:t>Phenotypes </a:t>
            </a:r>
          </a:p>
          <a:p>
            <a:endParaRPr lang="en-US" dirty="0"/>
          </a:p>
        </p:txBody>
      </p:sp>
      <p:cxnSp>
        <p:nvCxnSpPr>
          <p:cNvPr id="4" name="Straight Arrow Connector 3">
            <a:extLst>
              <a:ext uri="{FF2B5EF4-FFF2-40B4-BE49-F238E27FC236}">
                <a16:creationId xmlns:a16="http://schemas.microsoft.com/office/drawing/2014/main" id="{4DFB49E9-F226-DF4B-83C9-2893F16C03FB}"/>
              </a:ext>
            </a:extLst>
          </p:cNvPr>
          <p:cNvCxnSpPr>
            <a:cxnSpLocks/>
          </p:cNvCxnSpPr>
          <p:nvPr/>
        </p:nvCxnSpPr>
        <p:spPr>
          <a:xfrm flipV="1">
            <a:off x="4957986" y="1665296"/>
            <a:ext cx="9606" cy="40659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911FE7F4-1953-C947-9D78-BAD197AD8C46}"/>
              </a:ext>
            </a:extLst>
          </p:cNvPr>
          <p:cNvSpPr txBox="1"/>
          <p:nvPr/>
        </p:nvSpPr>
        <p:spPr>
          <a:xfrm>
            <a:off x="4189283" y="2103303"/>
            <a:ext cx="1553630" cy="338554"/>
          </a:xfrm>
          <a:prstGeom prst="rect">
            <a:avLst/>
          </a:prstGeom>
          <a:noFill/>
        </p:spPr>
        <p:txBody>
          <a:bodyPr wrap="none" rtlCol="0">
            <a:spAutoFit/>
          </a:bodyPr>
          <a:lstStyle/>
          <a:p>
            <a:r>
              <a:rPr lang="en-US" sz="1600" dirty="0">
                <a:solidFill>
                  <a:srgbClr val="C00000"/>
                </a:solidFill>
              </a:rPr>
              <a:t>100% in top 10</a:t>
            </a:r>
          </a:p>
        </p:txBody>
      </p:sp>
      <p:cxnSp>
        <p:nvCxnSpPr>
          <p:cNvPr id="27" name="Straight Arrow Connector 26">
            <a:extLst>
              <a:ext uri="{FF2B5EF4-FFF2-40B4-BE49-F238E27FC236}">
                <a16:creationId xmlns:a16="http://schemas.microsoft.com/office/drawing/2014/main" id="{E2303FD6-2326-E841-9CCD-B7197A0D4547}"/>
              </a:ext>
            </a:extLst>
          </p:cNvPr>
          <p:cNvCxnSpPr>
            <a:cxnSpLocks/>
          </p:cNvCxnSpPr>
          <p:nvPr/>
        </p:nvCxnSpPr>
        <p:spPr>
          <a:xfrm flipV="1">
            <a:off x="2330344" y="2350419"/>
            <a:ext cx="9606" cy="40659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C9E8BF62-2D01-224C-80F4-7354FBB4F9EB}"/>
              </a:ext>
            </a:extLst>
          </p:cNvPr>
          <p:cNvSpPr txBox="1"/>
          <p:nvPr/>
        </p:nvSpPr>
        <p:spPr>
          <a:xfrm>
            <a:off x="2139692" y="2789577"/>
            <a:ext cx="1258678" cy="338554"/>
          </a:xfrm>
          <a:prstGeom prst="rect">
            <a:avLst/>
          </a:prstGeom>
          <a:noFill/>
        </p:spPr>
        <p:txBody>
          <a:bodyPr wrap="none" rtlCol="0">
            <a:spAutoFit/>
          </a:bodyPr>
          <a:lstStyle/>
          <a:p>
            <a:r>
              <a:rPr lang="en-US" sz="1600" dirty="0">
                <a:solidFill>
                  <a:srgbClr val="C00000"/>
                </a:solidFill>
              </a:rPr>
              <a:t>84% first hit</a:t>
            </a:r>
          </a:p>
        </p:txBody>
      </p:sp>
    </p:spTree>
    <p:extLst>
      <p:ext uri="{BB962C8B-B14F-4D97-AF65-F5344CB8AC3E}">
        <p14:creationId xmlns:p14="http://schemas.microsoft.com/office/powerpoint/2010/main" val="2028595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B479127A-2D72-5543-9F34-95EE54E75D1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51141" y="1495477"/>
            <a:ext cx="6679480" cy="4432095"/>
          </a:xfrm>
          <a:prstGeom prst="rect">
            <a:avLst/>
          </a:prstGeom>
        </p:spPr>
      </p:pic>
      <p:sp>
        <p:nvSpPr>
          <p:cNvPr id="9" name="TextBox 8">
            <a:extLst>
              <a:ext uri="{FF2B5EF4-FFF2-40B4-BE49-F238E27FC236}">
                <a16:creationId xmlns:a16="http://schemas.microsoft.com/office/drawing/2014/main" id="{7B433EE4-7F96-EB4D-8BDD-5846D4F99C63}"/>
              </a:ext>
            </a:extLst>
          </p:cNvPr>
          <p:cNvSpPr txBox="1"/>
          <p:nvPr/>
        </p:nvSpPr>
        <p:spPr>
          <a:xfrm>
            <a:off x="4336760" y="5875531"/>
            <a:ext cx="1258678" cy="341632"/>
          </a:xfrm>
          <a:prstGeom prst="rect">
            <a:avLst/>
          </a:prstGeom>
          <a:noFill/>
        </p:spPr>
        <p:txBody>
          <a:bodyPr wrap="none" rtlCol="0">
            <a:spAutoFit/>
          </a:bodyPr>
          <a:lstStyle/>
          <a:p>
            <a:r>
              <a:rPr lang="en-US" sz="1620" dirty="0">
                <a:latin typeface="Avenir Next" panose="020B0503020202020204" pitchFamily="34" charset="0"/>
              </a:rPr>
              <a:t>Rank Order</a:t>
            </a:r>
          </a:p>
        </p:txBody>
      </p:sp>
      <p:sp>
        <p:nvSpPr>
          <p:cNvPr id="10" name="TextBox 9">
            <a:extLst>
              <a:ext uri="{FF2B5EF4-FFF2-40B4-BE49-F238E27FC236}">
                <a16:creationId xmlns:a16="http://schemas.microsoft.com/office/drawing/2014/main" id="{0067EFC0-E89F-1A48-857D-9989475B8F17}"/>
              </a:ext>
            </a:extLst>
          </p:cNvPr>
          <p:cNvSpPr txBox="1"/>
          <p:nvPr/>
        </p:nvSpPr>
        <p:spPr>
          <a:xfrm rot="16200000">
            <a:off x="-169201" y="3398137"/>
            <a:ext cx="3499050" cy="341632"/>
          </a:xfrm>
          <a:prstGeom prst="rect">
            <a:avLst/>
          </a:prstGeom>
          <a:noFill/>
        </p:spPr>
        <p:txBody>
          <a:bodyPr wrap="square" rtlCol="0">
            <a:spAutoFit/>
          </a:bodyPr>
          <a:lstStyle/>
          <a:p>
            <a:r>
              <a:rPr lang="en-US" sz="1620" dirty="0">
                <a:latin typeface="Avenir Next" panose="020B0503020202020204" pitchFamily="34" charset="0"/>
              </a:rPr>
              <a:t>Cumulative Causal Candidates (%)</a:t>
            </a:r>
          </a:p>
        </p:txBody>
      </p:sp>
      <p:sp>
        <p:nvSpPr>
          <p:cNvPr id="11" name="TextBox 10">
            <a:extLst>
              <a:ext uri="{FF2B5EF4-FFF2-40B4-BE49-F238E27FC236}">
                <a16:creationId xmlns:a16="http://schemas.microsoft.com/office/drawing/2014/main" id="{BD7F18B6-3665-2D4F-BC06-253C2F56B958}"/>
              </a:ext>
            </a:extLst>
          </p:cNvPr>
          <p:cNvSpPr txBox="1"/>
          <p:nvPr/>
        </p:nvSpPr>
        <p:spPr>
          <a:xfrm>
            <a:off x="6347077" y="4141193"/>
            <a:ext cx="796115" cy="313932"/>
          </a:xfrm>
          <a:prstGeom prst="rect">
            <a:avLst/>
          </a:prstGeom>
          <a:noFill/>
        </p:spPr>
        <p:txBody>
          <a:bodyPr wrap="none" rtlCol="0">
            <a:spAutoFit/>
          </a:bodyPr>
          <a:lstStyle/>
          <a:p>
            <a:r>
              <a:rPr lang="en-US" sz="1440" b="1" dirty="0">
                <a:solidFill>
                  <a:srgbClr val="ED7D31"/>
                </a:solidFill>
                <a:latin typeface="Avenir Next" panose="020B0503020202020204" pitchFamily="34" charset="0"/>
              </a:rPr>
              <a:t>VAAST</a:t>
            </a:r>
          </a:p>
        </p:txBody>
      </p:sp>
      <p:sp>
        <p:nvSpPr>
          <p:cNvPr id="12" name="TextBox 11">
            <a:extLst>
              <a:ext uri="{FF2B5EF4-FFF2-40B4-BE49-F238E27FC236}">
                <a16:creationId xmlns:a16="http://schemas.microsoft.com/office/drawing/2014/main" id="{EFD3524D-4C93-F944-B931-CA147B4E07BA}"/>
              </a:ext>
            </a:extLst>
          </p:cNvPr>
          <p:cNvSpPr txBox="1"/>
          <p:nvPr/>
        </p:nvSpPr>
        <p:spPr>
          <a:xfrm>
            <a:off x="6347077" y="2757709"/>
            <a:ext cx="1631280" cy="313932"/>
          </a:xfrm>
          <a:prstGeom prst="rect">
            <a:avLst/>
          </a:prstGeom>
          <a:noFill/>
        </p:spPr>
        <p:txBody>
          <a:bodyPr wrap="none" rtlCol="0">
            <a:spAutoFit/>
          </a:bodyPr>
          <a:lstStyle/>
          <a:p>
            <a:r>
              <a:rPr lang="en-US" sz="1440" b="1" dirty="0">
                <a:solidFill>
                  <a:schemeClr val="accent4"/>
                </a:solidFill>
                <a:latin typeface="Avenir Next" panose="020B0503020202020204" pitchFamily="34" charset="0"/>
              </a:rPr>
              <a:t>Phevor + VAAST</a:t>
            </a:r>
          </a:p>
        </p:txBody>
      </p:sp>
      <p:sp>
        <p:nvSpPr>
          <p:cNvPr id="17" name="TextBox 16">
            <a:extLst>
              <a:ext uri="{FF2B5EF4-FFF2-40B4-BE49-F238E27FC236}">
                <a16:creationId xmlns:a16="http://schemas.microsoft.com/office/drawing/2014/main" id="{1F348AB0-838F-734F-B788-D7E08F01EB1D}"/>
              </a:ext>
            </a:extLst>
          </p:cNvPr>
          <p:cNvSpPr txBox="1"/>
          <p:nvPr/>
        </p:nvSpPr>
        <p:spPr>
          <a:xfrm>
            <a:off x="9402715" y="6561061"/>
            <a:ext cx="2404826" cy="240066"/>
          </a:xfrm>
          <a:prstGeom prst="rect">
            <a:avLst/>
          </a:prstGeom>
          <a:noFill/>
        </p:spPr>
        <p:txBody>
          <a:bodyPr wrap="none" rtlCol="0">
            <a:spAutoFit/>
          </a:bodyPr>
          <a:lstStyle/>
          <a:p>
            <a:r>
              <a:rPr lang="en-US" sz="960" dirty="0">
                <a:solidFill>
                  <a:schemeClr val="bg1"/>
                </a:solidFill>
                <a:latin typeface="Avenir Next" panose="020B0503020202020204" pitchFamily="34" charset="0"/>
              </a:rPr>
              <a:t>© Copyright 2018 Fabric Genomics Inc.</a:t>
            </a:r>
          </a:p>
        </p:txBody>
      </p:sp>
      <p:sp>
        <p:nvSpPr>
          <p:cNvPr id="23" name="Rectangle 22">
            <a:extLst>
              <a:ext uri="{FF2B5EF4-FFF2-40B4-BE49-F238E27FC236}">
                <a16:creationId xmlns:a16="http://schemas.microsoft.com/office/drawing/2014/main" id="{B816AB35-3378-EC45-9427-BCD69553EC02}"/>
              </a:ext>
            </a:extLst>
          </p:cNvPr>
          <p:cNvSpPr/>
          <p:nvPr/>
        </p:nvSpPr>
        <p:spPr>
          <a:xfrm>
            <a:off x="2330344" y="2227884"/>
            <a:ext cx="80795" cy="8079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venir Next" panose="020B0503020202020204" pitchFamily="34" charset="0"/>
            </a:endParaRPr>
          </a:p>
        </p:txBody>
      </p:sp>
      <p:sp>
        <p:nvSpPr>
          <p:cNvPr id="24" name="Rectangle 23">
            <a:extLst>
              <a:ext uri="{FF2B5EF4-FFF2-40B4-BE49-F238E27FC236}">
                <a16:creationId xmlns:a16="http://schemas.microsoft.com/office/drawing/2014/main" id="{D8168C28-BBFD-1A4D-BA42-C9D0078E8281}"/>
              </a:ext>
            </a:extLst>
          </p:cNvPr>
          <p:cNvSpPr/>
          <p:nvPr/>
        </p:nvSpPr>
        <p:spPr>
          <a:xfrm>
            <a:off x="3549103" y="1787796"/>
            <a:ext cx="80795" cy="8079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venir Next" panose="020B0503020202020204" pitchFamily="34" charset="0"/>
            </a:endParaRPr>
          </a:p>
        </p:txBody>
      </p:sp>
      <p:sp>
        <p:nvSpPr>
          <p:cNvPr id="25" name="Rectangle 24">
            <a:extLst>
              <a:ext uri="{FF2B5EF4-FFF2-40B4-BE49-F238E27FC236}">
                <a16:creationId xmlns:a16="http://schemas.microsoft.com/office/drawing/2014/main" id="{A5DAEDD6-2E3C-B345-8565-2D5033EE840A}"/>
              </a:ext>
            </a:extLst>
          </p:cNvPr>
          <p:cNvSpPr/>
          <p:nvPr/>
        </p:nvSpPr>
        <p:spPr>
          <a:xfrm>
            <a:off x="4925701" y="1588570"/>
            <a:ext cx="80795" cy="8079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venir Next" panose="020B0503020202020204" pitchFamily="34" charset="0"/>
            </a:endParaRPr>
          </a:p>
        </p:txBody>
      </p:sp>
      <p:sp>
        <p:nvSpPr>
          <p:cNvPr id="26" name="Rectangle 25">
            <a:extLst>
              <a:ext uri="{FF2B5EF4-FFF2-40B4-BE49-F238E27FC236}">
                <a16:creationId xmlns:a16="http://schemas.microsoft.com/office/drawing/2014/main" id="{D46E7632-F194-9145-9737-69AE03E138BB}"/>
              </a:ext>
            </a:extLst>
          </p:cNvPr>
          <p:cNvSpPr/>
          <p:nvPr/>
        </p:nvSpPr>
        <p:spPr>
          <a:xfrm>
            <a:off x="7668032" y="1588570"/>
            <a:ext cx="80795" cy="80795"/>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venir Next" panose="020B0503020202020204" pitchFamily="34" charset="0"/>
            </a:endParaRPr>
          </a:p>
        </p:txBody>
      </p:sp>
      <p:cxnSp>
        <p:nvCxnSpPr>
          <p:cNvPr id="31" name="Straight Connector 30">
            <a:extLst>
              <a:ext uri="{FF2B5EF4-FFF2-40B4-BE49-F238E27FC236}">
                <a16:creationId xmlns:a16="http://schemas.microsoft.com/office/drawing/2014/main" id="{29873481-F586-344B-A762-88CC78738389}"/>
              </a:ext>
            </a:extLst>
          </p:cNvPr>
          <p:cNvCxnSpPr>
            <a:cxnSpLocks/>
            <a:stCxn id="35" idx="3"/>
            <a:endCxn id="24" idx="1"/>
          </p:cNvCxnSpPr>
          <p:nvPr/>
        </p:nvCxnSpPr>
        <p:spPr>
          <a:xfrm flipV="1">
            <a:off x="2792095" y="1828194"/>
            <a:ext cx="757008" cy="188579"/>
          </a:xfrm>
          <a:prstGeom prst="line">
            <a:avLst/>
          </a:prstGeom>
          <a:ln w="28575">
            <a:solidFill>
              <a:srgbClr val="C00000"/>
            </a:solidFill>
            <a:prstDash val="soli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CBA2514B-9A4B-B64B-BE53-37123AAA4999}"/>
              </a:ext>
            </a:extLst>
          </p:cNvPr>
          <p:cNvCxnSpPr>
            <a:cxnSpLocks/>
            <a:stCxn id="24" idx="1"/>
          </p:cNvCxnSpPr>
          <p:nvPr/>
        </p:nvCxnSpPr>
        <p:spPr>
          <a:xfrm flipV="1">
            <a:off x="3549103" y="1633828"/>
            <a:ext cx="1443541" cy="194366"/>
          </a:xfrm>
          <a:prstGeom prst="line">
            <a:avLst/>
          </a:prstGeom>
          <a:ln w="28575">
            <a:solidFill>
              <a:srgbClr val="C00000"/>
            </a:solidFill>
            <a:prstDash val="soli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B0781626-0273-054F-99C9-3EF793FC4616}"/>
              </a:ext>
            </a:extLst>
          </p:cNvPr>
          <p:cNvCxnSpPr>
            <a:cxnSpLocks/>
            <a:stCxn id="25" idx="3"/>
            <a:endCxn id="26" idx="1"/>
          </p:cNvCxnSpPr>
          <p:nvPr/>
        </p:nvCxnSpPr>
        <p:spPr>
          <a:xfrm>
            <a:off x="5006496" y="1628968"/>
            <a:ext cx="2661536" cy="0"/>
          </a:xfrm>
          <a:prstGeom prst="line">
            <a:avLst/>
          </a:prstGeom>
          <a:ln w="28575">
            <a:solidFill>
              <a:srgbClr val="C00000"/>
            </a:solidFill>
            <a:prstDash val="solid"/>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6A774880-71C1-E841-929F-DF2287A556EB}"/>
              </a:ext>
            </a:extLst>
          </p:cNvPr>
          <p:cNvSpPr txBox="1"/>
          <p:nvPr/>
        </p:nvSpPr>
        <p:spPr>
          <a:xfrm>
            <a:off x="6378848" y="1743238"/>
            <a:ext cx="1448986" cy="313932"/>
          </a:xfrm>
          <a:prstGeom prst="rect">
            <a:avLst/>
          </a:prstGeom>
          <a:noFill/>
        </p:spPr>
        <p:txBody>
          <a:bodyPr wrap="none" rtlCol="0">
            <a:spAutoFit/>
          </a:bodyPr>
          <a:lstStyle/>
          <a:p>
            <a:r>
              <a:rPr lang="en-US" sz="1440" b="1">
                <a:solidFill>
                  <a:srgbClr val="C00000"/>
                </a:solidFill>
                <a:latin typeface="Avenir Next" panose="020B0503020202020204" pitchFamily="34" charset="0"/>
              </a:rPr>
              <a:t>GEM (RADY’s)</a:t>
            </a:r>
            <a:endParaRPr lang="en-US" sz="1440" b="1" dirty="0">
              <a:solidFill>
                <a:srgbClr val="C00000"/>
              </a:solidFill>
              <a:latin typeface="Avenir Next" panose="020B0503020202020204" pitchFamily="34" charset="0"/>
            </a:endParaRPr>
          </a:p>
        </p:txBody>
      </p:sp>
      <p:sp>
        <p:nvSpPr>
          <p:cNvPr id="35" name="Rectangle 34">
            <a:extLst>
              <a:ext uri="{FF2B5EF4-FFF2-40B4-BE49-F238E27FC236}">
                <a16:creationId xmlns:a16="http://schemas.microsoft.com/office/drawing/2014/main" id="{1FF0FCC0-34AA-D147-8166-CED0C9064B22}"/>
              </a:ext>
            </a:extLst>
          </p:cNvPr>
          <p:cNvSpPr/>
          <p:nvPr/>
        </p:nvSpPr>
        <p:spPr>
          <a:xfrm>
            <a:off x="2711300" y="1976375"/>
            <a:ext cx="80795" cy="8079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venir Next" panose="020B0503020202020204" pitchFamily="34" charset="0"/>
            </a:endParaRPr>
          </a:p>
        </p:txBody>
      </p:sp>
      <p:cxnSp>
        <p:nvCxnSpPr>
          <p:cNvPr id="36" name="Straight Connector 35">
            <a:extLst>
              <a:ext uri="{FF2B5EF4-FFF2-40B4-BE49-F238E27FC236}">
                <a16:creationId xmlns:a16="http://schemas.microsoft.com/office/drawing/2014/main" id="{612EBE5E-0C6B-D64A-95B0-F32753361C07}"/>
              </a:ext>
            </a:extLst>
          </p:cNvPr>
          <p:cNvCxnSpPr>
            <a:cxnSpLocks/>
          </p:cNvCxnSpPr>
          <p:nvPr/>
        </p:nvCxnSpPr>
        <p:spPr>
          <a:xfrm flipV="1">
            <a:off x="2401222" y="2032013"/>
            <a:ext cx="340558" cy="211111"/>
          </a:xfrm>
          <a:prstGeom prst="line">
            <a:avLst/>
          </a:prstGeom>
          <a:ln w="28575">
            <a:solidFill>
              <a:srgbClr val="C00000"/>
            </a:solidFill>
            <a:prstDash val="solid"/>
          </a:ln>
        </p:spPr>
        <p:style>
          <a:lnRef idx="1">
            <a:schemeClr val="accent1"/>
          </a:lnRef>
          <a:fillRef idx="0">
            <a:schemeClr val="accent1"/>
          </a:fillRef>
          <a:effectRef idx="0">
            <a:schemeClr val="accent1"/>
          </a:effectRef>
          <a:fontRef idx="minor">
            <a:schemeClr val="tx1"/>
          </a:fontRef>
        </p:style>
      </p:cxnSp>
      <p:pic>
        <p:nvPicPr>
          <p:cNvPr id="20" name="Picture 19">
            <a:extLst>
              <a:ext uri="{FF2B5EF4-FFF2-40B4-BE49-F238E27FC236}">
                <a16:creationId xmlns:a16="http://schemas.microsoft.com/office/drawing/2014/main" id="{E85C0F4E-0186-9545-9BFB-199E86FC4F5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616694" y="6161269"/>
            <a:ext cx="1245493" cy="639858"/>
          </a:xfrm>
          <a:prstGeom prst="rect">
            <a:avLst/>
          </a:prstGeom>
        </p:spPr>
      </p:pic>
      <p:pic>
        <p:nvPicPr>
          <p:cNvPr id="21" name="Picture 20">
            <a:extLst>
              <a:ext uri="{FF2B5EF4-FFF2-40B4-BE49-F238E27FC236}">
                <a16:creationId xmlns:a16="http://schemas.microsoft.com/office/drawing/2014/main" id="{E22FF468-379B-1947-A390-E1633244DDA6}"/>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4883" y="6136615"/>
            <a:ext cx="1113467" cy="689166"/>
          </a:xfrm>
          <a:prstGeom prst="rect">
            <a:avLst/>
          </a:prstGeom>
        </p:spPr>
      </p:pic>
      <p:sp>
        <p:nvSpPr>
          <p:cNvPr id="30" name="Title 5">
            <a:extLst>
              <a:ext uri="{FF2B5EF4-FFF2-40B4-BE49-F238E27FC236}">
                <a16:creationId xmlns:a16="http://schemas.microsoft.com/office/drawing/2014/main" id="{7C74EC56-133C-BA43-9B6D-3AF290C3DE95}"/>
              </a:ext>
            </a:extLst>
          </p:cNvPr>
          <p:cNvSpPr txBox="1">
            <a:spLocks/>
          </p:cNvSpPr>
          <p:nvPr/>
        </p:nvSpPr>
        <p:spPr>
          <a:xfrm>
            <a:off x="1060919" y="586152"/>
            <a:ext cx="8773879" cy="427041"/>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000" kern="1200">
                <a:solidFill>
                  <a:schemeClr val="tx1"/>
                </a:solidFill>
                <a:latin typeface="+mj-lt"/>
                <a:ea typeface="+mj-ea"/>
                <a:cs typeface="+mj-cs"/>
              </a:defRPr>
            </a:lvl1pPr>
          </a:lstStyle>
          <a:p>
            <a:r>
              <a:rPr lang="en-US" b="1" dirty="0">
                <a:latin typeface="Avenir Next" panose="020B0503020202020204" pitchFamily="34" charset="0"/>
              </a:rPr>
              <a:t>GEM – </a:t>
            </a:r>
            <a:r>
              <a:rPr lang="en-US" dirty="0">
                <a:latin typeface="Avenir Next" panose="020B0503020202020204" pitchFamily="34" charset="0"/>
              </a:rPr>
              <a:t>Rady Children Hospital rapid WGS cases</a:t>
            </a:r>
          </a:p>
        </p:txBody>
      </p:sp>
      <p:sp>
        <p:nvSpPr>
          <p:cNvPr id="2" name="TextBox 1">
            <a:extLst>
              <a:ext uri="{FF2B5EF4-FFF2-40B4-BE49-F238E27FC236}">
                <a16:creationId xmlns:a16="http://schemas.microsoft.com/office/drawing/2014/main" id="{147A643A-38B0-F740-BEA8-FB005238410E}"/>
              </a:ext>
            </a:extLst>
          </p:cNvPr>
          <p:cNvSpPr txBox="1"/>
          <p:nvPr/>
        </p:nvSpPr>
        <p:spPr>
          <a:xfrm>
            <a:off x="8593249" y="1275309"/>
            <a:ext cx="3055453" cy="2862322"/>
          </a:xfrm>
          <a:prstGeom prst="rect">
            <a:avLst/>
          </a:prstGeom>
          <a:noFill/>
        </p:spPr>
        <p:txBody>
          <a:bodyPr wrap="square" rtlCol="0">
            <a:spAutoFit/>
          </a:bodyPr>
          <a:lstStyle/>
          <a:p>
            <a:r>
              <a:rPr lang="en-US" dirty="0"/>
              <a:t>~54 diagnosed cases</a:t>
            </a:r>
          </a:p>
          <a:p>
            <a:endParaRPr lang="en-US" dirty="0"/>
          </a:p>
          <a:p>
            <a:r>
              <a:rPr lang="en-US" dirty="0"/>
              <a:t>Broad varieties:</a:t>
            </a:r>
          </a:p>
          <a:p>
            <a:pPr marL="285750" indent="-285750">
              <a:buFont typeface="Arial" panose="020B0604020202020204" pitchFamily="34" charset="0"/>
              <a:buChar char="•"/>
            </a:pPr>
            <a:r>
              <a:rPr lang="en-US" dirty="0"/>
              <a:t>Solos, duos, trios, and one quad</a:t>
            </a:r>
          </a:p>
          <a:p>
            <a:pPr marL="285750" indent="-285750">
              <a:buFont typeface="Arial" panose="020B0604020202020204" pitchFamily="34" charset="0"/>
              <a:buChar char="•"/>
            </a:pPr>
            <a:r>
              <a:rPr lang="en-US" dirty="0"/>
              <a:t>Ancestries</a:t>
            </a:r>
          </a:p>
          <a:p>
            <a:pPr marL="285750" indent="-285750">
              <a:buFont typeface="Arial" panose="020B0604020202020204" pitchFamily="34" charset="0"/>
              <a:buChar char="•"/>
            </a:pPr>
            <a:r>
              <a:rPr lang="en-US" dirty="0"/>
              <a:t>Mutation types</a:t>
            </a:r>
          </a:p>
          <a:p>
            <a:pPr marL="285750" indent="-285750">
              <a:buFont typeface="Arial" panose="020B0604020202020204" pitchFamily="34" charset="0"/>
              <a:buChar char="•"/>
            </a:pPr>
            <a:r>
              <a:rPr lang="en-US" dirty="0"/>
              <a:t>Inheritance</a:t>
            </a:r>
          </a:p>
          <a:p>
            <a:pPr marL="285750" indent="-285750">
              <a:buFont typeface="Arial" panose="020B0604020202020204" pitchFamily="34" charset="0"/>
              <a:buChar char="•"/>
            </a:pPr>
            <a:r>
              <a:rPr lang="en-US" dirty="0"/>
              <a:t>Phenotypes </a:t>
            </a:r>
          </a:p>
          <a:p>
            <a:endParaRPr lang="en-US" dirty="0"/>
          </a:p>
        </p:txBody>
      </p:sp>
      <p:cxnSp>
        <p:nvCxnSpPr>
          <p:cNvPr id="4" name="Straight Arrow Connector 3">
            <a:extLst>
              <a:ext uri="{FF2B5EF4-FFF2-40B4-BE49-F238E27FC236}">
                <a16:creationId xmlns:a16="http://schemas.microsoft.com/office/drawing/2014/main" id="{4DFB49E9-F226-DF4B-83C9-2893F16C03FB}"/>
              </a:ext>
            </a:extLst>
          </p:cNvPr>
          <p:cNvCxnSpPr>
            <a:cxnSpLocks/>
          </p:cNvCxnSpPr>
          <p:nvPr/>
        </p:nvCxnSpPr>
        <p:spPr>
          <a:xfrm flipV="1">
            <a:off x="4957986" y="1665296"/>
            <a:ext cx="9606" cy="40659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911FE7F4-1953-C947-9D78-BAD197AD8C46}"/>
              </a:ext>
            </a:extLst>
          </p:cNvPr>
          <p:cNvSpPr txBox="1"/>
          <p:nvPr/>
        </p:nvSpPr>
        <p:spPr>
          <a:xfrm>
            <a:off x="4189283" y="2103303"/>
            <a:ext cx="1553630" cy="338554"/>
          </a:xfrm>
          <a:prstGeom prst="rect">
            <a:avLst/>
          </a:prstGeom>
          <a:noFill/>
        </p:spPr>
        <p:txBody>
          <a:bodyPr wrap="none" rtlCol="0">
            <a:spAutoFit/>
          </a:bodyPr>
          <a:lstStyle/>
          <a:p>
            <a:r>
              <a:rPr lang="en-US" sz="1600" dirty="0">
                <a:solidFill>
                  <a:srgbClr val="C00000"/>
                </a:solidFill>
              </a:rPr>
              <a:t>100% in top 10</a:t>
            </a:r>
          </a:p>
        </p:txBody>
      </p:sp>
      <p:cxnSp>
        <p:nvCxnSpPr>
          <p:cNvPr id="27" name="Straight Arrow Connector 26">
            <a:extLst>
              <a:ext uri="{FF2B5EF4-FFF2-40B4-BE49-F238E27FC236}">
                <a16:creationId xmlns:a16="http://schemas.microsoft.com/office/drawing/2014/main" id="{E2303FD6-2326-E841-9CCD-B7197A0D4547}"/>
              </a:ext>
            </a:extLst>
          </p:cNvPr>
          <p:cNvCxnSpPr>
            <a:cxnSpLocks/>
          </p:cNvCxnSpPr>
          <p:nvPr/>
        </p:nvCxnSpPr>
        <p:spPr>
          <a:xfrm flipV="1">
            <a:off x="2330344" y="2350419"/>
            <a:ext cx="9606" cy="40659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C9E8BF62-2D01-224C-80F4-7354FBB4F9EB}"/>
              </a:ext>
            </a:extLst>
          </p:cNvPr>
          <p:cNvSpPr txBox="1"/>
          <p:nvPr/>
        </p:nvSpPr>
        <p:spPr>
          <a:xfrm>
            <a:off x="2139692" y="2789577"/>
            <a:ext cx="1258678" cy="338554"/>
          </a:xfrm>
          <a:prstGeom prst="rect">
            <a:avLst/>
          </a:prstGeom>
          <a:noFill/>
        </p:spPr>
        <p:txBody>
          <a:bodyPr wrap="none" rtlCol="0">
            <a:spAutoFit/>
          </a:bodyPr>
          <a:lstStyle/>
          <a:p>
            <a:r>
              <a:rPr lang="en-US" sz="1600" dirty="0">
                <a:solidFill>
                  <a:srgbClr val="C00000"/>
                </a:solidFill>
              </a:rPr>
              <a:t>84% first hit</a:t>
            </a:r>
          </a:p>
        </p:txBody>
      </p:sp>
      <p:sp>
        <p:nvSpPr>
          <p:cNvPr id="3" name="Rectangle 2">
            <a:extLst>
              <a:ext uri="{FF2B5EF4-FFF2-40B4-BE49-F238E27FC236}">
                <a16:creationId xmlns:a16="http://schemas.microsoft.com/office/drawing/2014/main" id="{5D139E42-815B-2540-9A7D-7000E8D2910D}"/>
              </a:ext>
            </a:extLst>
          </p:cNvPr>
          <p:cNvSpPr/>
          <p:nvPr/>
        </p:nvSpPr>
        <p:spPr>
          <a:xfrm>
            <a:off x="2178116" y="1275309"/>
            <a:ext cx="6146839" cy="1224677"/>
          </a:xfrm>
          <a:prstGeom prst="rect">
            <a:avLst/>
          </a:prstGeom>
          <a:gradFill flip="none" rotWithShape="1">
            <a:gsLst>
              <a:gs pos="50000">
                <a:schemeClr val="bg1"/>
              </a:gs>
              <a:gs pos="100000">
                <a:schemeClr val="bg1">
                  <a:alpha val="0"/>
                </a:schemeClr>
              </a:gs>
              <a:gs pos="0">
                <a:schemeClr val="bg1"/>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Arrow Connector 6">
            <a:extLst>
              <a:ext uri="{FF2B5EF4-FFF2-40B4-BE49-F238E27FC236}">
                <a16:creationId xmlns:a16="http://schemas.microsoft.com/office/drawing/2014/main" id="{EECF8F30-DA12-E24A-AF7A-3F1893161DD8}"/>
              </a:ext>
            </a:extLst>
          </p:cNvPr>
          <p:cNvCxnSpPr>
            <a:cxnSpLocks/>
          </p:cNvCxnSpPr>
          <p:nvPr/>
        </p:nvCxnSpPr>
        <p:spPr>
          <a:xfrm>
            <a:off x="2231442" y="1270095"/>
            <a:ext cx="2197068" cy="0"/>
          </a:xfrm>
          <a:prstGeom prst="straightConnector1">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F1A909A4-468C-6E4F-AEE2-C7A19C9631AC}"/>
              </a:ext>
            </a:extLst>
          </p:cNvPr>
          <p:cNvSpPr txBox="1"/>
          <p:nvPr/>
        </p:nvSpPr>
        <p:spPr>
          <a:xfrm>
            <a:off x="2330344" y="1270095"/>
            <a:ext cx="1999265" cy="369332"/>
          </a:xfrm>
          <a:prstGeom prst="rect">
            <a:avLst/>
          </a:prstGeom>
          <a:noFill/>
        </p:spPr>
        <p:txBody>
          <a:bodyPr wrap="none" rtlCol="0">
            <a:spAutoFit/>
          </a:bodyPr>
          <a:lstStyle/>
          <a:p>
            <a:r>
              <a:rPr lang="en-US" dirty="0"/>
              <a:t>Bayes Factor &gt; 1</a:t>
            </a:r>
          </a:p>
        </p:txBody>
      </p:sp>
      <p:sp>
        <p:nvSpPr>
          <p:cNvPr id="15" name="TextBox 14">
            <a:extLst>
              <a:ext uri="{FF2B5EF4-FFF2-40B4-BE49-F238E27FC236}">
                <a16:creationId xmlns:a16="http://schemas.microsoft.com/office/drawing/2014/main" id="{F8AC2F46-9C39-BF42-A48A-D31DB0CB039D}"/>
              </a:ext>
            </a:extLst>
          </p:cNvPr>
          <p:cNvSpPr txBox="1"/>
          <p:nvPr/>
        </p:nvSpPr>
        <p:spPr>
          <a:xfrm>
            <a:off x="8430621" y="4918617"/>
            <a:ext cx="3329758" cy="461665"/>
          </a:xfrm>
          <a:prstGeom prst="rect">
            <a:avLst/>
          </a:prstGeom>
          <a:noFill/>
        </p:spPr>
        <p:txBody>
          <a:bodyPr wrap="none" rtlCol="0">
            <a:spAutoFit/>
          </a:bodyPr>
          <a:lstStyle/>
          <a:p>
            <a:r>
              <a:rPr lang="en-US" sz="2400" b="1" dirty="0">
                <a:solidFill>
                  <a:srgbClr val="C00000"/>
                </a:solidFill>
              </a:rPr>
              <a:t>GEM list is very short</a:t>
            </a:r>
          </a:p>
        </p:txBody>
      </p:sp>
    </p:spTree>
    <p:extLst>
      <p:ext uri="{BB962C8B-B14F-4D97-AF65-F5344CB8AC3E}">
        <p14:creationId xmlns:p14="http://schemas.microsoft.com/office/powerpoint/2010/main" val="3081273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2415282-E67B-434A-8FCF-16D1D161671D}"/>
              </a:ext>
            </a:extLst>
          </p:cNvPr>
          <p:cNvSpPr>
            <a:spLocks noGrp="1"/>
          </p:cNvSpPr>
          <p:nvPr>
            <p:ph type="sldNum" sz="quarter" idx="12"/>
          </p:nvPr>
        </p:nvSpPr>
        <p:spPr/>
        <p:txBody>
          <a:bodyPr/>
          <a:lstStyle/>
          <a:p>
            <a:fld id="{E0BB9DE6-AB9B-7E4C-89BC-7CCB1B9FFC47}" type="slidenum">
              <a:rPr lang="en-US" smtClean="0"/>
              <a:pPr/>
              <a:t>13</a:t>
            </a:fld>
            <a:endParaRPr lang="en-US" dirty="0"/>
          </a:p>
        </p:txBody>
      </p:sp>
      <p:sp>
        <p:nvSpPr>
          <p:cNvPr id="6" name="Content Placeholder 5">
            <a:extLst>
              <a:ext uri="{FF2B5EF4-FFF2-40B4-BE49-F238E27FC236}">
                <a16:creationId xmlns:a16="http://schemas.microsoft.com/office/drawing/2014/main" id="{5B28842D-9530-3246-B2C3-928B676A5A1E}"/>
              </a:ext>
            </a:extLst>
          </p:cNvPr>
          <p:cNvSpPr>
            <a:spLocks noGrp="1"/>
          </p:cNvSpPr>
          <p:nvPr>
            <p:ph sz="quarter" idx="14"/>
          </p:nvPr>
        </p:nvSpPr>
        <p:spPr>
          <a:xfrm>
            <a:off x="7554374" y="2711182"/>
            <a:ext cx="4249051" cy="3053513"/>
          </a:xfrm>
        </p:spPr>
        <p:txBody>
          <a:bodyPr>
            <a:normAutofit fontScale="92500" lnSpcReduction="20000"/>
          </a:bodyPr>
          <a:lstStyle/>
          <a:p>
            <a:pPr marL="0" indent="0">
              <a:buNone/>
            </a:pPr>
            <a:r>
              <a:rPr lang="en-US" b="1" dirty="0"/>
              <a:t>Manufacturing HPO descriptions</a:t>
            </a:r>
          </a:p>
          <a:p>
            <a:r>
              <a:rPr lang="en-US" sz="1900" dirty="0"/>
              <a:t>Requires Physician training</a:t>
            </a:r>
          </a:p>
          <a:p>
            <a:r>
              <a:rPr lang="en-US" sz="1900" dirty="0"/>
              <a:t>Time spent reviewing clinical notes</a:t>
            </a:r>
          </a:p>
          <a:p>
            <a:r>
              <a:rPr lang="en-US" sz="1900" dirty="0"/>
              <a:t>Subjective</a:t>
            </a:r>
          </a:p>
          <a:p>
            <a:r>
              <a:rPr lang="en-US" sz="1900" dirty="0"/>
              <a:t>Process and Quality hard to standardize</a:t>
            </a:r>
          </a:p>
          <a:p>
            <a:r>
              <a:rPr lang="en-US" sz="1900" dirty="0"/>
              <a:t>Must be repeated periodically for follow up analyses</a:t>
            </a:r>
          </a:p>
          <a:p>
            <a:endParaRPr lang="en-US" dirty="0"/>
          </a:p>
          <a:p>
            <a:endParaRPr lang="en-US" dirty="0"/>
          </a:p>
        </p:txBody>
      </p:sp>
      <p:sp>
        <p:nvSpPr>
          <p:cNvPr id="4" name="Title 3">
            <a:extLst>
              <a:ext uri="{FF2B5EF4-FFF2-40B4-BE49-F238E27FC236}">
                <a16:creationId xmlns:a16="http://schemas.microsoft.com/office/drawing/2014/main" id="{FF8E1F0C-99E9-C44B-83C1-185911D3A1F9}"/>
              </a:ext>
            </a:extLst>
          </p:cNvPr>
          <p:cNvSpPr>
            <a:spLocks noGrp="1"/>
          </p:cNvSpPr>
          <p:nvPr>
            <p:ph type="title"/>
          </p:nvPr>
        </p:nvSpPr>
        <p:spPr/>
        <p:txBody>
          <a:bodyPr/>
          <a:lstStyle/>
          <a:p>
            <a:r>
              <a:rPr lang="en-US" b="1" dirty="0"/>
              <a:t>Phenotypes: </a:t>
            </a:r>
            <a:r>
              <a:rPr lang="en-US" dirty="0"/>
              <a:t>Finding HPO terms is hidden time sink in the diagnostic process </a:t>
            </a:r>
          </a:p>
        </p:txBody>
      </p:sp>
      <p:sp>
        <p:nvSpPr>
          <p:cNvPr id="7" name="TextBox 6">
            <a:extLst>
              <a:ext uri="{FF2B5EF4-FFF2-40B4-BE49-F238E27FC236}">
                <a16:creationId xmlns:a16="http://schemas.microsoft.com/office/drawing/2014/main" id="{AD5550F6-FE24-AB48-821A-7E26260A3F7E}"/>
              </a:ext>
            </a:extLst>
          </p:cNvPr>
          <p:cNvSpPr txBox="1"/>
          <p:nvPr/>
        </p:nvSpPr>
        <p:spPr>
          <a:xfrm>
            <a:off x="5937545" y="1753670"/>
            <a:ext cx="2513317" cy="369332"/>
          </a:xfrm>
          <a:prstGeom prst="rect">
            <a:avLst/>
          </a:prstGeom>
          <a:noFill/>
        </p:spPr>
        <p:txBody>
          <a:bodyPr wrap="none" rtlCol="0">
            <a:spAutoFit/>
          </a:bodyPr>
          <a:lstStyle/>
          <a:p>
            <a:r>
              <a:rPr lang="en-US" dirty="0">
                <a:solidFill>
                  <a:srgbClr val="C00000"/>
                </a:solidFill>
                <a:latin typeface="Avenir Next" panose="020B0503020202020204" pitchFamily="34" charset="0"/>
              </a:rPr>
              <a:t>+ hours, possibly days</a:t>
            </a:r>
          </a:p>
        </p:txBody>
      </p:sp>
      <p:grpSp>
        <p:nvGrpSpPr>
          <p:cNvPr id="25" name="Group 24">
            <a:extLst>
              <a:ext uri="{FF2B5EF4-FFF2-40B4-BE49-F238E27FC236}">
                <a16:creationId xmlns:a16="http://schemas.microsoft.com/office/drawing/2014/main" id="{8C28B33D-F3AC-134D-8CB6-248157695F64}"/>
              </a:ext>
            </a:extLst>
          </p:cNvPr>
          <p:cNvGrpSpPr/>
          <p:nvPr/>
        </p:nvGrpSpPr>
        <p:grpSpPr>
          <a:xfrm>
            <a:off x="606912" y="2530959"/>
            <a:ext cx="3666105" cy="3859835"/>
            <a:chOff x="1921753" y="212281"/>
            <a:chExt cx="4943393" cy="5143500"/>
          </a:xfrm>
        </p:grpSpPr>
        <p:grpSp>
          <p:nvGrpSpPr>
            <p:cNvPr id="26" name="Group 25">
              <a:extLst>
                <a:ext uri="{FF2B5EF4-FFF2-40B4-BE49-F238E27FC236}">
                  <a16:creationId xmlns:a16="http://schemas.microsoft.com/office/drawing/2014/main" id="{9B2F1824-E4B7-6D43-9044-3C108F3B7E13}"/>
                </a:ext>
              </a:extLst>
            </p:cNvPr>
            <p:cNvGrpSpPr/>
            <p:nvPr/>
          </p:nvGrpSpPr>
          <p:grpSpPr>
            <a:xfrm>
              <a:off x="1921753" y="212281"/>
              <a:ext cx="4943393" cy="5143500"/>
              <a:chOff x="1704937" y="212281"/>
              <a:chExt cx="4943393" cy="5143500"/>
            </a:xfrm>
          </p:grpSpPr>
          <p:pic>
            <p:nvPicPr>
              <p:cNvPr id="32" name="Picture 31">
                <a:extLst>
                  <a:ext uri="{FF2B5EF4-FFF2-40B4-BE49-F238E27FC236}">
                    <a16:creationId xmlns:a16="http://schemas.microsoft.com/office/drawing/2014/main" id="{FA62E271-238E-7F47-A4BC-2FD9CA5E0AF7}"/>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704937" y="212281"/>
                <a:ext cx="4943393" cy="5143500"/>
              </a:xfrm>
              <a:prstGeom prst="rect">
                <a:avLst/>
              </a:prstGeom>
            </p:spPr>
          </p:pic>
          <p:sp>
            <p:nvSpPr>
              <p:cNvPr id="33" name="Rectangle 32">
                <a:extLst>
                  <a:ext uri="{FF2B5EF4-FFF2-40B4-BE49-F238E27FC236}">
                    <a16:creationId xmlns:a16="http://schemas.microsoft.com/office/drawing/2014/main" id="{D898B0A5-CA34-B949-A091-03E5D134BE90}"/>
                  </a:ext>
                </a:extLst>
              </p:cNvPr>
              <p:cNvSpPr/>
              <p:nvPr/>
            </p:nvSpPr>
            <p:spPr>
              <a:xfrm>
                <a:off x="1739237" y="3028652"/>
                <a:ext cx="1565413" cy="655982"/>
              </a:xfrm>
              <a:prstGeom prst="rect">
                <a:avLst/>
              </a:prstGeom>
              <a:solidFill>
                <a:srgbClr val="DCE9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latin typeface="Avenir Next" panose="020B0503020202020204" pitchFamily="34" charset="0"/>
                </a:endParaRPr>
              </a:p>
            </p:txBody>
          </p:sp>
          <p:grpSp>
            <p:nvGrpSpPr>
              <p:cNvPr id="34" name="Group 33">
                <a:extLst>
                  <a:ext uri="{FF2B5EF4-FFF2-40B4-BE49-F238E27FC236}">
                    <a16:creationId xmlns:a16="http://schemas.microsoft.com/office/drawing/2014/main" id="{7860F312-AC81-A542-85C1-8C8D7BFD5F1D}"/>
                  </a:ext>
                </a:extLst>
              </p:cNvPr>
              <p:cNvGrpSpPr/>
              <p:nvPr/>
            </p:nvGrpSpPr>
            <p:grpSpPr>
              <a:xfrm>
                <a:off x="1739237" y="1510748"/>
                <a:ext cx="1217663" cy="655982"/>
                <a:chOff x="1739237" y="1510748"/>
                <a:chExt cx="1217663" cy="655982"/>
              </a:xfrm>
            </p:grpSpPr>
            <p:sp>
              <p:nvSpPr>
                <p:cNvPr id="52" name="Rectangle 51">
                  <a:extLst>
                    <a:ext uri="{FF2B5EF4-FFF2-40B4-BE49-F238E27FC236}">
                      <a16:creationId xmlns:a16="http://schemas.microsoft.com/office/drawing/2014/main" id="{8F6DFB44-EC8D-C148-95E3-B0335DDE904F}"/>
                    </a:ext>
                  </a:extLst>
                </p:cNvPr>
                <p:cNvSpPr/>
                <p:nvPr/>
              </p:nvSpPr>
              <p:spPr>
                <a:xfrm>
                  <a:off x="1739237" y="1510748"/>
                  <a:ext cx="854768" cy="655982"/>
                </a:xfrm>
                <a:prstGeom prst="rect">
                  <a:avLst/>
                </a:prstGeom>
                <a:solidFill>
                  <a:srgbClr val="DCE9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latin typeface="Avenir Next" panose="020B0503020202020204" pitchFamily="34" charset="0"/>
                  </a:endParaRPr>
                </a:p>
              </p:txBody>
            </p:sp>
            <p:sp>
              <p:nvSpPr>
                <p:cNvPr id="53" name="Right Triangle 52">
                  <a:extLst>
                    <a:ext uri="{FF2B5EF4-FFF2-40B4-BE49-F238E27FC236}">
                      <a16:creationId xmlns:a16="http://schemas.microsoft.com/office/drawing/2014/main" id="{0BD701B1-6DA4-BB43-83FB-A924E1E35F76}"/>
                    </a:ext>
                  </a:extLst>
                </p:cNvPr>
                <p:cNvSpPr/>
                <p:nvPr/>
              </p:nvSpPr>
              <p:spPr>
                <a:xfrm>
                  <a:off x="2594005" y="1510748"/>
                  <a:ext cx="362895" cy="655982"/>
                </a:xfrm>
                <a:prstGeom prst="rtTriangle">
                  <a:avLst/>
                </a:prstGeom>
                <a:solidFill>
                  <a:srgbClr val="DCEA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latin typeface="Avenir Next" panose="020B0503020202020204" pitchFamily="34" charset="0"/>
                  </a:endParaRPr>
                </a:p>
              </p:txBody>
            </p:sp>
          </p:grpSp>
          <p:grpSp>
            <p:nvGrpSpPr>
              <p:cNvPr id="35" name="Group 34">
                <a:extLst>
                  <a:ext uri="{FF2B5EF4-FFF2-40B4-BE49-F238E27FC236}">
                    <a16:creationId xmlns:a16="http://schemas.microsoft.com/office/drawing/2014/main" id="{2F77599D-BBFD-A742-A637-E6AA812BCFDA}"/>
                  </a:ext>
                </a:extLst>
              </p:cNvPr>
              <p:cNvGrpSpPr/>
              <p:nvPr/>
            </p:nvGrpSpPr>
            <p:grpSpPr>
              <a:xfrm>
                <a:off x="5466868" y="1504770"/>
                <a:ext cx="1132715" cy="661960"/>
                <a:chOff x="5466868" y="1504770"/>
                <a:chExt cx="1132715" cy="661960"/>
              </a:xfrm>
            </p:grpSpPr>
            <p:sp>
              <p:nvSpPr>
                <p:cNvPr id="50" name="Rectangle 49">
                  <a:extLst>
                    <a:ext uri="{FF2B5EF4-FFF2-40B4-BE49-F238E27FC236}">
                      <a16:creationId xmlns:a16="http://schemas.microsoft.com/office/drawing/2014/main" id="{981CA4C1-9384-1E49-B79B-9A71F2063576}"/>
                    </a:ext>
                  </a:extLst>
                </p:cNvPr>
                <p:cNvSpPr/>
                <p:nvPr/>
              </p:nvSpPr>
              <p:spPr>
                <a:xfrm>
                  <a:off x="5769665" y="1510748"/>
                  <a:ext cx="829918" cy="655982"/>
                </a:xfrm>
                <a:prstGeom prst="rect">
                  <a:avLst/>
                </a:prstGeom>
                <a:solidFill>
                  <a:srgbClr val="DCE9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latin typeface="Avenir Next" panose="020B0503020202020204" pitchFamily="34" charset="0"/>
                  </a:endParaRPr>
                </a:p>
              </p:txBody>
            </p:sp>
            <p:sp>
              <p:nvSpPr>
                <p:cNvPr id="51" name="Right Triangle 50">
                  <a:extLst>
                    <a:ext uri="{FF2B5EF4-FFF2-40B4-BE49-F238E27FC236}">
                      <a16:creationId xmlns:a16="http://schemas.microsoft.com/office/drawing/2014/main" id="{9C6025A3-1894-6B40-9F4D-BDD771082E38}"/>
                    </a:ext>
                  </a:extLst>
                </p:cNvPr>
                <p:cNvSpPr/>
                <p:nvPr/>
              </p:nvSpPr>
              <p:spPr>
                <a:xfrm flipH="1">
                  <a:off x="5466868" y="1504770"/>
                  <a:ext cx="362895" cy="655982"/>
                </a:xfrm>
                <a:prstGeom prst="rtTriangle">
                  <a:avLst/>
                </a:prstGeom>
                <a:solidFill>
                  <a:srgbClr val="DCEA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latin typeface="Avenir Next" panose="020B0503020202020204" pitchFamily="34" charset="0"/>
                  </a:endParaRPr>
                </a:p>
              </p:txBody>
            </p:sp>
          </p:grpSp>
          <p:grpSp>
            <p:nvGrpSpPr>
              <p:cNvPr id="36" name="Group 35">
                <a:extLst>
                  <a:ext uri="{FF2B5EF4-FFF2-40B4-BE49-F238E27FC236}">
                    <a16:creationId xmlns:a16="http://schemas.microsoft.com/office/drawing/2014/main" id="{79E2DA82-9EB6-2B4E-B0BE-07A016D90767}"/>
                  </a:ext>
                </a:extLst>
              </p:cNvPr>
              <p:cNvGrpSpPr/>
              <p:nvPr/>
            </p:nvGrpSpPr>
            <p:grpSpPr>
              <a:xfrm>
                <a:off x="4739369" y="3040147"/>
                <a:ext cx="1860214" cy="668324"/>
                <a:chOff x="4739369" y="3040147"/>
                <a:chExt cx="1860214" cy="668324"/>
              </a:xfrm>
            </p:grpSpPr>
            <p:sp>
              <p:nvSpPr>
                <p:cNvPr id="48" name="Rectangle 47">
                  <a:extLst>
                    <a:ext uri="{FF2B5EF4-FFF2-40B4-BE49-F238E27FC236}">
                      <a16:creationId xmlns:a16="http://schemas.microsoft.com/office/drawing/2014/main" id="{42C31235-6461-C948-B593-C432698AC35A}"/>
                    </a:ext>
                  </a:extLst>
                </p:cNvPr>
                <p:cNvSpPr/>
                <p:nvPr/>
              </p:nvSpPr>
              <p:spPr>
                <a:xfrm>
                  <a:off x="5034170" y="3040147"/>
                  <a:ext cx="1565413" cy="655982"/>
                </a:xfrm>
                <a:prstGeom prst="rect">
                  <a:avLst/>
                </a:prstGeom>
                <a:solidFill>
                  <a:srgbClr val="DCE9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latin typeface="Avenir Next" panose="020B0503020202020204" pitchFamily="34" charset="0"/>
                  </a:endParaRPr>
                </a:p>
              </p:txBody>
            </p:sp>
            <p:sp>
              <p:nvSpPr>
                <p:cNvPr id="49" name="Right Triangle 48">
                  <a:extLst>
                    <a:ext uri="{FF2B5EF4-FFF2-40B4-BE49-F238E27FC236}">
                      <a16:creationId xmlns:a16="http://schemas.microsoft.com/office/drawing/2014/main" id="{DD8D9D2B-C550-2D4C-8916-158544D040AF}"/>
                    </a:ext>
                  </a:extLst>
                </p:cNvPr>
                <p:cNvSpPr/>
                <p:nvPr/>
              </p:nvSpPr>
              <p:spPr>
                <a:xfrm flipH="1">
                  <a:off x="4739369" y="3052489"/>
                  <a:ext cx="362895" cy="655982"/>
                </a:xfrm>
                <a:prstGeom prst="rtTriangle">
                  <a:avLst/>
                </a:prstGeom>
                <a:solidFill>
                  <a:srgbClr val="DCEA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latin typeface="Avenir Next" panose="020B0503020202020204" pitchFamily="34" charset="0"/>
                  </a:endParaRPr>
                </a:p>
              </p:txBody>
            </p:sp>
          </p:grpSp>
          <p:sp>
            <p:nvSpPr>
              <p:cNvPr id="37" name="Rectangle 36">
                <a:extLst>
                  <a:ext uri="{FF2B5EF4-FFF2-40B4-BE49-F238E27FC236}">
                    <a16:creationId xmlns:a16="http://schemas.microsoft.com/office/drawing/2014/main" id="{A4580469-B9A8-1845-9A17-0731B764D10A}"/>
                  </a:ext>
                </a:extLst>
              </p:cNvPr>
              <p:cNvSpPr/>
              <p:nvPr/>
            </p:nvSpPr>
            <p:spPr>
              <a:xfrm>
                <a:off x="5431735" y="2300909"/>
                <a:ext cx="1167848" cy="626165"/>
              </a:xfrm>
              <a:prstGeom prst="rect">
                <a:avLst/>
              </a:prstGeom>
              <a:solidFill>
                <a:srgbClr val="C9F1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latin typeface="Avenir Next" panose="020B0503020202020204" pitchFamily="34" charset="0"/>
                </a:endParaRPr>
              </a:p>
            </p:txBody>
          </p:sp>
          <p:sp>
            <p:nvSpPr>
              <p:cNvPr id="38" name="Rectangle 37">
                <a:extLst>
                  <a:ext uri="{FF2B5EF4-FFF2-40B4-BE49-F238E27FC236}">
                    <a16:creationId xmlns:a16="http://schemas.microsoft.com/office/drawing/2014/main" id="{F9C2D732-F1EA-AA4F-A93C-ED766D7F430C}"/>
                  </a:ext>
                </a:extLst>
              </p:cNvPr>
              <p:cNvSpPr/>
              <p:nvPr/>
            </p:nvSpPr>
            <p:spPr>
              <a:xfrm>
                <a:off x="1740300" y="2269005"/>
                <a:ext cx="1167848" cy="626165"/>
              </a:xfrm>
              <a:prstGeom prst="rect">
                <a:avLst/>
              </a:prstGeom>
              <a:solidFill>
                <a:srgbClr val="C9F1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latin typeface="Avenir Next" panose="020B0503020202020204" pitchFamily="34" charset="0"/>
                </a:endParaRPr>
              </a:p>
            </p:txBody>
          </p:sp>
          <p:sp>
            <p:nvSpPr>
              <p:cNvPr id="39" name="Rectangle 38">
                <a:extLst>
                  <a:ext uri="{FF2B5EF4-FFF2-40B4-BE49-F238E27FC236}">
                    <a16:creationId xmlns:a16="http://schemas.microsoft.com/office/drawing/2014/main" id="{A5E1FA20-E7E2-364A-AB27-FDF70C319821}"/>
                  </a:ext>
                </a:extLst>
              </p:cNvPr>
              <p:cNvSpPr/>
              <p:nvPr/>
            </p:nvSpPr>
            <p:spPr>
              <a:xfrm>
                <a:off x="1740300" y="3852588"/>
                <a:ext cx="1167848" cy="626165"/>
              </a:xfrm>
              <a:prstGeom prst="rect">
                <a:avLst/>
              </a:prstGeom>
              <a:solidFill>
                <a:srgbClr val="C9F1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latin typeface="Avenir Next" panose="020B0503020202020204" pitchFamily="34" charset="0"/>
                </a:endParaRPr>
              </a:p>
            </p:txBody>
          </p:sp>
          <p:sp>
            <p:nvSpPr>
              <p:cNvPr id="40" name="Rectangle 39">
                <a:extLst>
                  <a:ext uri="{FF2B5EF4-FFF2-40B4-BE49-F238E27FC236}">
                    <a16:creationId xmlns:a16="http://schemas.microsoft.com/office/drawing/2014/main" id="{37749824-B36B-3848-9C12-BB284570C5F3}"/>
                  </a:ext>
                </a:extLst>
              </p:cNvPr>
              <p:cNvSpPr/>
              <p:nvPr/>
            </p:nvSpPr>
            <p:spPr>
              <a:xfrm>
                <a:off x="1739236" y="4646707"/>
                <a:ext cx="1565413" cy="655982"/>
              </a:xfrm>
              <a:prstGeom prst="rect">
                <a:avLst/>
              </a:prstGeom>
              <a:solidFill>
                <a:srgbClr val="DCE9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latin typeface="Avenir Next" panose="020B0503020202020204" pitchFamily="34" charset="0"/>
                </a:endParaRPr>
              </a:p>
            </p:txBody>
          </p:sp>
          <p:sp>
            <p:nvSpPr>
              <p:cNvPr id="41" name="Rectangle 40">
                <a:extLst>
                  <a:ext uri="{FF2B5EF4-FFF2-40B4-BE49-F238E27FC236}">
                    <a16:creationId xmlns:a16="http://schemas.microsoft.com/office/drawing/2014/main" id="{6C4BAB93-6D86-9E45-BA78-A00817E55658}"/>
                  </a:ext>
                </a:extLst>
              </p:cNvPr>
              <p:cNvSpPr/>
              <p:nvPr/>
            </p:nvSpPr>
            <p:spPr>
              <a:xfrm>
                <a:off x="4822501" y="4624082"/>
                <a:ext cx="1777082" cy="655982"/>
              </a:xfrm>
              <a:prstGeom prst="rect">
                <a:avLst/>
              </a:prstGeom>
              <a:solidFill>
                <a:srgbClr val="DCE9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latin typeface="Avenir Next" panose="020B0503020202020204" pitchFamily="34" charset="0"/>
                </a:endParaRPr>
              </a:p>
            </p:txBody>
          </p:sp>
          <p:grpSp>
            <p:nvGrpSpPr>
              <p:cNvPr id="42" name="Group 41">
                <a:extLst>
                  <a:ext uri="{FF2B5EF4-FFF2-40B4-BE49-F238E27FC236}">
                    <a16:creationId xmlns:a16="http://schemas.microsoft.com/office/drawing/2014/main" id="{A219B37B-38F1-3A40-950D-520421F8D6EF}"/>
                  </a:ext>
                </a:extLst>
              </p:cNvPr>
              <p:cNvGrpSpPr/>
              <p:nvPr/>
            </p:nvGrpSpPr>
            <p:grpSpPr>
              <a:xfrm>
                <a:off x="4940977" y="3842685"/>
                <a:ext cx="1641691" cy="626165"/>
                <a:chOff x="4940977" y="3842685"/>
                <a:chExt cx="1641691" cy="626165"/>
              </a:xfrm>
            </p:grpSpPr>
            <p:sp>
              <p:nvSpPr>
                <p:cNvPr id="46" name="Rectangle 45">
                  <a:extLst>
                    <a:ext uri="{FF2B5EF4-FFF2-40B4-BE49-F238E27FC236}">
                      <a16:creationId xmlns:a16="http://schemas.microsoft.com/office/drawing/2014/main" id="{D6E56106-9FE4-754B-BECC-47FD0C981CC3}"/>
                    </a:ext>
                  </a:extLst>
                </p:cNvPr>
                <p:cNvSpPr/>
                <p:nvPr/>
              </p:nvSpPr>
              <p:spPr>
                <a:xfrm>
                  <a:off x="5034170" y="3842685"/>
                  <a:ext cx="1548498" cy="626165"/>
                </a:xfrm>
                <a:prstGeom prst="rect">
                  <a:avLst/>
                </a:prstGeom>
                <a:solidFill>
                  <a:srgbClr val="C9F1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latin typeface="Avenir Next" panose="020B0503020202020204" pitchFamily="34" charset="0"/>
                  </a:endParaRPr>
                </a:p>
              </p:txBody>
            </p:sp>
            <p:sp>
              <p:nvSpPr>
                <p:cNvPr id="47" name="Rectangle 46">
                  <a:extLst>
                    <a:ext uri="{FF2B5EF4-FFF2-40B4-BE49-F238E27FC236}">
                      <a16:creationId xmlns:a16="http://schemas.microsoft.com/office/drawing/2014/main" id="{AE29B0D5-9EFB-5E4F-AD49-C7A0EC5A0061}"/>
                    </a:ext>
                  </a:extLst>
                </p:cNvPr>
                <p:cNvSpPr/>
                <p:nvPr/>
              </p:nvSpPr>
              <p:spPr>
                <a:xfrm>
                  <a:off x="4940977" y="4176823"/>
                  <a:ext cx="352393" cy="142497"/>
                </a:xfrm>
                <a:prstGeom prst="rect">
                  <a:avLst/>
                </a:prstGeom>
                <a:solidFill>
                  <a:srgbClr val="C9F1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latin typeface="Avenir Next" panose="020B0503020202020204" pitchFamily="34" charset="0"/>
                  </a:endParaRPr>
                </a:p>
              </p:txBody>
            </p:sp>
          </p:grpSp>
          <p:sp>
            <p:nvSpPr>
              <p:cNvPr id="43" name="Rectangle 42">
                <a:extLst>
                  <a:ext uri="{FF2B5EF4-FFF2-40B4-BE49-F238E27FC236}">
                    <a16:creationId xmlns:a16="http://schemas.microsoft.com/office/drawing/2014/main" id="{C9A77B35-7A81-1E4E-AC53-3481C4BCFE37}"/>
                  </a:ext>
                </a:extLst>
              </p:cNvPr>
              <p:cNvSpPr/>
              <p:nvPr/>
            </p:nvSpPr>
            <p:spPr>
              <a:xfrm>
                <a:off x="1739236" y="264573"/>
                <a:ext cx="1110721" cy="204231"/>
              </a:xfrm>
              <a:prstGeom prst="rect">
                <a:avLst/>
              </a:prstGeom>
              <a:gradFill flip="none" rotWithShape="1">
                <a:gsLst>
                  <a:gs pos="0">
                    <a:srgbClr val="FCFCFC"/>
                  </a:gs>
                  <a:gs pos="93000">
                    <a:srgbClr val="FBFCFA"/>
                  </a:gs>
                  <a:gs pos="100000">
                    <a:srgbClr val="FBFDFC"/>
                  </a:gs>
                </a:gsLst>
                <a:lin ang="54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latin typeface="Avenir Next" panose="020B0503020202020204" pitchFamily="34" charset="0"/>
                </a:endParaRPr>
              </a:p>
            </p:txBody>
          </p:sp>
          <p:sp>
            <p:nvSpPr>
              <p:cNvPr id="44" name="Rectangle 43">
                <a:extLst>
                  <a:ext uri="{FF2B5EF4-FFF2-40B4-BE49-F238E27FC236}">
                    <a16:creationId xmlns:a16="http://schemas.microsoft.com/office/drawing/2014/main" id="{2DA9DE2F-9474-F049-9A38-C286B220B07A}"/>
                  </a:ext>
                </a:extLst>
              </p:cNvPr>
              <p:cNvSpPr/>
              <p:nvPr/>
            </p:nvSpPr>
            <p:spPr>
              <a:xfrm>
                <a:off x="5752750" y="1041919"/>
                <a:ext cx="829918" cy="372388"/>
              </a:xfrm>
              <a:prstGeom prst="rect">
                <a:avLst/>
              </a:prstGeom>
              <a:gradFill flip="none" rotWithShape="1">
                <a:gsLst>
                  <a:gs pos="0">
                    <a:srgbClr val="F1EFF0"/>
                  </a:gs>
                  <a:gs pos="92000">
                    <a:srgbClr val="E5E5E4"/>
                  </a:gs>
                  <a:gs pos="100000">
                    <a:srgbClr val="E5E3E4"/>
                  </a:gs>
                </a:gsLst>
                <a:lin ang="54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latin typeface="Avenir Next" panose="020B0503020202020204" pitchFamily="34" charset="0"/>
                </a:endParaRPr>
              </a:p>
            </p:txBody>
          </p:sp>
          <p:sp>
            <p:nvSpPr>
              <p:cNvPr id="45" name="Rectangle 44">
                <a:extLst>
                  <a:ext uri="{FF2B5EF4-FFF2-40B4-BE49-F238E27FC236}">
                    <a16:creationId xmlns:a16="http://schemas.microsoft.com/office/drawing/2014/main" id="{B1204480-A65B-724F-AEB9-8DA009627C11}"/>
                  </a:ext>
                </a:extLst>
              </p:cNvPr>
              <p:cNvSpPr/>
              <p:nvPr/>
            </p:nvSpPr>
            <p:spPr>
              <a:xfrm>
                <a:off x="5532040" y="1029577"/>
                <a:ext cx="311531" cy="255819"/>
              </a:xfrm>
              <a:prstGeom prst="rect">
                <a:avLst/>
              </a:prstGeom>
              <a:gradFill flip="none" rotWithShape="1">
                <a:gsLst>
                  <a:gs pos="0">
                    <a:srgbClr val="F1EFF0"/>
                  </a:gs>
                  <a:gs pos="92000">
                    <a:srgbClr val="EBE9EC"/>
                  </a:gs>
                  <a:gs pos="100000">
                    <a:srgbClr val="E5E3E4"/>
                  </a:gs>
                </a:gsLst>
                <a:lin ang="54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latin typeface="Avenir Next" panose="020B0503020202020204" pitchFamily="34" charset="0"/>
                </a:endParaRPr>
              </a:p>
            </p:txBody>
          </p:sp>
        </p:grpSp>
        <p:sp>
          <p:nvSpPr>
            <p:cNvPr id="27" name="TextBox 26">
              <a:extLst>
                <a:ext uri="{FF2B5EF4-FFF2-40B4-BE49-F238E27FC236}">
                  <a16:creationId xmlns:a16="http://schemas.microsoft.com/office/drawing/2014/main" id="{E273421C-CA5B-7249-9F73-5EF51F5622B2}"/>
                </a:ext>
              </a:extLst>
            </p:cNvPr>
            <p:cNvSpPr txBox="1"/>
            <p:nvPr/>
          </p:nvSpPr>
          <p:spPr>
            <a:xfrm>
              <a:off x="1994505" y="1723363"/>
              <a:ext cx="666174" cy="328107"/>
            </a:xfrm>
            <a:prstGeom prst="rect">
              <a:avLst/>
            </a:prstGeom>
            <a:noFill/>
          </p:spPr>
          <p:txBody>
            <a:bodyPr wrap="none" rtlCol="0">
              <a:spAutoFit/>
            </a:bodyPr>
            <a:lstStyle/>
            <a:p>
              <a:r>
                <a:rPr lang="en-US" sz="1000" dirty="0">
                  <a:solidFill>
                    <a:schemeClr val="tx1">
                      <a:lumMod val="65000"/>
                      <a:lumOff val="35000"/>
                    </a:schemeClr>
                  </a:solidFill>
                  <a:latin typeface="Avenir Next" panose="020B0503020202020204" pitchFamily="34" charset="0"/>
                </a:rPr>
                <a:t>Align</a:t>
              </a:r>
            </a:p>
          </p:txBody>
        </p:sp>
        <p:sp>
          <p:nvSpPr>
            <p:cNvPr id="28" name="TextBox 27">
              <a:extLst>
                <a:ext uri="{FF2B5EF4-FFF2-40B4-BE49-F238E27FC236}">
                  <a16:creationId xmlns:a16="http://schemas.microsoft.com/office/drawing/2014/main" id="{FE45CE0B-9D0C-E84A-95AE-B22DCE9CCCD0}"/>
                </a:ext>
              </a:extLst>
            </p:cNvPr>
            <p:cNvSpPr txBox="1"/>
            <p:nvPr/>
          </p:nvSpPr>
          <p:spPr>
            <a:xfrm>
              <a:off x="1994505" y="2460103"/>
              <a:ext cx="1226001" cy="328107"/>
            </a:xfrm>
            <a:prstGeom prst="rect">
              <a:avLst/>
            </a:prstGeom>
            <a:noFill/>
          </p:spPr>
          <p:txBody>
            <a:bodyPr wrap="none" rtlCol="0">
              <a:spAutoFit/>
            </a:bodyPr>
            <a:lstStyle/>
            <a:p>
              <a:r>
                <a:rPr lang="en-US" sz="1000" dirty="0">
                  <a:solidFill>
                    <a:schemeClr val="tx1">
                      <a:lumMod val="65000"/>
                      <a:lumOff val="35000"/>
                    </a:schemeClr>
                  </a:solidFill>
                  <a:latin typeface="Avenir Next" panose="020B0503020202020204" pitchFamily="34" charset="0"/>
                </a:rPr>
                <a:t>Call Variants</a:t>
              </a:r>
            </a:p>
          </p:txBody>
        </p:sp>
        <p:sp>
          <p:nvSpPr>
            <p:cNvPr id="29" name="TextBox 28">
              <a:extLst>
                <a:ext uri="{FF2B5EF4-FFF2-40B4-BE49-F238E27FC236}">
                  <a16:creationId xmlns:a16="http://schemas.microsoft.com/office/drawing/2014/main" id="{69BABE52-C944-1847-9BE9-89D57DB09AF3}"/>
                </a:ext>
              </a:extLst>
            </p:cNvPr>
            <p:cNvSpPr txBox="1"/>
            <p:nvPr/>
          </p:nvSpPr>
          <p:spPr>
            <a:xfrm>
              <a:off x="1994505" y="3223223"/>
              <a:ext cx="1649654" cy="328107"/>
            </a:xfrm>
            <a:prstGeom prst="rect">
              <a:avLst/>
            </a:prstGeom>
            <a:noFill/>
          </p:spPr>
          <p:txBody>
            <a:bodyPr wrap="none" rtlCol="0">
              <a:spAutoFit/>
            </a:bodyPr>
            <a:lstStyle/>
            <a:p>
              <a:r>
                <a:rPr lang="en-US" sz="1000" dirty="0">
                  <a:solidFill>
                    <a:schemeClr val="tx1">
                      <a:lumMod val="65000"/>
                      <a:lumOff val="35000"/>
                    </a:schemeClr>
                  </a:solidFill>
                  <a:latin typeface="Avenir Next" panose="020B0503020202020204" pitchFamily="34" charset="0"/>
                </a:rPr>
                <a:t>Annotate Variants</a:t>
              </a:r>
            </a:p>
          </p:txBody>
        </p:sp>
        <p:sp>
          <p:nvSpPr>
            <p:cNvPr id="30" name="TextBox 29">
              <a:extLst>
                <a:ext uri="{FF2B5EF4-FFF2-40B4-BE49-F238E27FC236}">
                  <a16:creationId xmlns:a16="http://schemas.microsoft.com/office/drawing/2014/main" id="{68EFF44F-4B81-B343-B6BE-5DD1CF1BAEB0}"/>
                </a:ext>
              </a:extLst>
            </p:cNvPr>
            <p:cNvSpPr txBox="1"/>
            <p:nvPr/>
          </p:nvSpPr>
          <p:spPr>
            <a:xfrm>
              <a:off x="1994505" y="3971184"/>
              <a:ext cx="1610748" cy="328107"/>
            </a:xfrm>
            <a:prstGeom prst="rect">
              <a:avLst/>
            </a:prstGeom>
            <a:noFill/>
          </p:spPr>
          <p:txBody>
            <a:bodyPr wrap="none" rtlCol="0">
              <a:spAutoFit/>
            </a:bodyPr>
            <a:lstStyle/>
            <a:p>
              <a:r>
                <a:rPr lang="en-US" sz="1000" dirty="0">
                  <a:solidFill>
                    <a:schemeClr val="tx1">
                      <a:lumMod val="65000"/>
                      <a:lumOff val="35000"/>
                    </a:schemeClr>
                  </a:solidFill>
                  <a:latin typeface="Avenir Next" panose="020B0503020202020204" pitchFamily="34" charset="0"/>
                </a:rPr>
                <a:t>Interpret Variants</a:t>
              </a:r>
            </a:p>
          </p:txBody>
        </p:sp>
        <p:sp>
          <p:nvSpPr>
            <p:cNvPr id="31" name="TextBox 30">
              <a:extLst>
                <a:ext uri="{FF2B5EF4-FFF2-40B4-BE49-F238E27FC236}">
                  <a16:creationId xmlns:a16="http://schemas.microsoft.com/office/drawing/2014/main" id="{F47E1C65-A78F-B74E-B587-593C169AFF8D}"/>
                </a:ext>
              </a:extLst>
            </p:cNvPr>
            <p:cNvSpPr txBox="1"/>
            <p:nvPr/>
          </p:nvSpPr>
          <p:spPr>
            <a:xfrm>
              <a:off x="1994505" y="4820809"/>
              <a:ext cx="1405406" cy="328107"/>
            </a:xfrm>
            <a:prstGeom prst="rect">
              <a:avLst/>
            </a:prstGeom>
            <a:noFill/>
          </p:spPr>
          <p:txBody>
            <a:bodyPr wrap="none" rtlCol="0">
              <a:spAutoFit/>
            </a:bodyPr>
            <a:lstStyle/>
            <a:p>
              <a:r>
                <a:rPr lang="en-US" sz="1000" dirty="0">
                  <a:solidFill>
                    <a:schemeClr val="tx1">
                      <a:lumMod val="65000"/>
                      <a:lumOff val="35000"/>
                    </a:schemeClr>
                  </a:solidFill>
                  <a:latin typeface="Avenir Next" panose="020B0503020202020204" pitchFamily="34" charset="0"/>
                </a:rPr>
                <a:t>Clinical Report</a:t>
              </a:r>
            </a:p>
          </p:txBody>
        </p:sp>
      </p:grpSp>
      <p:pic>
        <p:nvPicPr>
          <p:cNvPr id="54" name="Picture 53" descr="A person sitting at a desk in front of a computer&#10;&#10;Description automatically generated">
            <a:extLst>
              <a:ext uri="{FF2B5EF4-FFF2-40B4-BE49-F238E27FC236}">
                <a16:creationId xmlns:a16="http://schemas.microsoft.com/office/drawing/2014/main" id="{0824C3EA-663B-9F45-874B-5133DC2E2FD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340842" y="1433880"/>
            <a:ext cx="1561308" cy="1097079"/>
          </a:xfrm>
          <a:prstGeom prst="rect">
            <a:avLst/>
          </a:prstGeom>
        </p:spPr>
      </p:pic>
      <p:grpSp>
        <p:nvGrpSpPr>
          <p:cNvPr id="59" name="Group 58">
            <a:extLst>
              <a:ext uri="{FF2B5EF4-FFF2-40B4-BE49-F238E27FC236}">
                <a16:creationId xmlns:a16="http://schemas.microsoft.com/office/drawing/2014/main" id="{112957C7-B780-AC4D-B9D1-89406BB57252}"/>
              </a:ext>
            </a:extLst>
          </p:cNvPr>
          <p:cNvGrpSpPr/>
          <p:nvPr/>
        </p:nvGrpSpPr>
        <p:grpSpPr>
          <a:xfrm>
            <a:off x="4321068" y="2630114"/>
            <a:ext cx="1932674" cy="3857951"/>
            <a:chOff x="4321068" y="2630114"/>
            <a:chExt cx="1932674" cy="3857951"/>
          </a:xfrm>
        </p:grpSpPr>
        <p:pic>
          <p:nvPicPr>
            <p:cNvPr id="8" name="Picture 7" descr="A close up of a logo&#10;&#10;Description automatically generated">
              <a:extLst>
                <a:ext uri="{FF2B5EF4-FFF2-40B4-BE49-F238E27FC236}">
                  <a16:creationId xmlns:a16="http://schemas.microsoft.com/office/drawing/2014/main" id="{9175FC7A-A255-BF43-A356-C25EEF8B4676}"/>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342093" y="3524618"/>
              <a:ext cx="436535" cy="436534"/>
            </a:xfrm>
            <a:prstGeom prst="rect">
              <a:avLst/>
            </a:prstGeom>
          </p:spPr>
        </p:pic>
        <p:pic>
          <p:nvPicPr>
            <p:cNvPr id="9" name="Picture 8" descr="A close up of a logo&#10;&#10;Description automatically generated">
              <a:extLst>
                <a:ext uri="{FF2B5EF4-FFF2-40B4-BE49-F238E27FC236}">
                  <a16:creationId xmlns:a16="http://schemas.microsoft.com/office/drawing/2014/main" id="{C2685B0C-54CE-C64E-B1CF-C1041EA9A1CE}"/>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445733" y="4100210"/>
              <a:ext cx="229254" cy="229254"/>
            </a:xfrm>
            <a:prstGeom prst="rect">
              <a:avLst/>
            </a:prstGeom>
          </p:spPr>
        </p:pic>
        <p:pic>
          <p:nvPicPr>
            <p:cNvPr id="10" name="Picture 9" descr="A close up of a logo&#10;&#10;Description automatically generated">
              <a:extLst>
                <a:ext uri="{FF2B5EF4-FFF2-40B4-BE49-F238E27FC236}">
                  <a16:creationId xmlns:a16="http://schemas.microsoft.com/office/drawing/2014/main" id="{5678A3EB-AFAE-5D48-9B85-7BA4597CE303}"/>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4483092" y="4665524"/>
              <a:ext cx="154536" cy="154535"/>
            </a:xfrm>
            <a:prstGeom prst="rect">
              <a:avLst/>
            </a:prstGeom>
          </p:spPr>
        </p:pic>
        <p:pic>
          <p:nvPicPr>
            <p:cNvPr id="11" name="Picture 10" descr="A close up of a logo&#10;&#10;Description automatically generated">
              <a:extLst>
                <a:ext uri="{FF2B5EF4-FFF2-40B4-BE49-F238E27FC236}">
                  <a16:creationId xmlns:a16="http://schemas.microsoft.com/office/drawing/2014/main" id="{0B3E5BE7-D58D-4946-A882-A756ABFD79DD}"/>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4483092" y="5128852"/>
              <a:ext cx="154536" cy="154535"/>
            </a:xfrm>
            <a:prstGeom prst="rect">
              <a:avLst/>
            </a:prstGeom>
          </p:spPr>
        </p:pic>
        <p:pic>
          <p:nvPicPr>
            <p:cNvPr id="12" name="Picture 11" descr="A close up of a logo&#10;&#10;Description automatically generated">
              <a:extLst>
                <a:ext uri="{FF2B5EF4-FFF2-40B4-BE49-F238E27FC236}">
                  <a16:creationId xmlns:a16="http://schemas.microsoft.com/office/drawing/2014/main" id="{7B9C2CED-7BB1-A842-A016-D747E5DD817B}"/>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321068" y="5497318"/>
              <a:ext cx="478585" cy="478585"/>
            </a:xfrm>
            <a:prstGeom prst="rect">
              <a:avLst/>
            </a:prstGeom>
          </p:spPr>
        </p:pic>
        <p:pic>
          <p:nvPicPr>
            <p:cNvPr id="13" name="Picture 12" descr="A close up of a logo&#10;&#10;Description automatically generated">
              <a:extLst>
                <a:ext uri="{FF2B5EF4-FFF2-40B4-BE49-F238E27FC236}">
                  <a16:creationId xmlns:a16="http://schemas.microsoft.com/office/drawing/2014/main" id="{0FE3C655-4C90-BA48-82C5-BDAEC5EC1F9C}"/>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4417126" y="6120639"/>
              <a:ext cx="286468" cy="286467"/>
            </a:xfrm>
            <a:prstGeom prst="rect">
              <a:avLst/>
            </a:prstGeom>
          </p:spPr>
        </p:pic>
        <p:cxnSp>
          <p:nvCxnSpPr>
            <p:cNvPr id="14" name="Straight Arrow Connector 13">
              <a:extLst>
                <a:ext uri="{FF2B5EF4-FFF2-40B4-BE49-F238E27FC236}">
                  <a16:creationId xmlns:a16="http://schemas.microsoft.com/office/drawing/2014/main" id="{1A9586E2-8F5B-C242-981D-6DBEFDC3C829}"/>
                </a:ext>
              </a:extLst>
            </p:cNvPr>
            <p:cNvCxnSpPr>
              <a:stCxn id="8" idx="2"/>
              <a:endCxn id="9" idx="0"/>
            </p:cNvCxnSpPr>
            <p:nvPr/>
          </p:nvCxnSpPr>
          <p:spPr>
            <a:xfrm>
              <a:off x="4560360" y="3961152"/>
              <a:ext cx="1" cy="139057"/>
            </a:xfrm>
            <a:prstGeom prst="straightConnector1">
              <a:avLst/>
            </a:prstGeom>
            <a:ln w="25400">
              <a:solidFill>
                <a:schemeClr val="bg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CC92C61A-7478-E748-A155-37B7EBC8AF3F}"/>
                </a:ext>
              </a:extLst>
            </p:cNvPr>
            <p:cNvCxnSpPr>
              <a:stCxn id="9" idx="2"/>
              <a:endCxn id="10" idx="0"/>
            </p:cNvCxnSpPr>
            <p:nvPr/>
          </p:nvCxnSpPr>
          <p:spPr>
            <a:xfrm flipH="1">
              <a:off x="4560360" y="4329464"/>
              <a:ext cx="1" cy="336060"/>
            </a:xfrm>
            <a:prstGeom prst="straightConnector1">
              <a:avLst/>
            </a:prstGeom>
            <a:ln w="25400">
              <a:solidFill>
                <a:schemeClr val="bg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C96BEEEF-DD9F-774C-A67F-5EAC31546CE3}"/>
                </a:ext>
              </a:extLst>
            </p:cNvPr>
            <p:cNvCxnSpPr>
              <a:stCxn id="10" idx="2"/>
              <a:endCxn id="11" idx="0"/>
            </p:cNvCxnSpPr>
            <p:nvPr/>
          </p:nvCxnSpPr>
          <p:spPr>
            <a:xfrm>
              <a:off x="4560360" y="4820059"/>
              <a:ext cx="0" cy="308793"/>
            </a:xfrm>
            <a:prstGeom prst="straightConnector1">
              <a:avLst/>
            </a:prstGeom>
            <a:ln w="25400">
              <a:solidFill>
                <a:schemeClr val="bg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E9C9D22B-820D-7E4D-A5FC-D6C92F38FCD6}"/>
                </a:ext>
              </a:extLst>
            </p:cNvPr>
            <p:cNvCxnSpPr>
              <a:stCxn id="11" idx="2"/>
              <a:endCxn id="12" idx="0"/>
            </p:cNvCxnSpPr>
            <p:nvPr/>
          </p:nvCxnSpPr>
          <p:spPr>
            <a:xfrm>
              <a:off x="4560360" y="5283387"/>
              <a:ext cx="1" cy="213931"/>
            </a:xfrm>
            <a:prstGeom prst="straightConnector1">
              <a:avLst/>
            </a:prstGeom>
            <a:ln w="25400">
              <a:solidFill>
                <a:schemeClr val="bg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77E03534-EA67-CA45-8216-AE2ADF87B6FE}"/>
                </a:ext>
              </a:extLst>
            </p:cNvPr>
            <p:cNvCxnSpPr>
              <a:stCxn id="12" idx="2"/>
              <a:endCxn id="13" idx="0"/>
            </p:cNvCxnSpPr>
            <p:nvPr/>
          </p:nvCxnSpPr>
          <p:spPr>
            <a:xfrm flipH="1">
              <a:off x="4560360" y="5975903"/>
              <a:ext cx="1" cy="144736"/>
            </a:xfrm>
            <a:prstGeom prst="straightConnector1">
              <a:avLst/>
            </a:prstGeom>
            <a:ln w="25400">
              <a:solidFill>
                <a:schemeClr val="bg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D924D049-6793-D24E-86A6-078801D71E4F}"/>
                </a:ext>
              </a:extLst>
            </p:cNvPr>
            <p:cNvSpPr txBox="1"/>
            <p:nvPr/>
          </p:nvSpPr>
          <p:spPr>
            <a:xfrm>
              <a:off x="4856852" y="3645711"/>
              <a:ext cx="763351" cy="307777"/>
            </a:xfrm>
            <a:prstGeom prst="rect">
              <a:avLst/>
            </a:prstGeom>
            <a:noFill/>
          </p:spPr>
          <p:txBody>
            <a:bodyPr wrap="none" rtlCol="0">
              <a:spAutoFit/>
            </a:bodyPr>
            <a:lstStyle/>
            <a:p>
              <a:r>
                <a:rPr lang="en-US" sz="1400" dirty="0">
                  <a:latin typeface="Avenir Next" panose="020B0503020202020204" pitchFamily="34" charset="0"/>
                </a:rPr>
                <a:t>26-72h</a:t>
              </a:r>
            </a:p>
          </p:txBody>
        </p:sp>
        <p:sp>
          <p:nvSpPr>
            <p:cNvPr id="20" name="TextBox 19">
              <a:extLst>
                <a:ext uri="{FF2B5EF4-FFF2-40B4-BE49-F238E27FC236}">
                  <a16:creationId xmlns:a16="http://schemas.microsoft.com/office/drawing/2014/main" id="{9B33D933-2908-4D40-9534-D8F5648ECF6B}"/>
                </a:ext>
              </a:extLst>
            </p:cNvPr>
            <p:cNvSpPr txBox="1"/>
            <p:nvPr/>
          </p:nvSpPr>
          <p:spPr>
            <a:xfrm>
              <a:off x="4856852" y="4115769"/>
              <a:ext cx="599844" cy="307777"/>
            </a:xfrm>
            <a:prstGeom prst="rect">
              <a:avLst/>
            </a:prstGeom>
            <a:noFill/>
          </p:spPr>
          <p:txBody>
            <a:bodyPr wrap="none" rtlCol="0">
              <a:spAutoFit/>
            </a:bodyPr>
            <a:lstStyle/>
            <a:p>
              <a:r>
                <a:rPr lang="en-US" sz="1400" dirty="0">
                  <a:latin typeface="Avenir Next" panose="020B0503020202020204" pitchFamily="34" charset="0"/>
                </a:rPr>
                <a:t>2-8 h</a:t>
              </a:r>
            </a:p>
          </p:txBody>
        </p:sp>
        <p:sp>
          <p:nvSpPr>
            <p:cNvPr id="21" name="TextBox 20">
              <a:extLst>
                <a:ext uri="{FF2B5EF4-FFF2-40B4-BE49-F238E27FC236}">
                  <a16:creationId xmlns:a16="http://schemas.microsoft.com/office/drawing/2014/main" id="{55A79AD9-B8B8-B242-A284-731DF7684D42}"/>
                </a:ext>
              </a:extLst>
            </p:cNvPr>
            <p:cNvSpPr txBox="1"/>
            <p:nvPr/>
          </p:nvSpPr>
          <p:spPr>
            <a:xfrm>
              <a:off x="4856852" y="4637195"/>
              <a:ext cx="558166" cy="307777"/>
            </a:xfrm>
            <a:prstGeom prst="rect">
              <a:avLst/>
            </a:prstGeom>
            <a:noFill/>
          </p:spPr>
          <p:txBody>
            <a:bodyPr wrap="none" rtlCol="0">
              <a:spAutoFit/>
            </a:bodyPr>
            <a:lstStyle/>
            <a:p>
              <a:r>
                <a:rPr lang="en-US" sz="1400" dirty="0">
                  <a:latin typeface="Avenir Next" panose="020B0503020202020204" pitchFamily="34" charset="0"/>
                </a:rPr>
                <a:t>&gt;1 h</a:t>
              </a:r>
            </a:p>
          </p:txBody>
        </p:sp>
        <p:sp>
          <p:nvSpPr>
            <p:cNvPr id="22" name="TextBox 21">
              <a:extLst>
                <a:ext uri="{FF2B5EF4-FFF2-40B4-BE49-F238E27FC236}">
                  <a16:creationId xmlns:a16="http://schemas.microsoft.com/office/drawing/2014/main" id="{1F539DDA-5C31-EC4C-B5C5-0FF81CE4274D}"/>
                </a:ext>
              </a:extLst>
            </p:cNvPr>
            <p:cNvSpPr txBox="1"/>
            <p:nvPr/>
          </p:nvSpPr>
          <p:spPr>
            <a:xfrm>
              <a:off x="4856852" y="5126920"/>
              <a:ext cx="558166" cy="307777"/>
            </a:xfrm>
            <a:prstGeom prst="rect">
              <a:avLst/>
            </a:prstGeom>
            <a:noFill/>
          </p:spPr>
          <p:txBody>
            <a:bodyPr wrap="none" rtlCol="0">
              <a:spAutoFit/>
            </a:bodyPr>
            <a:lstStyle/>
            <a:p>
              <a:r>
                <a:rPr lang="en-US" sz="1400" dirty="0">
                  <a:latin typeface="Avenir Next" panose="020B0503020202020204" pitchFamily="34" charset="0"/>
                </a:rPr>
                <a:t>&gt;1 h</a:t>
              </a:r>
            </a:p>
          </p:txBody>
        </p:sp>
        <p:sp>
          <p:nvSpPr>
            <p:cNvPr id="23" name="TextBox 22">
              <a:extLst>
                <a:ext uri="{FF2B5EF4-FFF2-40B4-BE49-F238E27FC236}">
                  <a16:creationId xmlns:a16="http://schemas.microsoft.com/office/drawing/2014/main" id="{D24411E2-04F9-634D-AEC6-CC20AEF4ED19}"/>
                </a:ext>
              </a:extLst>
            </p:cNvPr>
            <p:cNvSpPr txBox="1"/>
            <p:nvPr/>
          </p:nvSpPr>
          <p:spPr>
            <a:xfrm>
              <a:off x="4856852" y="5639357"/>
              <a:ext cx="928459" cy="307777"/>
            </a:xfrm>
            <a:prstGeom prst="rect">
              <a:avLst/>
            </a:prstGeom>
            <a:noFill/>
          </p:spPr>
          <p:txBody>
            <a:bodyPr wrap="none" rtlCol="0">
              <a:spAutoFit/>
            </a:bodyPr>
            <a:lstStyle/>
            <a:p>
              <a:r>
                <a:rPr lang="en-US" sz="1400" dirty="0">
                  <a:latin typeface="Avenir Next" panose="020B0503020202020204" pitchFamily="34" charset="0"/>
                </a:rPr>
                <a:t>12-48+ h</a:t>
              </a:r>
            </a:p>
          </p:txBody>
        </p:sp>
        <p:sp>
          <p:nvSpPr>
            <p:cNvPr id="24" name="TextBox 23">
              <a:extLst>
                <a:ext uri="{FF2B5EF4-FFF2-40B4-BE49-F238E27FC236}">
                  <a16:creationId xmlns:a16="http://schemas.microsoft.com/office/drawing/2014/main" id="{86C870BB-B4C4-3C41-90D3-FDE100AD4336}"/>
                </a:ext>
              </a:extLst>
            </p:cNvPr>
            <p:cNvSpPr txBox="1"/>
            <p:nvPr/>
          </p:nvSpPr>
          <p:spPr>
            <a:xfrm>
              <a:off x="4856852" y="6180288"/>
              <a:ext cx="599844" cy="307777"/>
            </a:xfrm>
            <a:prstGeom prst="rect">
              <a:avLst/>
            </a:prstGeom>
            <a:noFill/>
          </p:spPr>
          <p:txBody>
            <a:bodyPr wrap="none" rtlCol="0">
              <a:spAutoFit/>
            </a:bodyPr>
            <a:lstStyle/>
            <a:p>
              <a:r>
                <a:rPr lang="en-US" sz="1400" dirty="0">
                  <a:latin typeface="Avenir Next" panose="020B0503020202020204" pitchFamily="34" charset="0"/>
                </a:rPr>
                <a:t>3-6 h</a:t>
              </a:r>
            </a:p>
          </p:txBody>
        </p:sp>
        <p:pic>
          <p:nvPicPr>
            <p:cNvPr id="55" name="Picture 54" descr="A close up of a logo&#10;&#10;Description automatically generated">
              <a:extLst>
                <a:ext uri="{FF2B5EF4-FFF2-40B4-BE49-F238E27FC236}">
                  <a16:creationId xmlns:a16="http://schemas.microsoft.com/office/drawing/2014/main" id="{31E6D6AE-47C9-BF4A-862E-7718579FFD08}"/>
                </a:ext>
              </a:extLst>
            </p:cNvPr>
            <p:cNvPicPr>
              <a:picLocks noChangeAspect="1"/>
            </p:cNvPicPr>
            <p:nvPr/>
          </p:nvPicPr>
          <p:blipFill>
            <a:blip r:embed="rId4"/>
            <a:stretch>
              <a:fillRect/>
            </a:stretch>
          </p:blipFill>
          <p:spPr>
            <a:xfrm>
              <a:off x="4839332" y="2630114"/>
              <a:ext cx="550613" cy="550612"/>
            </a:xfrm>
            <a:prstGeom prst="rect">
              <a:avLst/>
            </a:prstGeom>
          </p:spPr>
        </p:pic>
        <p:cxnSp>
          <p:nvCxnSpPr>
            <p:cNvPr id="56" name="Straight Arrow Connector 55">
              <a:extLst>
                <a:ext uri="{FF2B5EF4-FFF2-40B4-BE49-F238E27FC236}">
                  <a16:creationId xmlns:a16="http://schemas.microsoft.com/office/drawing/2014/main" id="{BDBE2D27-AA95-014A-A833-58711C966232}"/>
                </a:ext>
              </a:extLst>
            </p:cNvPr>
            <p:cNvCxnSpPr>
              <a:cxnSpLocks/>
              <a:endCxn id="8" idx="0"/>
            </p:cNvCxnSpPr>
            <p:nvPr/>
          </p:nvCxnSpPr>
          <p:spPr>
            <a:xfrm flipH="1">
              <a:off x="4560361" y="3089330"/>
              <a:ext cx="369684" cy="435288"/>
            </a:xfrm>
            <a:prstGeom prst="straightConnector1">
              <a:avLst/>
            </a:prstGeom>
            <a:ln w="25400">
              <a:solidFill>
                <a:schemeClr val="bg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88F3E919-7669-0849-9E8E-12FF0C6C23DD}"/>
                </a:ext>
              </a:extLst>
            </p:cNvPr>
            <p:cNvSpPr txBox="1"/>
            <p:nvPr/>
          </p:nvSpPr>
          <p:spPr>
            <a:xfrm>
              <a:off x="5325283" y="2711183"/>
              <a:ext cx="928459" cy="307777"/>
            </a:xfrm>
            <a:prstGeom prst="rect">
              <a:avLst/>
            </a:prstGeom>
            <a:noFill/>
          </p:spPr>
          <p:txBody>
            <a:bodyPr wrap="none" rtlCol="0">
              <a:spAutoFit/>
            </a:bodyPr>
            <a:lstStyle/>
            <a:p>
              <a:r>
                <a:rPr lang="en-US" sz="1400" dirty="0">
                  <a:latin typeface="Avenir Next" panose="020B0503020202020204" pitchFamily="34" charset="0"/>
                </a:rPr>
                <a:t>12-48+ h</a:t>
              </a:r>
            </a:p>
          </p:txBody>
        </p:sp>
        <p:sp>
          <p:nvSpPr>
            <p:cNvPr id="58" name="TextBox 57">
              <a:extLst>
                <a:ext uri="{FF2B5EF4-FFF2-40B4-BE49-F238E27FC236}">
                  <a16:creationId xmlns:a16="http://schemas.microsoft.com/office/drawing/2014/main" id="{C071A428-0887-4746-9E79-734F4F09D826}"/>
                </a:ext>
              </a:extLst>
            </p:cNvPr>
            <p:cNvSpPr txBox="1"/>
            <p:nvPr/>
          </p:nvSpPr>
          <p:spPr>
            <a:xfrm>
              <a:off x="4420261" y="3043358"/>
              <a:ext cx="434734" cy="230832"/>
            </a:xfrm>
            <a:prstGeom prst="rect">
              <a:avLst/>
            </a:prstGeom>
            <a:noFill/>
          </p:spPr>
          <p:txBody>
            <a:bodyPr wrap="none" rtlCol="0">
              <a:spAutoFit/>
            </a:bodyPr>
            <a:lstStyle/>
            <a:p>
              <a:r>
                <a:rPr lang="en-US" sz="900" dirty="0">
                  <a:solidFill>
                    <a:schemeClr val="bg2">
                      <a:lumMod val="75000"/>
                    </a:schemeClr>
                  </a:solidFill>
                  <a:latin typeface="Avenir Next" panose="020B0503020202020204" pitchFamily="34" charset="0"/>
                </a:rPr>
                <a:t>HPO</a:t>
              </a:r>
            </a:p>
          </p:txBody>
        </p:sp>
      </p:grpSp>
    </p:spTree>
    <p:extLst>
      <p:ext uri="{BB962C8B-B14F-4D97-AF65-F5344CB8AC3E}">
        <p14:creationId xmlns:p14="http://schemas.microsoft.com/office/powerpoint/2010/main" val="3156479654"/>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A381299-9417-0346-A4C2-0C69A91DB64F}"/>
              </a:ext>
            </a:extLst>
          </p:cNvPr>
          <p:cNvSpPr>
            <a:spLocks noGrp="1"/>
          </p:cNvSpPr>
          <p:nvPr>
            <p:ph type="sldNum" sz="quarter" idx="12"/>
          </p:nvPr>
        </p:nvSpPr>
        <p:spPr/>
        <p:txBody>
          <a:bodyPr/>
          <a:lstStyle/>
          <a:p>
            <a:fld id="{E0BB9DE6-AB9B-7E4C-89BC-7CCB1B9FFC47}" type="slidenum">
              <a:rPr lang="en-US" smtClean="0"/>
              <a:pPr/>
              <a:t>14</a:t>
            </a:fld>
            <a:endParaRPr lang="en-US" dirty="0"/>
          </a:p>
        </p:txBody>
      </p:sp>
      <p:sp>
        <p:nvSpPr>
          <p:cNvPr id="6" name="Content Placeholder 5">
            <a:extLst>
              <a:ext uri="{FF2B5EF4-FFF2-40B4-BE49-F238E27FC236}">
                <a16:creationId xmlns:a16="http://schemas.microsoft.com/office/drawing/2014/main" id="{6E80E9D6-0EAC-074D-A073-AEDAF3913497}"/>
              </a:ext>
            </a:extLst>
          </p:cNvPr>
          <p:cNvSpPr>
            <a:spLocks noGrp="1"/>
          </p:cNvSpPr>
          <p:nvPr>
            <p:ph sz="quarter" idx="13"/>
          </p:nvPr>
        </p:nvSpPr>
        <p:spPr>
          <a:xfrm>
            <a:off x="7351014" y="1724122"/>
            <a:ext cx="4830806" cy="3722687"/>
          </a:xfrm>
        </p:spPr>
        <p:txBody>
          <a:bodyPr>
            <a:normAutofit fontScale="85000" lnSpcReduction="20000"/>
          </a:bodyPr>
          <a:lstStyle/>
          <a:p>
            <a:pPr marL="0" indent="0">
              <a:buNone/>
            </a:pPr>
            <a:r>
              <a:rPr lang="en-US" b="1" dirty="0">
                <a:solidFill>
                  <a:schemeClr val="accent1"/>
                </a:solidFill>
              </a:rPr>
              <a:t>Differences from manual, physician mediated process</a:t>
            </a:r>
          </a:p>
          <a:p>
            <a:r>
              <a:rPr lang="en-US" dirty="0"/>
              <a:t>Many, many, more terms</a:t>
            </a:r>
          </a:p>
          <a:p>
            <a:r>
              <a:rPr lang="en-US" dirty="0"/>
              <a:t>Error prone</a:t>
            </a:r>
          </a:p>
          <a:p>
            <a:r>
              <a:rPr lang="en-US" dirty="0"/>
              <a:t>Less specificity</a:t>
            </a:r>
          </a:p>
          <a:p>
            <a:r>
              <a:rPr lang="en-US" dirty="0"/>
              <a:t>Contradictory terms</a:t>
            </a:r>
          </a:p>
          <a:p>
            <a:r>
              <a:rPr lang="en-US" dirty="0"/>
              <a:t>Missing negations</a:t>
            </a:r>
          </a:p>
          <a:p>
            <a:r>
              <a:rPr lang="en-US" dirty="0"/>
              <a:t>Conflation of maternal with child terms</a:t>
            </a:r>
          </a:p>
          <a:p>
            <a:r>
              <a:rPr lang="en-US" i="1" dirty="0"/>
              <a:t>Not just a question of more terms, also a question of quality</a:t>
            </a:r>
          </a:p>
          <a:p>
            <a:endParaRPr lang="en-US" dirty="0"/>
          </a:p>
          <a:p>
            <a:pPr marL="0" indent="0">
              <a:buNone/>
            </a:pPr>
            <a:endParaRPr lang="en-US" dirty="0"/>
          </a:p>
          <a:p>
            <a:endParaRPr lang="en-US" dirty="0"/>
          </a:p>
        </p:txBody>
      </p:sp>
      <p:sp>
        <p:nvSpPr>
          <p:cNvPr id="5" name="Title 4">
            <a:extLst>
              <a:ext uri="{FF2B5EF4-FFF2-40B4-BE49-F238E27FC236}">
                <a16:creationId xmlns:a16="http://schemas.microsoft.com/office/drawing/2014/main" id="{7BDE05D6-91A8-9E48-BFC6-7894A3F0BE19}"/>
              </a:ext>
            </a:extLst>
          </p:cNvPr>
          <p:cNvSpPr>
            <a:spLocks noGrp="1"/>
          </p:cNvSpPr>
          <p:nvPr>
            <p:ph type="title"/>
          </p:nvPr>
        </p:nvSpPr>
        <p:spPr/>
        <p:txBody>
          <a:bodyPr/>
          <a:lstStyle/>
          <a:p>
            <a:r>
              <a:rPr lang="en-US" b="1" dirty="0"/>
              <a:t>Phenotypes: </a:t>
            </a:r>
            <a:r>
              <a:rPr lang="en-US" dirty="0"/>
              <a:t>Using automated descriptions</a:t>
            </a:r>
            <a:endParaRPr lang="en-US" sz="2800" i="1" dirty="0"/>
          </a:p>
        </p:txBody>
      </p:sp>
      <p:sp>
        <p:nvSpPr>
          <p:cNvPr id="10" name="Rounded Rectangle 9">
            <a:extLst>
              <a:ext uri="{FF2B5EF4-FFF2-40B4-BE49-F238E27FC236}">
                <a16:creationId xmlns:a16="http://schemas.microsoft.com/office/drawing/2014/main" id="{0B59FB71-C298-5F48-AD9A-6DAE436C20A6}"/>
              </a:ext>
            </a:extLst>
          </p:cNvPr>
          <p:cNvSpPr/>
          <p:nvPr/>
        </p:nvSpPr>
        <p:spPr>
          <a:xfrm>
            <a:off x="610145" y="1724122"/>
            <a:ext cx="2331720" cy="762000"/>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Proband’s  clinic notes</a:t>
            </a:r>
          </a:p>
        </p:txBody>
      </p:sp>
      <p:sp>
        <p:nvSpPr>
          <p:cNvPr id="11" name="Rounded Rectangle 10">
            <a:extLst>
              <a:ext uri="{FF2B5EF4-FFF2-40B4-BE49-F238E27FC236}">
                <a16:creationId xmlns:a16="http://schemas.microsoft.com/office/drawing/2014/main" id="{2843510F-BCE1-1747-9227-EDF4B809D90F}"/>
              </a:ext>
            </a:extLst>
          </p:cNvPr>
          <p:cNvSpPr/>
          <p:nvPr/>
        </p:nvSpPr>
        <p:spPr>
          <a:xfrm>
            <a:off x="4724022" y="1754625"/>
            <a:ext cx="2331720" cy="762000"/>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Arial" panose="020B0604020202020204" pitchFamily="34" charset="0"/>
                <a:cs typeface="Arial" panose="020B0604020202020204" pitchFamily="34" charset="0"/>
              </a:rPr>
              <a:t>HPO, SNOMED terms</a:t>
            </a:r>
          </a:p>
        </p:txBody>
      </p:sp>
      <p:sp>
        <p:nvSpPr>
          <p:cNvPr id="12" name="Down Arrow 11">
            <a:extLst>
              <a:ext uri="{FF2B5EF4-FFF2-40B4-BE49-F238E27FC236}">
                <a16:creationId xmlns:a16="http://schemas.microsoft.com/office/drawing/2014/main" id="{533F3C47-F320-C24B-9DC8-8F5A51942E6A}"/>
              </a:ext>
            </a:extLst>
          </p:cNvPr>
          <p:cNvSpPr/>
          <p:nvPr/>
        </p:nvSpPr>
        <p:spPr>
          <a:xfrm rot="16200000">
            <a:off x="3753512" y="1731079"/>
            <a:ext cx="350521" cy="807720"/>
          </a:xfrm>
          <a:prstGeom prst="downArrow">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6F3391B8-4C51-E948-A5D9-9A5B73E37A1C}"/>
              </a:ext>
            </a:extLst>
          </p:cNvPr>
          <p:cNvSpPr txBox="1"/>
          <p:nvPr/>
        </p:nvSpPr>
        <p:spPr>
          <a:xfrm>
            <a:off x="3133522" y="1555958"/>
            <a:ext cx="1590500"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NLP pipeline </a:t>
            </a:r>
          </a:p>
        </p:txBody>
      </p:sp>
      <p:pic>
        <p:nvPicPr>
          <p:cNvPr id="14" name="Picture 13">
            <a:extLst>
              <a:ext uri="{FF2B5EF4-FFF2-40B4-BE49-F238E27FC236}">
                <a16:creationId xmlns:a16="http://schemas.microsoft.com/office/drawing/2014/main" id="{89627127-438A-3946-936E-7674A44B2AE9}"/>
              </a:ext>
            </a:extLst>
          </p:cNvPr>
          <p:cNvPicPr>
            <a:picLocks noChangeAspect="1"/>
          </p:cNvPicPr>
          <p:nvPr/>
        </p:nvPicPr>
        <p:blipFill>
          <a:blip r:embed="rId2"/>
          <a:stretch>
            <a:fillRect/>
          </a:stretch>
        </p:blipFill>
        <p:spPr>
          <a:xfrm>
            <a:off x="4631508" y="2383615"/>
            <a:ext cx="2233297" cy="2729585"/>
          </a:xfrm>
          <a:prstGeom prst="rect">
            <a:avLst/>
          </a:prstGeom>
        </p:spPr>
      </p:pic>
      <p:pic>
        <p:nvPicPr>
          <p:cNvPr id="15" name="Picture 14">
            <a:extLst>
              <a:ext uri="{FF2B5EF4-FFF2-40B4-BE49-F238E27FC236}">
                <a16:creationId xmlns:a16="http://schemas.microsoft.com/office/drawing/2014/main" id="{A6C17D2F-B636-6544-8F46-EA90D3AF082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565664" y="5026480"/>
            <a:ext cx="2619232" cy="1522208"/>
          </a:xfrm>
          <a:prstGeom prst="rect">
            <a:avLst/>
          </a:prstGeom>
        </p:spPr>
      </p:pic>
      <p:sp>
        <p:nvSpPr>
          <p:cNvPr id="3" name="TextBox 2">
            <a:extLst>
              <a:ext uri="{FF2B5EF4-FFF2-40B4-BE49-F238E27FC236}">
                <a16:creationId xmlns:a16="http://schemas.microsoft.com/office/drawing/2014/main" id="{1FB990C6-A4E4-EB4F-8555-96935F7C733F}"/>
              </a:ext>
            </a:extLst>
          </p:cNvPr>
          <p:cNvSpPr txBox="1"/>
          <p:nvPr/>
        </p:nvSpPr>
        <p:spPr>
          <a:xfrm>
            <a:off x="2164070" y="4231277"/>
            <a:ext cx="2721684" cy="923330"/>
          </a:xfrm>
          <a:prstGeom prst="rect">
            <a:avLst/>
          </a:prstGeom>
          <a:noFill/>
        </p:spPr>
        <p:txBody>
          <a:bodyPr wrap="square" rtlCol="0">
            <a:spAutoFit/>
          </a:bodyPr>
          <a:lstStyle/>
          <a:p>
            <a:r>
              <a:rPr lang="en-US" dirty="0">
                <a:latin typeface="Avenir Next" panose="020B0503020202020204" pitchFamily="34" charset="0"/>
              </a:rPr>
              <a:t>Proband 245242</a:t>
            </a:r>
          </a:p>
          <a:p>
            <a:r>
              <a:rPr lang="en-US" dirty="0">
                <a:latin typeface="Avenir Next" panose="020B0503020202020204" pitchFamily="34" charset="0"/>
              </a:rPr>
              <a:t>6-month Asian male</a:t>
            </a:r>
          </a:p>
          <a:p>
            <a:r>
              <a:rPr lang="en-US" dirty="0">
                <a:latin typeface="Avenir Next" panose="020B0503020202020204" pitchFamily="34" charset="0"/>
              </a:rPr>
              <a:t>684 terms</a:t>
            </a:r>
          </a:p>
        </p:txBody>
      </p:sp>
    </p:spTree>
    <p:extLst>
      <p:ext uri="{BB962C8B-B14F-4D97-AF65-F5344CB8AC3E}">
        <p14:creationId xmlns:p14="http://schemas.microsoft.com/office/powerpoint/2010/main" val="9803707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B479127A-2D72-5543-9F34-95EE54E75D1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51141" y="1495477"/>
            <a:ext cx="6679480" cy="4432095"/>
          </a:xfrm>
          <a:prstGeom prst="rect">
            <a:avLst/>
          </a:prstGeom>
        </p:spPr>
      </p:pic>
      <p:sp>
        <p:nvSpPr>
          <p:cNvPr id="6" name="Title 5">
            <a:extLst>
              <a:ext uri="{FF2B5EF4-FFF2-40B4-BE49-F238E27FC236}">
                <a16:creationId xmlns:a16="http://schemas.microsoft.com/office/drawing/2014/main" id="{53884565-1202-5543-88F4-9A001DFFFB4F}"/>
              </a:ext>
            </a:extLst>
          </p:cNvPr>
          <p:cNvSpPr>
            <a:spLocks noGrp="1"/>
          </p:cNvSpPr>
          <p:nvPr>
            <p:ph type="title"/>
          </p:nvPr>
        </p:nvSpPr>
        <p:spPr>
          <a:xfrm>
            <a:off x="1095800" y="728138"/>
            <a:ext cx="9889700" cy="427041"/>
          </a:xfrm>
        </p:spPr>
        <p:txBody>
          <a:bodyPr>
            <a:noAutofit/>
          </a:bodyPr>
          <a:lstStyle/>
          <a:p>
            <a:r>
              <a:rPr lang="en-US" b="1" dirty="0">
                <a:latin typeface="Avenir Next" panose="020B0503020202020204" pitchFamily="34" charset="0"/>
              </a:rPr>
              <a:t>GEM – </a:t>
            </a:r>
            <a:r>
              <a:rPr lang="en-US" dirty="0">
                <a:latin typeface="Avenir Next" panose="020B0503020202020204" pitchFamily="34" charset="0"/>
              </a:rPr>
              <a:t>Performance </a:t>
            </a:r>
            <a:r>
              <a:rPr lang="en-US" u="sng" dirty="0">
                <a:latin typeface="Avenir Next" panose="020B0503020202020204" pitchFamily="34" charset="0"/>
              </a:rPr>
              <a:t>is best</a:t>
            </a:r>
            <a:r>
              <a:rPr lang="en-US" dirty="0">
                <a:latin typeface="Avenir Next" panose="020B0503020202020204" pitchFamily="34" charset="0"/>
              </a:rPr>
              <a:t> using NLP generated phenotype descriptions</a:t>
            </a:r>
          </a:p>
        </p:txBody>
      </p:sp>
      <p:sp>
        <p:nvSpPr>
          <p:cNvPr id="9" name="TextBox 8">
            <a:extLst>
              <a:ext uri="{FF2B5EF4-FFF2-40B4-BE49-F238E27FC236}">
                <a16:creationId xmlns:a16="http://schemas.microsoft.com/office/drawing/2014/main" id="{7B433EE4-7F96-EB4D-8BDD-5846D4F99C63}"/>
              </a:ext>
            </a:extLst>
          </p:cNvPr>
          <p:cNvSpPr txBox="1"/>
          <p:nvPr/>
        </p:nvSpPr>
        <p:spPr>
          <a:xfrm>
            <a:off x="4336760" y="5875531"/>
            <a:ext cx="1258678" cy="341632"/>
          </a:xfrm>
          <a:prstGeom prst="rect">
            <a:avLst/>
          </a:prstGeom>
          <a:noFill/>
        </p:spPr>
        <p:txBody>
          <a:bodyPr wrap="none" rtlCol="0">
            <a:spAutoFit/>
          </a:bodyPr>
          <a:lstStyle/>
          <a:p>
            <a:r>
              <a:rPr lang="en-US" sz="1620" dirty="0">
                <a:latin typeface="Avenir Next" panose="020B0503020202020204" pitchFamily="34" charset="0"/>
              </a:rPr>
              <a:t>Rank Order</a:t>
            </a:r>
          </a:p>
        </p:txBody>
      </p:sp>
      <p:sp>
        <p:nvSpPr>
          <p:cNvPr id="10" name="TextBox 9">
            <a:extLst>
              <a:ext uri="{FF2B5EF4-FFF2-40B4-BE49-F238E27FC236}">
                <a16:creationId xmlns:a16="http://schemas.microsoft.com/office/drawing/2014/main" id="{0067EFC0-E89F-1A48-857D-9989475B8F17}"/>
              </a:ext>
            </a:extLst>
          </p:cNvPr>
          <p:cNvSpPr txBox="1"/>
          <p:nvPr/>
        </p:nvSpPr>
        <p:spPr>
          <a:xfrm rot="16200000">
            <a:off x="-169201" y="3398137"/>
            <a:ext cx="3499050" cy="341632"/>
          </a:xfrm>
          <a:prstGeom prst="rect">
            <a:avLst/>
          </a:prstGeom>
          <a:noFill/>
        </p:spPr>
        <p:txBody>
          <a:bodyPr wrap="square" rtlCol="0">
            <a:spAutoFit/>
          </a:bodyPr>
          <a:lstStyle/>
          <a:p>
            <a:r>
              <a:rPr lang="en-US" sz="1620" dirty="0">
                <a:latin typeface="Avenir Next" panose="020B0503020202020204" pitchFamily="34" charset="0"/>
              </a:rPr>
              <a:t>Cumulative Causal Candidates (%)</a:t>
            </a:r>
          </a:p>
        </p:txBody>
      </p:sp>
      <p:sp>
        <p:nvSpPr>
          <p:cNvPr id="11" name="TextBox 10">
            <a:extLst>
              <a:ext uri="{FF2B5EF4-FFF2-40B4-BE49-F238E27FC236}">
                <a16:creationId xmlns:a16="http://schemas.microsoft.com/office/drawing/2014/main" id="{BD7F18B6-3665-2D4F-BC06-253C2F56B958}"/>
              </a:ext>
            </a:extLst>
          </p:cNvPr>
          <p:cNvSpPr txBox="1"/>
          <p:nvPr/>
        </p:nvSpPr>
        <p:spPr>
          <a:xfrm>
            <a:off x="6343943" y="4141193"/>
            <a:ext cx="796115" cy="313932"/>
          </a:xfrm>
          <a:prstGeom prst="rect">
            <a:avLst/>
          </a:prstGeom>
          <a:noFill/>
        </p:spPr>
        <p:txBody>
          <a:bodyPr wrap="none" rtlCol="0">
            <a:spAutoFit/>
          </a:bodyPr>
          <a:lstStyle/>
          <a:p>
            <a:r>
              <a:rPr lang="en-US" sz="1440" b="1" dirty="0">
                <a:solidFill>
                  <a:srgbClr val="ED7D31"/>
                </a:solidFill>
                <a:latin typeface="Avenir Next" panose="020B0503020202020204" pitchFamily="34" charset="0"/>
              </a:rPr>
              <a:t>VAAST</a:t>
            </a:r>
          </a:p>
        </p:txBody>
      </p:sp>
      <p:sp>
        <p:nvSpPr>
          <p:cNvPr id="12" name="TextBox 11">
            <a:extLst>
              <a:ext uri="{FF2B5EF4-FFF2-40B4-BE49-F238E27FC236}">
                <a16:creationId xmlns:a16="http://schemas.microsoft.com/office/drawing/2014/main" id="{EFD3524D-4C93-F944-B931-CA147B4E07BA}"/>
              </a:ext>
            </a:extLst>
          </p:cNvPr>
          <p:cNvSpPr txBox="1"/>
          <p:nvPr/>
        </p:nvSpPr>
        <p:spPr>
          <a:xfrm>
            <a:off x="6343943" y="2757709"/>
            <a:ext cx="1631280" cy="313932"/>
          </a:xfrm>
          <a:prstGeom prst="rect">
            <a:avLst/>
          </a:prstGeom>
          <a:noFill/>
        </p:spPr>
        <p:txBody>
          <a:bodyPr wrap="none" rtlCol="0">
            <a:spAutoFit/>
          </a:bodyPr>
          <a:lstStyle/>
          <a:p>
            <a:r>
              <a:rPr lang="en-US" sz="1440" b="1" dirty="0">
                <a:solidFill>
                  <a:schemeClr val="accent4"/>
                </a:solidFill>
                <a:latin typeface="Avenir Next" panose="020B0503020202020204" pitchFamily="34" charset="0"/>
              </a:rPr>
              <a:t>Phevor + VAAST</a:t>
            </a:r>
          </a:p>
        </p:txBody>
      </p:sp>
      <p:sp>
        <p:nvSpPr>
          <p:cNvPr id="17" name="TextBox 16">
            <a:extLst>
              <a:ext uri="{FF2B5EF4-FFF2-40B4-BE49-F238E27FC236}">
                <a16:creationId xmlns:a16="http://schemas.microsoft.com/office/drawing/2014/main" id="{1F348AB0-838F-734F-B788-D7E08F01EB1D}"/>
              </a:ext>
            </a:extLst>
          </p:cNvPr>
          <p:cNvSpPr txBox="1"/>
          <p:nvPr/>
        </p:nvSpPr>
        <p:spPr>
          <a:xfrm>
            <a:off x="9402715" y="6561061"/>
            <a:ext cx="2404826" cy="240066"/>
          </a:xfrm>
          <a:prstGeom prst="rect">
            <a:avLst/>
          </a:prstGeom>
          <a:noFill/>
        </p:spPr>
        <p:txBody>
          <a:bodyPr wrap="none" rtlCol="0">
            <a:spAutoFit/>
          </a:bodyPr>
          <a:lstStyle/>
          <a:p>
            <a:r>
              <a:rPr lang="en-US" sz="960" dirty="0">
                <a:solidFill>
                  <a:schemeClr val="bg1"/>
                </a:solidFill>
                <a:latin typeface="Avenir Next" panose="020B0503020202020204" pitchFamily="34" charset="0"/>
              </a:rPr>
              <a:t>© Copyright 2018 Fabric Genomics Inc.</a:t>
            </a:r>
          </a:p>
        </p:txBody>
      </p:sp>
      <p:sp>
        <p:nvSpPr>
          <p:cNvPr id="41" name="TextBox 40">
            <a:extLst>
              <a:ext uri="{FF2B5EF4-FFF2-40B4-BE49-F238E27FC236}">
                <a16:creationId xmlns:a16="http://schemas.microsoft.com/office/drawing/2014/main" id="{6A774880-71C1-E841-929F-DF2287A556EB}"/>
              </a:ext>
            </a:extLst>
          </p:cNvPr>
          <p:cNvSpPr txBox="1"/>
          <p:nvPr/>
        </p:nvSpPr>
        <p:spPr>
          <a:xfrm>
            <a:off x="6378848" y="1743238"/>
            <a:ext cx="615874" cy="313932"/>
          </a:xfrm>
          <a:prstGeom prst="rect">
            <a:avLst/>
          </a:prstGeom>
          <a:noFill/>
        </p:spPr>
        <p:txBody>
          <a:bodyPr wrap="none" rtlCol="0">
            <a:spAutoFit/>
          </a:bodyPr>
          <a:lstStyle/>
          <a:p>
            <a:r>
              <a:rPr lang="en-US" sz="1440" b="1" dirty="0">
                <a:solidFill>
                  <a:srgbClr val="C00000"/>
                </a:solidFill>
                <a:latin typeface="Avenir Next" panose="020B0503020202020204" pitchFamily="34" charset="0"/>
              </a:rPr>
              <a:t>GEM</a:t>
            </a:r>
          </a:p>
        </p:txBody>
      </p:sp>
      <p:pic>
        <p:nvPicPr>
          <p:cNvPr id="20" name="Picture 19">
            <a:extLst>
              <a:ext uri="{FF2B5EF4-FFF2-40B4-BE49-F238E27FC236}">
                <a16:creationId xmlns:a16="http://schemas.microsoft.com/office/drawing/2014/main" id="{ADE1C817-0D16-204D-AC79-7FBBC6BB0EF6}"/>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49804" y="6053082"/>
            <a:ext cx="1113467" cy="689166"/>
          </a:xfrm>
          <a:prstGeom prst="rect">
            <a:avLst/>
          </a:prstGeom>
        </p:spPr>
      </p:pic>
      <p:pic>
        <p:nvPicPr>
          <p:cNvPr id="22" name="Picture 21">
            <a:extLst>
              <a:ext uri="{FF2B5EF4-FFF2-40B4-BE49-F238E27FC236}">
                <a16:creationId xmlns:a16="http://schemas.microsoft.com/office/drawing/2014/main" id="{DFDF70A1-E18F-824B-AF02-4D3C13FD99DE}"/>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542183" y="6126525"/>
            <a:ext cx="596165" cy="687882"/>
          </a:xfrm>
          <a:prstGeom prst="rect">
            <a:avLst/>
          </a:prstGeom>
        </p:spPr>
      </p:pic>
      <p:pic>
        <p:nvPicPr>
          <p:cNvPr id="28" name="Picture 27">
            <a:extLst>
              <a:ext uri="{FF2B5EF4-FFF2-40B4-BE49-F238E27FC236}">
                <a16:creationId xmlns:a16="http://schemas.microsoft.com/office/drawing/2014/main" id="{07E2DE5C-6F72-6C4D-A7A8-8DE21DDE073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616694" y="6161269"/>
            <a:ext cx="1245493" cy="639858"/>
          </a:xfrm>
          <a:prstGeom prst="rect">
            <a:avLst/>
          </a:prstGeom>
        </p:spPr>
      </p:pic>
      <p:pic>
        <p:nvPicPr>
          <p:cNvPr id="29" name="Picture 28">
            <a:extLst>
              <a:ext uri="{FF2B5EF4-FFF2-40B4-BE49-F238E27FC236}">
                <a16:creationId xmlns:a16="http://schemas.microsoft.com/office/drawing/2014/main" id="{33C98F5D-D867-2342-91EE-AB0F6EE11B19}"/>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2218470" y="6113540"/>
            <a:ext cx="2063644" cy="687882"/>
          </a:xfrm>
          <a:prstGeom prst="rect">
            <a:avLst/>
          </a:prstGeom>
        </p:spPr>
      </p:pic>
      <p:sp>
        <p:nvSpPr>
          <p:cNvPr id="39" name="Rectangle 38">
            <a:extLst>
              <a:ext uri="{FF2B5EF4-FFF2-40B4-BE49-F238E27FC236}">
                <a16:creationId xmlns:a16="http://schemas.microsoft.com/office/drawing/2014/main" id="{74C0CA21-9167-134E-AA7D-C90FB193E114}"/>
              </a:ext>
            </a:extLst>
          </p:cNvPr>
          <p:cNvSpPr/>
          <p:nvPr/>
        </p:nvSpPr>
        <p:spPr>
          <a:xfrm>
            <a:off x="2405408" y="2186940"/>
            <a:ext cx="80795" cy="80795"/>
          </a:xfrm>
          <a:prstGeom prst="rect">
            <a:avLst/>
          </a:prstGeom>
          <a:solidFill>
            <a:srgbClr val="C0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venir Next" panose="020B0503020202020204" pitchFamily="34" charset="0"/>
            </a:endParaRPr>
          </a:p>
        </p:txBody>
      </p:sp>
      <p:sp>
        <p:nvSpPr>
          <p:cNvPr id="46" name="Rectangle 45">
            <a:extLst>
              <a:ext uri="{FF2B5EF4-FFF2-40B4-BE49-F238E27FC236}">
                <a16:creationId xmlns:a16="http://schemas.microsoft.com/office/drawing/2014/main" id="{30D514F9-9E67-2744-9DA3-B178BF43956D}"/>
              </a:ext>
            </a:extLst>
          </p:cNvPr>
          <p:cNvSpPr/>
          <p:nvPr/>
        </p:nvSpPr>
        <p:spPr>
          <a:xfrm>
            <a:off x="3549103" y="1787796"/>
            <a:ext cx="80795" cy="80795"/>
          </a:xfrm>
          <a:prstGeom prst="rect">
            <a:avLst/>
          </a:prstGeom>
          <a:solidFill>
            <a:srgbClr val="C0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venir Next" panose="020B0503020202020204" pitchFamily="34" charset="0"/>
            </a:endParaRPr>
          </a:p>
        </p:txBody>
      </p:sp>
      <p:sp>
        <p:nvSpPr>
          <p:cNvPr id="47" name="Rectangle 46">
            <a:extLst>
              <a:ext uri="{FF2B5EF4-FFF2-40B4-BE49-F238E27FC236}">
                <a16:creationId xmlns:a16="http://schemas.microsoft.com/office/drawing/2014/main" id="{7C0932F2-8E9E-1249-BD20-2FDAF03367A2}"/>
              </a:ext>
            </a:extLst>
          </p:cNvPr>
          <p:cNvSpPr/>
          <p:nvPr/>
        </p:nvSpPr>
        <p:spPr>
          <a:xfrm>
            <a:off x="4925701" y="1588570"/>
            <a:ext cx="80795" cy="8079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venir Next" panose="020B0503020202020204" pitchFamily="34" charset="0"/>
            </a:endParaRPr>
          </a:p>
        </p:txBody>
      </p:sp>
      <p:sp>
        <p:nvSpPr>
          <p:cNvPr id="48" name="Rectangle 47">
            <a:extLst>
              <a:ext uri="{FF2B5EF4-FFF2-40B4-BE49-F238E27FC236}">
                <a16:creationId xmlns:a16="http://schemas.microsoft.com/office/drawing/2014/main" id="{46CD7B8F-8EB1-6C49-A3AA-5779D3A9E0B8}"/>
              </a:ext>
            </a:extLst>
          </p:cNvPr>
          <p:cNvSpPr/>
          <p:nvPr/>
        </p:nvSpPr>
        <p:spPr>
          <a:xfrm>
            <a:off x="7668032" y="1588570"/>
            <a:ext cx="80795" cy="80795"/>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venir Next" panose="020B0503020202020204" pitchFamily="34" charset="0"/>
            </a:endParaRPr>
          </a:p>
        </p:txBody>
      </p:sp>
      <p:cxnSp>
        <p:nvCxnSpPr>
          <p:cNvPr id="49" name="Straight Connector 48">
            <a:extLst>
              <a:ext uri="{FF2B5EF4-FFF2-40B4-BE49-F238E27FC236}">
                <a16:creationId xmlns:a16="http://schemas.microsoft.com/office/drawing/2014/main" id="{E01EA109-750C-3343-BCE8-E208C9840C58}"/>
              </a:ext>
            </a:extLst>
          </p:cNvPr>
          <p:cNvCxnSpPr>
            <a:cxnSpLocks/>
            <a:stCxn id="53" idx="3"/>
            <a:endCxn id="46" idx="1"/>
          </p:cNvCxnSpPr>
          <p:nvPr/>
        </p:nvCxnSpPr>
        <p:spPr>
          <a:xfrm flipV="1">
            <a:off x="2792094" y="1828194"/>
            <a:ext cx="757009" cy="188579"/>
          </a:xfrm>
          <a:prstGeom prst="line">
            <a:avLst/>
          </a:prstGeom>
          <a:ln w="28575">
            <a:solidFill>
              <a:srgbClr val="C00000">
                <a:alpha val="50000"/>
              </a:srgbClr>
            </a:solidFill>
            <a:prstDash val="solid"/>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28B66FC2-AFD9-4745-A53E-F08B217B2428}"/>
              </a:ext>
            </a:extLst>
          </p:cNvPr>
          <p:cNvCxnSpPr>
            <a:cxnSpLocks/>
            <a:stCxn id="46" idx="1"/>
          </p:cNvCxnSpPr>
          <p:nvPr/>
        </p:nvCxnSpPr>
        <p:spPr>
          <a:xfrm flipV="1">
            <a:off x="3549103" y="1633828"/>
            <a:ext cx="1443541" cy="194366"/>
          </a:xfrm>
          <a:prstGeom prst="line">
            <a:avLst/>
          </a:prstGeom>
          <a:ln w="28575">
            <a:solidFill>
              <a:srgbClr val="C00000">
                <a:alpha val="50000"/>
              </a:srgbClr>
            </a:solidFill>
            <a:prstDash val="solid"/>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0AE3E90E-7822-854A-96D2-11AAC4323B9F}"/>
              </a:ext>
            </a:extLst>
          </p:cNvPr>
          <p:cNvCxnSpPr>
            <a:cxnSpLocks/>
            <a:stCxn id="47" idx="3"/>
            <a:endCxn id="48" idx="1"/>
          </p:cNvCxnSpPr>
          <p:nvPr/>
        </p:nvCxnSpPr>
        <p:spPr>
          <a:xfrm>
            <a:off x="5006496" y="1628968"/>
            <a:ext cx="2661536" cy="0"/>
          </a:xfrm>
          <a:prstGeom prst="line">
            <a:avLst/>
          </a:prstGeom>
          <a:ln w="28575">
            <a:solidFill>
              <a:srgbClr val="C00000"/>
            </a:solidFill>
            <a:prstDash val="solid"/>
          </a:ln>
        </p:spPr>
        <p:style>
          <a:lnRef idx="1">
            <a:schemeClr val="accent1"/>
          </a:lnRef>
          <a:fillRef idx="0">
            <a:schemeClr val="accent1"/>
          </a:fillRef>
          <a:effectRef idx="0">
            <a:schemeClr val="accent1"/>
          </a:effectRef>
          <a:fontRef idx="minor">
            <a:schemeClr val="tx1"/>
          </a:fontRef>
        </p:style>
      </p:cxnSp>
      <p:sp>
        <p:nvSpPr>
          <p:cNvPr id="53" name="Rectangle 52">
            <a:extLst>
              <a:ext uri="{FF2B5EF4-FFF2-40B4-BE49-F238E27FC236}">
                <a16:creationId xmlns:a16="http://schemas.microsoft.com/office/drawing/2014/main" id="{6D420039-F137-6A44-9713-7DD427EA1A9B}"/>
              </a:ext>
            </a:extLst>
          </p:cNvPr>
          <p:cNvSpPr/>
          <p:nvPr/>
        </p:nvSpPr>
        <p:spPr>
          <a:xfrm>
            <a:off x="2711299" y="1976375"/>
            <a:ext cx="80795" cy="80795"/>
          </a:xfrm>
          <a:prstGeom prst="rect">
            <a:avLst/>
          </a:prstGeom>
          <a:solidFill>
            <a:srgbClr val="C0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venir Next" panose="020B0503020202020204" pitchFamily="34" charset="0"/>
            </a:endParaRPr>
          </a:p>
        </p:txBody>
      </p:sp>
      <p:cxnSp>
        <p:nvCxnSpPr>
          <p:cNvPr id="62" name="Straight Connector 61">
            <a:extLst>
              <a:ext uri="{FF2B5EF4-FFF2-40B4-BE49-F238E27FC236}">
                <a16:creationId xmlns:a16="http://schemas.microsoft.com/office/drawing/2014/main" id="{29FD95CE-3F08-0745-BEE0-4414E8D81B7C}"/>
              </a:ext>
            </a:extLst>
          </p:cNvPr>
          <p:cNvCxnSpPr>
            <a:cxnSpLocks/>
          </p:cNvCxnSpPr>
          <p:nvPr/>
        </p:nvCxnSpPr>
        <p:spPr>
          <a:xfrm flipV="1">
            <a:off x="2420272" y="2028203"/>
            <a:ext cx="340558" cy="211111"/>
          </a:xfrm>
          <a:prstGeom prst="line">
            <a:avLst/>
          </a:prstGeom>
          <a:ln w="28575">
            <a:solidFill>
              <a:srgbClr val="C00000">
                <a:alpha val="50000"/>
              </a:srgbClr>
            </a:solidFill>
            <a:prstDash val="solid"/>
          </a:ln>
        </p:spPr>
        <p:style>
          <a:lnRef idx="1">
            <a:schemeClr val="accent1"/>
          </a:lnRef>
          <a:fillRef idx="0">
            <a:schemeClr val="accent1"/>
          </a:fillRef>
          <a:effectRef idx="0">
            <a:schemeClr val="accent1"/>
          </a:effectRef>
          <a:fontRef idx="minor">
            <a:schemeClr val="tx1"/>
          </a:fontRef>
        </p:style>
      </p:cxnSp>
      <p:sp>
        <p:nvSpPr>
          <p:cNvPr id="54" name="Rectangle 53">
            <a:extLst>
              <a:ext uri="{FF2B5EF4-FFF2-40B4-BE49-F238E27FC236}">
                <a16:creationId xmlns:a16="http://schemas.microsoft.com/office/drawing/2014/main" id="{3A246AB3-EC18-6541-A1A9-5C383DC93871}"/>
              </a:ext>
            </a:extLst>
          </p:cNvPr>
          <p:cNvSpPr/>
          <p:nvPr/>
        </p:nvSpPr>
        <p:spPr>
          <a:xfrm>
            <a:off x="2401436" y="2089336"/>
            <a:ext cx="80795" cy="8079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venir Next" panose="020B0503020202020204" pitchFamily="34" charset="0"/>
            </a:endParaRPr>
          </a:p>
        </p:txBody>
      </p:sp>
      <p:cxnSp>
        <p:nvCxnSpPr>
          <p:cNvPr id="63" name="Straight Connector 62">
            <a:extLst>
              <a:ext uri="{FF2B5EF4-FFF2-40B4-BE49-F238E27FC236}">
                <a16:creationId xmlns:a16="http://schemas.microsoft.com/office/drawing/2014/main" id="{FF68101F-58A9-964D-AB5E-FBADB83EFF5D}"/>
              </a:ext>
            </a:extLst>
          </p:cNvPr>
          <p:cNvCxnSpPr>
            <a:cxnSpLocks/>
          </p:cNvCxnSpPr>
          <p:nvPr/>
        </p:nvCxnSpPr>
        <p:spPr>
          <a:xfrm flipV="1">
            <a:off x="2415292" y="1912760"/>
            <a:ext cx="340558" cy="211111"/>
          </a:xfrm>
          <a:prstGeom prst="line">
            <a:avLst/>
          </a:prstGeom>
          <a:ln w="28575">
            <a:solidFill>
              <a:srgbClr val="C00000"/>
            </a:solidFill>
            <a:prstDash val="solid"/>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04082962-9AED-964B-A2C8-6F4A00F3A0B8}"/>
              </a:ext>
            </a:extLst>
          </p:cNvPr>
          <p:cNvCxnSpPr>
            <a:cxnSpLocks/>
          </p:cNvCxnSpPr>
          <p:nvPr/>
        </p:nvCxnSpPr>
        <p:spPr>
          <a:xfrm flipV="1">
            <a:off x="2757677" y="1732010"/>
            <a:ext cx="788088" cy="167554"/>
          </a:xfrm>
          <a:prstGeom prst="line">
            <a:avLst/>
          </a:prstGeom>
          <a:ln w="28575">
            <a:solidFill>
              <a:srgbClr val="C00000"/>
            </a:solidFill>
            <a:prstDash val="solid"/>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A5E900FC-57CC-1143-BD12-5D3260431917}"/>
              </a:ext>
            </a:extLst>
          </p:cNvPr>
          <p:cNvCxnSpPr>
            <a:cxnSpLocks/>
          </p:cNvCxnSpPr>
          <p:nvPr/>
        </p:nvCxnSpPr>
        <p:spPr>
          <a:xfrm flipV="1">
            <a:off x="3584893" y="1626909"/>
            <a:ext cx="1340355" cy="103700"/>
          </a:xfrm>
          <a:prstGeom prst="line">
            <a:avLst/>
          </a:prstGeom>
          <a:ln w="28575">
            <a:solidFill>
              <a:srgbClr val="C00000"/>
            </a:solidFill>
            <a:prstDash val="solid"/>
          </a:ln>
        </p:spPr>
        <p:style>
          <a:lnRef idx="1">
            <a:schemeClr val="accent1"/>
          </a:lnRef>
          <a:fillRef idx="0">
            <a:schemeClr val="accent1"/>
          </a:fillRef>
          <a:effectRef idx="0">
            <a:schemeClr val="accent1"/>
          </a:effectRef>
          <a:fontRef idx="minor">
            <a:schemeClr val="tx1"/>
          </a:fontRef>
        </p:style>
      </p:cxnSp>
      <p:sp>
        <p:nvSpPr>
          <p:cNvPr id="66" name="Rectangle 65">
            <a:extLst>
              <a:ext uri="{FF2B5EF4-FFF2-40B4-BE49-F238E27FC236}">
                <a16:creationId xmlns:a16="http://schemas.microsoft.com/office/drawing/2014/main" id="{F081FE12-E6D2-B446-9666-CD670DE4DD96}"/>
              </a:ext>
            </a:extLst>
          </p:cNvPr>
          <p:cNvSpPr/>
          <p:nvPr/>
        </p:nvSpPr>
        <p:spPr>
          <a:xfrm>
            <a:off x="2707961" y="1866500"/>
            <a:ext cx="80795" cy="8079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venir Next" panose="020B0503020202020204" pitchFamily="34" charset="0"/>
            </a:endParaRPr>
          </a:p>
        </p:txBody>
      </p:sp>
      <p:sp>
        <p:nvSpPr>
          <p:cNvPr id="67" name="Rectangle 66">
            <a:extLst>
              <a:ext uri="{FF2B5EF4-FFF2-40B4-BE49-F238E27FC236}">
                <a16:creationId xmlns:a16="http://schemas.microsoft.com/office/drawing/2014/main" id="{1E2AC48B-C6A0-7B48-A122-39E60E6BB1BA}"/>
              </a:ext>
            </a:extLst>
          </p:cNvPr>
          <p:cNvSpPr/>
          <p:nvPr/>
        </p:nvSpPr>
        <p:spPr>
          <a:xfrm>
            <a:off x="3537633" y="1690614"/>
            <a:ext cx="80795" cy="8079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venir Next" panose="020B0503020202020204" pitchFamily="34" charset="0"/>
            </a:endParaRPr>
          </a:p>
        </p:txBody>
      </p:sp>
      <p:sp>
        <p:nvSpPr>
          <p:cNvPr id="68" name="TextBox 67">
            <a:extLst>
              <a:ext uri="{FF2B5EF4-FFF2-40B4-BE49-F238E27FC236}">
                <a16:creationId xmlns:a16="http://schemas.microsoft.com/office/drawing/2014/main" id="{090F72FE-633B-D245-9C9D-DA6D51B83FEB}"/>
              </a:ext>
            </a:extLst>
          </p:cNvPr>
          <p:cNvSpPr txBox="1"/>
          <p:nvPr/>
        </p:nvSpPr>
        <p:spPr>
          <a:xfrm>
            <a:off x="2926896" y="1114974"/>
            <a:ext cx="1610041" cy="369332"/>
          </a:xfrm>
          <a:prstGeom prst="rect">
            <a:avLst/>
          </a:prstGeom>
          <a:noFill/>
        </p:spPr>
        <p:txBody>
          <a:bodyPr wrap="square" rtlCol="0">
            <a:spAutoFit/>
          </a:bodyPr>
          <a:lstStyle/>
          <a:p>
            <a:r>
              <a:rPr lang="en-US" sz="900" dirty="0">
                <a:latin typeface="Avenir Next" panose="020B0503020202020204" pitchFamily="34" charset="0"/>
              </a:rPr>
              <a:t>Automatically generated phenotype descriptions </a:t>
            </a:r>
          </a:p>
        </p:txBody>
      </p:sp>
      <p:cxnSp>
        <p:nvCxnSpPr>
          <p:cNvPr id="69" name="Straight Connector 68">
            <a:extLst>
              <a:ext uri="{FF2B5EF4-FFF2-40B4-BE49-F238E27FC236}">
                <a16:creationId xmlns:a16="http://schemas.microsoft.com/office/drawing/2014/main" id="{FEA484F8-A1AF-BB49-B343-29F575093763}"/>
              </a:ext>
            </a:extLst>
          </p:cNvPr>
          <p:cNvCxnSpPr>
            <a:stCxn id="68" idx="1"/>
          </p:cNvCxnSpPr>
          <p:nvPr/>
        </p:nvCxnSpPr>
        <p:spPr>
          <a:xfrm flipH="1">
            <a:off x="2640842" y="1299640"/>
            <a:ext cx="286054" cy="3721"/>
          </a:xfrm>
          <a:prstGeom prst="line">
            <a:avLst/>
          </a:prstGeom>
        </p:spPr>
        <p:style>
          <a:lnRef idx="1">
            <a:schemeClr val="accent1"/>
          </a:lnRef>
          <a:fillRef idx="0">
            <a:schemeClr val="accent1"/>
          </a:fillRef>
          <a:effectRef idx="0">
            <a:schemeClr val="accent1"/>
          </a:effectRef>
          <a:fontRef idx="minor">
            <a:schemeClr val="tx1"/>
          </a:fontRef>
        </p:style>
      </p:cxnSp>
      <p:cxnSp>
        <p:nvCxnSpPr>
          <p:cNvPr id="70" name="Straight Arrow Connector 69">
            <a:extLst>
              <a:ext uri="{FF2B5EF4-FFF2-40B4-BE49-F238E27FC236}">
                <a16:creationId xmlns:a16="http://schemas.microsoft.com/office/drawing/2014/main" id="{16C996DA-0C4C-D948-A966-6E9139C8EFBC}"/>
              </a:ext>
            </a:extLst>
          </p:cNvPr>
          <p:cNvCxnSpPr/>
          <p:nvPr/>
        </p:nvCxnSpPr>
        <p:spPr>
          <a:xfrm flipH="1">
            <a:off x="2634018" y="1299640"/>
            <a:ext cx="6824" cy="57692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23F63D85-3A6C-1D4B-98F6-8014C733E2C5}"/>
              </a:ext>
            </a:extLst>
          </p:cNvPr>
          <p:cNvSpPr txBox="1"/>
          <p:nvPr/>
        </p:nvSpPr>
        <p:spPr>
          <a:xfrm>
            <a:off x="6343943" y="2971646"/>
            <a:ext cx="1241045" cy="253916"/>
          </a:xfrm>
          <a:prstGeom prst="rect">
            <a:avLst/>
          </a:prstGeom>
          <a:noFill/>
        </p:spPr>
        <p:txBody>
          <a:bodyPr wrap="none" rtlCol="0">
            <a:spAutoFit/>
          </a:bodyPr>
          <a:lstStyle/>
          <a:p>
            <a:r>
              <a:rPr lang="en-US" sz="1050" dirty="0"/>
              <a:t>(Prior </a:t>
            </a:r>
            <a:r>
              <a:rPr lang="en-US" sz="1050" dirty="0" err="1"/>
              <a:t>GeL</a:t>
            </a:r>
            <a:r>
              <a:rPr lang="en-US" sz="1050" dirty="0"/>
              <a:t> cases)</a:t>
            </a:r>
          </a:p>
        </p:txBody>
      </p:sp>
      <p:sp>
        <p:nvSpPr>
          <p:cNvPr id="35" name="TextBox 34">
            <a:extLst>
              <a:ext uri="{FF2B5EF4-FFF2-40B4-BE49-F238E27FC236}">
                <a16:creationId xmlns:a16="http://schemas.microsoft.com/office/drawing/2014/main" id="{A85CDBEB-9742-2745-A47A-79834BCDAC71}"/>
              </a:ext>
            </a:extLst>
          </p:cNvPr>
          <p:cNvSpPr txBox="1"/>
          <p:nvPr/>
        </p:nvSpPr>
        <p:spPr>
          <a:xfrm>
            <a:off x="6343943" y="4333873"/>
            <a:ext cx="1241045" cy="253916"/>
          </a:xfrm>
          <a:prstGeom prst="rect">
            <a:avLst/>
          </a:prstGeom>
          <a:noFill/>
        </p:spPr>
        <p:txBody>
          <a:bodyPr wrap="none" rtlCol="0">
            <a:spAutoFit/>
          </a:bodyPr>
          <a:lstStyle/>
          <a:p>
            <a:r>
              <a:rPr lang="en-US" sz="1050" dirty="0"/>
              <a:t>(Prior </a:t>
            </a:r>
            <a:r>
              <a:rPr lang="en-US" sz="1050" dirty="0" err="1"/>
              <a:t>GeL</a:t>
            </a:r>
            <a:r>
              <a:rPr lang="en-US" sz="1050" dirty="0"/>
              <a:t> cases)</a:t>
            </a:r>
          </a:p>
        </p:txBody>
      </p:sp>
      <p:sp>
        <p:nvSpPr>
          <p:cNvPr id="36" name="TextBox 35">
            <a:extLst>
              <a:ext uri="{FF2B5EF4-FFF2-40B4-BE49-F238E27FC236}">
                <a16:creationId xmlns:a16="http://schemas.microsoft.com/office/drawing/2014/main" id="{8004B104-2C4B-3940-B069-5BF786AAF2CE}"/>
              </a:ext>
            </a:extLst>
          </p:cNvPr>
          <p:cNvSpPr txBox="1"/>
          <p:nvPr/>
        </p:nvSpPr>
        <p:spPr>
          <a:xfrm>
            <a:off x="6343943" y="1959826"/>
            <a:ext cx="1093569" cy="253916"/>
          </a:xfrm>
          <a:prstGeom prst="rect">
            <a:avLst/>
          </a:prstGeom>
          <a:noFill/>
        </p:spPr>
        <p:txBody>
          <a:bodyPr wrap="none" rtlCol="0">
            <a:spAutoFit/>
          </a:bodyPr>
          <a:lstStyle/>
          <a:p>
            <a:r>
              <a:rPr lang="en-US" sz="1050" b="1" dirty="0">
                <a:solidFill>
                  <a:srgbClr val="C00000"/>
                </a:solidFill>
              </a:rPr>
              <a:t>(</a:t>
            </a:r>
            <a:r>
              <a:rPr lang="en-US" sz="1050" b="1" dirty="0" err="1">
                <a:solidFill>
                  <a:srgbClr val="C00000"/>
                </a:solidFill>
              </a:rPr>
              <a:t>Rady’scases</a:t>
            </a:r>
            <a:r>
              <a:rPr lang="en-US" sz="1050" b="1" dirty="0">
                <a:solidFill>
                  <a:srgbClr val="C00000"/>
                </a:solidFill>
              </a:rPr>
              <a:t>)</a:t>
            </a:r>
          </a:p>
        </p:txBody>
      </p:sp>
      <p:cxnSp>
        <p:nvCxnSpPr>
          <p:cNvPr id="37" name="Straight Arrow Connector 36">
            <a:extLst>
              <a:ext uri="{FF2B5EF4-FFF2-40B4-BE49-F238E27FC236}">
                <a16:creationId xmlns:a16="http://schemas.microsoft.com/office/drawing/2014/main" id="{63D58D5A-A8BD-7B49-BB9B-350843205BE2}"/>
              </a:ext>
            </a:extLst>
          </p:cNvPr>
          <p:cNvCxnSpPr>
            <a:cxnSpLocks/>
            <a:endCxn id="67" idx="2"/>
          </p:cNvCxnSpPr>
          <p:nvPr/>
        </p:nvCxnSpPr>
        <p:spPr>
          <a:xfrm flipV="1">
            <a:off x="3566431" y="1771409"/>
            <a:ext cx="11600" cy="529472"/>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18B00C12-46E4-1045-ADAE-48140F2D2F73}"/>
              </a:ext>
            </a:extLst>
          </p:cNvPr>
          <p:cNvSpPr txBox="1"/>
          <p:nvPr/>
        </p:nvSpPr>
        <p:spPr>
          <a:xfrm>
            <a:off x="2926896" y="2327441"/>
            <a:ext cx="1326004" cy="338554"/>
          </a:xfrm>
          <a:prstGeom prst="rect">
            <a:avLst/>
          </a:prstGeom>
          <a:noFill/>
        </p:spPr>
        <p:txBody>
          <a:bodyPr wrap="none" rtlCol="0">
            <a:spAutoFit/>
          </a:bodyPr>
          <a:lstStyle/>
          <a:p>
            <a:r>
              <a:rPr lang="en-US" sz="1600" dirty="0">
                <a:solidFill>
                  <a:srgbClr val="C00000"/>
                </a:solidFill>
              </a:rPr>
              <a:t>98% in top 5</a:t>
            </a:r>
          </a:p>
        </p:txBody>
      </p:sp>
    </p:spTree>
    <p:extLst>
      <p:ext uri="{BB962C8B-B14F-4D97-AF65-F5344CB8AC3E}">
        <p14:creationId xmlns:p14="http://schemas.microsoft.com/office/powerpoint/2010/main" val="5878465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B479127A-2D72-5543-9F34-95EE54E75D1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51141" y="1495477"/>
            <a:ext cx="6679480" cy="4432095"/>
          </a:xfrm>
          <a:prstGeom prst="rect">
            <a:avLst/>
          </a:prstGeom>
        </p:spPr>
      </p:pic>
      <p:sp>
        <p:nvSpPr>
          <p:cNvPr id="6" name="Title 5">
            <a:extLst>
              <a:ext uri="{FF2B5EF4-FFF2-40B4-BE49-F238E27FC236}">
                <a16:creationId xmlns:a16="http://schemas.microsoft.com/office/drawing/2014/main" id="{53884565-1202-5543-88F4-9A001DFFFB4F}"/>
              </a:ext>
            </a:extLst>
          </p:cNvPr>
          <p:cNvSpPr>
            <a:spLocks noGrp="1"/>
          </p:cNvSpPr>
          <p:nvPr>
            <p:ph type="title"/>
          </p:nvPr>
        </p:nvSpPr>
        <p:spPr>
          <a:xfrm>
            <a:off x="1305832" y="460990"/>
            <a:ext cx="8773879" cy="427041"/>
          </a:xfrm>
        </p:spPr>
        <p:txBody>
          <a:bodyPr>
            <a:noAutofit/>
          </a:bodyPr>
          <a:lstStyle/>
          <a:p>
            <a:r>
              <a:rPr lang="en-US" b="1" dirty="0">
                <a:latin typeface="Avenir Next" panose="020B0503020202020204" pitchFamily="34" charset="0"/>
              </a:rPr>
              <a:t>GEM – </a:t>
            </a:r>
            <a:r>
              <a:rPr lang="en-US" dirty="0">
                <a:latin typeface="Avenir Next" panose="020B0503020202020204" pitchFamily="34" charset="0"/>
              </a:rPr>
              <a:t>resilient to misdiagnosis</a:t>
            </a:r>
          </a:p>
        </p:txBody>
      </p:sp>
      <p:sp>
        <p:nvSpPr>
          <p:cNvPr id="9" name="TextBox 8">
            <a:extLst>
              <a:ext uri="{FF2B5EF4-FFF2-40B4-BE49-F238E27FC236}">
                <a16:creationId xmlns:a16="http://schemas.microsoft.com/office/drawing/2014/main" id="{7B433EE4-7F96-EB4D-8BDD-5846D4F99C63}"/>
              </a:ext>
            </a:extLst>
          </p:cNvPr>
          <p:cNvSpPr txBox="1"/>
          <p:nvPr/>
        </p:nvSpPr>
        <p:spPr>
          <a:xfrm>
            <a:off x="4336760" y="5875531"/>
            <a:ext cx="1258678" cy="341632"/>
          </a:xfrm>
          <a:prstGeom prst="rect">
            <a:avLst/>
          </a:prstGeom>
          <a:noFill/>
        </p:spPr>
        <p:txBody>
          <a:bodyPr wrap="none" rtlCol="0">
            <a:spAutoFit/>
          </a:bodyPr>
          <a:lstStyle/>
          <a:p>
            <a:r>
              <a:rPr lang="en-US" sz="1620" dirty="0">
                <a:latin typeface="Avenir Next" panose="020B0503020202020204" pitchFamily="34" charset="0"/>
              </a:rPr>
              <a:t>Rank Order</a:t>
            </a:r>
          </a:p>
        </p:txBody>
      </p:sp>
      <p:sp>
        <p:nvSpPr>
          <p:cNvPr id="10" name="TextBox 9">
            <a:extLst>
              <a:ext uri="{FF2B5EF4-FFF2-40B4-BE49-F238E27FC236}">
                <a16:creationId xmlns:a16="http://schemas.microsoft.com/office/drawing/2014/main" id="{0067EFC0-E89F-1A48-857D-9989475B8F17}"/>
              </a:ext>
            </a:extLst>
          </p:cNvPr>
          <p:cNvSpPr txBox="1"/>
          <p:nvPr/>
        </p:nvSpPr>
        <p:spPr>
          <a:xfrm rot="16200000">
            <a:off x="-169201" y="3398137"/>
            <a:ext cx="3499050" cy="341632"/>
          </a:xfrm>
          <a:prstGeom prst="rect">
            <a:avLst/>
          </a:prstGeom>
          <a:noFill/>
        </p:spPr>
        <p:txBody>
          <a:bodyPr wrap="square" rtlCol="0">
            <a:spAutoFit/>
          </a:bodyPr>
          <a:lstStyle/>
          <a:p>
            <a:r>
              <a:rPr lang="en-US" sz="1620" dirty="0">
                <a:latin typeface="Avenir Next" panose="020B0503020202020204" pitchFamily="34" charset="0"/>
              </a:rPr>
              <a:t>Cumulative Causal Candidates (%)</a:t>
            </a:r>
          </a:p>
        </p:txBody>
      </p:sp>
      <p:sp>
        <p:nvSpPr>
          <p:cNvPr id="11" name="TextBox 10">
            <a:extLst>
              <a:ext uri="{FF2B5EF4-FFF2-40B4-BE49-F238E27FC236}">
                <a16:creationId xmlns:a16="http://schemas.microsoft.com/office/drawing/2014/main" id="{BD7F18B6-3665-2D4F-BC06-253C2F56B958}"/>
              </a:ext>
            </a:extLst>
          </p:cNvPr>
          <p:cNvSpPr txBox="1"/>
          <p:nvPr/>
        </p:nvSpPr>
        <p:spPr>
          <a:xfrm>
            <a:off x="6347077" y="4141193"/>
            <a:ext cx="796115" cy="313932"/>
          </a:xfrm>
          <a:prstGeom prst="rect">
            <a:avLst/>
          </a:prstGeom>
          <a:noFill/>
        </p:spPr>
        <p:txBody>
          <a:bodyPr wrap="none" rtlCol="0">
            <a:spAutoFit/>
          </a:bodyPr>
          <a:lstStyle/>
          <a:p>
            <a:r>
              <a:rPr lang="en-US" sz="1440" b="1" dirty="0">
                <a:solidFill>
                  <a:srgbClr val="ED7D31"/>
                </a:solidFill>
                <a:latin typeface="Avenir Next" panose="020B0503020202020204" pitchFamily="34" charset="0"/>
              </a:rPr>
              <a:t>VAAST</a:t>
            </a:r>
          </a:p>
        </p:txBody>
      </p:sp>
      <p:sp>
        <p:nvSpPr>
          <p:cNvPr id="12" name="TextBox 11">
            <a:extLst>
              <a:ext uri="{FF2B5EF4-FFF2-40B4-BE49-F238E27FC236}">
                <a16:creationId xmlns:a16="http://schemas.microsoft.com/office/drawing/2014/main" id="{EFD3524D-4C93-F944-B931-CA147B4E07BA}"/>
              </a:ext>
            </a:extLst>
          </p:cNvPr>
          <p:cNvSpPr txBox="1"/>
          <p:nvPr/>
        </p:nvSpPr>
        <p:spPr>
          <a:xfrm>
            <a:off x="6347077" y="2757709"/>
            <a:ext cx="1631280" cy="313932"/>
          </a:xfrm>
          <a:prstGeom prst="rect">
            <a:avLst/>
          </a:prstGeom>
          <a:noFill/>
        </p:spPr>
        <p:txBody>
          <a:bodyPr wrap="none" rtlCol="0">
            <a:spAutoFit/>
          </a:bodyPr>
          <a:lstStyle/>
          <a:p>
            <a:r>
              <a:rPr lang="en-US" sz="1440" b="1" dirty="0">
                <a:solidFill>
                  <a:schemeClr val="accent4"/>
                </a:solidFill>
                <a:latin typeface="Avenir Next" panose="020B0503020202020204" pitchFamily="34" charset="0"/>
              </a:rPr>
              <a:t>Phevor + VAAST</a:t>
            </a:r>
          </a:p>
        </p:txBody>
      </p:sp>
      <p:sp>
        <p:nvSpPr>
          <p:cNvPr id="17" name="TextBox 16">
            <a:extLst>
              <a:ext uri="{FF2B5EF4-FFF2-40B4-BE49-F238E27FC236}">
                <a16:creationId xmlns:a16="http://schemas.microsoft.com/office/drawing/2014/main" id="{1F348AB0-838F-734F-B788-D7E08F01EB1D}"/>
              </a:ext>
            </a:extLst>
          </p:cNvPr>
          <p:cNvSpPr txBox="1"/>
          <p:nvPr/>
        </p:nvSpPr>
        <p:spPr>
          <a:xfrm>
            <a:off x="9402715" y="6561061"/>
            <a:ext cx="2404826" cy="240066"/>
          </a:xfrm>
          <a:prstGeom prst="rect">
            <a:avLst/>
          </a:prstGeom>
          <a:noFill/>
        </p:spPr>
        <p:txBody>
          <a:bodyPr wrap="none" rtlCol="0">
            <a:spAutoFit/>
          </a:bodyPr>
          <a:lstStyle/>
          <a:p>
            <a:r>
              <a:rPr lang="en-US" sz="960" dirty="0">
                <a:solidFill>
                  <a:schemeClr val="bg1"/>
                </a:solidFill>
                <a:latin typeface="Avenir Next" panose="020B0503020202020204" pitchFamily="34" charset="0"/>
              </a:rPr>
              <a:t>© Copyright 2018 Fabric Genomics Inc.</a:t>
            </a:r>
          </a:p>
        </p:txBody>
      </p:sp>
      <p:sp>
        <p:nvSpPr>
          <p:cNvPr id="41" name="TextBox 40">
            <a:extLst>
              <a:ext uri="{FF2B5EF4-FFF2-40B4-BE49-F238E27FC236}">
                <a16:creationId xmlns:a16="http://schemas.microsoft.com/office/drawing/2014/main" id="{6A774880-71C1-E841-929F-DF2287A556EB}"/>
              </a:ext>
            </a:extLst>
          </p:cNvPr>
          <p:cNvSpPr txBox="1"/>
          <p:nvPr/>
        </p:nvSpPr>
        <p:spPr>
          <a:xfrm>
            <a:off x="6378848" y="1743238"/>
            <a:ext cx="1448986" cy="313932"/>
          </a:xfrm>
          <a:prstGeom prst="rect">
            <a:avLst/>
          </a:prstGeom>
          <a:noFill/>
        </p:spPr>
        <p:txBody>
          <a:bodyPr wrap="none" rtlCol="0">
            <a:spAutoFit/>
          </a:bodyPr>
          <a:lstStyle/>
          <a:p>
            <a:r>
              <a:rPr lang="en-US" sz="1440" b="1">
                <a:solidFill>
                  <a:srgbClr val="C00000"/>
                </a:solidFill>
                <a:latin typeface="Avenir Next" panose="020B0503020202020204" pitchFamily="34" charset="0"/>
              </a:rPr>
              <a:t>GEM (RADY’s)</a:t>
            </a:r>
            <a:endParaRPr lang="en-US" sz="1440" b="1" dirty="0">
              <a:solidFill>
                <a:srgbClr val="C00000"/>
              </a:solidFill>
              <a:latin typeface="Avenir Next" panose="020B0503020202020204" pitchFamily="34" charset="0"/>
            </a:endParaRPr>
          </a:p>
        </p:txBody>
      </p:sp>
      <p:pic>
        <p:nvPicPr>
          <p:cNvPr id="20" name="Picture 19">
            <a:extLst>
              <a:ext uri="{FF2B5EF4-FFF2-40B4-BE49-F238E27FC236}">
                <a16:creationId xmlns:a16="http://schemas.microsoft.com/office/drawing/2014/main" id="{ADE1C817-0D16-204D-AC79-7FBBC6BB0EF6}"/>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49804" y="6053082"/>
            <a:ext cx="1113467" cy="689166"/>
          </a:xfrm>
          <a:prstGeom prst="rect">
            <a:avLst/>
          </a:prstGeom>
        </p:spPr>
      </p:pic>
      <p:pic>
        <p:nvPicPr>
          <p:cNvPr id="22" name="Picture 21">
            <a:extLst>
              <a:ext uri="{FF2B5EF4-FFF2-40B4-BE49-F238E27FC236}">
                <a16:creationId xmlns:a16="http://schemas.microsoft.com/office/drawing/2014/main" id="{DFDF70A1-E18F-824B-AF02-4D3C13FD99DE}"/>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542183" y="6126525"/>
            <a:ext cx="596165" cy="687882"/>
          </a:xfrm>
          <a:prstGeom prst="rect">
            <a:avLst/>
          </a:prstGeom>
        </p:spPr>
      </p:pic>
      <p:pic>
        <p:nvPicPr>
          <p:cNvPr id="28" name="Picture 27">
            <a:extLst>
              <a:ext uri="{FF2B5EF4-FFF2-40B4-BE49-F238E27FC236}">
                <a16:creationId xmlns:a16="http://schemas.microsoft.com/office/drawing/2014/main" id="{07E2DE5C-6F72-6C4D-A7A8-8DE21DDE073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616694" y="6161269"/>
            <a:ext cx="1245493" cy="639858"/>
          </a:xfrm>
          <a:prstGeom prst="rect">
            <a:avLst/>
          </a:prstGeom>
        </p:spPr>
      </p:pic>
      <p:pic>
        <p:nvPicPr>
          <p:cNvPr id="29" name="Picture 28">
            <a:extLst>
              <a:ext uri="{FF2B5EF4-FFF2-40B4-BE49-F238E27FC236}">
                <a16:creationId xmlns:a16="http://schemas.microsoft.com/office/drawing/2014/main" id="{33C98F5D-D867-2342-91EE-AB0F6EE11B19}"/>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2218470" y="6113540"/>
            <a:ext cx="2063644" cy="687882"/>
          </a:xfrm>
          <a:prstGeom prst="rect">
            <a:avLst/>
          </a:prstGeom>
        </p:spPr>
      </p:pic>
      <p:cxnSp>
        <p:nvCxnSpPr>
          <p:cNvPr id="40" name="Straight Connector 39">
            <a:extLst>
              <a:ext uri="{FF2B5EF4-FFF2-40B4-BE49-F238E27FC236}">
                <a16:creationId xmlns:a16="http://schemas.microsoft.com/office/drawing/2014/main" id="{B08A1282-7CC7-844B-94AD-EDE6F644F62A}"/>
              </a:ext>
            </a:extLst>
          </p:cNvPr>
          <p:cNvCxnSpPr>
            <a:cxnSpLocks/>
            <a:endCxn id="30" idx="2"/>
          </p:cNvCxnSpPr>
          <p:nvPr/>
        </p:nvCxnSpPr>
        <p:spPr>
          <a:xfrm flipV="1">
            <a:off x="2411138" y="2757709"/>
            <a:ext cx="340559" cy="462076"/>
          </a:xfrm>
          <a:prstGeom prst="line">
            <a:avLst/>
          </a:prstGeom>
          <a:ln w="28575">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CA1A3F9C-239A-3F42-A999-557B1A27122B}"/>
              </a:ext>
            </a:extLst>
          </p:cNvPr>
          <p:cNvCxnSpPr>
            <a:cxnSpLocks/>
          </p:cNvCxnSpPr>
          <p:nvPr/>
        </p:nvCxnSpPr>
        <p:spPr>
          <a:xfrm flipV="1">
            <a:off x="2767796" y="2248105"/>
            <a:ext cx="846557" cy="477760"/>
          </a:xfrm>
          <a:prstGeom prst="line">
            <a:avLst/>
          </a:prstGeom>
          <a:ln w="28575">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501B84FA-15D6-4948-B4AD-AF40E562337A}"/>
              </a:ext>
            </a:extLst>
          </p:cNvPr>
          <p:cNvCxnSpPr>
            <a:cxnSpLocks/>
            <a:endCxn id="38" idx="3"/>
          </p:cNvCxnSpPr>
          <p:nvPr/>
        </p:nvCxnSpPr>
        <p:spPr>
          <a:xfrm flipV="1">
            <a:off x="3614353" y="1819796"/>
            <a:ext cx="1388340" cy="428309"/>
          </a:xfrm>
          <a:prstGeom prst="line">
            <a:avLst/>
          </a:prstGeom>
          <a:ln w="28575">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9800B3A6-1656-AD4C-82D8-9B4D611C8F3B}"/>
              </a:ext>
            </a:extLst>
          </p:cNvPr>
          <p:cNvCxnSpPr>
            <a:cxnSpLocks/>
            <a:stCxn id="38" idx="3"/>
            <a:endCxn id="45" idx="3"/>
          </p:cNvCxnSpPr>
          <p:nvPr/>
        </p:nvCxnSpPr>
        <p:spPr>
          <a:xfrm flipV="1">
            <a:off x="5002693" y="1633926"/>
            <a:ext cx="1384574" cy="185870"/>
          </a:xfrm>
          <a:prstGeom prst="line">
            <a:avLst/>
          </a:prstGeom>
          <a:ln w="28575">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6505715A-AFAD-4448-B8EB-0A31B1A33B11}"/>
              </a:ext>
            </a:extLst>
          </p:cNvPr>
          <p:cNvSpPr/>
          <p:nvPr/>
        </p:nvSpPr>
        <p:spPr>
          <a:xfrm>
            <a:off x="2711299" y="2676914"/>
            <a:ext cx="80795" cy="80795"/>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venir Next" panose="020B0503020202020204" pitchFamily="34" charset="0"/>
            </a:endParaRPr>
          </a:p>
        </p:txBody>
      </p:sp>
      <p:sp>
        <p:nvSpPr>
          <p:cNvPr id="38" name="Rectangle 37">
            <a:extLst>
              <a:ext uri="{FF2B5EF4-FFF2-40B4-BE49-F238E27FC236}">
                <a16:creationId xmlns:a16="http://schemas.microsoft.com/office/drawing/2014/main" id="{22FF2CCB-0A84-744B-B71C-7F09DF7FFB4B}"/>
              </a:ext>
            </a:extLst>
          </p:cNvPr>
          <p:cNvSpPr/>
          <p:nvPr/>
        </p:nvSpPr>
        <p:spPr>
          <a:xfrm>
            <a:off x="4921898" y="1779398"/>
            <a:ext cx="80795" cy="80795"/>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venir Next" panose="020B0503020202020204" pitchFamily="34" charset="0"/>
            </a:endParaRPr>
          </a:p>
        </p:txBody>
      </p:sp>
      <p:sp>
        <p:nvSpPr>
          <p:cNvPr id="45" name="Rectangle 44">
            <a:extLst>
              <a:ext uri="{FF2B5EF4-FFF2-40B4-BE49-F238E27FC236}">
                <a16:creationId xmlns:a16="http://schemas.microsoft.com/office/drawing/2014/main" id="{903CA8E1-56CE-2D46-9187-5F04228B41C8}"/>
              </a:ext>
            </a:extLst>
          </p:cNvPr>
          <p:cNvSpPr/>
          <p:nvPr/>
        </p:nvSpPr>
        <p:spPr>
          <a:xfrm>
            <a:off x="6306472" y="1593528"/>
            <a:ext cx="80795" cy="80795"/>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venir Next" panose="020B0503020202020204" pitchFamily="34" charset="0"/>
            </a:endParaRPr>
          </a:p>
        </p:txBody>
      </p:sp>
      <p:sp>
        <p:nvSpPr>
          <p:cNvPr id="13" name="TextBox 12">
            <a:extLst>
              <a:ext uri="{FF2B5EF4-FFF2-40B4-BE49-F238E27FC236}">
                <a16:creationId xmlns:a16="http://schemas.microsoft.com/office/drawing/2014/main" id="{326EECE8-761F-6E4C-87F8-5B5C06BF15D0}"/>
              </a:ext>
            </a:extLst>
          </p:cNvPr>
          <p:cNvSpPr txBox="1"/>
          <p:nvPr/>
        </p:nvSpPr>
        <p:spPr>
          <a:xfrm>
            <a:off x="3140470" y="2470159"/>
            <a:ext cx="2552302" cy="230832"/>
          </a:xfrm>
          <a:prstGeom prst="rect">
            <a:avLst/>
          </a:prstGeom>
          <a:noFill/>
        </p:spPr>
        <p:txBody>
          <a:bodyPr wrap="none" rtlCol="0">
            <a:spAutoFit/>
          </a:bodyPr>
          <a:lstStyle/>
          <a:p>
            <a:r>
              <a:rPr lang="en-US" sz="900" dirty="0">
                <a:latin typeface="Avenir Next" panose="020B0503020202020204" pitchFamily="34" charset="0"/>
              </a:rPr>
              <a:t>Randomly permuted phenotype descriptions</a:t>
            </a:r>
          </a:p>
        </p:txBody>
      </p:sp>
      <p:sp>
        <p:nvSpPr>
          <p:cNvPr id="39" name="Rectangle 38">
            <a:extLst>
              <a:ext uri="{FF2B5EF4-FFF2-40B4-BE49-F238E27FC236}">
                <a16:creationId xmlns:a16="http://schemas.microsoft.com/office/drawing/2014/main" id="{74C0CA21-9167-134E-AA7D-C90FB193E114}"/>
              </a:ext>
            </a:extLst>
          </p:cNvPr>
          <p:cNvSpPr/>
          <p:nvPr/>
        </p:nvSpPr>
        <p:spPr>
          <a:xfrm>
            <a:off x="2405408" y="2186940"/>
            <a:ext cx="80795" cy="8079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venir Next" panose="020B0503020202020204" pitchFamily="34" charset="0"/>
            </a:endParaRPr>
          </a:p>
        </p:txBody>
      </p:sp>
      <p:sp>
        <p:nvSpPr>
          <p:cNvPr id="46" name="Rectangle 45">
            <a:extLst>
              <a:ext uri="{FF2B5EF4-FFF2-40B4-BE49-F238E27FC236}">
                <a16:creationId xmlns:a16="http://schemas.microsoft.com/office/drawing/2014/main" id="{30D514F9-9E67-2744-9DA3-B178BF43956D}"/>
              </a:ext>
            </a:extLst>
          </p:cNvPr>
          <p:cNvSpPr/>
          <p:nvPr/>
        </p:nvSpPr>
        <p:spPr>
          <a:xfrm>
            <a:off x="3549103" y="1787796"/>
            <a:ext cx="80795" cy="8079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venir Next" panose="020B0503020202020204" pitchFamily="34" charset="0"/>
            </a:endParaRPr>
          </a:p>
        </p:txBody>
      </p:sp>
      <p:sp>
        <p:nvSpPr>
          <p:cNvPr id="47" name="Rectangle 46">
            <a:extLst>
              <a:ext uri="{FF2B5EF4-FFF2-40B4-BE49-F238E27FC236}">
                <a16:creationId xmlns:a16="http://schemas.microsoft.com/office/drawing/2014/main" id="{7C0932F2-8E9E-1249-BD20-2FDAF03367A2}"/>
              </a:ext>
            </a:extLst>
          </p:cNvPr>
          <p:cNvSpPr/>
          <p:nvPr/>
        </p:nvSpPr>
        <p:spPr>
          <a:xfrm>
            <a:off x="4925701" y="1588570"/>
            <a:ext cx="80795" cy="8079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venir Next" panose="020B0503020202020204" pitchFamily="34" charset="0"/>
            </a:endParaRPr>
          </a:p>
        </p:txBody>
      </p:sp>
      <p:sp>
        <p:nvSpPr>
          <p:cNvPr id="48" name="Rectangle 47">
            <a:extLst>
              <a:ext uri="{FF2B5EF4-FFF2-40B4-BE49-F238E27FC236}">
                <a16:creationId xmlns:a16="http://schemas.microsoft.com/office/drawing/2014/main" id="{46CD7B8F-8EB1-6C49-A3AA-5779D3A9E0B8}"/>
              </a:ext>
            </a:extLst>
          </p:cNvPr>
          <p:cNvSpPr/>
          <p:nvPr/>
        </p:nvSpPr>
        <p:spPr>
          <a:xfrm>
            <a:off x="7668032" y="1588570"/>
            <a:ext cx="80795" cy="80795"/>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venir Next" panose="020B0503020202020204" pitchFamily="34" charset="0"/>
            </a:endParaRPr>
          </a:p>
        </p:txBody>
      </p:sp>
      <p:cxnSp>
        <p:nvCxnSpPr>
          <p:cNvPr id="49" name="Straight Connector 48">
            <a:extLst>
              <a:ext uri="{FF2B5EF4-FFF2-40B4-BE49-F238E27FC236}">
                <a16:creationId xmlns:a16="http://schemas.microsoft.com/office/drawing/2014/main" id="{E01EA109-750C-3343-BCE8-E208C9840C58}"/>
              </a:ext>
            </a:extLst>
          </p:cNvPr>
          <p:cNvCxnSpPr>
            <a:cxnSpLocks/>
            <a:stCxn id="53" idx="3"/>
            <a:endCxn id="46" idx="1"/>
          </p:cNvCxnSpPr>
          <p:nvPr/>
        </p:nvCxnSpPr>
        <p:spPr>
          <a:xfrm flipV="1">
            <a:off x="2792094" y="1828194"/>
            <a:ext cx="757009" cy="188579"/>
          </a:xfrm>
          <a:prstGeom prst="line">
            <a:avLst/>
          </a:prstGeom>
          <a:ln w="28575">
            <a:solidFill>
              <a:srgbClr val="C00000"/>
            </a:solidFill>
            <a:prstDash val="solid"/>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28B66FC2-AFD9-4745-A53E-F08B217B2428}"/>
              </a:ext>
            </a:extLst>
          </p:cNvPr>
          <p:cNvCxnSpPr>
            <a:cxnSpLocks/>
            <a:stCxn id="46" idx="1"/>
          </p:cNvCxnSpPr>
          <p:nvPr/>
        </p:nvCxnSpPr>
        <p:spPr>
          <a:xfrm flipV="1">
            <a:off x="3549103" y="1633828"/>
            <a:ext cx="1443541" cy="194366"/>
          </a:xfrm>
          <a:prstGeom prst="line">
            <a:avLst/>
          </a:prstGeom>
          <a:ln w="28575">
            <a:solidFill>
              <a:srgbClr val="C00000"/>
            </a:solidFill>
            <a:prstDash val="solid"/>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0AE3E90E-7822-854A-96D2-11AAC4323B9F}"/>
              </a:ext>
            </a:extLst>
          </p:cNvPr>
          <p:cNvCxnSpPr>
            <a:cxnSpLocks/>
            <a:stCxn id="47" idx="3"/>
            <a:endCxn id="48" idx="1"/>
          </p:cNvCxnSpPr>
          <p:nvPr/>
        </p:nvCxnSpPr>
        <p:spPr>
          <a:xfrm>
            <a:off x="5006496" y="1628968"/>
            <a:ext cx="2661536" cy="0"/>
          </a:xfrm>
          <a:prstGeom prst="line">
            <a:avLst/>
          </a:prstGeom>
          <a:ln w="28575">
            <a:solidFill>
              <a:srgbClr val="C00000"/>
            </a:solidFill>
            <a:prstDash val="solid"/>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22B9358A-EF27-AA45-8D3B-61E811D31D63}"/>
              </a:ext>
            </a:extLst>
          </p:cNvPr>
          <p:cNvSpPr txBox="1"/>
          <p:nvPr/>
        </p:nvSpPr>
        <p:spPr>
          <a:xfrm>
            <a:off x="6378848" y="1743238"/>
            <a:ext cx="1448986" cy="313932"/>
          </a:xfrm>
          <a:prstGeom prst="rect">
            <a:avLst/>
          </a:prstGeom>
          <a:noFill/>
        </p:spPr>
        <p:txBody>
          <a:bodyPr wrap="none" rtlCol="0">
            <a:spAutoFit/>
          </a:bodyPr>
          <a:lstStyle/>
          <a:p>
            <a:r>
              <a:rPr lang="en-US" sz="1440" b="1">
                <a:solidFill>
                  <a:srgbClr val="C00000"/>
                </a:solidFill>
                <a:latin typeface="Avenir Next" panose="020B0503020202020204" pitchFamily="34" charset="0"/>
              </a:rPr>
              <a:t>GEM (RADY’s)</a:t>
            </a:r>
            <a:endParaRPr lang="en-US" sz="1440" b="1" dirty="0">
              <a:solidFill>
                <a:srgbClr val="C00000"/>
              </a:solidFill>
              <a:latin typeface="Avenir Next" panose="020B0503020202020204" pitchFamily="34" charset="0"/>
            </a:endParaRPr>
          </a:p>
        </p:txBody>
      </p:sp>
      <p:sp>
        <p:nvSpPr>
          <p:cNvPr id="53" name="Rectangle 52">
            <a:extLst>
              <a:ext uri="{FF2B5EF4-FFF2-40B4-BE49-F238E27FC236}">
                <a16:creationId xmlns:a16="http://schemas.microsoft.com/office/drawing/2014/main" id="{6D420039-F137-6A44-9713-7DD427EA1A9B}"/>
              </a:ext>
            </a:extLst>
          </p:cNvPr>
          <p:cNvSpPr/>
          <p:nvPr/>
        </p:nvSpPr>
        <p:spPr>
          <a:xfrm>
            <a:off x="2711299" y="1976375"/>
            <a:ext cx="80795" cy="8079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venir Next" panose="020B0503020202020204" pitchFamily="34" charset="0"/>
            </a:endParaRPr>
          </a:p>
        </p:txBody>
      </p:sp>
      <p:sp>
        <p:nvSpPr>
          <p:cNvPr id="27" name="Rectangle 26">
            <a:extLst>
              <a:ext uri="{FF2B5EF4-FFF2-40B4-BE49-F238E27FC236}">
                <a16:creationId xmlns:a16="http://schemas.microsoft.com/office/drawing/2014/main" id="{DA5E7841-643D-B64C-B159-4C9DBBF69E4C}"/>
              </a:ext>
            </a:extLst>
          </p:cNvPr>
          <p:cNvSpPr/>
          <p:nvPr/>
        </p:nvSpPr>
        <p:spPr>
          <a:xfrm>
            <a:off x="2396355" y="3147497"/>
            <a:ext cx="80795" cy="80795"/>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venir Next" panose="020B0503020202020204" pitchFamily="34" charset="0"/>
            </a:endParaRPr>
          </a:p>
        </p:txBody>
      </p:sp>
      <p:cxnSp>
        <p:nvCxnSpPr>
          <p:cNvPr id="62" name="Straight Connector 61">
            <a:extLst>
              <a:ext uri="{FF2B5EF4-FFF2-40B4-BE49-F238E27FC236}">
                <a16:creationId xmlns:a16="http://schemas.microsoft.com/office/drawing/2014/main" id="{29FD95CE-3F08-0745-BEE0-4414E8D81B7C}"/>
              </a:ext>
            </a:extLst>
          </p:cNvPr>
          <p:cNvCxnSpPr>
            <a:cxnSpLocks/>
          </p:cNvCxnSpPr>
          <p:nvPr/>
        </p:nvCxnSpPr>
        <p:spPr>
          <a:xfrm flipV="1">
            <a:off x="2420272" y="2028203"/>
            <a:ext cx="340558" cy="211111"/>
          </a:xfrm>
          <a:prstGeom prst="line">
            <a:avLst/>
          </a:prstGeom>
          <a:ln w="28575">
            <a:solidFill>
              <a:srgbClr val="C00000"/>
            </a:solidFill>
            <a:prstDash val="solid"/>
          </a:ln>
        </p:spPr>
        <p:style>
          <a:lnRef idx="1">
            <a:schemeClr val="accent1"/>
          </a:lnRef>
          <a:fillRef idx="0">
            <a:schemeClr val="accent1"/>
          </a:fillRef>
          <a:effectRef idx="0">
            <a:schemeClr val="accent1"/>
          </a:effectRef>
          <a:fontRef idx="minor">
            <a:schemeClr val="tx1"/>
          </a:fontRef>
        </p:style>
      </p:cxnSp>
      <p:sp>
        <p:nvSpPr>
          <p:cNvPr id="54" name="Rectangle 53">
            <a:extLst>
              <a:ext uri="{FF2B5EF4-FFF2-40B4-BE49-F238E27FC236}">
                <a16:creationId xmlns:a16="http://schemas.microsoft.com/office/drawing/2014/main" id="{3C60105B-150B-464A-B426-FDFCB9F486F4}"/>
              </a:ext>
            </a:extLst>
          </p:cNvPr>
          <p:cNvSpPr/>
          <p:nvPr/>
        </p:nvSpPr>
        <p:spPr>
          <a:xfrm>
            <a:off x="3534815" y="2220349"/>
            <a:ext cx="80795" cy="80795"/>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venir Next" panose="020B0503020202020204" pitchFamily="34" charset="0"/>
            </a:endParaRPr>
          </a:p>
        </p:txBody>
      </p:sp>
      <p:cxnSp>
        <p:nvCxnSpPr>
          <p:cNvPr id="35" name="Straight Arrow Connector 34">
            <a:extLst>
              <a:ext uri="{FF2B5EF4-FFF2-40B4-BE49-F238E27FC236}">
                <a16:creationId xmlns:a16="http://schemas.microsoft.com/office/drawing/2014/main" id="{EF716870-B020-FD4B-B63D-B3052ECBA93C}"/>
              </a:ext>
            </a:extLst>
          </p:cNvPr>
          <p:cNvCxnSpPr>
            <a:cxnSpLocks/>
          </p:cNvCxnSpPr>
          <p:nvPr/>
        </p:nvCxnSpPr>
        <p:spPr>
          <a:xfrm flipV="1">
            <a:off x="6337471" y="1652705"/>
            <a:ext cx="9606" cy="406590"/>
          </a:xfrm>
          <a:prstGeom prst="straightConnector1">
            <a:avLst/>
          </a:prstGeom>
          <a:ln w="57150">
            <a:solidFill>
              <a:schemeClr val="bg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F7066AFD-0EDA-0642-A497-B51FB3E2ADEB}"/>
              </a:ext>
            </a:extLst>
          </p:cNvPr>
          <p:cNvSpPr txBox="1"/>
          <p:nvPr/>
        </p:nvSpPr>
        <p:spPr>
          <a:xfrm>
            <a:off x="5824952" y="2067251"/>
            <a:ext cx="1553630" cy="338554"/>
          </a:xfrm>
          <a:prstGeom prst="rect">
            <a:avLst/>
          </a:prstGeom>
          <a:noFill/>
        </p:spPr>
        <p:txBody>
          <a:bodyPr wrap="none" rtlCol="0">
            <a:spAutoFit/>
          </a:bodyPr>
          <a:lstStyle/>
          <a:p>
            <a:r>
              <a:rPr lang="en-US" sz="1600" dirty="0">
                <a:solidFill>
                  <a:schemeClr val="bg2">
                    <a:lumMod val="75000"/>
                  </a:schemeClr>
                </a:solidFill>
              </a:rPr>
              <a:t>100% in top 15</a:t>
            </a:r>
          </a:p>
        </p:txBody>
      </p:sp>
      <p:cxnSp>
        <p:nvCxnSpPr>
          <p:cNvPr id="57" name="Straight Arrow Connector 56">
            <a:extLst>
              <a:ext uri="{FF2B5EF4-FFF2-40B4-BE49-F238E27FC236}">
                <a16:creationId xmlns:a16="http://schemas.microsoft.com/office/drawing/2014/main" id="{F50AB20C-9CA6-E34C-973E-004CD30E75A4}"/>
              </a:ext>
            </a:extLst>
          </p:cNvPr>
          <p:cNvCxnSpPr>
            <a:cxnSpLocks/>
          </p:cNvCxnSpPr>
          <p:nvPr/>
        </p:nvCxnSpPr>
        <p:spPr>
          <a:xfrm flipV="1">
            <a:off x="4957986" y="1665296"/>
            <a:ext cx="9606" cy="40659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58" name="TextBox 57">
            <a:extLst>
              <a:ext uri="{FF2B5EF4-FFF2-40B4-BE49-F238E27FC236}">
                <a16:creationId xmlns:a16="http://schemas.microsoft.com/office/drawing/2014/main" id="{8A636406-B4EB-4843-8785-2D2F2FD068D4}"/>
              </a:ext>
            </a:extLst>
          </p:cNvPr>
          <p:cNvSpPr txBox="1"/>
          <p:nvPr/>
        </p:nvSpPr>
        <p:spPr>
          <a:xfrm>
            <a:off x="4013881" y="2067251"/>
            <a:ext cx="1553630" cy="338554"/>
          </a:xfrm>
          <a:prstGeom prst="rect">
            <a:avLst/>
          </a:prstGeom>
          <a:noFill/>
        </p:spPr>
        <p:txBody>
          <a:bodyPr wrap="none" rtlCol="0">
            <a:spAutoFit/>
          </a:bodyPr>
          <a:lstStyle/>
          <a:p>
            <a:r>
              <a:rPr lang="en-US" sz="1600" dirty="0">
                <a:solidFill>
                  <a:srgbClr val="C00000"/>
                </a:solidFill>
              </a:rPr>
              <a:t>100% in top 10</a:t>
            </a:r>
          </a:p>
        </p:txBody>
      </p:sp>
    </p:spTree>
    <p:extLst>
      <p:ext uri="{BB962C8B-B14F-4D97-AF65-F5344CB8AC3E}">
        <p14:creationId xmlns:p14="http://schemas.microsoft.com/office/powerpoint/2010/main" val="3269180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B7BFB037-6B53-FB4A-BC39-022E8FBCD30D}"/>
              </a:ext>
            </a:extLst>
          </p:cNvPr>
          <p:cNvSpPr>
            <a:spLocks noGrp="1"/>
          </p:cNvSpPr>
          <p:nvPr>
            <p:ph sz="quarter" idx="13"/>
          </p:nvPr>
        </p:nvSpPr>
        <p:spPr>
          <a:xfrm>
            <a:off x="572877" y="1647826"/>
            <a:ext cx="11049917" cy="2206544"/>
          </a:xfrm>
        </p:spPr>
        <p:txBody>
          <a:bodyPr/>
          <a:lstStyle/>
          <a:p>
            <a:r>
              <a:rPr lang="en-US" dirty="0"/>
              <a:t>14 difficult cases with no definitive diagnosis</a:t>
            </a:r>
          </a:p>
          <a:p>
            <a:r>
              <a:rPr lang="en-US" dirty="0"/>
              <a:t>Included non-coding variants in analysis</a:t>
            </a:r>
          </a:p>
          <a:p>
            <a:r>
              <a:rPr lang="en-US" dirty="0"/>
              <a:t>Assuming parents (if available) are unaffected.</a:t>
            </a:r>
          </a:p>
          <a:p>
            <a:r>
              <a:rPr lang="en-US" dirty="0"/>
              <a:t>Leverage extended HPO descriptions to cast a wider net</a:t>
            </a:r>
          </a:p>
          <a:p>
            <a:endParaRPr lang="en-US" dirty="0"/>
          </a:p>
        </p:txBody>
      </p:sp>
      <p:sp>
        <p:nvSpPr>
          <p:cNvPr id="3" name="Title 2">
            <a:extLst>
              <a:ext uri="{FF2B5EF4-FFF2-40B4-BE49-F238E27FC236}">
                <a16:creationId xmlns:a16="http://schemas.microsoft.com/office/drawing/2014/main" id="{CCF521F4-359A-F349-A915-6ACBA1B7E01F}"/>
              </a:ext>
            </a:extLst>
          </p:cNvPr>
          <p:cNvSpPr>
            <a:spLocks noGrp="1"/>
          </p:cNvSpPr>
          <p:nvPr>
            <p:ph type="title"/>
          </p:nvPr>
        </p:nvSpPr>
        <p:spPr/>
        <p:txBody>
          <a:bodyPr/>
          <a:lstStyle/>
          <a:p>
            <a:r>
              <a:rPr lang="en-US" b="1" dirty="0"/>
              <a:t>GEM – </a:t>
            </a:r>
            <a:r>
              <a:rPr lang="en-US" dirty="0"/>
              <a:t>Rady’s undiagnosed cases</a:t>
            </a:r>
          </a:p>
        </p:txBody>
      </p:sp>
      <p:pic>
        <p:nvPicPr>
          <p:cNvPr id="6" name="Picture 5">
            <a:extLst>
              <a:ext uri="{FF2B5EF4-FFF2-40B4-BE49-F238E27FC236}">
                <a16:creationId xmlns:a16="http://schemas.microsoft.com/office/drawing/2014/main" id="{1528BFF8-F1B7-DF43-B160-AFCFFF6FFF04}"/>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49804" y="6053082"/>
            <a:ext cx="1113467" cy="689166"/>
          </a:xfrm>
          <a:prstGeom prst="rect">
            <a:avLst/>
          </a:prstGeom>
        </p:spPr>
      </p:pic>
    </p:spTree>
    <p:extLst>
      <p:ext uri="{BB962C8B-B14F-4D97-AF65-F5344CB8AC3E}">
        <p14:creationId xmlns:p14="http://schemas.microsoft.com/office/powerpoint/2010/main" val="32944804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B7BFB037-6B53-FB4A-BC39-022E8FBCD30D}"/>
              </a:ext>
            </a:extLst>
          </p:cNvPr>
          <p:cNvSpPr>
            <a:spLocks noGrp="1"/>
          </p:cNvSpPr>
          <p:nvPr>
            <p:ph sz="quarter" idx="13"/>
          </p:nvPr>
        </p:nvSpPr>
        <p:spPr>
          <a:xfrm>
            <a:off x="572877" y="1647826"/>
            <a:ext cx="11049917" cy="2206544"/>
          </a:xfrm>
        </p:spPr>
        <p:txBody>
          <a:bodyPr/>
          <a:lstStyle/>
          <a:p>
            <a:r>
              <a:rPr lang="en-US" dirty="0"/>
              <a:t>14 difficult cases with no definitive diagnosis</a:t>
            </a:r>
          </a:p>
          <a:p>
            <a:r>
              <a:rPr lang="en-US" dirty="0"/>
              <a:t>Included non-coding variants in analysis</a:t>
            </a:r>
          </a:p>
          <a:p>
            <a:r>
              <a:rPr lang="en-US" dirty="0"/>
              <a:t>Assuming parents (if available) are unaffected.</a:t>
            </a:r>
          </a:p>
          <a:p>
            <a:r>
              <a:rPr lang="en-US" dirty="0"/>
              <a:t>Leverage extended HPO descriptions to cast a wider net</a:t>
            </a:r>
          </a:p>
          <a:p>
            <a:endParaRPr lang="en-US" dirty="0"/>
          </a:p>
        </p:txBody>
      </p:sp>
      <p:sp>
        <p:nvSpPr>
          <p:cNvPr id="3" name="Title 2">
            <a:extLst>
              <a:ext uri="{FF2B5EF4-FFF2-40B4-BE49-F238E27FC236}">
                <a16:creationId xmlns:a16="http://schemas.microsoft.com/office/drawing/2014/main" id="{CCF521F4-359A-F349-A915-6ACBA1B7E01F}"/>
              </a:ext>
            </a:extLst>
          </p:cNvPr>
          <p:cNvSpPr>
            <a:spLocks noGrp="1"/>
          </p:cNvSpPr>
          <p:nvPr>
            <p:ph type="title"/>
          </p:nvPr>
        </p:nvSpPr>
        <p:spPr/>
        <p:txBody>
          <a:bodyPr/>
          <a:lstStyle/>
          <a:p>
            <a:r>
              <a:rPr lang="en-US" b="1" dirty="0"/>
              <a:t>GEM – </a:t>
            </a:r>
            <a:r>
              <a:rPr lang="en-US" dirty="0"/>
              <a:t>Rady’s undiagnosed cases</a:t>
            </a:r>
          </a:p>
        </p:txBody>
      </p:sp>
      <p:pic>
        <p:nvPicPr>
          <p:cNvPr id="6" name="Picture 5">
            <a:extLst>
              <a:ext uri="{FF2B5EF4-FFF2-40B4-BE49-F238E27FC236}">
                <a16:creationId xmlns:a16="http://schemas.microsoft.com/office/drawing/2014/main" id="{1528BFF8-F1B7-DF43-B160-AFCFFF6FFF04}"/>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49804" y="6053082"/>
            <a:ext cx="1113467" cy="689166"/>
          </a:xfrm>
          <a:prstGeom prst="rect">
            <a:avLst/>
          </a:prstGeom>
        </p:spPr>
      </p:pic>
      <p:sp>
        <p:nvSpPr>
          <p:cNvPr id="9" name="TextBox 8">
            <a:extLst>
              <a:ext uri="{FF2B5EF4-FFF2-40B4-BE49-F238E27FC236}">
                <a16:creationId xmlns:a16="http://schemas.microsoft.com/office/drawing/2014/main" id="{AA25AF55-7F22-5843-8A4F-911D16AA13C6}"/>
              </a:ext>
            </a:extLst>
          </p:cNvPr>
          <p:cNvSpPr txBox="1"/>
          <p:nvPr/>
        </p:nvSpPr>
        <p:spPr>
          <a:xfrm>
            <a:off x="4079686" y="5314875"/>
            <a:ext cx="3653564" cy="369332"/>
          </a:xfrm>
          <a:prstGeom prst="rect">
            <a:avLst/>
          </a:prstGeom>
          <a:noFill/>
        </p:spPr>
        <p:txBody>
          <a:bodyPr wrap="none" rtlCol="0">
            <a:spAutoFit/>
          </a:bodyPr>
          <a:lstStyle/>
          <a:p>
            <a:r>
              <a:rPr lang="en-US" dirty="0"/>
              <a:t>GEM says No → less wasted time</a:t>
            </a:r>
          </a:p>
        </p:txBody>
      </p:sp>
      <p:pic>
        <p:nvPicPr>
          <p:cNvPr id="2" name="Picture 1">
            <a:extLst>
              <a:ext uri="{FF2B5EF4-FFF2-40B4-BE49-F238E27FC236}">
                <a16:creationId xmlns:a16="http://schemas.microsoft.com/office/drawing/2014/main" id="{8DF888DB-9D49-BB4B-9216-BF5D80262BBC}"/>
              </a:ext>
            </a:extLst>
          </p:cNvPr>
          <p:cNvPicPr>
            <a:picLocks noChangeAspect="1"/>
          </p:cNvPicPr>
          <p:nvPr/>
        </p:nvPicPr>
        <p:blipFill>
          <a:blip r:embed="rId3"/>
          <a:stretch>
            <a:fillRect/>
          </a:stretch>
        </p:blipFill>
        <p:spPr>
          <a:xfrm>
            <a:off x="1716347" y="3860599"/>
            <a:ext cx="7728593" cy="1215241"/>
          </a:xfrm>
          <a:prstGeom prst="rect">
            <a:avLst/>
          </a:prstGeom>
        </p:spPr>
      </p:pic>
    </p:spTree>
    <p:extLst>
      <p:ext uri="{BB962C8B-B14F-4D97-AF65-F5344CB8AC3E}">
        <p14:creationId xmlns:p14="http://schemas.microsoft.com/office/powerpoint/2010/main" val="32360243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Group 39">
            <a:extLst>
              <a:ext uri="{FF2B5EF4-FFF2-40B4-BE49-F238E27FC236}">
                <a16:creationId xmlns:a16="http://schemas.microsoft.com/office/drawing/2014/main" id="{789691B9-2073-5140-942D-BF193094E4AF}"/>
              </a:ext>
            </a:extLst>
          </p:cNvPr>
          <p:cNvGrpSpPr/>
          <p:nvPr/>
        </p:nvGrpSpPr>
        <p:grpSpPr>
          <a:xfrm>
            <a:off x="1105757" y="243425"/>
            <a:ext cx="5932072" cy="6172200"/>
            <a:chOff x="1921753" y="212281"/>
            <a:chExt cx="4943393" cy="5143500"/>
          </a:xfrm>
        </p:grpSpPr>
        <p:grpSp>
          <p:nvGrpSpPr>
            <p:cNvPr id="33" name="Group 32">
              <a:extLst>
                <a:ext uri="{FF2B5EF4-FFF2-40B4-BE49-F238E27FC236}">
                  <a16:creationId xmlns:a16="http://schemas.microsoft.com/office/drawing/2014/main" id="{B36AD6E4-241F-5642-ABF7-76B472766F5F}"/>
                </a:ext>
              </a:extLst>
            </p:cNvPr>
            <p:cNvGrpSpPr/>
            <p:nvPr/>
          </p:nvGrpSpPr>
          <p:grpSpPr>
            <a:xfrm>
              <a:off x="1921753" y="212281"/>
              <a:ext cx="4943393" cy="5143500"/>
              <a:chOff x="1704937" y="212281"/>
              <a:chExt cx="4943393" cy="514350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04937" y="212281"/>
                <a:ext cx="4943393" cy="5143500"/>
              </a:xfrm>
              <a:prstGeom prst="rect">
                <a:avLst/>
              </a:prstGeom>
            </p:spPr>
          </p:pic>
          <p:sp>
            <p:nvSpPr>
              <p:cNvPr id="13" name="Rectangle 12">
                <a:extLst>
                  <a:ext uri="{FF2B5EF4-FFF2-40B4-BE49-F238E27FC236}">
                    <a16:creationId xmlns:a16="http://schemas.microsoft.com/office/drawing/2014/main" id="{FDE5EEBC-6E64-1E4F-8D14-69439A3B0AE1}"/>
                  </a:ext>
                </a:extLst>
              </p:cNvPr>
              <p:cNvSpPr/>
              <p:nvPr/>
            </p:nvSpPr>
            <p:spPr>
              <a:xfrm>
                <a:off x="1739237" y="3028652"/>
                <a:ext cx="1565413" cy="655982"/>
              </a:xfrm>
              <a:prstGeom prst="rect">
                <a:avLst/>
              </a:prstGeom>
              <a:solidFill>
                <a:srgbClr val="DCE9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grpSp>
            <p:nvGrpSpPr>
              <p:cNvPr id="18" name="Group 17">
                <a:extLst>
                  <a:ext uri="{FF2B5EF4-FFF2-40B4-BE49-F238E27FC236}">
                    <a16:creationId xmlns:a16="http://schemas.microsoft.com/office/drawing/2014/main" id="{C81E326F-D9B9-2D45-BC20-02B12FF1265A}"/>
                  </a:ext>
                </a:extLst>
              </p:cNvPr>
              <p:cNvGrpSpPr/>
              <p:nvPr/>
            </p:nvGrpSpPr>
            <p:grpSpPr>
              <a:xfrm>
                <a:off x="1739237" y="1510748"/>
                <a:ext cx="1217663" cy="655982"/>
                <a:chOff x="1739237" y="1510748"/>
                <a:chExt cx="1217663" cy="655982"/>
              </a:xfrm>
            </p:grpSpPr>
            <p:sp>
              <p:nvSpPr>
                <p:cNvPr id="12" name="Rectangle 11">
                  <a:extLst>
                    <a:ext uri="{FF2B5EF4-FFF2-40B4-BE49-F238E27FC236}">
                      <a16:creationId xmlns:a16="http://schemas.microsoft.com/office/drawing/2014/main" id="{5C240311-EB40-EF47-8F92-D3196B3A6289}"/>
                    </a:ext>
                  </a:extLst>
                </p:cNvPr>
                <p:cNvSpPr/>
                <p:nvPr/>
              </p:nvSpPr>
              <p:spPr>
                <a:xfrm>
                  <a:off x="1739237" y="1510748"/>
                  <a:ext cx="854768" cy="655982"/>
                </a:xfrm>
                <a:prstGeom prst="rect">
                  <a:avLst/>
                </a:prstGeom>
                <a:solidFill>
                  <a:srgbClr val="DCE9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9" name="Right Triangle 8">
                  <a:extLst>
                    <a:ext uri="{FF2B5EF4-FFF2-40B4-BE49-F238E27FC236}">
                      <a16:creationId xmlns:a16="http://schemas.microsoft.com/office/drawing/2014/main" id="{9E699C1E-DA6E-AA4D-B1E9-EA3F42CF074A}"/>
                    </a:ext>
                  </a:extLst>
                </p:cNvPr>
                <p:cNvSpPr/>
                <p:nvPr/>
              </p:nvSpPr>
              <p:spPr>
                <a:xfrm>
                  <a:off x="2594005" y="1510748"/>
                  <a:ext cx="362895" cy="655982"/>
                </a:xfrm>
                <a:prstGeom prst="rtTriangle">
                  <a:avLst/>
                </a:prstGeom>
                <a:solidFill>
                  <a:srgbClr val="DCEA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grpSp>
          <p:grpSp>
            <p:nvGrpSpPr>
              <p:cNvPr id="17" name="Group 16">
                <a:extLst>
                  <a:ext uri="{FF2B5EF4-FFF2-40B4-BE49-F238E27FC236}">
                    <a16:creationId xmlns:a16="http://schemas.microsoft.com/office/drawing/2014/main" id="{2157B1CA-684A-F245-9A57-08F9BC10B7FA}"/>
                  </a:ext>
                </a:extLst>
              </p:cNvPr>
              <p:cNvGrpSpPr/>
              <p:nvPr/>
            </p:nvGrpSpPr>
            <p:grpSpPr>
              <a:xfrm>
                <a:off x="5466868" y="1504770"/>
                <a:ext cx="1132715" cy="661960"/>
                <a:chOff x="5466868" y="1504770"/>
                <a:chExt cx="1132715" cy="661960"/>
              </a:xfrm>
            </p:grpSpPr>
            <p:sp>
              <p:nvSpPr>
                <p:cNvPr id="8" name="Rectangle 7">
                  <a:extLst>
                    <a:ext uri="{FF2B5EF4-FFF2-40B4-BE49-F238E27FC236}">
                      <a16:creationId xmlns:a16="http://schemas.microsoft.com/office/drawing/2014/main" id="{30FA2B2A-2AD4-054E-94FC-01DB1D82C8E4}"/>
                    </a:ext>
                  </a:extLst>
                </p:cNvPr>
                <p:cNvSpPr/>
                <p:nvPr/>
              </p:nvSpPr>
              <p:spPr>
                <a:xfrm>
                  <a:off x="5769665" y="1510748"/>
                  <a:ext cx="829918" cy="655982"/>
                </a:xfrm>
                <a:prstGeom prst="rect">
                  <a:avLst/>
                </a:prstGeom>
                <a:solidFill>
                  <a:srgbClr val="DCE9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14" name="Right Triangle 13">
                  <a:extLst>
                    <a:ext uri="{FF2B5EF4-FFF2-40B4-BE49-F238E27FC236}">
                      <a16:creationId xmlns:a16="http://schemas.microsoft.com/office/drawing/2014/main" id="{B3135B14-A5AA-6D42-B0CC-FC38DC74C6FF}"/>
                    </a:ext>
                  </a:extLst>
                </p:cNvPr>
                <p:cNvSpPr/>
                <p:nvPr/>
              </p:nvSpPr>
              <p:spPr>
                <a:xfrm flipH="1">
                  <a:off x="5466868" y="1504770"/>
                  <a:ext cx="362895" cy="655982"/>
                </a:xfrm>
                <a:prstGeom prst="rtTriangle">
                  <a:avLst/>
                </a:prstGeom>
                <a:solidFill>
                  <a:srgbClr val="DCEA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grpSp>
          <p:grpSp>
            <p:nvGrpSpPr>
              <p:cNvPr id="16" name="Group 15">
                <a:extLst>
                  <a:ext uri="{FF2B5EF4-FFF2-40B4-BE49-F238E27FC236}">
                    <a16:creationId xmlns:a16="http://schemas.microsoft.com/office/drawing/2014/main" id="{A47BC08F-C5CD-264F-9545-F6F7ACE28C88}"/>
                  </a:ext>
                </a:extLst>
              </p:cNvPr>
              <p:cNvGrpSpPr/>
              <p:nvPr/>
            </p:nvGrpSpPr>
            <p:grpSpPr>
              <a:xfrm>
                <a:off x="4739369" y="3040147"/>
                <a:ext cx="1860214" cy="668324"/>
                <a:chOff x="4739369" y="3040147"/>
                <a:chExt cx="1860214" cy="668324"/>
              </a:xfrm>
            </p:grpSpPr>
            <p:sp>
              <p:nvSpPr>
                <p:cNvPr id="10" name="Rectangle 9">
                  <a:extLst>
                    <a:ext uri="{FF2B5EF4-FFF2-40B4-BE49-F238E27FC236}">
                      <a16:creationId xmlns:a16="http://schemas.microsoft.com/office/drawing/2014/main" id="{70FA23E0-1391-FC45-925B-B2A6C686FDBC}"/>
                    </a:ext>
                  </a:extLst>
                </p:cNvPr>
                <p:cNvSpPr/>
                <p:nvPr/>
              </p:nvSpPr>
              <p:spPr>
                <a:xfrm>
                  <a:off x="5034170" y="3040147"/>
                  <a:ext cx="1565413" cy="655982"/>
                </a:xfrm>
                <a:prstGeom prst="rect">
                  <a:avLst/>
                </a:prstGeom>
                <a:solidFill>
                  <a:srgbClr val="DCE9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15" name="Right Triangle 14">
                  <a:extLst>
                    <a:ext uri="{FF2B5EF4-FFF2-40B4-BE49-F238E27FC236}">
                      <a16:creationId xmlns:a16="http://schemas.microsoft.com/office/drawing/2014/main" id="{A722A553-DC21-1349-919E-2F25A7F1A4C3}"/>
                    </a:ext>
                  </a:extLst>
                </p:cNvPr>
                <p:cNvSpPr/>
                <p:nvPr/>
              </p:nvSpPr>
              <p:spPr>
                <a:xfrm flipH="1">
                  <a:off x="4739369" y="3052489"/>
                  <a:ext cx="362895" cy="655982"/>
                </a:xfrm>
                <a:prstGeom prst="rtTriangle">
                  <a:avLst/>
                </a:prstGeom>
                <a:solidFill>
                  <a:srgbClr val="DCEA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grpSp>
          <p:sp>
            <p:nvSpPr>
              <p:cNvPr id="19" name="Rectangle 18">
                <a:extLst>
                  <a:ext uri="{FF2B5EF4-FFF2-40B4-BE49-F238E27FC236}">
                    <a16:creationId xmlns:a16="http://schemas.microsoft.com/office/drawing/2014/main" id="{1243FC81-A676-E645-BA9B-0435975C58CE}"/>
                  </a:ext>
                </a:extLst>
              </p:cNvPr>
              <p:cNvSpPr/>
              <p:nvPr/>
            </p:nvSpPr>
            <p:spPr>
              <a:xfrm>
                <a:off x="5431735" y="2300909"/>
                <a:ext cx="1167848" cy="626165"/>
              </a:xfrm>
              <a:prstGeom prst="rect">
                <a:avLst/>
              </a:prstGeom>
              <a:solidFill>
                <a:srgbClr val="C9F1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20" name="Rectangle 19">
                <a:extLst>
                  <a:ext uri="{FF2B5EF4-FFF2-40B4-BE49-F238E27FC236}">
                    <a16:creationId xmlns:a16="http://schemas.microsoft.com/office/drawing/2014/main" id="{13B17109-51B1-5F42-9AD3-B592EBDCC594}"/>
                  </a:ext>
                </a:extLst>
              </p:cNvPr>
              <p:cNvSpPr/>
              <p:nvPr/>
            </p:nvSpPr>
            <p:spPr>
              <a:xfrm>
                <a:off x="1740300" y="2269005"/>
                <a:ext cx="1167848" cy="626165"/>
              </a:xfrm>
              <a:prstGeom prst="rect">
                <a:avLst/>
              </a:prstGeom>
              <a:solidFill>
                <a:srgbClr val="C9F1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21" name="Rectangle 20">
                <a:extLst>
                  <a:ext uri="{FF2B5EF4-FFF2-40B4-BE49-F238E27FC236}">
                    <a16:creationId xmlns:a16="http://schemas.microsoft.com/office/drawing/2014/main" id="{4124FC3B-2B90-AB46-B6F2-34C1AEC35C3A}"/>
                  </a:ext>
                </a:extLst>
              </p:cNvPr>
              <p:cNvSpPr/>
              <p:nvPr/>
            </p:nvSpPr>
            <p:spPr>
              <a:xfrm>
                <a:off x="1740300" y="3852588"/>
                <a:ext cx="1167848" cy="626165"/>
              </a:xfrm>
              <a:prstGeom prst="rect">
                <a:avLst/>
              </a:prstGeom>
              <a:solidFill>
                <a:srgbClr val="C9F1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22" name="Rectangle 21">
                <a:extLst>
                  <a:ext uri="{FF2B5EF4-FFF2-40B4-BE49-F238E27FC236}">
                    <a16:creationId xmlns:a16="http://schemas.microsoft.com/office/drawing/2014/main" id="{DD9793A3-9FC3-0D43-9420-FA4D9FC6AE0C}"/>
                  </a:ext>
                </a:extLst>
              </p:cNvPr>
              <p:cNvSpPr/>
              <p:nvPr/>
            </p:nvSpPr>
            <p:spPr>
              <a:xfrm>
                <a:off x="1739236" y="4646707"/>
                <a:ext cx="1565413" cy="655982"/>
              </a:xfrm>
              <a:prstGeom prst="rect">
                <a:avLst/>
              </a:prstGeom>
              <a:solidFill>
                <a:srgbClr val="DCE9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23" name="Rectangle 22">
                <a:extLst>
                  <a:ext uri="{FF2B5EF4-FFF2-40B4-BE49-F238E27FC236}">
                    <a16:creationId xmlns:a16="http://schemas.microsoft.com/office/drawing/2014/main" id="{8181EB82-C4C9-5346-A2BA-169343F5BAF0}"/>
                  </a:ext>
                </a:extLst>
              </p:cNvPr>
              <p:cNvSpPr/>
              <p:nvPr/>
            </p:nvSpPr>
            <p:spPr>
              <a:xfrm>
                <a:off x="4822501" y="4624082"/>
                <a:ext cx="1777082" cy="655982"/>
              </a:xfrm>
              <a:prstGeom prst="rect">
                <a:avLst/>
              </a:prstGeom>
              <a:solidFill>
                <a:srgbClr val="DCE9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grpSp>
            <p:nvGrpSpPr>
              <p:cNvPr id="26" name="Group 25">
                <a:extLst>
                  <a:ext uri="{FF2B5EF4-FFF2-40B4-BE49-F238E27FC236}">
                    <a16:creationId xmlns:a16="http://schemas.microsoft.com/office/drawing/2014/main" id="{7C223703-4435-8E46-934B-DFB9E34DBD4D}"/>
                  </a:ext>
                </a:extLst>
              </p:cNvPr>
              <p:cNvGrpSpPr/>
              <p:nvPr/>
            </p:nvGrpSpPr>
            <p:grpSpPr>
              <a:xfrm>
                <a:off x="4940977" y="3842685"/>
                <a:ext cx="1641691" cy="626165"/>
                <a:chOff x="4940977" y="3842685"/>
                <a:chExt cx="1641691" cy="626165"/>
              </a:xfrm>
            </p:grpSpPr>
            <p:sp>
              <p:nvSpPr>
                <p:cNvPr id="24" name="Rectangle 23">
                  <a:extLst>
                    <a:ext uri="{FF2B5EF4-FFF2-40B4-BE49-F238E27FC236}">
                      <a16:creationId xmlns:a16="http://schemas.microsoft.com/office/drawing/2014/main" id="{B038E93C-A93E-304F-A605-EE9A89D88484}"/>
                    </a:ext>
                  </a:extLst>
                </p:cNvPr>
                <p:cNvSpPr/>
                <p:nvPr/>
              </p:nvSpPr>
              <p:spPr>
                <a:xfrm>
                  <a:off x="5034170" y="3842685"/>
                  <a:ext cx="1548498" cy="626165"/>
                </a:xfrm>
                <a:prstGeom prst="rect">
                  <a:avLst/>
                </a:prstGeom>
                <a:solidFill>
                  <a:srgbClr val="C9F1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25" name="Rectangle 24">
                  <a:extLst>
                    <a:ext uri="{FF2B5EF4-FFF2-40B4-BE49-F238E27FC236}">
                      <a16:creationId xmlns:a16="http://schemas.microsoft.com/office/drawing/2014/main" id="{72083545-90EC-D94C-8632-0E41F8EFFB73}"/>
                    </a:ext>
                  </a:extLst>
                </p:cNvPr>
                <p:cNvSpPr/>
                <p:nvPr/>
              </p:nvSpPr>
              <p:spPr>
                <a:xfrm>
                  <a:off x="4940977" y="4176823"/>
                  <a:ext cx="352393" cy="142497"/>
                </a:xfrm>
                <a:prstGeom prst="rect">
                  <a:avLst/>
                </a:prstGeom>
                <a:solidFill>
                  <a:srgbClr val="C9F1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grpSp>
          <p:sp>
            <p:nvSpPr>
              <p:cNvPr id="27" name="Rectangle 26">
                <a:extLst>
                  <a:ext uri="{FF2B5EF4-FFF2-40B4-BE49-F238E27FC236}">
                    <a16:creationId xmlns:a16="http://schemas.microsoft.com/office/drawing/2014/main" id="{D5618E49-A940-C140-9FFD-5C351C1D0784}"/>
                  </a:ext>
                </a:extLst>
              </p:cNvPr>
              <p:cNvSpPr/>
              <p:nvPr/>
            </p:nvSpPr>
            <p:spPr>
              <a:xfrm>
                <a:off x="1739236" y="264573"/>
                <a:ext cx="1110721" cy="204231"/>
              </a:xfrm>
              <a:prstGeom prst="rect">
                <a:avLst/>
              </a:prstGeom>
              <a:gradFill flip="none" rotWithShape="1">
                <a:gsLst>
                  <a:gs pos="0">
                    <a:srgbClr val="FCFCFC"/>
                  </a:gs>
                  <a:gs pos="93000">
                    <a:srgbClr val="FBFCFA"/>
                  </a:gs>
                  <a:gs pos="100000">
                    <a:srgbClr val="FBFDFC"/>
                  </a:gs>
                </a:gsLst>
                <a:lin ang="54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28" name="Rectangle 27">
                <a:extLst>
                  <a:ext uri="{FF2B5EF4-FFF2-40B4-BE49-F238E27FC236}">
                    <a16:creationId xmlns:a16="http://schemas.microsoft.com/office/drawing/2014/main" id="{B41914FC-3263-2444-B76E-6E454B3C4CA3}"/>
                  </a:ext>
                </a:extLst>
              </p:cNvPr>
              <p:cNvSpPr/>
              <p:nvPr/>
            </p:nvSpPr>
            <p:spPr>
              <a:xfrm>
                <a:off x="5752750" y="1041919"/>
                <a:ext cx="829918" cy="372388"/>
              </a:xfrm>
              <a:prstGeom prst="rect">
                <a:avLst/>
              </a:prstGeom>
              <a:gradFill flip="none" rotWithShape="1">
                <a:gsLst>
                  <a:gs pos="0">
                    <a:srgbClr val="F1EFF0"/>
                  </a:gs>
                  <a:gs pos="92000">
                    <a:srgbClr val="E5E5E4"/>
                  </a:gs>
                  <a:gs pos="100000">
                    <a:srgbClr val="E5E3E4"/>
                  </a:gs>
                </a:gsLst>
                <a:lin ang="54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29" name="Rectangle 28">
                <a:extLst>
                  <a:ext uri="{FF2B5EF4-FFF2-40B4-BE49-F238E27FC236}">
                    <a16:creationId xmlns:a16="http://schemas.microsoft.com/office/drawing/2014/main" id="{452BBD29-BBDB-954E-8D78-928504D89547}"/>
                  </a:ext>
                </a:extLst>
              </p:cNvPr>
              <p:cNvSpPr/>
              <p:nvPr/>
            </p:nvSpPr>
            <p:spPr>
              <a:xfrm>
                <a:off x="5532040" y="1029577"/>
                <a:ext cx="311531" cy="255819"/>
              </a:xfrm>
              <a:prstGeom prst="rect">
                <a:avLst/>
              </a:prstGeom>
              <a:gradFill flip="none" rotWithShape="1">
                <a:gsLst>
                  <a:gs pos="0">
                    <a:srgbClr val="F1EFF0"/>
                  </a:gs>
                  <a:gs pos="92000">
                    <a:srgbClr val="EBE9EC"/>
                  </a:gs>
                  <a:gs pos="100000">
                    <a:srgbClr val="E5E3E4"/>
                  </a:gs>
                </a:gsLst>
                <a:lin ang="54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grpSp>
        <p:sp>
          <p:nvSpPr>
            <p:cNvPr id="34" name="TextBox 33">
              <a:extLst>
                <a:ext uri="{FF2B5EF4-FFF2-40B4-BE49-F238E27FC236}">
                  <a16:creationId xmlns:a16="http://schemas.microsoft.com/office/drawing/2014/main" id="{DCAB975B-16FC-6148-A6DB-ED13E2590040}"/>
                </a:ext>
              </a:extLst>
            </p:cNvPr>
            <p:cNvSpPr txBox="1"/>
            <p:nvPr/>
          </p:nvSpPr>
          <p:spPr>
            <a:xfrm>
              <a:off x="1994505" y="1723363"/>
              <a:ext cx="554639" cy="292388"/>
            </a:xfrm>
            <a:prstGeom prst="rect">
              <a:avLst/>
            </a:prstGeom>
            <a:noFill/>
          </p:spPr>
          <p:txBody>
            <a:bodyPr wrap="none" rtlCol="0">
              <a:spAutoFit/>
            </a:bodyPr>
            <a:lstStyle/>
            <a:p>
              <a:r>
                <a:rPr lang="en-US" sz="1680" dirty="0">
                  <a:solidFill>
                    <a:schemeClr val="tx1">
                      <a:lumMod val="65000"/>
                      <a:lumOff val="35000"/>
                    </a:schemeClr>
                  </a:solidFill>
                </a:rPr>
                <a:t>Align</a:t>
              </a:r>
            </a:p>
          </p:txBody>
        </p:sp>
        <p:sp>
          <p:nvSpPr>
            <p:cNvPr id="35" name="TextBox 34">
              <a:extLst>
                <a:ext uri="{FF2B5EF4-FFF2-40B4-BE49-F238E27FC236}">
                  <a16:creationId xmlns:a16="http://schemas.microsoft.com/office/drawing/2014/main" id="{2D75837F-9762-C546-A29D-7F955AC5E8C3}"/>
                </a:ext>
              </a:extLst>
            </p:cNvPr>
            <p:cNvSpPr txBox="1"/>
            <p:nvPr/>
          </p:nvSpPr>
          <p:spPr>
            <a:xfrm>
              <a:off x="1994505" y="2460102"/>
              <a:ext cx="1159826" cy="292388"/>
            </a:xfrm>
            <a:prstGeom prst="rect">
              <a:avLst/>
            </a:prstGeom>
            <a:noFill/>
          </p:spPr>
          <p:txBody>
            <a:bodyPr wrap="none" rtlCol="0">
              <a:spAutoFit/>
            </a:bodyPr>
            <a:lstStyle/>
            <a:p>
              <a:r>
                <a:rPr lang="en-US" sz="1680" dirty="0">
                  <a:solidFill>
                    <a:schemeClr val="tx1">
                      <a:lumMod val="65000"/>
                      <a:lumOff val="35000"/>
                    </a:schemeClr>
                  </a:solidFill>
                </a:rPr>
                <a:t>Call Variants</a:t>
              </a:r>
            </a:p>
          </p:txBody>
        </p:sp>
        <p:sp>
          <p:nvSpPr>
            <p:cNvPr id="36" name="TextBox 35">
              <a:extLst>
                <a:ext uri="{FF2B5EF4-FFF2-40B4-BE49-F238E27FC236}">
                  <a16:creationId xmlns:a16="http://schemas.microsoft.com/office/drawing/2014/main" id="{0749DE5A-E67D-D44F-B5C6-CD5E9B66DE61}"/>
                </a:ext>
              </a:extLst>
            </p:cNvPr>
            <p:cNvSpPr txBox="1"/>
            <p:nvPr/>
          </p:nvSpPr>
          <p:spPr>
            <a:xfrm>
              <a:off x="1994505" y="3223223"/>
              <a:ext cx="1569928" cy="292388"/>
            </a:xfrm>
            <a:prstGeom prst="rect">
              <a:avLst/>
            </a:prstGeom>
            <a:noFill/>
          </p:spPr>
          <p:txBody>
            <a:bodyPr wrap="none" rtlCol="0">
              <a:spAutoFit/>
            </a:bodyPr>
            <a:lstStyle/>
            <a:p>
              <a:r>
                <a:rPr lang="en-US" sz="1680" dirty="0">
                  <a:solidFill>
                    <a:schemeClr val="tx1">
                      <a:lumMod val="65000"/>
                      <a:lumOff val="35000"/>
                    </a:schemeClr>
                  </a:solidFill>
                </a:rPr>
                <a:t>Annotate Variants</a:t>
              </a:r>
            </a:p>
          </p:txBody>
        </p:sp>
        <p:sp>
          <p:nvSpPr>
            <p:cNvPr id="37" name="TextBox 36">
              <a:extLst>
                <a:ext uri="{FF2B5EF4-FFF2-40B4-BE49-F238E27FC236}">
                  <a16:creationId xmlns:a16="http://schemas.microsoft.com/office/drawing/2014/main" id="{7A53DA67-5331-314D-9CE7-0656FA3EF26B}"/>
                </a:ext>
              </a:extLst>
            </p:cNvPr>
            <p:cNvSpPr txBox="1"/>
            <p:nvPr/>
          </p:nvSpPr>
          <p:spPr>
            <a:xfrm>
              <a:off x="1994505" y="3971184"/>
              <a:ext cx="1519167" cy="292388"/>
            </a:xfrm>
            <a:prstGeom prst="rect">
              <a:avLst/>
            </a:prstGeom>
            <a:noFill/>
          </p:spPr>
          <p:txBody>
            <a:bodyPr wrap="none" rtlCol="0">
              <a:spAutoFit/>
            </a:bodyPr>
            <a:lstStyle/>
            <a:p>
              <a:r>
                <a:rPr lang="en-US" sz="1680" dirty="0">
                  <a:solidFill>
                    <a:schemeClr val="tx1">
                      <a:lumMod val="65000"/>
                      <a:lumOff val="35000"/>
                    </a:schemeClr>
                  </a:solidFill>
                </a:rPr>
                <a:t>Interpret Variants</a:t>
              </a:r>
            </a:p>
          </p:txBody>
        </p:sp>
        <p:sp>
          <p:nvSpPr>
            <p:cNvPr id="38" name="TextBox 37">
              <a:extLst>
                <a:ext uri="{FF2B5EF4-FFF2-40B4-BE49-F238E27FC236}">
                  <a16:creationId xmlns:a16="http://schemas.microsoft.com/office/drawing/2014/main" id="{EF441CB2-908C-BD41-BEEE-FEA26FEA0048}"/>
                </a:ext>
              </a:extLst>
            </p:cNvPr>
            <p:cNvSpPr txBox="1"/>
            <p:nvPr/>
          </p:nvSpPr>
          <p:spPr>
            <a:xfrm>
              <a:off x="1994505" y="4820809"/>
              <a:ext cx="1322745" cy="292388"/>
            </a:xfrm>
            <a:prstGeom prst="rect">
              <a:avLst/>
            </a:prstGeom>
            <a:noFill/>
          </p:spPr>
          <p:txBody>
            <a:bodyPr wrap="none" rtlCol="0">
              <a:spAutoFit/>
            </a:bodyPr>
            <a:lstStyle/>
            <a:p>
              <a:r>
                <a:rPr lang="en-US" sz="1680" dirty="0">
                  <a:solidFill>
                    <a:schemeClr val="tx1">
                      <a:lumMod val="65000"/>
                      <a:lumOff val="35000"/>
                    </a:schemeClr>
                  </a:solidFill>
                </a:rPr>
                <a:t>Clinical Report</a:t>
              </a:r>
            </a:p>
          </p:txBody>
        </p:sp>
      </p:grpSp>
      <p:sp>
        <p:nvSpPr>
          <p:cNvPr id="41" name="Rectangle 40">
            <a:extLst>
              <a:ext uri="{FF2B5EF4-FFF2-40B4-BE49-F238E27FC236}">
                <a16:creationId xmlns:a16="http://schemas.microsoft.com/office/drawing/2014/main" id="{0B1859AF-5FAD-B647-852D-B1B5B67205E3}"/>
              </a:ext>
            </a:extLst>
          </p:cNvPr>
          <p:cNvSpPr/>
          <p:nvPr/>
        </p:nvSpPr>
        <p:spPr>
          <a:xfrm>
            <a:off x="1143181" y="6454902"/>
            <a:ext cx="5369304" cy="350865"/>
          </a:xfrm>
          <a:prstGeom prst="rect">
            <a:avLst/>
          </a:prstGeom>
        </p:spPr>
        <p:txBody>
          <a:bodyPr wrap="square">
            <a:spAutoFit/>
          </a:bodyPr>
          <a:lstStyle/>
          <a:p>
            <a:r>
              <a:rPr lang="en-US" sz="840" i="1" dirty="0">
                <a:solidFill>
                  <a:schemeClr val="bg2">
                    <a:lumMod val="75000"/>
                  </a:schemeClr>
                </a:solidFill>
              </a:rPr>
              <a:t>Adapted from: </a:t>
            </a:r>
            <a:r>
              <a:rPr lang="en-US" sz="840" dirty="0">
                <a:solidFill>
                  <a:schemeClr val="bg2">
                    <a:lumMod val="75000"/>
                  </a:schemeClr>
                </a:solidFill>
              </a:rPr>
              <a:t>Good, B. M., </a:t>
            </a:r>
            <a:r>
              <a:rPr lang="en-US" sz="840" dirty="0" err="1">
                <a:solidFill>
                  <a:schemeClr val="bg2">
                    <a:lumMod val="75000"/>
                  </a:schemeClr>
                </a:solidFill>
              </a:rPr>
              <a:t>Ainscough</a:t>
            </a:r>
            <a:r>
              <a:rPr lang="en-US" sz="840" dirty="0">
                <a:solidFill>
                  <a:schemeClr val="bg2">
                    <a:lumMod val="75000"/>
                  </a:schemeClr>
                </a:solidFill>
              </a:rPr>
              <a:t>, B. J., McMichael, J. F., Su, A. I. &amp; Griffith, O. L. Organizing knowledge to enable personalization of medicine in cancer. Genome Biology 15, 438 (2014).</a:t>
            </a:r>
          </a:p>
        </p:txBody>
      </p:sp>
      <p:grpSp>
        <p:nvGrpSpPr>
          <p:cNvPr id="92" name="Group 91">
            <a:extLst>
              <a:ext uri="{FF2B5EF4-FFF2-40B4-BE49-F238E27FC236}">
                <a16:creationId xmlns:a16="http://schemas.microsoft.com/office/drawing/2014/main" id="{24BEC7E4-383B-A74E-8729-DE663A316174}"/>
              </a:ext>
            </a:extLst>
          </p:cNvPr>
          <p:cNvGrpSpPr/>
          <p:nvPr/>
        </p:nvGrpSpPr>
        <p:grpSpPr>
          <a:xfrm>
            <a:off x="7222390" y="258098"/>
            <a:ext cx="3308791" cy="5971252"/>
            <a:chOff x="7222390" y="258098"/>
            <a:chExt cx="3308791" cy="5971252"/>
          </a:xfrm>
        </p:grpSpPr>
        <p:sp>
          <p:nvSpPr>
            <p:cNvPr id="73" name="TextBox 72">
              <a:extLst>
                <a:ext uri="{FF2B5EF4-FFF2-40B4-BE49-F238E27FC236}">
                  <a16:creationId xmlns:a16="http://schemas.microsoft.com/office/drawing/2014/main" id="{733C76D7-30A3-094E-8DC4-AF284E09777B}"/>
                </a:ext>
              </a:extLst>
            </p:cNvPr>
            <p:cNvSpPr txBox="1"/>
            <p:nvPr/>
          </p:nvSpPr>
          <p:spPr>
            <a:xfrm>
              <a:off x="7222390" y="258098"/>
              <a:ext cx="3308791" cy="424732"/>
            </a:xfrm>
            <a:prstGeom prst="rect">
              <a:avLst/>
            </a:prstGeom>
            <a:noFill/>
          </p:spPr>
          <p:txBody>
            <a:bodyPr wrap="none" rtlCol="0">
              <a:spAutoFit/>
            </a:bodyPr>
            <a:lstStyle/>
            <a:p>
              <a:r>
                <a:rPr lang="en-US" sz="2160" dirty="0">
                  <a:solidFill>
                    <a:schemeClr val="bg2">
                      <a:lumMod val="50000"/>
                    </a:schemeClr>
                  </a:solidFill>
                </a:rPr>
                <a:t>Typical Turn Around Time</a:t>
              </a:r>
            </a:p>
          </p:txBody>
        </p:sp>
        <p:grpSp>
          <p:nvGrpSpPr>
            <p:cNvPr id="91" name="Group 90">
              <a:extLst>
                <a:ext uri="{FF2B5EF4-FFF2-40B4-BE49-F238E27FC236}">
                  <a16:creationId xmlns:a16="http://schemas.microsoft.com/office/drawing/2014/main" id="{AEF4170D-9FE8-6A45-A7F1-72174F6F7B92}"/>
                </a:ext>
              </a:extLst>
            </p:cNvPr>
            <p:cNvGrpSpPr/>
            <p:nvPr/>
          </p:nvGrpSpPr>
          <p:grpSpPr>
            <a:xfrm>
              <a:off x="7819097" y="948089"/>
              <a:ext cx="2083240" cy="5281261"/>
              <a:chOff x="7819097" y="948089"/>
              <a:chExt cx="2083240" cy="5281261"/>
            </a:xfrm>
          </p:grpSpPr>
          <p:pic>
            <p:nvPicPr>
              <p:cNvPr id="5" name="Picture 4" descr="A close up of a logo&#10;&#10;Description automatically generated">
                <a:extLst>
                  <a:ext uri="{FF2B5EF4-FFF2-40B4-BE49-F238E27FC236}">
                    <a16:creationId xmlns:a16="http://schemas.microsoft.com/office/drawing/2014/main" id="{BE85EDD4-83A0-9344-B718-8FE95708D927}"/>
                  </a:ext>
                </a:extLst>
              </p:cNvPr>
              <p:cNvPicPr>
                <a:picLocks noChangeAspect="1"/>
              </p:cNvPicPr>
              <p:nvPr/>
            </p:nvPicPr>
            <p:blipFill>
              <a:blip r:embed="rId4"/>
              <a:stretch>
                <a:fillRect/>
              </a:stretch>
            </p:blipFill>
            <p:spPr>
              <a:xfrm>
                <a:off x="7857618" y="948089"/>
                <a:ext cx="799813" cy="799813"/>
              </a:xfrm>
              <a:prstGeom prst="rect">
                <a:avLst/>
              </a:prstGeom>
            </p:spPr>
          </p:pic>
          <p:pic>
            <p:nvPicPr>
              <p:cNvPr id="48" name="Picture 47" descr="A close up of a logo&#10;&#10;Description automatically generated">
                <a:extLst>
                  <a:ext uri="{FF2B5EF4-FFF2-40B4-BE49-F238E27FC236}">
                    <a16:creationId xmlns:a16="http://schemas.microsoft.com/office/drawing/2014/main" id="{D1F5DA66-86C4-0548-A3B9-CFB9D704876D}"/>
                  </a:ext>
                </a:extLst>
              </p:cNvPr>
              <p:cNvPicPr>
                <a:picLocks noChangeAspect="1"/>
              </p:cNvPicPr>
              <p:nvPr/>
            </p:nvPicPr>
            <p:blipFill>
              <a:blip r:embed="rId4"/>
              <a:stretch>
                <a:fillRect/>
              </a:stretch>
            </p:blipFill>
            <p:spPr>
              <a:xfrm>
                <a:off x="8047507" y="2002681"/>
                <a:ext cx="420037" cy="420037"/>
              </a:xfrm>
              <a:prstGeom prst="rect">
                <a:avLst/>
              </a:prstGeom>
            </p:spPr>
          </p:pic>
          <p:pic>
            <p:nvPicPr>
              <p:cNvPr id="49" name="Picture 48" descr="A close up of a logo&#10;&#10;Description automatically generated">
                <a:extLst>
                  <a:ext uri="{FF2B5EF4-FFF2-40B4-BE49-F238E27FC236}">
                    <a16:creationId xmlns:a16="http://schemas.microsoft.com/office/drawing/2014/main" id="{1D47D991-349E-9A4E-AD4B-466A16664C34}"/>
                  </a:ext>
                </a:extLst>
              </p:cNvPr>
              <p:cNvPicPr>
                <a:picLocks noChangeAspect="1"/>
              </p:cNvPicPr>
              <p:nvPr/>
            </p:nvPicPr>
            <p:blipFill>
              <a:blip r:embed="rId4"/>
              <a:stretch>
                <a:fillRect/>
              </a:stretch>
            </p:blipFill>
            <p:spPr>
              <a:xfrm>
                <a:off x="8115956" y="3038443"/>
                <a:ext cx="283138" cy="283138"/>
              </a:xfrm>
              <a:prstGeom prst="rect">
                <a:avLst/>
              </a:prstGeom>
            </p:spPr>
          </p:pic>
          <p:pic>
            <p:nvPicPr>
              <p:cNvPr id="52" name="Picture 51" descr="A close up of a logo&#10;&#10;Description automatically generated">
                <a:extLst>
                  <a:ext uri="{FF2B5EF4-FFF2-40B4-BE49-F238E27FC236}">
                    <a16:creationId xmlns:a16="http://schemas.microsoft.com/office/drawing/2014/main" id="{436EABE7-7514-0D47-9D7E-5D054763CD74}"/>
                  </a:ext>
                </a:extLst>
              </p:cNvPr>
              <p:cNvPicPr>
                <a:picLocks noChangeAspect="1"/>
              </p:cNvPicPr>
              <p:nvPr/>
            </p:nvPicPr>
            <p:blipFill>
              <a:blip r:embed="rId4"/>
              <a:stretch>
                <a:fillRect/>
              </a:stretch>
            </p:blipFill>
            <p:spPr>
              <a:xfrm>
                <a:off x="8115956" y="3887347"/>
                <a:ext cx="283138" cy="283138"/>
              </a:xfrm>
              <a:prstGeom prst="rect">
                <a:avLst/>
              </a:prstGeom>
            </p:spPr>
          </p:pic>
          <p:pic>
            <p:nvPicPr>
              <p:cNvPr id="54" name="Picture 53" descr="A close up of a logo&#10;&#10;Description automatically generated">
                <a:extLst>
                  <a:ext uri="{FF2B5EF4-FFF2-40B4-BE49-F238E27FC236}">
                    <a16:creationId xmlns:a16="http://schemas.microsoft.com/office/drawing/2014/main" id="{DCF626D1-2B6A-FC4C-8BA1-6B95A28D3CE8}"/>
                  </a:ext>
                </a:extLst>
              </p:cNvPr>
              <p:cNvPicPr>
                <a:picLocks noChangeAspect="1"/>
              </p:cNvPicPr>
              <p:nvPr/>
            </p:nvPicPr>
            <p:blipFill>
              <a:blip r:embed="rId4"/>
              <a:stretch>
                <a:fillRect/>
              </a:stretch>
            </p:blipFill>
            <p:spPr>
              <a:xfrm>
                <a:off x="7819097" y="4562447"/>
                <a:ext cx="876857" cy="876857"/>
              </a:xfrm>
              <a:prstGeom prst="rect">
                <a:avLst/>
              </a:prstGeom>
            </p:spPr>
          </p:pic>
          <p:pic>
            <p:nvPicPr>
              <p:cNvPr id="55" name="Picture 54" descr="A close up of a logo&#10;&#10;Description automatically generated">
                <a:extLst>
                  <a:ext uri="{FF2B5EF4-FFF2-40B4-BE49-F238E27FC236}">
                    <a16:creationId xmlns:a16="http://schemas.microsoft.com/office/drawing/2014/main" id="{A19B5EB1-75C4-5D44-9359-4ADD262C222A}"/>
                  </a:ext>
                </a:extLst>
              </p:cNvPr>
              <p:cNvPicPr>
                <a:picLocks noChangeAspect="1"/>
              </p:cNvPicPr>
              <p:nvPr/>
            </p:nvPicPr>
            <p:blipFill>
              <a:blip r:embed="rId4"/>
              <a:stretch>
                <a:fillRect/>
              </a:stretch>
            </p:blipFill>
            <p:spPr>
              <a:xfrm>
                <a:off x="7995094" y="5704488"/>
                <a:ext cx="524862" cy="524862"/>
              </a:xfrm>
              <a:prstGeom prst="rect">
                <a:avLst/>
              </a:prstGeom>
            </p:spPr>
          </p:pic>
          <p:cxnSp>
            <p:nvCxnSpPr>
              <p:cNvPr id="76" name="Straight Arrow Connector 75">
                <a:extLst>
                  <a:ext uri="{FF2B5EF4-FFF2-40B4-BE49-F238E27FC236}">
                    <a16:creationId xmlns:a16="http://schemas.microsoft.com/office/drawing/2014/main" id="{4784592D-B157-6842-8DA2-9FD4C62D63A4}"/>
                  </a:ext>
                </a:extLst>
              </p:cNvPr>
              <p:cNvCxnSpPr>
                <a:stCxn id="5" idx="2"/>
                <a:endCxn id="48" idx="0"/>
              </p:cNvCxnSpPr>
              <p:nvPr/>
            </p:nvCxnSpPr>
            <p:spPr>
              <a:xfrm>
                <a:off x="8257525" y="1747902"/>
                <a:ext cx="1" cy="254779"/>
              </a:xfrm>
              <a:prstGeom prst="straightConnector1">
                <a:avLst/>
              </a:prstGeom>
              <a:ln w="25400">
                <a:solidFill>
                  <a:schemeClr val="bg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8" name="Straight Arrow Connector 77">
                <a:extLst>
                  <a:ext uri="{FF2B5EF4-FFF2-40B4-BE49-F238E27FC236}">
                    <a16:creationId xmlns:a16="http://schemas.microsoft.com/office/drawing/2014/main" id="{2C8E0C06-6DE0-BA46-AD0A-0CF0E94C246A}"/>
                  </a:ext>
                </a:extLst>
              </p:cNvPr>
              <p:cNvCxnSpPr>
                <a:stCxn id="48" idx="2"/>
                <a:endCxn id="49" idx="0"/>
              </p:cNvCxnSpPr>
              <p:nvPr/>
            </p:nvCxnSpPr>
            <p:spPr>
              <a:xfrm flipH="1">
                <a:off x="8257525" y="2422718"/>
                <a:ext cx="1" cy="615725"/>
              </a:xfrm>
              <a:prstGeom prst="straightConnector1">
                <a:avLst/>
              </a:prstGeom>
              <a:ln w="25400">
                <a:solidFill>
                  <a:schemeClr val="bg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id="{673C3498-687D-9147-A66B-60D682ED7FD0}"/>
                  </a:ext>
                </a:extLst>
              </p:cNvPr>
              <p:cNvCxnSpPr>
                <a:stCxn id="49" idx="2"/>
                <a:endCxn id="52" idx="0"/>
              </p:cNvCxnSpPr>
              <p:nvPr/>
            </p:nvCxnSpPr>
            <p:spPr>
              <a:xfrm>
                <a:off x="8257525" y="3321581"/>
                <a:ext cx="0" cy="565766"/>
              </a:xfrm>
              <a:prstGeom prst="straightConnector1">
                <a:avLst/>
              </a:prstGeom>
              <a:ln w="25400">
                <a:solidFill>
                  <a:schemeClr val="bg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2" name="Straight Arrow Connector 81">
                <a:extLst>
                  <a:ext uri="{FF2B5EF4-FFF2-40B4-BE49-F238E27FC236}">
                    <a16:creationId xmlns:a16="http://schemas.microsoft.com/office/drawing/2014/main" id="{83DAD680-1202-E642-83A6-2F5A820961B1}"/>
                  </a:ext>
                </a:extLst>
              </p:cNvPr>
              <p:cNvCxnSpPr>
                <a:stCxn id="52" idx="2"/>
                <a:endCxn id="54" idx="0"/>
              </p:cNvCxnSpPr>
              <p:nvPr/>
            </p:nvCxnSpPr>
            <p:spPr>
              <a:xfrm>
                <a:off x="8257525" y="4170485"/>
                <a:ext cx="1" cy="391962"/>
              </a:xfrm>
              <a:prstGeom prst="straightConnector1">
                <a:avLst/>
              </a:prstGeom>
              <a:ln w="25400">
                <a:solidFill>
                  <a:schemeClr val="bg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4" name="Straight Arrow Connector 83">
                <a:extLst>
                  <a:ext uri="{FF2B5EF4-FFF2-40B4-BE49-F238E27FC236}">
                    <a16:creationId xmlns:a16="http://schemas.microsoft.com/office/drawing/2014/main" id="{ED4FAE0A-9909-4447-B2A0-F5BE1DAC055B}"/>
                  </a:ext>
                </a:extLst>
              </p:cNvPr>
              <p:cNvCxnSpPr>
                <a:stCxn id="54" idx="2"/>
                <a:endCxn id="55" idx="0"/>
              </p:cNvCxnSpPr>
              <p:nvPr/>
            </p:nvCxnSpPr>
            <p:spPr>
              <a:xfrm flipH="1">
                <a:off x="8257525" y="5439304"/>
                <a:ext cx="1" cy="265184"/>
              </a:xfrm>
              <a:prstGeom prst="straightConnector1">
                <a:avLst/>
              </a:prstGeom>
              <a:ln w="25400">
                <a:solidFill>
                  <a:schemeClr val="bg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85" name="TextBox 84">
                <a:extLst>
                  <a:ext uri="{FF2B5EF4-FFF2-40B4-BE49-F238E27FC236}">
                    <a16:creationId xmlns:a16="http://schemas.microsoft.com/office/drawing/2014/main" id="{021CE70F-51D3-7F46-9C8B-BDF4E336C1BA}"/>
                  </a:ext>
                </a:extLst>
              </p:cNvPr>
              <p:cNvSpPr txBox="1"/>
              <p:nvPr/>
            </p:nvSpPr>
            <p:spPr>
              <a:xfrm>
                <a:off x="8800753" y="1169954"/>
                <a:ext cx="1101584" cy="369332"/>
              </a:xfrm>
              <a:prstGeom prst="rect">
                <a:avLst/>
              </a:prstGeom>
              <a:noFill/>
            </p:spPr>
            <p:txBody>
              <a:bodyPr wrap="none" rtlCol="0">
                <a:spAutoFit/>
              </a:bodyPr>
              <a:lstStyle/>
              <a:p>
                <a:r>
                  <a:rPr lang="en-US" dirty="0"/>
                  <a:t>&gt;26-72 h</a:t>
                </a:r>
              </a:p>
            </p:txBody>
          </p:sp>
          <p:sp>
            <p:nvSpPr>
              <p:cNvPr id="86" name="TextBox 85">
                <a:extLst>
                  <a:ext uri="{FF2B5EF4-FFF2-40B4-BE49-F238E27FC236}">
                    <a16:creationId xmlns:a16="http://schemas.microsoft.com/office/drawing/2014/main" id="{723FE5CE-C8DE-8B46-A638-A924898C9E40}"/>
                  </a:ext>
                </a:extLst>
              </p:cNvPr>
              <p:cNvSpPr txBox="1"/>
              <p:nvPr/>
            </p:nvSpPr>
            <p:spPr>
              <a:xfrm>
                <a:off x="8800753" y="2031188"/>
                <a:ext cx="710451" cy="369332"/>
              </a:xfrm>
              <a:prstGeom prst="rect">
                <a:avLst/>
              </a:prstGeom>
              <a:noFill/>
            </p:spPr>
            <p:txBody>
              <a:bodyPr wrap="none" rtlCol="0">
                <a:spAutoFit/>
              </a:bodyPr>
              <a:lstStyle/>
              <a:p>
                <a:r>
                  <a:rPr lang="en-US" dirty="0"/>
                  <a:t>2-8 h</a:t>
                </a:r>
              </a:p>
            </p:txBody>
          </p:sp>
          <p:sp>
            <p:nvSpPr>
              <p:cNvPr id="87" name="TextBox 86">
                <a:extLst>
                  <a:ext uri="{FF2B5EF4-FFF2-40B4-BE49-F238E27FC236}">
                    <a16:creationId xmlns:a16="http://schemas.microsoft.com/office/drawing/2014/main" id="{D2E899EF-C9AF-7347-B380-E6092896FB34}"/>
                  </a:ext>
                </a:extLst>
              </p:cNvPr>
              <p:cNvSpPr txBox="1"/>
              <p:nvPr/>
            </p:nvSpPr>
            <p:spPr>
              <a:xfrm>
                <a:off x="8800753" y="2986539"/>
                <a:ext cx="639919" cy="369332"/>
              </a:xfrm>
              <a:prstGeom prst="rect">
                <a:avLst/>
              </a:prstGeom>
              <a:noFill/>
            </p:spPr>
            <p:txBody>
              <a:bodyPr wrap="none" rtlCol="0">
                <a:spAutoFit/>
              </a:bodyPr>
              <a:lstStyle/>
              <a:p>
                <a:r>
                  <a:rPr lang="en-US" dirty="0"/>
                  <a:t>&gt;1 h</a:t>
                </a:r>
              </a:p>
            </p:txBody>
          </p:sp>
          <p:sp>
            <p:nvSpPr>
              <p:cNvPr id="88" name="TextBox 87">
                <a:extLst>
                  <a:ext uri="{FF2B5EF4-FFF2-40B4-BE49-F238E27FC236}">
                    <a16:creationId xmlns:a16="http://schemas.microsoft.com/office/drawing/2014/main" id="{0FFFBF54-B7BD-0E47-9219-4FE5214731E6}"/>
                  </a:ext>
                </a:extLst>
              </p:cNvPr>
              <p:cNvSpPr txBox="1"/>
              <p:nvPr/>
            </p:nvSpPr>
            <p:spPr>
              <a:xfrm>
                <a:off x="8800753" y="3883809"/>
                <a:ext cx="639919" cy="369332"/>
              </a:xfrm>
              <a:prstGeom prst="rect">
                <a:avLst/>
              </a:prstGeom>
              <a:noFill/>
            </p:spPr>
            <p:txBody>
              <a:bodyPr wrap="none" rtlCol="0">
                <a:spAutoFit/>
              </a:bodyPr>
              <a:lstStyle/>
              <a:p>
                <a:r>
                  <a:rPr lang="en-US" dirty="0"/>
                  <a:t>&gt;1 h</a:t>
                </a:r>
              </a:p>
            </p:txBody>
          </p:sp>
          <p:sp>
            <p:nvSpPr>
              <p:cNvPr id="89" name="TextBox 88">
                <a:extLst>
                  <a:ext uri="{FF2B5EF4-FFF2-40B4-BE49-F238E27FC236}">
                    <a16:creationId xmlns:a16="http://schemas.microsoft.com/office/drawing/2014/main" id="{78BE4676-72F6-C44B-AAB7-950091C2E9A3}"/>
                  </a:ext>
                </a:extLst>
              </p:cNvPr>
              <p:cNvSpPr txBox="1"/>
              <p:nvPr/>
            </p:nvSpPr>
            <p:spPr>
              <a:xfrm>
                <a:off x="8800753" y="4822689"/>
                <a:ext cx="1101584" cy="369332"/>
              </a:xfrm>
              <a:prstGeom prst="rect">
                <a:avLst/>
              </a:prstGeom>
              <a:noFill/>
            </p:spPr>
            <p:txBody>
              <a:bodyPr wrap="none" rtlCol="0">
                <a:spAutoFit/>
              </a:bodyPr>
              <a:lstStyle/>
              <a:p>
                <a:r>
                  <a:rPr lang="en-US" dirty="0"/>
                  <a:t>12-48+ h</a:t>
                </a:r>
              </a:p>
            </p:txBody>
          </p:sp>
          <p:sp>
            <p:nvSpPr>
              <p:cNvPr id="90" name="TextBox 89">
                <a:extLst>
                  <a:ext uri="{FF2B5EF4-FFF2-40B4-BE49-F238E27FC236}">
                    <a16:creationId xmlns:a16="http://schemas.microsoft.com/office/drawing/2014/main" id="{42925E7A-B3BD-BE49-933C-50C54915C2EB}"/>
                  </a:ext>
                </a:extLst>
              </p:cNvPr>
              <p:cNvSpPr txBox="1"/>
              <p:nvPr/>
            </p:nvSpPr>
            <p:spPr>
              <a:xfrm>
                <a:off x="8800753" y="5813776"/>
                <a:ext cx="710451" cy="369332"/>
              </a:xfrm>
              <a:prstGeom prst="rect">
                <a:avLst/>
              </a:prstGeom>
              <a:noFill/>
            </p:spPr>
            <p:txBody>
              <a:bodyPr wrap="none" rtlCol="0">
                <a:spAutoFit/>
              </a:bodyPr>
              <a:lstStyle/>
              <a:p>
                <a:r>
                  <a:rPr lang="en-US" dirty="0"/>
                  <a:t>3-6 h</a:t>
                </a:r>
              </a:p>
            </p:txBody>
          </p:sp>
        </p:grpSp>
      </p:grpSp>
      <p:sp>
        <p:nvSpPr>
          <p:cNvPr id="53" name="TextBox 52">
            <a:extLst>
              <a:ext uri="{FF2B5EF4-FFF2-40B4-BE49-F238E27FC236}">
                <a16:creationId xmlns:a16="http://schemas.microsoft.com/office/drawing/2014/main" id="{03927FF4-05ED-E442-8264-2432C610A1D0}"/>
              </a:ext>
            </a:extLst>
          </p:cNvPr>
          <p:cNvSpPr txBox="1"/>
          <p:nvPr/>
        </p:nvSpPr>
        <p:spPr>
          <a:xfrm>
            <a:off x="7313355" y="6392870"/>
            <a:ext cx="1888337" cy="369332"/>
          </a:xfrm>
          <a:prstGeom prst="rect">
            <a:avLst/>
          </a:prstGeom>
          <a:noFill/>
        </p:spPr>
        <p:txBody>
          <a:bodyPr wrap="none" rtlCol="0">
            <a:spAutoFit/>
          </a:bodyPr>
          <a:lstStyle/>
          <a:p>
            <a:r>
              <a:rPr lang="en-US" i="1" dirty="0"/>
              <a:t>Total: 2-5+ days </a:t>
            </a:r>
          </a:p>
        </p:txBody>
      </p:sp>
    </p:spTree>
    <p:extLst>
      <p:ext uri="{BB962C8B-B14F-4D97-AF65-F5344CB8AC3E}">
        <p14:creationId xmlns:p14="http://schemas.microsoft.com/office/powerpoint/2010/main" val="35366733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 name="Picture 65">
            <a:extLst>
              <a:ext uri="{FF2B5EF4-FFF2-40B4-BE49-F238E27FC236}">
                <a16:creationId xmlns:a16="http://schemas.microsoft.com/office/drawing/2014/main" id="{88EB3704-6643-0444-BD28-A9C1D25422B2}"/>
              </a:ext>
            </a:extLst>
          </p:cNvPr>
          <p:cNvPicPr>
            <a:picLocks noChangeAspect="1"/>
          </p:cNvPicPr>
          <p:nvPr/>
        </p:nvPicPr>
        <p:blipFill>
          <a:blip r:embed="rId3"/>
          <a:stretch>
            <a:fillRect/>
          </a:stretch>
        </p:blipFill>
        <p:spPr>
          <a:xfrm>
            <a:off x="9618790" y="5245015"/>
            <a:ext cx="2250234" cy="1426619"/>
          </a:xfrm>
          <a:prstGeom prst="rect">
            <a:avLst/>
          </a:prstGeom>
        </p:spPr>
      </p:pic>
      <p:grpSp>
        <p:nvGrpSpPr>
          <p:cNvPr id="40" name="Group 39">
            <a:extLst>
              <a:ext uri="{FF2B5EF4-FFF2-40B4-BE49-F238E27FC236}">
                <a16:creationId xmlns:a16="http://schemas.microsoft.com/office/drawing/2014/main" id="{789691B9-2073-5140-942D-BF193094E4AF}"/>
              </a:ext>
            </a:extLst>
          </p:cNvPr>
          <p:cNvGrpSpPr/>
          <p:nvPr/>
        </p:nvGrpSpPr>
        <p:grpSpPr>
          <a:xfrm>
            <a:off x="1105757" y="243425"/>
            <a:ext cx="5932072" cy="6172200"/>
            <a:chOff x="1921753" y="212281"/>
            <a:chExt cx="4943393" cy="5143500"/>
          </a:xfrm>
        </p:grpSpPr>
        <p:grpSp>
          <p:nvGrpSpPr>
            <p:cNvPr id="33" name="Group 32">
              <a:extLst>
                <a:ext uri="{FF2B5EF4-FFF2-40B4-BE49-F238E27FC236}">
                  <a16:creationId xmlns:a16="http://schemas.microsoft.com/office/drawing/2014/main" id="{B36AD6E4-241F-5642-ABF7-76B472766F5F}"/>
                </a:ext>
              </a:extLst>
            </p:cNvPr>
            <p:cNvGrpSpPr/>
            <p:nvPr/>
          </p:nvGrpSpPr>
          <p:grpSpPr>
            <a:xfrm>
              <a:off x="1921753" y="212281"/>
              <a:ext cx="4943393" cy="5143500"/>
              <a:chOff x="1704937" y="212281"/>
              <a:chExt cx="4943393" cy="514350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04937" y="212281"/>
                <a:ext cx="4943393" cy="5143500"/>
              </a:xfrm>
              <a:prstGeom prst="rect">
                <a:avLst/>
              </a:prstGeom>
            </p:spPr>
          </p:pic>
          <p:sp>
            <p:nvSpPr>
              <p:cNvPr id="13" name="Rectangle 12">
                <a:extLst>
                  <a:ext uri="{FF2B5EF4-FFF2-40B4-BE49-F238E27FC236}">
                    <a16:creationId xmlns:a16="http://schemas.microsoft.com/office/drawing/2014/main" id="{FDE5EEBC-6E64-1E4F-8D14-69439A3B0AE1}"/>
                  </a:ext>
                </a:extLst>
              </p:cNvPr>
              <p:cNvSpPr/>
              <p:nvPr/>
            </p:nvSpPr>
            <p:spPr>
              <a:xfrm>
                <a:off x="1739237" y="3028652"/>
                <a:ext cx="1565413" cy="655982"/>
              </a:xfrm>
              <a:prstGeom prst="rect">
                <a:avLst/>
              </a:prstGeom>
              <a:solidFill>
                <a:srgbClr val="DCE9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grpSp>
            <p:nvGrpSpPr>
              <p:cNvPr id="18" name="Group 17">
                <a:extLst>
                  <a:ext uri="{FF2B5EF4-FFF2-40B4-BE49-F238E27FC236}">
                    <a16:creationId xmlns:a16="http://schemas.microsoft.com/office/drawing/2014/main" id="{C81E326F-D9B9-2D45-BC20-02B12FF1265A}"/>
                  </a:ext>
                </a:extLst>
              </p:cNvPr>
              <p:cNvGrpSpPr/>
              <p:nvPr/>
            </p:nvGrpSpPr>
            <p:grpSpPr>
              <a:xfrm>
                <a:off x="1739237" y="1510748"/>
                <a:ext cx="1217663" cy="655982"/>
                <a:chOff x="1739237" y="1510748"/>
                <a:chExt cx="1217663" cy="655982"/>
              </a:xfrm>
            </p:grpSpPr>
            <p:sp>
              <p:nvSpPr>
                <p:cNvPr id="12" name="Rectangle 11">
                  <a:extLst>
                    <a:ext uri="{FF2B5EF4-FFF2-40B4-BE49-F238E27FC236}">
                      <a16:creationId xmlns:a16="http://schemas.microsoft.com/office/drawing/2014/main" id="{5C240311-EB40-EF47-8F92-D3196B3A6289}"/>
                    </a:ext>
                  </a:extLst>
                </p:cNvPr>
                <p:cNvSpPr/>
                <p:nvPr/>
              </p:nvSpPr>
              <p:spPr>
                <a:xfrm>
                  <a:off x="1739237" y="1510748"/>
                  <a:ext cx="854768" cy="655982"/>
                </a:xfrm>
                <a:prstGeom prst="rect">
                  <a:avLst/>
                </a:prstGeom>
                <a:solidFill>
                  <a:srgbClr val="DCE9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9" name="Right Triangle 8">
                  <a:extLst>
                    <a:ext uri="{FF2B5EF4-FFF2-40B4-BE49-F238E27FC236}">
                      <a16:creationId xmlns:a16="http://schemas.microsoft.com/office/drawing/2014/main" id="{9E699C1E-DA6E-AA4D-B1E9-EA3F42CF074A}"/>
                    </a:ext>
                  </a:extLst>
                </p:cNvPr>
                <p:cNvSpPr/>
                <p:nvPr/>
              </p:nvSpPr>
              <p:spPr>
                <a:xfrm>
                  <a:off x="2594005" y="1510748"/>
                  <a:ext cx="362895" cy="655982"/>
                </a:xfrm>
                <a:prstGeom prst="rtTriangle">
                  <a:avLst/>
                </a:prstGeom>
                <a:solidFill>
                  <a:srgbClr val="DCEA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grpSp>
          <p:grpSp>
            <p:nvGrpSpPr>
              <p:cNvPr id="17" name="Group 16">
                <a:extLst>
                  <a:ext uri="{FF2B5EF4-FFF2-40B4-BE49-F238E27FC236}">
                    <a16:creationId xmlns:a16="http://schemas.microsoft.com/office/drawing/2014/main" id="{2157B1CA-684A-F245-9A57-08F9BC10B7FA}"/>
                  </a:ext>
                </a:extLst>
              </p:cNvPr>
              <p:cNvGrpSpPr/>
              <p:nvPr/>
            </p:nvGrpSpPr>
            <p:grpSpPr>
              <a:xfrm>
                <a:off x="5466868" y="1504770"/>
                <a:ext cx="1132715" cy="661960"/>
                <a:chOff x="5466868" y="1504770"/>
                <a:chExt cx="1132715" cy="661960"/>
              </a:xfrm>
            </p:grpSpPr>
            <p:sp>
              <p:nvSpPr>
                <p:cNvPr id="8" name="Rectangle 7">
                  <a:extLst>
                    <a:ext uri="{FF2B5EF4-FFF2-40B4-BE49-F238E27FC236}">
                      <a16:creationId xmlns:a16="http://schemas.microsoft.com/office/drawing/2014/main" id="{30FA2B2A-2AD4-054E-94FC-01DB1D82C8E4}"/>
                    </a:ext>
                  </a:extLst>
                </p:cNvPr>
                <p:cNvSpPr/>
                <p:nvPr/>
              </p:nvSpPr>
              <p:spPr>
                <a:xfrm>
                  <a:off x="5769665" y="1510748"/>
                  <a:ext cx="829918" cy="655982"/>
                </a:xfrm>
                <a:prstGeom prst="rect">
                  <a:avLst/>
                </a:prstGeom>
                <a:solidFill>
                  <a:srgbClr val="DCE9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14" name="Right Triangle 13">
                  <a:extLst>
                    <a:ext uri="{FF2B5EF4-FFF2-40B4-BE49-F238E27FC236}">
                      <a16:creationId xmlns:a16="http://schemas.microsoft.com/office/drawing/2014/main" id="{B3135B14-A5AA-6D42-B0CC-FC38DC74C6FF}"/>
                    </a:ext>
                  </a:extLst>
                </p:cNvPr>
                <p:cNvSpPr/>
                <p:nvPr/>
              </p:nvSpPr>
              <p:spPr>
                <a:xfrm flipH="1">
                  <a:off x="5466868" y="1504770"/>
                  <a:ext cx="362895" cy="655982"/>
                </a:xfrm>
                <a:prstGeom prst="rtTriangle">
                  <a:avLst/>
                </a:prstGeom>
                <a:solidFill>
                  <a:srgbClr val="DCEA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grpSp>
          <p:grpSp>
            <p:nvGrpSpPr>
              <p:cNvPr id="16" name="Group 15">
                <a:extLst>
                  <a:ext uri="{FF2B5EF4-FFF2-40B4-BE49-F238E27FC236}">
                    <a16:creationId xmlns:a16="http://schemas.microsoft.com/office/drawing/2014/main" id="{A47BC08F-C5CD-264F-9545-F6F7ACE28C88}"/>
                  </a:ext>
                </a:extLst>
              </p:cNvPr>
              <p:cNvGrpSpPr/>
              <p:nvPr/>
            </p:nvGrpSpPr>
            <p:grpSpPr>
              <a:xfrm>
                <a:off x="4739369" y="3040147"/>
                <a:ext cx="1860214" cy="668324"/>
                <a:chOff x="4739369" y="3040147"/>
                <a:chExt cx="1860214" cy="668324"/>
              </a:xfrm>
            </p:grpSpPr>
            <p:sp>
              <p:nvSpPr>
                <p:cNvPr id="10" name="Rectangle 9">
                  <a:extLst>
                    <a:ext uri="{FF2B5EF4-FFF2-40B4-BE49-F238E27FC236}">
                      <a16:creationId xmlns:a16="http://schemas.microsoft.com/office/drawing/2014/main" id="{70FA23E0-1391-FC45-925B-B2A6C686FDBC}"/>
                    </a:ext>
                  </a:extLst>
                </p:cNvPr>
                <p:cNvSpPr/>
                <p:nvPr/>
              </p:nvSpPr>
              <p:spPr>
                <a:xfrm>
                  <a:off x="5034170" y="3040147"/>
                  <a:ext cx="1565413" cy="655982"/>
                </a:xfrm>
                <a:prstGeom prst="rect">
                  <a:avLst/>
                </a:prstGeom>
                <a:solidFill>
                  <a:srgbClr val="DCE9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15" name="Right Triangle 14">
                  <a:extLst>
                    <a:ext uri="{FF2B5EF4-FFF2-40B4-BE49-F238E27FC236}">
                      <a16:creationId xmlns:a16="http://schemas.microsoft.com/office/drawing/2014/main" id="{A722A553-DC21-1349-919E-2F25A7F1A4C3}"/>
                    </a:ext>
                  </a:extLst>
                </p:cNvPr>
                <p:cNvSpPr/>
                <p:nvPr/>
              </p:nvSpPr>
              <p:spPr>
                <a:xfrm flipH="1">
                  <a:off x="4739369" y="3052489"/>
                  <a:ext cx="362895" cy="655982"/>
                </a:xfrm>
                <a:prstGeom prst="rtTriangle">
                  <a:avLst/>
                </a:prstGeom>
                <a:solidFill>
                  <a:srgbClr val="DCEA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grpSp>
          <p:sp>
            <p:nvSpPr>
              <p:cNvPr id="19" name="Rectangle 18">
                <a:extLst>
                  <a:ext uri="{FF2B5EF4-FFF2-40B4-BE49-F238E27FC236}">
                    <a16:creationId xmlns:a16="http://schemas.microsoft.com/office/drawing/2014/main" id="{1243FC81-A676-E645-BA9B-0435975C58CE}"/>
                  </a:ext>
                </a:extLst>
              </p:cNvPr>
              <p:cNvSpPr/>
              <p:nvPr/>
            </p:nvSpPr>
            <p:spPr>
              <a:xfrm>
                <a:off x="5431735" y="2300909"/>
                <a:ext cx="1167848" cy="626165"/>
              </a:xfrm>
              <a:prstGeom prst="rect">
                <a:avLst/>
              </a:prstGeom>
              <a:solidFill>
                <a:srgbClr val="C9F1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20" name="Rectangle 19">
                <a:extLst>
                  <a:ext uri="{FF2B5EF4-FFF2-40B4-BE49-F238E27FC236}">
                    <a16:creationId xmlns:a16="http://schemas.microsoft.com/office/drawing/2014/main" id="{13B17109-51B1-5F42-9AD3-B592EBDCC594}"/>
                  </a:ext>
                </a:extLst>
              </p:cNvPr>
              <p:cNvSpPr/>
              <p:nvPr/>
            </p:nvSpPr>
            <p:spPr>
              <a:xfrm>
                <a:off x="1740300" y="2269005"/>
                <a:ext cx="1167848" cy="626165"/>
              </a:xfrm>
              <a:prstGeom prst="rect">
                <a:avLst/>
              </a:prstGeom>
              <a:solidFill>
                <a:srgbClr val="C9F1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21" name="Rectangle 20">
                <a:extLst>
                  <a:ext uri="{FF2B5EF4-FFF2-40B4-BE49-F238E27FC236}">
                    <a16:creationId xmlns:a16="http://schemas.microsoft.com/office/drawing/2014/main" id="{4124FC3B-2B90-AB46-B6F2-34C1AEC35C3A}"/>
                  </a:ext>
                </a:extLst>
              </p:cNvPr>
              <p:cNvSpPr/>
              <p:nvPr/>
            </p:nvSpPr>
            <p:spPr>
              <a:xfrm>
                <a:off x="1740300" y="3852588"/>
                <a:ext cx="1167848" cy="626165"/>
              </a:xfrm>
              <a:prstGeom prst="rect">
                <a:avLst/>
              </a:prstGeom>
              <a:solidFill>
                <a:srgbClr val="C9F1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22" name="Rectangle 21">
                <a:extLst>
                  <a:ext uri="{FF2B5EF4-FFF2-40B4-BE49-F238E27FC236}">
                    <a16:creationId xmlns:a16="http://schemas.microsoft.com/office/drawing/2014/main" id="{DD9793A3-9FC3-0D43-9420-FA4D9FC6AE0C}"/>
                  </a:ext>
                </a:extLst>
              </p:cNvPr>
              <p:cNvSpPr/>
              <p:nvPr/>
            </p:nvSpPr>
            <p:spPr>
              <a:xfrm>
                <a:off x="1739236" y="4646707"/>
                <a:ext cx="1565413" cy="655982"/>
              </a:xfrm>
              <a:prstGeom prst="rect">
                <a:avLst/>
              </a:prstGeom>
              <a:solidFill>
                <a:srgbClr val="DCE9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23" name="Rectangle 22">
                <a:extLst>
                  <a:ext uri="{FF2B5EF4-FFF2-40B4-BE49-F238E27FC236}">
                    <a16:creationId xmlns:a16="http://schemas.microsoft.com/office/drawing/2014/main" id="{8181EB82-C4C9-5346-A2BA-169343F5BAF0}"/>
                  </a:ext>
                </a:extLst>
              </p:cNvPr>
              <p:cNvSpPr/>
              <p:nvPr/>
            </p:nvSpPr>
            <p:spPr>
              <a:xfrm>
                <a:off x="4822501" y="4624082"/>
                <a:ext cx="1777082" cy="655982"/>
              </a:xfrm>
              <a:prstGeom prst="rect">
                <a:avLst/>
              </a:prstGeom>
              <a:solidFill>
                <a:srgbClr val="DCE9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grpSp>
            <p:nvGrpSpPr>
              <p:cNvPr id="26" name="Group 25">
                <a:extLst>
                  <a:ext uri="{FF2B5EF4-FFF2-40B4-BE49-F238E27FC236}">
                    <a16:creationId xmlns:a16="http://schemas.microsoft.com/office/drawing/2014/main" id="{7C223703-4435-8E46-934B-DFB9E34DBD4D}"/>
                  </a:ext>
                </a:extLst>
              </p:cNvPr>
              <p:cNvGrpSpPr/>
              <p:nvPr/>
            </p:nvGrpSpPr>
            <p:grpSpPr>
              <a:xfrm>
                <a:off x="4940977" y="3842685"/>
                <a:ext cx="1641691" cy="626165"/>
                <a:chOff x="4940977" y="3842685"/>
                <a:chExt cx="1641691" cy="626165"/>
              </a:xfrm>
            </p:grpSpPr>
            <p:sp>
              <p:nvSpPr>
                <p:cNvPr id="24" name="Rectangle 23">
                  <a:extLst>
                    <a:ext uri="{FF2B5EF4-FFF2-40B4-BE49-F238E27FC236}">
                      <a16:creationId xmlns:a16="http://schemas.microsoft.com/office/drawing/2014/main" id="{B038E93C-A93E-304F-A605-EE9A89D88484}"/>
                    </a:ext>
                  </a:extLst>
                </p:cNvPr>
                <p:cNvSpPr/>
                <p:nvPr/>
              </p:nvSpPr>
              <p:spPr>
                <a:xfrm>
                  <a:off x="5034170" y="3842685"/>
                  <a:ext cx="1548498" cy="626165"/>
                </a:xfrm>
                <a:prstGeom prst="rect">
                  <a:avLst/>
                </a:prstGeom>
                <a:solidFill>
                  <a:srgbClr val="C9F1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25" name="Rectangle 24">
                  <a:extLst>
                    <a:ext uri="{FF2B5EF4-FFF2-40B4-BE49-F238E27FC236}">
                      <a16:creationId xmlns:a16="http://schemas.microsoft.com/office/drawing/2014/main" id="{72083545-90EC-D94C-8632-0E41F8EFFB73}"/>
                    </a:ext>
                  </a:extLst>
                </p:cNvPr>
                <p:cNvSpPr/>
                <p:nvPr/>
              </p:nvSpPr>
              <p:spPr>
                <a:xfrm>
                  <a:off x="4940977" y="4176823"/>
                  <a:ext cx="352393" cy="142497"/>
                </a:xfrm>
                <a:prstGeom prst="rect">
                  <a:avLst/>
                </a:prstGeom>
                <a:solidFill>
                  <a:srgbClr val="C9F1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grpSp>
          <p:sp>
            <p:nvSpPr>
              <p:cNvPr id="27" name="Rectangle 26">
                <a:extLst>
                  <a:ext uri="{FF2B5EF4-FFF2-40B4-BE49-F238E27FC236}">
                    <a16:creationId xmlns:a16="http://schemas.microsoft.com/office/drawing/2014/main" id="{D5618E49-A940-C140-9FFD-5C351C1D0784}"/>
                  </a:ext>
                </a:extLst>
              </p:cNvPr>
              <p:cNvSpPr/>
              <p:nvPr/>
            </p:nvSpPr>
            <p:spPr>
              <a:xfrm>
                <a:off x="1739236" y="264573"/>
                <a:ext cx="1110721" cy="204231"/>
              </a:xfrm>
              <a:prstGeom prst="rect">
                <a:avLst/>
              </a:prstGeom>
              <a:gradFill flip="none" rotWithShape="1">
                <a:gsLst>
                  <a:gs pos="0">
                    <a:srgbClr val="FCFCFC"/>
                  </a:gs>
                  <a:gs pos="93000">
                    <a:srgbClr val="FBFCFA"/>
                  </a:gs>
                  <a:gs pos="100000">
                    <a:srgbClr val="FBFDFC"/>
                  </a:gs>
                </a:gsLst>
                <a:lin ang="54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28" name="Rectangle 27">
                <a:extLst>
                  <a:ext uri="{FF2B5EF4-FFF2-40B4-BE49-F238E27FC236}">
                    <a16:creationId xmlns:a16="http://schemas.microsoft.com/office/drawing/2014/main" id="{B41914FC-3263-2444-B76E-6E454B3C4CA3}"/>
                  </a:ext>
                </a:extLst>
              </p:cNvPr>
              <p:cNvSpPr/>
              <p:nvPr/>
            </p:nvSpPr>
            <p:spPr>
              <a:xfrm>
                <a:off x="5752750" y="1041919"/>
                <a:ext cx="829918" cy="372388"/>
              </a:xfrm>
              <a:prstGeom prst="rect">
                <a:avLst/>
              </a:prstGeom>
              <a:gradFill flip="none" rotWithShape="1">
                <a:gsLst>
                  <a:gs pos="0">
                    <a:srgbClr val="F1EFF0"/>
                  </a:gs>
                  <a:gs pos="92000">
                    <a:srgbClr val="E5E5E4"/>
                  </a:gs>
                  <a:gs pos="100000">
                    <a:srgbClr val="E5E3E4"/>
                  </a:gs>
                </a:gsLst>
                <a:lin ang="54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29" name="Rectangle 28">
                <a:extLst>
                  <a:ext uri="{FF2B5EF4-FFF2-40B4-BE49-F238E27FC236}">
                    <a16:creationId xmlns:a16="http://schemas.microsoft.com/office/drawing/2014/main" id="{452BBD29-BBDB-954E-8D78-928504D89547}"/>
                  </a:ext>
                </a:extLst>
              </p:cNvPr>
              <p:cNvSpPr/>
              <p:nvPr/>
            </p:nvSpPr>
            <p:spPr>
              <a:xfrm>
                <a:off x="5532040" y="1029577"/>
                <a:ext cx="311531" cy="255819"/>
              </a:xfrm>
              <a:prstGeom prst="rect">
                <a:avLst/>
              </a:prstGeom>
              <a:gradFill flip="none" rotWithShape="1">
                <a:gsLst>
                  <a:gs pos="0">
                    <a:srgbClr val="F1EFF0"/>
                  </a:gs>
                  <a:gs pos="92000">
                    <a:srgbClr val="EBE9EC"/>
                  </a:gs>
                  <a:gs pos="100000">
                    <a:srgbClr val="E5E3E4"/>
                  </a:gs>
                </a:gsLst>
                <a:lin ang="54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grpSp>
        <p:sp>
          <p:nvSpPr>
            <p:cNvPr id="34" name="TextBox 33">
              <a:extLst>
                <a:ext uri="{FF2B5EF4-FFF2-40B4-BE49-F238E27FC236}">
                  <a16:creationId xmlns:a16="http://schemas.microsoft.com/office/drawing/2014/main" id="{DCAB975B-16FC-6148-A6DB-ED13E2590040}"/>
                </a:ext>
              </a:extLst>
            </p:cNvPr>
            <p:cNvSpPr txBox="1"/>
            <p:nvPr/>
          </p:nvSpPr>
          <p:spPr>
            <a:xfrm>
              <a:off x="1994505" y="1723363"/>
              <a:ext cx="554639" cy="292388"/>
            </a:xfrm>
            <a:prstGeom prst="rect">
              <a:avLst/>
            </a:prstGeom>
            <a:noFill/>
          </p:spPr>
          <p:txBody>
            <a:bodyPr wrap="none" rtlCol="0">
              <a:spAutoFit/>
            </a:bodyPr>
            <a:lstStyle/>
            <a:p>
              <a:r>
                <a:rPr lang="en-US" sz="1680" dirty="0">
                  <a:solidFill>
                    <a:schemeClr val="tx1">
                      <a:lumMod val="65000"/>
                      <a:lumOff val="35000"/>
                    </a:schemeClr>
                  </a:solidFill>
                </a:rPr>
                <a:t>Align</a:t>
              </a:r>
            </a:p>
          </p:txBody>
        </p:sp>
        <p:sp>
          <p:nvSpPr>
            <p:cNvPr id="35" name="TextBox 34">
              <a:extLst>
                <a:ext uri="{FF2B5EF4-FFF2-40B4-BE49-F238E27FC236}">
                  <a16:creationId xmlns:a16="http://schemas.microsoft.com/office/drawing/2014/main" id="{2D75837F-9762-C546-A29D-7F955AC5E8C3}"/>
                </a:ext>
              </a:extLst>
            </p:cNvPr>
            <p:cNvSpPr txBox="1"/>
            <p:nvPr/>
          </p:nvSpPr>
          <p:spPr>
            <a:xfrm>
              <a:off x="1994505" y="2460102"/>
              <a:ext cx="1159826" cy="292388"/>
            </a:xfrm>
            <a:prstGeom prst="rect">
              <a:avLst/>
            </a:prstGeom>
            <a:noFill/>
          </p:spPr>
          <p:txBody>
            <a:bodyPr wrap="none" rtlCol="0">
              <a:spAutoFit/>
            </a:bodyPr>
            <a:lstStyle/>
            <a:p>
              <a:r>
                <a:rPr lang="en-US" sz="1680" dirty="0">
                  <a:solidFill>
                    <a:schemeClr val="tx1">
                      <a:lumMod val="65000"/>
                      <a:lumOff val="35000"/>
                    </a:schemeClr>
                  </a:solidFill>
                </a:rPr>
                <a:t>Call Variants</a:t>
              </a:r>
            </a:p>
          </p:txBody>
        </p:sp>
        <p:sp>
          <p:nvSpPr>
            <p:cNvPr id="36" name="TextBox 35">
              <a:extLst>
                <a:ext uri="{FF2B5EF4-FFF2-40B4-BE49-F238E27FC236}">
                  <a16:creationId xmlns:a16="http://schemas.microsoft.com/office/drawing/2014/main" id="{0749DE5A-E67D-D44F-B5C6-CD5E9B66DE61}"/>
                </a:ext>
              </a:extLst>
            </p:cNvPr>
            <p:cNvSpPr txBox="1"/>
            <p:nvPr/>
          </p:nvSpPr>
          <p:spPr>
            <a:xfrm>
              <a:off x="1994505" y="3223223"/>
              <a:ext cx="1569928" cy="292388"/>
            </a:xfrm>
            <a:prstGeom prst="rect">
              <a:avLst/>
            </a:prstGeom>
            <a:noFill/>
          </p:spPr>
          <p:txBody>
            <a:bodyPr wrap="none" rtlCol="0">
              <a:spAutoFit/>
            </a:bodyPr>
            <a:lstStyle/>
            <a:p>
              <a:r>
                <a:rPr lang="en-US" sz="1680" dirty="0">
                  <a:solidFill>
                    <a:schemeClr val="tx1">
                      <a:lumMod val="65000"/>
                      <a:lumOff val="35000"/>
                    </a:schemeClr>
                  </a:solidFill>
                </a:rPr>
                <a:t>Annotate Variants</a:t>
              </a:r>
            </a:p>
          </p:txBody>
        </p:sp>
        <p:sp>
          <p:nvSpPr>
            <p:cNvPr id="37" name="TextBox 36">
              <a:extLst>
                <a:ext uri="{FF2B5EF4-FFF2-40B4-BE49-F238E27FC236}">
                  <a16:creationId xmlns:a16="http://schemas.microsoft.com/office/drawing/2014/main" id="{7A53DA67-5331-314D-9CE7-0656FA3EF26B}"/>
                </a:ext>
              </a:extLst>
            </p:cNvPr>
            <p:cNvSpPr txBox="1"/>
            <p:nvPr/>
          </p:nvSpPr>
          <p:spPr>
            <a:xfrm>
              <a:off x="1994505" y="3971184"/>
              <a:ext cx="1519167" cy="292388"/>
            </a:xfrm>
            <a:prstGeom prst="rect">
              <a:avLst/>
            </a:prstGeom>
            <a:noFill/>
          </p:spPr>
          <p:txBody>
            <a:bodyPr wrap="none" rtlCol="0">
              <a:spAutoFit/>
            </a:bodyPr>
            <a:lstStyle/>
            <a:p>
              <a:r>
                <a:rPr lang="en-US" sz="1680" dirty="0">
                  <a:solidFill>
                    <a:schemeClr val="tx1">
                      <a:lumMod val="65000"/>
                      <a:lumOff val="35000"/>
                    </a:schemeClr>
                  </a:solidFill>
                </a:rPr>
                <a:t>Interpret Variants</a:t>
              </a:r>
            </a:p>
          </p:txBody>
        </p:sp>
        <p:sp>
          <p:nvSpPr>
            <p:cNvPr id="38" name="TextBox 37">
              <a:extLst>
                <a:ext uri="{FF2B5EF4-FFF2-40B4-BE49-F238E27FC236}">
                  <a16:creationId xmlns:a16="http://schemas.microsoft.com/office/drawing/2014/main" id="{EF441CB2-908C-BD41-BEEE-FEA26FEA0048}"/>
                </a:ext>
              </a:extLst>
            </p:cNvPr>
            <p:cNvSpPr txBox="1"/>
            <p:nvPr/>
          </p:nvSpPr>
          <p:spPr>
            <a:xfrm>
              <a:off x="1994505" y="4820809"/>
              <a:ext cx="1322745" cy="292388"/>
            </a:xfrm>
            <a:prstGeom prst="rect">
              <a:avLst/>
            </a:prstGeom>
            <a:noFill/>
          </p:spPr>
          <p:txBody>
            <a:bodyPr wrap="none" rtlCol="0">
              <a:spAutoFit/>
            </a:bodyPr>
            <a:lstStyle/>
            <a:p>
              <a:r>
                <a:rPr lang="en-US" sz="1680" dirty="0">
                  <a:solidFill>
                    <a:schemeClr val="tx1">
                      <a:lumMod val="65000"/>
                      <a:lumOff val="35000"/>
                    </a:schemeClr>
                  </a:solidFill>
                </a:rPr>
                <a:t>Clinical Report</a:t>
              </a:r>
            </a:p>
          </p:txBody>
        </p:sp>
      </p:grpSp>
      <p:sp>
        <p:nvSpPr>
          <p:cNvPr id="41" name="Rectangle 40">
            <a:extLst>
              <a:ext uri="{FF2B5EF4-FFF2-40B4-BE49-F238E27FC236}">
                <a16:creationId xmlns:a16="http://schemas.microsoft.com/office/drawing/2014/main" id="{0B1859AF-5FAD-B647-852D-B1B5B67205E3}"/>
              </a:ext>
            </a:extLst>
          </p:cNvPr>
          <p:cNvSpPr/>
          <p:nvPr/>
        </p:nvSpPr>
        <p:spPr>
          <a:xfrm>
            <a:off x="1143181" y="6454902"/>
            <a:ext cx="5369304" cy="350865"/>
          </a:xfrm>
          <a:prstGeom prst="rect">
            <a:avLst/>
          </a:prstGeom>
        </p:spPr>
        <p:txBody>
          <a:bodyPr wrap="square">
            <a:spAutoFit/>
          </a:bodyPr>
          <a:lstStyle/>
          <a:p>
            <a:r>
              <a:rPr lang="en-US" sz="840" i="1" dirty="0">
                <a:solidFill>
                  <a:schemeClr val="bg2">
                    <a:lumMod val="75000"/>
                  </a:schemeClr>
                </a:solidFill>
              </a:rPr>
              <a:t>Adapted from: </a:t>
            </a:r>
            <a:r>
              <a:rPr lang="en-US" sz="840" dirty="0">
                <a:solidFill>
                  <a:schemeClr val="bg2">
                    <a:lumMod val="75000"/>
                  </a:schemeClr>
                </a:solidFill>
              </a:rPr>
              <a:t>Good, B. M., </a:t>
            </a:r>
            <a:r>
              <a:rPr lang="en-US" sz="840" dirty="0" err="1">
                <a:solidFill>
                  <a:schemeClr val="bg2">
                    <a:lumMod val="75000"/>
                  </a:schemeClr>
                </a:solidFill>
              </a:rPr>
              <a:t>Ainscough</a:t>
            </a:r>
            <a:r>
              <a:rPr lang="en-US" sz="840" dirty="0">
                <a:solidFill>
                  <a:schemeClr val="bg2">
                    <a:lumMod val="75000"/>
                  </a:schemeClr>
                </a:solidFill>
              </a:rPr>
              <a:t>, B. J., McMichael, J. F., Su, A. I. &amp; Griffith, O. L. Organizing knowledge to enable personalization of medicine in cancer. Genome Biology 15, 438 (2014).</a:t>
            </a:r>
          </a:p>
        </p:txBody>
      </p:sp>
      <p:sp>
        <p:nvSpPr>
          <p:cNvPr id="73" name="TextBox 72">
            <a:extLst>
              <a:ext uri="{FF2B5EF4-FFF2-40B4-BE49-F238E27FC236}">
                <a16:creationId xmlns:a16="http://schemas.microsoft.com/office/drawing/2014/main" id="{733C76D7-30A3-094E-8DC4-AF284E09777B}"/>
              </a:ext>
            </a:extLst>
          </p:cNvPr>
          <p:cNvSpPr txBox="1"/>
          <p:nvPr/>
        </p:nvSpPr>
        <p:spPr>
          <a:xfrm>
            <a:off x="7222390" y="258098"/>
            <a:ext cx="3250313" cy="424732"/>
          </a:xfrm>
          <a:prstGeom prst="rect">
            <a:avLst/>
          </a:prstGeom>
          <a:noFill/>
        </p:spPr>
        <p:txBody>
          <a:bodyPr wrap="none" rtlCol="0">
            <a:spAutoFit/>
          </a:bodyPr>
          <a:lstStyle/>
          <a:p>
            <a:r>
              <a:rPr lang="en-US" sz="2160" dirty="0">
                <a:solidFill>
                  <a:schemeClr val="bg2">
                    <a:lumMod val="50000"/>
                  </a:schemeClr>
                </a:solidFill>
              </a:rPr>
              <a:t>Future Turn Around Time</a:t>
            </a:r>
          </a:p>
        </p:txBody>
      </p:sp>
      <p:pic>
        <p:nvPicPr>
          <p:cNvPr id="5" name="Picture 4" descr="A close up of a logo&#10;&#10;Description automatically generated">
            <a:extLst>
              <a:ext uri="{FF2B5EF4-FFF2-40B4-BE49-F238E27FC236}">
                <a16:creationId xmlns:a16="http://schemas.microsoft.com/office/drawing/2014/main" id="{BE85EDD4-83A0-9344-B718-8FE95708D927}"/>
              </a:ext>
            </a:extLst>
          </p:cNvPr>
          <p:cNvPicPr>
            <a:picLocks noChangeAspect="1"/>
          </p:cNvPicPr>
          <p:nvPr/>
        </p:nvPicPr>
        <p:blipFill>
          <a:blip r:embed="rId5"/>
          <a:stretch>
            <a:fillRect/>
          </a:stretch>
        </p:blipFill>
        <p:spPr>
          <a:xfrm>
            <a:off x="7857618" y="948089"/>
            <a:ext cx="799813" cy="799813"/>
          </a:xfrm>
          <a:prstGeom prst="rect">
            <a:avLst/>
          </a:prstGeom>
        </p:spPr>
      </p:pic>
      <p:pic>
        <p:nvPicPr>
          <p:cNvPr id="48" name="Picture 47" descr="A close up of a logo&#10;&#10;Description automatically generated">
            <a:extLst>
              <a:ext uri="{FF2B5EF4-FFF2-40B4-BE49-F238E27FC236}">
                <a16:creationId xmlns:a16="http://schemas.microsoft.com/office/drawing/2014/main" id="{D1F5DA66-86C4-0548-A3B9-CFB9D704876D}"/>
              </a:ext>
            </a:extLst>
          </p:cNvPr>
          <p:cNvPicPr>
            <a:picLocks noChangeAspect="1"/>
          </p:cNvPicPr>
          <p:nvPr/>
        </p:nvPicPr>
        <p:blipFill>
          <a:blip r:embed="rId5"/>
          <a:stretch>
            <a:fillRect/>
          </a:stretch>
        </p:blipFill>
        <p:spPr>
          <a:xfrm>
            <a:off x="8047507" y="2002681"/>
            <a:ext cx="420037" cy="420037"/>
          </a:xfrm>
          <a:prstGeom prst="rect">
            <a:avLst/>
          </a:prstGeom>
        </p:spPr>
      </p:pic>
      <p:pic>
        <p:nvPicPr>
          <p:cNvPr id="49" name="Picture 48" descr="A close up of a logo&#10;&#10;Description automatically generated">
            <a:extLst>
              <a:ext uri="{FF2B5EF4-FFF2-40B4-BE49-F238E27FC236}">
                <a16:creationId xmlns:a16="http://schemas.microsoft.com/office/drawing/2014/main" id="{1D47D991-349E-9A4E-AD4B-466A16664C34}"/>
              </a:ext>
            </a:extLst>
          </p:cNvPr>
          <p:cNvPicPr>
            <a:picLocks noChangeAspect="1"/>
          </p:cNvPicPr>
          <p:nvPr/>
        </p:nvPicPr>
        <p:blipFill>
          <a:blip r:embed="rId5"/>
          <a:stretch>
            <a:fillRect/>
          </a:stretch>
        </p:blipFill>
        <p:spPr>
          <a:xfrm>
            <a:off x="8115956" y="3038443"/>
            <a:ext cx="283138" cy="283138"/>
          </a:xfrm>
          <a:prstGeom prst="rect">
            <a:avLst/>
          </a:prstGeom>
        </p:spPr>
      </p:pic>
      <p:pic>
        <p:nvPicPr>
          <p:cNvPr id="52" name="Picture 51" descr="A close up of a logo&#10;&#10;Description automatically generated">
            <a:extLst>
              <a:ext uri="{FF2B5EF4-FFF2-40B4-BE49-F238E27FC236}">
                <a16:creationId xmlns:a16="http://schemas.microsoft.com/office/drawing/2014/main" id="{436EABE7-7514-0D47-9D7E-5D054763CD74}"/>
              </a:ext>
            </a:extLst>
          </p:cNvPr>
          <p:cNvPicPr>
            <a:picLocks noChangeAspect="1"/>
          </p:cNvPicPr>
          <p:nvPr/>
        </p:nvPicPr>
        <p:blipFill>
          <a:blip r:embed="rId5"/>
          <a:stretch>
            <a:fillRect/>
          </a:stretch>
        </p:blipFill>
        <p:spPr>
          <a:xfrm>
            <a:off x="8115956" y="3887347"/>
            <a:ext cx="283138" cy="283138"/>
          </a:xfrm>
          <a:prstGeom prst="rect">
            <a:avLst/>
          </a:prstGeom>
        </p:spPr>
      </p:pic>
      <p:cxnSp>
        <p:nvCxnSpPr>
          <p:cNvPr id="76" name="Straight Arrow Connector 75">
            <a:extLst>
              <a:ext uri="{FF2B5EF4-FFF2-40B4-BE49-F238E27FC236}">
                <a16:creationId xmlns:a16="http://schemas.microsoft.com/office/drawing/2014/main" id="{4784592D-B157-6842-8DA2-9FD4C62D63A4}"/>
              </a:ext>
            </a:extLst>
          </p:cNvPr>
          <p:cNvCxnSpPr>
            <a:stCxn id="5" idx="2"/>
            <a:endCxn id="48" idx="0"/>
          </p:cNvCxnSpPr>
          <p:nvPr/>
        </p:nvCxnSpPr>
        <p:spPr>
          <a:xfrm>
            <a:off x="8257525" y="1747902"/>
            <a:ext cx="1" cy="254779"/>
          </a:xfrm>
          <a:prstGeom prst="straightConnector1">
            <a:avLst/>
          </a:prstGeom>
          <a:ln w="25400">
            <a:solidFill>
              <a:schemeClr val="bg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8" name="Straight Arrow Connector 77">
            <a:extLst>
              <a:ext uri="{FF2B5EF4-FFF2-40B4-BE49-F238E27FC236}">
                <a16:creationId xmlns:a16="http://schemas.microsoft.com/office/drawing/2014/main" id="{2C8E0C06-6DE0-BA46-AD0A-0CF0E94C246A}"/>
              </a:ext>
            </a:extLst>
          </p:cNvPr>
          <p:cNvCxnSpPr>
            <a:stCxn id="48" idx="2"/>
            <a:endCxn id="49" idx="0"/>
          </p:cNvCxnSpPr>
          <p:nvPr/>
        </p:nvCxnSpPr>
        <p:spPr>
          <a:xfrm flipH="1">
            <a:off x="8257525" y="2422718"/>
            <a:ext cx="1" cy="615725"/>
          </a:xfrm>
          <a:prstGeom prst="straightConnector1">
            <a:avLst/>
          </a:prstGeom>
          <a:ln w="25400">
            <a:solidFill>
              <a:schemeClr val="bg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id="{673C3498-687D-9147-A66B-60D682ED7FD0}"/>
              </a:ext>
            </a:extLst>
          </p:cNvPr>
          <p:cNvCxnSpPr>
            <a:stCxn id="49" idx="2"/>
            <a:endCxn id="52" idx="0"/>
          </p:cNvCxnSpPr>
          <p:nvPr/>
        </p:nvCxnSpPr>
        <p:spPr>
          <a:xfrm>
            <a:off x="8257525" y="3321581"/>
            <a:ext cx="0" cy="565766"/>
          </a:xfrm>
          <a:prstGeom prst="straightConnector1">
            <a:avLst/>
          </a:prstGeom>
          <a:ln w="25400">
            <a:solidFill>
              <a:schemeClr val="bg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2" name="Straight Arrow Connector 81">
            <a:extLst>
              <a:ext uri="{FF2B5EF4-FFF2-40B4-BE49-F238E27FC236}">
                <a16:creationId xmlns:a16="http://schemas.microsoft.com/office/drawing/2014/main" id="{83DAD680-1202-E642-83A6-2F5A820961B1}"/>
              </a:ext>
            </a:extLst>
          </p:cNvPr>
          <p:cNvCxnSpPr>
            <a:cxnSpLocks/>
            <a:stCxn id="52" idx="2"/>
            <a:endCxn id="53" idx="0"/>
          </p:cNvCxnSpPr>
          <p:nvPr/>
        </p:nvCxnSpPr>
        <p:spPr>
          <a:xfrm>
            <a:off x="8257525" y="4170485"/>
            <a:ext cx="0" cy="677788"/>
          </a:xfrm>
          <a:prstGeom prst="straightConnector1">
            <a:avLst/>
          </a:prstGeom>
          <a:ln w="25400">
            <a:solidFill>
              <a:schemeClr val="bg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4" name="Straight Arrow Connector 83">
            <a:extLst>
              <a:ext uri="{FF2B5EF4-FFF2-40B4-BE49-F238E27FC236}">
                <a16:creationId xmlns:a16="http://schemas.microsoft.com/office/drawing/2014/main" id="{ED4FAE0A-9909-4447-B2A0-F5BE1DAC055B}"/>
              </a:ext>
            </a:extLst>
          </p:cNvPr>
          <p:cNvCxnSpPr>
            <a:cxnSpLocks/>
            <a:stCxn id="53" idx="2"/>
            <a:endCxn id="56" idx="0"/>
          </p:cNvCxnSpPr>
          <p:nvPr/>
        </p:nvCxnSpPr>
        <p:spPr>
          <a:xfrm>
            <a:off x="8257525" y="5131411"/>
            <a:ext cx="0" cy="644936"/>
          </a:xfrm>
          <a:prstGeom prst="straightConnector1">
            <a:avLst/>
          </a:prstGeom>
          <a:ln w="25400">
            <a:solidFill>
              <a:schemeClr val="bg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85" name="TextBox 84">
            <a:extLst>
              <a:ext uri="{FF2B5EF4-FFF2-40B4-BE49-F238E27FC236}">
                <a16:creationId xmlns:a16="http://schemas.microsoft.com/office/drawing/2014/main" id="{021CE70F-51D3-7F46-9C8B-BDF4E336C1BA}"/>
              </a:ext>
            </a:extLst>
          </p:cNvPr>
          <p:cNvSpPr txBox="1"/>
          <p:nvPr/>
        </p:nvSpPr>
        <p:spPr>
          <a:xfrm>
            <a:off x="8800753" y="1169954"/>
            <a:ext cx="966931" cy="369332"/>
          </a:xfrm>
          <a:prstGeom prst="rect">
            <a:avLst/>
          </a:prstGeom>
          <a:noFill/>
        </p:spPr>
        <p:txBody>
          <a:bodyPr wrap="none" rtlCol="0">
            <a:spAutoFit/>
          </a:bodyPr>
          <a:lstStyle/>
          <a:p>
            <a:r>
              <a:rPr lang="en-US" dirty="0"/>
              <a:t>16-24 h</a:t>
            </a:r>
          </a:p>
        </p:txBody>
      </p:sp>
      <p:sp>
        <p:nvSpPr>
          <p:cNvPr id="86" name="TextBox 85">
            <a:extLst>
              <a:ext uri="{FF2B5EF4-FFF2-40B4-BE49-F238E27FC236}">
                <a16:creationId xmlns:a16="http://schemas.microsoft.com/office/drawing/2014/main" id="{723FE5CE-C8DE-8B46-A638-A924898C9E40}"/>
              </a:ext>
            </a:extLst>
          </p:cNvPr>
          <p:cNvSpPr txBox="1"/>
          <p:nvPr/>
        </p:nvSpPr>
        <p:spPr>
          <a:xfrm>
            <a:off x="8800753" y="2068766"/>
            <a:ext cx="832279" cy="369332"/>
          </a:xfrm>
          <a:prstGeom prst="rect">
            <a:avLst/>
          </a:prstGeom>
          <a:noFill/>
        </p:spPr>
        <p:txBody>
          <a:bodyPr wrap="none" rtlCol="0">
            <a:spAutoFit/>
          </a:bodyPr>
          <a:lstStyle/>
          <a:p>
            <a:r>
              <a:rPr lang="en-US" dirty="0"/>
              <a:t>~0.5 h</a:t>
            </a:r>
          </a:p>
        </p:txBody>
      </p:sp>
      <p:sp>
        <p:nvSpPr>
          <p:cNvPr id="87" name="TextBox 86">
            <a:extLst>
              <a:ext uri="{FF2B5EF4-FFF2-40B4-BE49-F238E27FC236}">
                <a16:creationId xmlns:a16="http://schemas.microsoft.com/office/drawing/2014/main" id="{D2E899EF-C9AF-7347-B380-E6092896FB34}"/>
              </a:ext>
            </a:extLst>
          </p:cNvPr>
          <p:cNvSpPr txBox="1"/>
          <p:nvPr/>
        </p:nvSpPr>
        <p:spPr>
          <a:xfrm>
            <a:off x="8800753" y="2999065"/>
            <a:ext cx="960519" cy="369332"/>
          </a:xfrm>
          <a:prstGeom prst="rect">
            <a:avLst/>
          </a:prstGeom>
          <a:noFill/>
        </p:spPr>
        <p:txBody>
          <a:bodyPr wrap="none" rtlCol="0">
            <a:spAutoFit/>
          </a:bodyPr>
          <a:lstStyle/>
          <a:p>
            <a:r>
              <a:rPr lang="en-US" dirty="0"/>
              <a:t>~0.25 h</a:t>
            </a:r>
          </a:p>
        </p:txBody>
      </p:sp>
      <p:sp>
        <p:nvSpPr>
          <p:cNvPr id="88" name="TextBox 87">
            <a:extLst>
              <a:ext uri="{FF2B5EF4-FFF2-40B4-BE49-F238E27FC236}">
                <a16:creationId xmlns:a16="http://schemas.microsoft.com/office/drawing/2014/main" id="{0FFFBF54-B7BD-0E47-9219-4FE5214731E6}"/>
              </a:ext>
            </a:extLst>
          </p:cNvPr>
          <p:cNvSpPr txBox="1"/>
          <p:nvPr/>
        </p:nvSpPr>
        <p:spPr>
          <a:xfrm>
            <a:off x="8800753" y="3858757"/>
            <a:ext cx="960519" cy="369332"/>
          </a:xfrm>
          <a:prstGeom prst="rect">
            <a:avLst/>
          </a:prstGeom>
          <a:noFill/>
        </p:spPr>
        <p:txBody>
          <a:bodyPr wrap="none" rtlCol="0">
            <a:spAutoFit/>
          </a:bodyPr>
          <a:lstStyle/>
          <a:p>
            <a:r>
              <a:rPr lang="en-US" dirty="0"/>
              <a:t>&lt;0.25 h</a:t>
            </a:r>
          </a:p>
        </p:txBody>
      </p:sp>
      <p:sp>
        <p:nvSpPr>
          <p:cNvPr id="89" name="TextBox 88">
            <a:extLst>
              <a:ext uri="{FF2B5EF4-FFF2-40B4-BE49-F238E27FC236}">
                <a16:creationId xmlns:a16="http://schemas.microsoft.com/office/drawing/2014/main" id="{78BE4676-72F6-C44B-AAB7-950091C2E9A3}"/>
              </a:ext>
            </a:extLst>
          </p:cNvPr>
          <p:cNvSpPr txBox="1"/>
          <p:nvPr/>
        </p:nvSpPr>
        <p:spPr>
          <a:xfrm>
            <a:off x="8800753" y="4835215"/>
            <a:ext cx="832279" cy="369332"/>
          </a:xfrm>
          <a:prstGeom prst="rect">
            <a:avLst/>
          </a:prstGeom>
          <a:noFill/>
        </p:spPr>
        <p:txBody>
          <a:bodyPr wrap="none" rtlCol="0">
            <a:spAutoFit/>
          </a:bodyPr>
          <a:lstStyle/>
          <a:p>
            <a:r>
              <a:rPr lang="en-US" dirty="0"/>
              <a:t>&lt;0.5 h</a:t>
            </a:r>
          </a:p>
        </p:txBody>
      </p:sp>
      <p:sp>
        <p:nvSpPr>
          <p:cNvPr id="90" name="TextBox 89">
            <a:extLst>
              <a:ext uri="{FF2B5EF4-FFF2-40B4-BE49-F238E27FC236}">
                <a16:creationId xmlns:a16="http://schemas.microsoft.com/office/drawing/2014/main" id="{42925E7A-B3BD-BE49-933C-50C54915C2EB}"/>
              </a:ext>
            </a:extLst>
          </p:cNvPr>
          <p:cNvSpPr txBox="1"/>
          <p:nvPr/>
        </p:nvSpPr>
        <p:spPr>
          <a:xfrm>
            <a:off x="8800753" y="5745752"/>
            <a:ext cx="639919" cy="369332"/>
          </a:xfrm>
          <a:prstGeom prst="rect">
            <a:avLst/>
          </a:prstGeom>
          <a:noFill/>
        </p:spPr>
        <p:txBody>
          <a:bodyPr wrap="none" rtlCol="0">
            <a:spAutoFit/>
          </a:bodyPr>
          <a:lstStyle/>
          <a:p>
            <a:r>
              <a:rPr lang="en-US" dirty="0"/>
              <a:t>&lt;1 h</a:t>
            </a:r>
          </a:p>
        </p:txBody>
      </p:sp>
      <p:pic>
        <p:nvPicPr>
          <p:cNvPr id="53" name="Picture 52" descr="A close up of a logo&#10;&#10;Description automatically generated">
            <a:extLst>
              <a:ext uri="{FF2B5EF4-FFF2-40B4-BE49-F238E27FC236}">
                <a16:creationId xmlns:a16="http://schemas.microsoft.com/office/drawing/2014/main" id="{EC2E4118-077B-3E40-BAD9-A8B2317F7511}"/>
              </a:ext>
            </a:extLst>
          </p:cNvPr>
          <p:cNvPicPr>
            <a:picLocks noChangeAspect="1"/>
          </p:cNvPicPr>
          <p:nvPr/>
        </p:nvPicPr>
        <p:blipFill>
          <a:blip r:embed="rId5"/>
          <a:stretch>
            <a:fillRect/>
          </a:stretch>
        </p:blipFill>
        <p:spPr>
          <a:xfrm>
            <a:off x="8115956" y="4848273"/>
            <a:ext cx="283138" cy="283138"/>
          </a:xfrm>
          <a:prstGeom prst="rect">
            <a:avLst/>
          </a:prstGeom>
        </p:spPr>
      </p:pic>
      <p:pic>
        <p:nvPicPr>
          <p:cNvPr id="56" name="Picture 55" descr="A close up of a logo&#10;&#10;Description automatically generated">
            <a:extLst>
              <a:ext uri="{FF2B5EF4-FFF2-40B4-BE49-F238E27FC236}">
                <a16:creationId xmlns:a16="http://schemas.microsoft.com/office/drawing/2014/main" id="{D46E762E-9B41-D542-A844-1481D8547A47}"/>
              </a:ext>
            </a:extLst>
          </p:cNvPr>
          <p:cNvPicPr>
            <a:picLocks noChangeAspect="1"/>
          </p:cNvPicPr>
          <p:nvPr/>
        </p:nvPicPr>
        <p:blipFill>
          <a:blip r:embed="rId5"/>
          <a:stretch>
            <a:fillRect/>
          </a:stretch>
        </p:blipFill>
        <p:spPr>
          <a:xfrm>
            <a:off x="8115956" y="5776347"/>
            <a:ext cx="283138" cy="283138"/>
          </a:xfrm>
          <a:prstGeom prst="rect">
            <a:avLst/>
          </a:prstGeom>
        </p:spPr>
      </p:pic>
      <p:grpSp>
        <p:nvGrpSpPr>
          <p:cNvPr id="50" name="Group 49">
            <a:extLst>
              <a:ext uri="{FF2B5EF4-FFF2-40B4-BE49-F238E27FC236}">
                <a16:creationId xmlns:a16="http://schemas.microsoft.com/office/drawing/2014/main" id="{0E1A5AEB-1B07-7F4B-885A-A83CF2FB6851}"/>
              </a:ext>
            </a:extLst>
          </p:cNvPr>
          <p:cNvGrpSpPr/>
          <p:nvPr/>
        </p:nvGrpSpPr>
        <p:grpSpPr>
          <a:xfrm>
            <a:off x="7476174" y="4548571"/>
            <a:ext cx="4260481" cy="1484982"/>
            <a:chOff x="7476174" y="4548571"/>
            <a:chExt cx="4260481" cy="1484982"/>
          </a:xfrm>
        </p:grpSpPr>
        <p:pic>
          <p:nvPicPr>
            <p:cNvPr id="62" name="Picture 61" descr="A screenshot of a cell phone&#10;&#10;Description automatically generated">
              <a:extLst>
                <a:ext uri="{FF2B5EF4-FFF2-40B4-BE49-F238E27FC236}">
                  <a16:creationId xmlns:a16="http://schemas.microsoft.com/office/drawing/2014/main" id="{0713E6DC-D9F5-574F-9D47-F171E4711C6B}"/>
                </a:ext>
              </a:extLst>
            </p:cNvPr>
            <p:cNvPicPr>
              <a:picLocks noChangeAspect="1"/>
            </p:cNvPicPr>
            <p:nvPr/>
          </p:nvPicPr>
          <p:blipFill>
            <a:blip r:embed="rId6"/>
            <a:stretch>
              <a:fillRect/>
            </a:stretch>
          </p:blipFill>
          <p:spPr>
            <a:xfrm>
              <a:off x="9712234" y="4548571"/>
              <a:ext cx="2024421" cy="1286900"/>
            </a:xfrm>
            <a:prstGeom prst="rect">
              <a:avLst/>
            </a:prstGeom>
          </p:spPr>
        </p:pic>
        <p:sp>
          <p:nvSpPr>
            <p:cNvPr id="60" name="Down Arrow 59">
              <a:extLst>
                <a:ext uri="{FF2B5EF4-FFF2-40B4-BE49-F238E27FC236}">
                  <a16:creationId xmlns:a16="http://schemas.microsoft.com/office/drawing/2014/main" id="{4A66FCAF-43D7-2A4B-96F2-1879108D3F3A}"/>
                </a:ext>
              </a:extLst>
            </p:cNvPr>
            <p:cNvSpPr/>
            <p:nvPr/>
          </p:nvSpPr>
          <p:spPr>
            <a:xfrm>
              <a:off x="7476174" y="4916747"/>
              <a:ext cx="237995" cy="206269"/>
            </a:xfrm>
            <a:prstGeom prst="downArrow">
              <a:avLst/>
            </a:prstGeom>
            <a:solidFill>
              <a:srgbClr val="FF8F00"/>
            </a:solidFill>
            <a:ln>
              <a:solidFill>
                <a:srgbClr val="FF8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Down Arrow 60">
              <a:extLst>
                <a:ext uri="{FF2B5EF4-FFF2-40B4-BE49-F238E27FC236}">
                  <a16:creationId xmlns:a16="http://schemas.microsoft.com/office/drawing/2014/main" id="{EE130A0E-0C73-7246-B541-FEEE6DDF3E9C}"/>
                </a:ext>
              </a:extLst>
            </p:cNvPr>
            <p:cNvSpPr/>
            <p:nvPr/>
          </p:nvSpPr>
          <p:spPr>
            <a:xfrm>
              <a:off x="7476174" y="5827284"/>
              <a:ext cx="237995" cy="20626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44" name="Group 43">
            <a:extLst>
              <a:ext uri="{FF2B5EF4-FFF2-40B4-BE49-F238E27FC236}">
                <a16:creationId xmlns:a16="http://schemas.microsoft.com/office/drawing/2014/main" id="{DA57ECC0-FA2D-BD49-BBD4-0B11E5AC5D0E}"/>
              </a:ext>
            </a:extLst>
          </p:cNvPr>
          <p:cNvGrpSpPr/>
          <p:nvPr/>
        </p:nvGrpSpPr>
        <p:grpSpPr>
          <a:xfrm>
            <a:off x="7476174" y="1200732"/>
            <a:ext cx="3347262" cy="307777"/>
            <a:chOff x="7476174" y="1200732"/>
            <a:chExt cx="3347262" cy="307777"/>
          </a:xfrm>
        </p:grpSpPr>
        <p:sp>
          <p:nvSpPr>
            <p:cNvPr id="2" name="Down Arrow 1">
              <a:extLst>
                <a:ext uri="{FF2B5EF4-FFF2-40B4-BE49-F238E27FC236}">
                  <a16:creationId xmlns:a16="http://schemas.microsoft.com/office/drawing/2014/main" id="{D22A9CC6-0736-A344-8B69-69584AE267F5}"/>
                </a:ext>
              </a:extLst>
            </p:cNvPr>
            <p:cNvSpPr/>
            <p:nvPr/>
          </p:nvSpPr>
          <p:spPr>
            <a:xfrm>
              <a:off x="7476174" y="1251486"/>
              <a:ext cx="237995" cy="20626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75EACEAF-442C-B64B-A4A1-E1BC2731E2A3}"/>
                </a:ext>
              </a:extLst>
            </p:cNvPr>
            <p:cNvSpPr txBox="1"/>
            <p:nvPr/>
          </p:nvSpPr>
          <p:spPr>
            <a:xfrm>
              <a:off x="9712234" y="1200732"/>
              <a:ext cx="1111202" cy="307777"/>
            </a:xfrm>
            <a:prstGeom prst="rect">
              <a:avLst/>
            </a:prstGeom>
            <a:noFill/>
          </p:spPr>
          <p:txBody>
            <a:bodyPr wrap="none" rtlCol="0">
              <a:spAutoFit/>
            </a:bodyPr>
            <a:lstStyle/>
            <a:p>
              <a:r>
                <a:rPr lang="en-US" sz="1400" dirty="0">
                  <a:solidFill>
                    <a:schemeClr val="accent4"/>
                  </a:solidFill>
                </a:rPr>
                <a:t>Rapid cycle</a:t>
              </a:r>
            </a:p>
          </p:txBody>
        </p:sp>
      </p:grpSp>
      <p:grpSp>
        <p:nvGrpSpPr>
          <p:cNvPr id="45" name="Group 44">
            <a:extLst>
              <a:ext uri="{FF2B5EF4-FFF2-40B4-BE49-F238E27FC236}">
                <a16:creationId xmlns:a16="http://schemas.microsoft.com/office/drawing/2014/main" id="{1C62888A-F0C6-D142-AEB8-CAEC2E69935D}"/>
              </a:ext>
            </a:extLst>
          </p:cNvPr>
          <p:cNvGrpSpPr/>
          <p:nvPr/>
        </p:nvGrpSpPr>
        <p:grpSpPr>
          <a:xfrm>
            <a:off x="7476174" y="2129021"/>
            <a:ext cx="3671208" cy="1226850"/>
            <a:chOff x="7476174" y="2129021"/>
            <a:chExt cx="3671208" cy="1226850"/>
          </a:xfrm>
        </p:grpSpPr>
        <p:sp>
          <p:nvSpPr>
            <p:cNvPr id="57" name="Down Arrow 56">
              <a:extLst>
                <a:ext uri="{FF2B5EF4-FFF2-40B4-BE49-F238E27FC236}">
                  <a16:creationId xmlns:a16="http://schemas.microsoft.com/office/drawing/2014/main" id="{405F8247-D16F-6046-A545-4F0FB6651DB3}"/>
                </a:ext>
              </a:extLst>
            </p:cNvPr>
            <p:cNvSpPr/>
            <p:nvPr/>
          </p:nvSpPr>
          <p:spPr>
            <a:xfrm>
              <a:off x="7476174" y="2150298"/>
              <a:ext cx="237995" cy="20626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Down Arrow 57">
              <a:extLst>
                <a:ext uri="{FF2B5EF4-FFF2-40B4-BE49-F238E27FC236}">
                  <a16:creationId xmlns:a16="http://schemas.microsoft.com/office/drawing/2014/main" id="{54E4037E-E841-B349-9513-EBF28EA1C9C6}"/>
                </a:ext>
              </a:extLst>
            </p:cNvPr>
            <p:cNvSpPr/>
            <p:nvPr/>
          </p:nvSpPr>
          <p:spPr>
            <a:xfrm>
              <a:off x="7476174" y="3080597"/>
              <a:ext cx="237995" cy="20626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TextBox 62">
              <a:extLst>
                <a:ext uri="{FF2B5EF4-FFF2-40B4-BE49-F238E27FC236}">
                  <a16:creationId xmlns:a16="http://schemas.microsoft.com/office/drawing/2014/main" id="{B1A96978-14C9-FE45-A8B9-5715C119D362}"/>
                </a:ext>
              </a:extLst>
            </p:cNvPr>
            <p:cNvSpPr txBox="1"/>
            <p:nvPr/>
          </p:nvSpPr>
          <p:spPr>
            <a:xfrm>
              <a:off x="9997708" y="2470710"/>
              <a:ext cx="1149674" cy="523220"/>
            </a:xfrm>
            <a:prstGeom prst="rect">
              <a:avLst/>
            </a:prstGeom>
            <a:noFill/>
          </p:spPr>
          <p:txBody>
            <a:bodyPr wrap="none" rtlCol="0">
              <a:spAutoFit/>
            </a:bodyPr>
            <a:lstStyle/>
            <a:p>
              <a:r>
                <a:rPr lang="en-US" sz="1400" dirty="0">
                  <a:solidFill>
                    <a:schemeClr val="accent4"/>
                  </a:solidFill>
                </a:rPr>
                <a:t>Hardware</a:t>
              </a:r>
            </a:p>
            <a:p>
              <a:r>
                <a:rPr lang="en-US" sz="1400" dirty="0">
                  <a:solidFill>
                    <a:schemeClr val="accent4"/>
                  </a:solidFill>
                </a:rPr>
                <a:t>acceleration</a:t>
              </a:r>
            </a:p>
          </p:txBody>
        </p:sp>
        <p:sp>
          <p:nvSpPr>
            <p:cNvPr id="6" name="Right Brace 5">
              <a:extLst>
                <a:ext uri="{FF2B5EF4-FFF2-40B4-BE49-F238E27FC236}">
                  <a16:creationId xmlns:a16="http://schemas.microsoft.com/office/drawing/2014/main" id="{044E96C5-517F-2844-B0BE-F7BBA620BEA7}"/>
                </a:ext>
              </a:extLst>
            </p:cNvPr>
            <p:cNvSpPr/>
            <p:nvPr/>
          </p:nvSpPr>
          <p:spPr>
            <a:xfrm>
              <a:off x="9712234" y="2129021"/>
              <a:ext cx="229636" cy="1226850"/>
            </a:xfrm>
            <a:prstGeom prst="rightBrace">
              <a:avLst/>
            </a:prstGeom>
            <a:ln w="28575">
              <a:solidFill>
                <a:schemeClr val="accent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46" name="Group 45">
            <a:extLst>
              <a:ext uri="{FF2B5EF4-FFF2-40B4-BE49-F238E27FC236}">
                <a16:creationId xmlns:a16="http://schemas.microsoft.com/office/drawing/2014/main" id="{EB9431D7-87EE-1547-B184-D0E4BCCBD5C2}"/>
              </a:ext>
            </a:extLst>
          </p:cNvPr>
          <p:cNvGrpSpPr/>
          <p:nvPr/>
        </p:nvGrpSpPr>
        <p:grpSpPr>
          <a:xfrm>
            <a:off x="7476174" y="3889535"/>
            <a:ext cx="3785395" cy="307777"/>
            <a:chOff x="7476174" y="3889535"/>
            <a:chExt cx="3785395" cy="307777"/>
          </a:xfrm>
        </p:grpSpPr>
        <p:sp>
          <p:nvSpPr>
            <p:cNvPr id="59" name="Down Arrow 58">
              <a:extLst>
                <a:ext uri="{FF2B5EF4-FFF2-40B4-BE49-F238E27FC236}">
                  <a16:creationId xmlns:a16="http://schemas.microsoft.com/office/drawing/2014/main" id="{65506A02-4EBB-334F-96F8-52FCFE568FB6}"/>
                </a:ext>
              </a:extLst>
            </p:cNvPr>
            <p:cNvSpPr/>
            <p:nvPr/>
          </p:nvSpPr>
          <p:spPr>
            <a:xfrm>
              <a:off x="7476174" y="3940289"/>
              <a:ext cx="237995" cy="20626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TextBox 63">
              <a:extLst>
                <a:ext uri="{FF2B5EF4-FFF2-40B4-BE49-F238E27FC236}">
                  <a16:creationId xmlns:a16="http://schemas.microsoft.com/office/drawing/2014/main" id="{D6E06B78-45F1-4546-BDD5-5B1821C444D8}"/>
                </a:ext>
              </a:extLst>
            </p:cNvPr>
            <p:cNvSpPr txBox="1"/>
            <p:nvPr/>
          </p:nvSpPr>
          <p:spPr>
            <a:xfrm>
              <a:off x="9712234" y="3889535"/>
              <a:ext cx="1549335" cy="307777"/>
            </a:xfrm>
            <a:prstGeom prst="rect">
              <a:avLst/>
            </a:prstGeom>
            <a:noFill/>
          </p:spPr>
          <p:txBody>
            <a:bodyPr wrap="none" rtlCol="0">
              <a:spAutoFit/>
            </a:bodyPr>
            <a:lstStyle/>
            <a:p>
              <a:r>
                <a:rPr lang="en-US" sz="1400" dirty="0">
                  <a:solidFill>
                    <a:schemeClr val="accent4"/>
                  </a:solidFill>
                </a:rPr>
                <a:t>STAT Processing</a:t>
              </a:r>
            </a:p>
          </p:txBody>
        </p:sp>
      </p:grpSp>
      <p:sp>
        <p:nvSpPr>
          <p:cNvPr id="74" name="TextBox 73">
            <a:extLst>
              <a:ext uri="{FF2B5EF4-FFF2-40B4-BE49-F238E27FC236}">
                <a16:creationId xmlns:a16="http://schemas.microsoft.com/office/drawing/2014/main" id="{93D38207-845D-F649-872B-ABFC71AF4CB8}"/>
              </a:ext>
            </a:extLst>
          </p:cNvPr>
          <p:cNvSpPr txBox="1"/>
          <p:nvPr/>
        </p:nvSpPr>
        <p:spPr>
          <a:xfrm>
            <a:off x="7313355" y="6392870"/>
            <a:ext cx="1728037" cy="369332"/>
          </a:xfrm>
          <a:prstGeom prst="rect">
            <a:avLst/>
          </a:prstGeom>
          <a:noFill/>
        </p:spPr>
        <p:txBody>
          <a:bodyPr wrap="none" rtlCol="0">
            <a:spAutoFit/>
          </a:bodyPr>
          <a:lstStyle/>
          <a:p>
            <a:r>
              <a:rPr lang="en-US" i="1" dirty="0"/>
              <a:t>Total: 18-26 </a:t>
            </a:r>
            <a:r>
              <a:rPr lang="en-US" i="1" dirty="0" err="1"/>
              <a:t>hr</a:t>
            </a:r>
            <a:r>
              <a:rPr lang="en-US" i="1" dirty="0"/>
              <a:t> </a:t>
            </a:r>
          </a:p>
        </p:txBody>
      </p:sp>
    </p:spTree>
    <p:extLst>
      <p:ext uri="{BB962C8B-B14F-4D97-AF65-F5344CB8AC3E}">
        <p14:creationId xmlns:p14="http://schemas.microsoft.com/office/powerpoint/2010/main" val="935431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1000"/>
                                  </p:stCondLst>
                                  <p:childTnLst>
                                    <p:set>
                                      <p:cBhvr>
                                        <p:cTn id="6" dur="1" fill="hold">
                                          <p:stCondLst>
                                            <p:cond delay="0"/>
                                          </p:stCondLst>
                                        </p:cTn>
                                        <p:tgtEl>
                                          <p:spTgt spid="44"/>
                                        </p:tgtEl>
                                        <p:attrNameLst>
                                          <p:attrName>style.visibility</p:attrName>
                                        </p:attrNameLst>
                                      </p:cBhvr>
                                      <p:to>
                                        <p:strVal val="visible"/>
                                      </p:to>
                                    </p:set>
                                    <p:animEffect transition="in" filter="wipe(up)">
                                      <p:cBhvr>
                                        <p:cTn id="7" dur="500"/>
                                        <p:tgtEl>
                                          <p:spTgt spid="44"/>
                                        </p:tgtEl>
                                      </p:cBhvr>
                                    </p:animEffect>
                                  </p:childTnLst>
                                </p:cTn>
                              </p:par>
                            </p:childTnLst>
                          </p:cTn>
                        </p:par>
                        <p:par>
                          <p:cTn id="8" fill="hold">
                            <p:stCondLst>
                              <p:cond delay="1500"/>
                            </p:stCondLst>
                            <p:childTnLst>
                              <p:par>
                                <p:cTn id="9" presetID="22" presetClass="entr" presetSubtype="1" fill="hold" nodeType="afterEffect">
                                  <p:stCondLst>
                                    <p:cond delay="1000"/>
                                  </p:stCondLst>
                                  <p:childTnLst>
                                    <p:set>
                                      <p:cBhvr>
                                        <p:cTn id="10" dur="1" fill="hold">
                                          <p:stCondLst>
                                            <p:cond delay="0"/>
                                          </p:stCondLst>
                                        </p:cTn>
                                        <p:tgtEl>
                                          <p:spTgt spid="45"/>
                                        </p:tgtEl>
                                        <p:attrNameLst>
                                          <p:attrName>style.visibility</p:attrName>
                                        </p:attrNameLst>
                                      </p:cBhvr>
                                      <p:to>
                                        <p:strVal val="visible"/>
                                      </p:to>
                                    </p:set>
                                    <p:animEffect transition="in" filter="wipe(up)">
                                      <p:cBhvr>
                                        <p:cTn id="11" dur="500"/>
                                        <p:tgtEl>
                                          <p:spTgt spid="45"/>
                                        </p:tgtEl>
                                      </p:cBhvr>
                                    </p:animEffect>
                                  </p:childTnLst>
                                </p:cTn>
                              </p:par>
                            </p:childTnLst>
                          </p:cTn>
                        </p:par>
                        <p:par>
                          <p:cTn id="12" fill="hold">
                            <p:stCondLst>
                              <p:cond delay="3000"/>
                            </p:stCondLst>
                            <p:childTnLst>
                              <p:par>
                                <p:cTn id="13" presetID="22" presetClass="entr" presetSubtype="1" fill="hold" nodeType="afterEffect">
                                  <p:stCondLst>
                                    <p:cond delay="1000"/>
                                  </p:stCondLst>
                                  <p:childTnLst>
                                    <p:set>
                                      <p:cBhvr>
                                        <p:cTn id="14" dur="1" fill="hold">
                                          <p:stCondLst>
                                            <p:cond delay="0"/>
                                          </p:stCondLst>
                                        </p:cTn>
                                        <p:tgtEl>
                                          <p:spTgt spid="46"/>
                                        </p:tgtEl>
                                        <p:attrNameLst>
                                          <p:attrName>style.visibility</p:attrName>
                                        </p:attrNameLst>
                                      </p:cBhvr>
                                      <p:to>
                                        <p:strVal val="visible"/>
                                      </p:to>
                                    </p:set>
                                    <p:animEffect transition="in" filter="wipe(up)">
                                      <p:cBhvr>
                                        <p:cTn id="15" dur="500"/>
                                        <p:tgtEl>
                                          <p:spTgt spid="46"/>
                                        </p:tgtEl>
                                      </p:cBhvr>
                                    </p:animEffect>
                                  </p:childTnLst>
                                </p:cTn>
                              </p:par>
                            </p:childTnLst>
                          </p:cTn>
                        </p:par>
                        <p:par>
                          <p:cTn id="16" fill="hold">
                            <p:stCondLst>
                              <p:cond delay="4500"/>
                            </p:stCondLst>
                            <p:childTnLst>
                              <p:par>
                                <p:cTn id="17" presetID="22" presetClass="entr" presetSubtype="1" fill="hold" nodeType="afterEffect">
                                  <p:stCondLst>
                                    <p:cond delay="1000"/>
                                  </p:stCondLst>
                                  <p:childTnLst>
                                    <p:set>
                                      <p:cBhvr>
                                        <p:cTn id="18" dur="1" fill="hold">
                                          <p:stCondLst>
                                            <p:cond delay="0"/>
                                          </p:stCondLst>
                                        </p:cTn>
                                        <p:tgtEl>
                                          <p:spTgt spid="50"/>
                                        </p:tgtEl>
                                        <p:attrNameLst>
                                          <p:attrName>style.visibility</p:attrName>
                                        </p:attrNameLst>
                                      </p:cBhvr>
                                      <p:to>
                                        <p:strVal val="visible"/>
                                      </p:to>
                                    </p:set>
                                    <p:animEffect transition="in" filter="wipe(up)">
                                      <p:cBhvr>
                                        <p:cTn id="19"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098CF7B-33D7-CE49-A0EE-D24BEF388B17}"/>
              </a:ext>
            </a:extLst>
          </p:cNvPr>
          <p:cNvPicPr>
            <a:picLocks noChangeAspect="1"/>
          </p:cNvPicPr>
          <p:nvPr/>
        </p:nvPicPr>
        <p:blipFill>
          <a:blip r:embed="rId2"/>
          <a:stretch>
            <a:fillRect/>
          </a:stretch>
        </p:blipFill>
        <p:spPr>
          <a:xfrm>
            <a:off x="3391394" y="521356"/>
            <a:ext cx="1586088" cy="1586088"/>
          </a:xfrm>
          <a:prstGeom prst="rect">
            <a:avLst/>
          </a:prstGeom>
        </p:spPr>
      </p:pic>
      <p:pic>
        <p:nvPicPr>
          <p:cNvPr id="6" name="Picture 5">
            <a:extLst>
              <a:ext uri="{FF2B5EF4-FFF2-40B4-BE49-F238E27FC236}">
                <a16:creationId xmlns:a16="http://schemas.microsoft.com/office/drawing/2014/main" id="{41933EB8-4905-1E4C-8129-32FE1235A049}"/>
              </a:ext>
            </a:extLst>
          </p:cNvPr>
          <p:cNvPicPr>
            <a:picLocks noChangeAspect="1"/>
          </p:cNvPicPr>
          <p:nvPr/>
        </p:nvPicPr>
        <p:blipFill>
          <a:blip r:embed="rId3"/>
          <a:stretch>
            <a:fillRect/>
          </a:stretch>
        </p:blipFill>
        <p:spPr>
          <a:xfrm>
            <a:off x="5708438" y="521357"/>
            <a:ext cx="1586087" cy="1586087"/>
          </a:xfrm>
          <a:prstGeom prst="rect">
            <a:avLst/>
          </a:prstGeom>
        </p:spPr>
      </p:pic>
      <p:pic>
        <p:nvPicPr>
          <p:cNvPr id="7" name="Picture 6">
            <a:extLst>
              <a:ext uri="{FF2B5EF4-FFF2-40B4-BE49-F238E27FC236}">
                <a16:creationId xmlns:a16="http://schemas.microsoft.com/office/drawing/2014/main" id="{C9021613-CD14-CD4C-AA22-9CF52A0ED849}"/>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945936" y="5661056"/>
            <a:ext cx="1113467" cy="689166"/>
          </a:xfrm>
          <a:prstGeom prst="rect">
            <a:avLst/>
          </a:prstGeom>
        </p:spPr>
      </p:pic>
      <p:pic>
        <p:nvPicPr>
          <p:cNvPr id="8" name="Picture 7">
            <a:extLst>
              <a:ext uri="{FF2B5EF4-FFF2-40B4-BE49-F238E27FC236}">
                <a16:creationId xmlns:a16="http://schemas.microsoft.com/office/drawing/2014/main" id="{AB9441C8-5AA1-CC4E-B91A-341D5AADA633}"/>
              </a:ext>
            </a:extLst>
          </p:cNvPr>
          <p:cNvPicPr>
            <a:picLocks noChangeAspect="1"/>
          </p:cNvPicPr>
          <p:nvPr/>
        </p:nvPicPr>
        <p:blipFill>
          <a:blip r:embed="rId5"/>
          <a:stretch>
            <a:fillRect/>
          </a:stretch>
        </p:blipFill>
        <p:spPr>
          <a:xfrm>
            <a:off x="3404282" y="3142267"/>
            <a:ext cx="1524000" cy="1524000"/>
          </a:xfrm>
          <a:prstGeom prst="rect">
            <a:avLst/>
          </a:prstGeom>
        </p:spPr>
      </p:pic>
      <p:pic>
        <p:nvPicPr>
          <p:cNvPr id="9" name="Picture 8">
            <a:extLst>
              <a:ext uri="{FF2B5EF4-FFF2-40B4-BE49-F238E27FC236}">
                <a16:creationId xmlns:a16="http://schemas.microsoft.com/office/drawing/2014/main" id="{5695EE40-FB09-CA45-AD94-FD161BAE131C}"/>
              </a:ext>
            </a:extLst>
          </p:cNvPr>
          <p:cNvPicPr>
            <a:picLocks noChangeAspect="1"/>
          </p:cNvPicPr>
          <p:nvPr/>
        </p:nvPicPr>
        <p:blipFill>
          <a:blip r:embed="rId6"/>
          <a:stretch>
            <a:fillRect/>
          </a:stretch>
        </p:blipFill>
        <p:spPr>
          <a:xfrm>
            <a:off x="5770525" y="3142267"/>
            <a:ext cx="1524000" cy="1524000"/>
          </a:xfrm>
          <a:prstGeom prst="rect">
            <a:avLst/>
          </a:prstGeom>
        </p:spPr>
      </p:pic>
      <p:sp>
        <p:nvSpPr>
          <p:cNvPr id="10" name="TextBox 9">
            <a:extLst>
              <a:ext uri="{FF2B5EF4-FFF2-40B4-BE49-F238E27FC236}">
                <a16:creationId xmlns:a16="http://schemas.microsoft.com/office/drawing/2014/main" id="{D1619E32-104B-1446-B5B9-1CF4F855F192}"/>
              </a:ext>
            </a:extLst>
          </p:cNvPr>
          <p:cNvSpPr txBox="1"/>
          <p:nvPr/>
        </p:nvSpPr>
        <p:spPr>
          <a:xfrm>
            <a:off x="3538093" y="2091366"/>
            <a:ext cx="1390189" cy="646331"/>
          </a:xfrm>
          <a:prstGeom prst="rect">
            <a:avLst/>
          </a:prstGeom>
          <a:noFill/>
        </p:spPr>
        <p:txBody>
          <a:bodyPr wrap="none" rtlCol="0">
            <a:spAutoFit/>
          </a:bodyPr>
          <a:lstStyle/>
          <a:p>
            <a:pPr algn="ctr"/>
            <a:r>
              <a:rPr lang="en-US" dirty="0"/>
              <a:t>Francisco</a:t>
            </a:r>
          </a:p>
          <a:p>
            <a:pPr algn="ctr"/>
            <a:r>
              <a:rPr lang="en-US" dirty="0"/>
              <a:t>De La Vega</a:t>
            </a:r>
          </a:p>
        </p:txBody>
      </p:sp>
      <p:sp>
        <p:nvSpPr>
          <p:cNvPr id="11" name="TextBox 10">
            <a:extLst>
              <a:ext uri="{FF2B5EF4-FFF2-40B4-BE49-F238E27FC236}">
                <a16:creationId xmlns:a16="http://schemas.microsoft.com/office/drawing/2014/main" id="{4A1C4CD0-C2D6-6A42-8891-CD545458DFD6}"/>
              </a:ext>
            </a:extLst>
          </p:cNvPr>
          <p:cNvSpPr txBox="1"/>
          <p:nvPr/>
        </p:nvSpPr>
        <p:spPr>
          <a:xfrm>
            <a:off x="6106767" y="2091366"/>
            <a:ext cx="851516" cy="646331"/>
          </a:xfrm>
          <a:prstGeom prst="rect">
            <a:avLst/>
          </a:prstGeom>
          <a:noFill/>
        </p:spPr>
        <p:txBody>
          <a:bodyPr wrap="none" rtlCol="0">
            <a:spAutoFit/>
          </a:bodyPr>
          <a:lstStyle/>
          <a:p>
            <a:pPr algn="ctr"/>
            <a:r>
              <a:rPr lang="en-US" dirty="0"/>
              <a:t>Martin</a:t>
            </a:r>
          </a:p>
          <a:p>
            <a:pPr algn="ctr"/>
            <a:r>
              <a:rPr lang="en-US" dirty="0"/>
              <a:t>Reese</a:t>
            </a:r>
          </a:p>
        </p:txBody>
      </p:sp>
      <p:sp>
        <p:nvSpPr>
          <p:cNvPr id="12" name="TextBox 11">
            <a:extLst>
              <a:ext uri="{FF2B5EF4-FFF2-40B4-BE49-F238E27FC236}">
                <a16:creationId xmlns:a16="http://schemas.microsoft.com/office/drawing/2014/main" id="{0700BBBF-4E0A-7C45-9CFE-7625603728DD}"/>
              </a:ext>
            </a:extLst>
          </p:cNvPr>
          <p:cNvSpPr txBox="1"/>
          <p:nvPr/>
        </p:nvSpPr>
        <p:spPr>
          <a:xfrm>
            <a:off x="3666744" y="4666267"/>
            <a:ext cx="936988" cy="646331"/>
          </a:xfrm>
          <a:prstGeom prst="rect">
            <a:avLst/>
          </a:prstGeom>
          <a:noFill/>
        </p:spPr>
        <p:txBody>
          <a:bodyPr wrap="none" rtlCol="0">
            <a:spAutoFit/>
          </a:bodyPr>
          <a:lstStyle/>
          <a:p>
            <a:pPr algn="ctr"/>
            <a:r>
              <a:rPr lang="en-US" dirty="0"/>
              <a:t>Mark</a:t>
            </a:r>
          </a:p>
          <a:p>
            <a:pPr algn="ctr"/>
            <a:r>
              <a:rPr lang="en-US" dirty="0" err="1"/>
              <a:t>Yandell</a:t>
            </a:r>
            <a:endParaRPr lang="en-US" dirty="0"/>
          </a:p>
        </p:txBody>
      </p:sp>
      <p:sp>
        <p:nvSpPr>
          <p:cNvPr id="13" name="TextBox 12">
            <a:extLst>
              <a:ext uri="{FF2B5EF4-FFF2-40B4-BE49-F238E27FC236}">
                <a16:creationId xmlns:a16="http://schemas.microsoft.com/office/drawing/2014/main" id="{E6561A13-EDA6-0A49-B498-BB29AACF4EA5}"/>
              </a:ext>
            </a:extLst>
          </p:cNvPr>
          <p:cNvSpPr txBox="1"/>
          <p:nvPr/>
        </p:nvSpPr>
        <p:spPr>
          <a:xfrm>
            <a:off x="6082135" y="4702477"/>
            <a:ext cx="838691" cy="646331"/>
          </a:xfrm>
          <a:prstGeom prst="rect">
            <a:avLst/>
          </a:prstGeom>
          <a:noFill/>
        </p:spPr>
        <p:txBody>
          <a:bodyPr wrap="none" rtlCol="0">
            <a:spAutoFit/>
          </a:bodyPr>
          <a:lstStyle/>
          <a:p>
            <a:pPr algn="ctr"/>
            <a:r>
              <a:rPr lang="en-US" dirty="0"/>
              <a:t>Barry</a:t>
            </a:r>
          </a:p>
          <a:p>
            <a:pPr algn="ctr"/>
            <a:r>
              <a:rPr lang="en-US" dirty="0"/>
              <a:t>Moore</a:t>
            </a:r>
          </a:p>
        </p:txBody>
      </p:sp>
      <p:pic>
        <p:nvPicPr>
          <p:cNvPr id="14" name="Picture 13">
            <a:extLst>
              <a:ext uri="{FF2B5EF4-FFF2-40B4-BE49-F238E27FC236}">
                <a16:creationId xmlns:a16="http://schemas.microsoft.com/office/drawing/2014/main" id="{F7C7AFC5-5317-AC40-AE3C-AD6FB0C83235}"/>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2204588" y="3560326"/>
            <a:ext cx="596165" cy="687882"/>
          </a:xfrm>
          <a:prstGeom prst="rect">
            <a:avLst/>
          </a:prstGeom>
        </p:spPr>
      </p:pic>
      <p:sp>
        <p:nvSpPr>
          <p:cNvPr id="15" name="TextBox 14">
            <a:extLst>
              <a:ext uri="{FF2B5EF4-FFF2-40B4-BE49-F238E27FC236}">
                <a16:creationId xmlns:a16="http://schemas.microsoft.com/office/drawing/2014/main" id="{C45DE953-97AD-344C-8ED5-E74D367739C2}"/>
              </a:ext>
            </a:extLst>
          </p:cNvPr>
          <p:cNvSpPr txBox="1"/>
          <p:nvPr/>
        </p:nvSpPr>
        <p:spPr>
          <a:xfrm>
            <a:off x="3391394" y="5637644"/>
            <a:ext cx="2941895" cy="1477328"/>
          </a:xfrm>
          <a:prstGeom prst="rect">
            <a:avLst/>
          </a:prstGeom>
          <a:noFill/>
        </p:spPr>
        <p:txBody>
          <a:bodyPr wrap="none" rtlCol="0">
            <a:spAutoFit/>
          </a:bodyPr>
          <a:lstStyle/>
          <a:p>
            <a:pPr algn="ctr"/>
            <a:r>
              <a:rPr lang="en-US" dirty="0" err="1"/>
              <a:t>Shimul</a:t>
            </a:r>
            <a:r>
              <a:rPr lang="en-US" dirty="0"/>
              <a:t> Chowdhury</a:t>
            </a:r>
          </a:p>
          <a:p>
            <a:pPr algn="ctr"/>
            <a:r>
              <a:rPr lang="en-US" dirty="0"/>
              <a:t>Narayanan </a:t>
            </a:r>
            <a:r>
              <a:rPr lang="en-US" dirty="0" err="1"/>
              <a:t>Veeraraghavan</a:t>
            </a:r>
            <a:endParaRPr lang="en-US" dirty="0"/>
          </a:p>
          <a:p>
            <a:pPr algn="ctr"/>
            <a:r>
              <a:rPr lang="en-US" dirty="0"/>
              <a:t>Stephen F. </a:t>
            </a:r>
            <a:r>
              <a:rPr lang="en-US" dirty="0" err="1"/>
              <a:t>Kingsmore</a:t>
            </a:r>
            <a:endParaRPr lang="en-US" dirty="0"/>
          </a:p>
          <a:p>
            <a:pPr algn="ctr"/>
            <a:endParaRPr lang="en-US" dirty="0"/>
          </a:p>
          <a:p>
            <a:pPr algn="ctr"/>
            <a:endParaRPr lang="en-US" dirty="0"/>
          </a:p>
        </p:txBody>
      </p:sp>
      <p:sp>
        <p:nvSpPr>
          <p:cNvPr id="16" name="Rectangle 15">
            <a:extLst>
              <a:ext uri="{FF2B5EF4-FFF2-40B4-BE49-F238E27FC236}">
                <a16:creationId xmlns:a16="http://schemas.microsoft.com/office/drawing/2014/main" id="{64FC5CF0-5C38-2D49-817C-415289C46A2D}"/>
              </a:ext>
            </a:extLst>
          </p:cNvPr>
          <p:cNvSpPr/>
          <p:nvPr/>
        </p:nvSpPr>
        <p:spPr>
          <a:xfrm>
            <a:off x="566057" y="3142267"/>
            <a:ext cx="914400" cy="91440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575384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D73F82E-CE08-7242-9C0D-440E1D9B09E9}"/>
              </a:ext>
            </a:extLst>
          </p:cNvPr>
          <p:cNvSpPr>
            <a:spLocks noGrp="1"/>
          </p:cNvSpPr>
          <p:nvPr>
            <p:ph type="sldNum" sz="quarter" idx="12"/>
          </p:nvPr>
        </p:nvSpPr>
        <p:spPr/>
        <p:txBody>
          <a:bodyPr/>
          <a:lstStyle/>
          <a:p>
            <a:fld id="{E0BB9DE6-AB9B-7E4C-89BC-7CCB1B9FFC47}" type="slidenum">
              <a:rPr lang="en-US" smtClean="0"/>
              <a:pPr/>
              <a:t>22</a:t>
            </a:fld>
            <a:endParaRPr lang="en-US" dirty="0"/>
          </a:p>
        </p:txBody>
      </p:sp>
      <p:sp>
        <p:nvSpPr>
          <p:cNvPr id="5" name="Content Placeholder 4">
            <a:extLst>
              <a:ext uri="{FF2B5EF4-FFF2-40B4-BE49-F238E27FC236}">
                <a16:creationId xmlns:a16="http://schemas.microsoft.com/office/drawing/2014/main" id="{32CBDF0E-3CD2-D14D-94AB-A191AD37844E}"/>
              </a:ext>
            </a:extLst>
          </p:cNvPr>
          <p:cNvSpPr>
            <a:spLocks noGrp="1"/>
          </p:cNvSpPr>
          <p:nvPr>
            <p:ph sz="quarter" idx="13"/>
          </p:nvPr>
        </p:nvSpPr>
        <p:spPr>
          <a:xfrm>
            <a:off x="572877" y="1500188"/>
            <a:ext cx="11049917" cy="4865938"/>
          </a:xfrm>
        </p:spPr>
        <p:txBody>
          <a:bodyPr/>
          <a:lstStyle/>
          <a:p>
            <a:r>
              <a:rPr lang="en-US" dirty="0"/>
              <a:t>Synthetic spikes insufficient</a:t>
            </a:r>
          </a:p>
          <a:p>
            <a:pPr lvl="1"/>
            <a:r>
              <a:rPr lang="en-US" dirty="0"/>
              <a:t>No negative spikes!</a:t>
            </a:r>
          </a:p>
          <a:p>
            <a:pPr lvl="1"/>
            <a:r>
              <a:rPr lang="en-US" dirty="0"/>
              <a:t>Insufficient complexity (incomplete penetrance, phenotypes, background genetics)</a:t>
            </a:r>
          </a:p>
          <a:p>
            <a:r>
              <a:rPr lang="en-US" dirty="0"/>
              <a:t>Real patient cases needed:</a:t>
            </a:r>
          </a:p>
          <a:p>
            <a:pPr lvl="1"/>
            <a:r>
              <a:rPr lang="en-US" dirty="0"/>
              <a:t>Genomes &amp; Phenotypes</a:t>
            </a:r>
          </a:p>
          <a:p>
            <a:pPr lvl="2"/>
            <a:r>
              <a:rPr lang="en-US" dirty="0"/>
              <a:t>Major privacy concerns</a:t>
            </a:r>
          </a:p>
          <a:p>
            <a:pPr lvl="1"/>
            <a:r>
              <a:rPr lang="en-US" dirty="0"/>
              <a:t>100s of cases to cover:</a:t>
            </a:r>
          </a:p>
          <a:p>
            <a:pPr lvl="2"/>
            <a:r>
              <a:rPr lang="en-US" dirty="0"/>
              <a:t>Pedigree</a:t>
            </a:r>
          </a:p>
          <a:p>
            <a:pPr lvl="2"/>
            <a:r>
              <a:rPr lang="en-US" dirty="0"/>
              <a:t>Penetrance</a:t>
            </a:r>
          </a:p>
          <a:p>
            <a:pPr lvl="2"/>
            <a:r>
              <a:rPr lang="en-US" dirty="0"/>
              <a:t>Inheritance</a:t>
            </a:r>
          </a:p>
          <a:p>
            <a:pPr lvl="2"/>
            <a:r>
              <a:rPr lang="en-US" dirty="0"/>
              <a:t>Negative cases</a:t>
            </a:r>
          </a:p>
          <a:p>
            <a:endParaRPr lang="en-US" dirty="0"/>
          </a:p>
        </p:txBody>
      </p:sp>
      <p:sp>
        <p:nvSpPr>
          <p:cNvPr id="4" name="Title 3">
            <a:extLst>
              <a:ext uri="{FF2B5EF4-FFF2-40B4-BE49-F238E27FC236}">
                <a16:creationId xmlns:a16="http://schemas.microsoft.com/office/drawing/2014/main" id="{5F24AF79-0793-0541-82B5-68703A748019}"/>
              </a:ext>
            </a:extLst>
          </p:cNvPr>
          <p:cNvSpPr>
            <a:spLocks noGrp="1"/>
          </p:cNvSpPr>
          <p:nvPr>
            <p:ph type="title"/>
          </p:nvPr>
        </p:nvSpPr>
        <p:spPr/>
        <p:txBody>
          <a:bodyPr/>
          <a:lstStyle/>
          <a:p>
            <a:r>
              <a:rPr lang="en-US" dirty="0"/>
              <a:t>Challenges for benchmarking diagnosis methods</a:t>
            </a:r>
          </a:p>
        </p:txBody>
      </p:sp>
      <p:sp>
        <p:nvSpPr>
          <p:cNvPr id="7" name="TextBox 6">
            <a:extLst>
              <a:ext uri="{FF2B5EF4-FFF2-40B4-BE49-F238E27FC236}">
                <a16:creationId xmlns:a16="http://schemas.microsoft.com/office/drawing/2014/main" id="{8DA75852-7145-6B46-83AD-6D6329761296}"/>
              </a:ext>
            </a:extLst>
          </p:cNvPr>
          <p:cNvSpPr txBox="1"/>
          <p:nvPr/>
        </p:nvSpPr>
        <p:spPr>
          <a:xfrm>
            <a:off x="4702028" y="6244828"/>
            <a:ext cx="3018775" cy="369332"/>
          </a:xfrm>
          <a:prstGeom prst="rect">
            <a:avLst/>
          </a:prstGeom>
          <a:noFill/>
        </p:spPr>
        <p:txBody>
          <a:bodyPr wrap="none" rtlCol="0">
            <a:spAutoFit/>
          </a:bodyPr>
          <a:lstStyle/>
          <a:p>
            <a:r>
              <a:rPr lang="en-US" b="1" dirty="0"/>
              <a:t>Fabric Genomics is hiring</a:t>
            </a:r>
          </a:p>
        </p:txBody>
      </p:sp>
    </p:spTree>
    <p:extLst>
      <p:ext uri="{BB962C8B-B14F-4D97-AF65-F5344CB8AC3E}">
        <p14:creationId xmlns:p14="http://schemas.microsoft.com/office/powerpoint/2010/main" val="32364190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rotWithShape="1">
          <a:blip r:embed="rId3"/>
          <a:srcRect l="-1" r="30796"/>
          <a:stretch/>
        </p:blipFill>
        <p:spPr>
          <a:xfrm flipH="1" flipV="1">
            <a:off x="9617760" y="2056211"/>
            <a:ext cx="2560320" cy="2926581"/>
          </a:xfrm>
          <a:prstGeom prst="rect">
            <a:avLst/>
          </a:prstGeom>
          <a:noFill/>
        </p:spPr>
      </p:pic>
      <p:pic>
        <p:nvPicPr>
          <p:cNvPr id="6" name="Picture 5"/>
          <p:cNvPicPr>
            <a:picLocks noChangeAspect="1"/>
          </p:cNvPicPr>
          <p:nvPr/>
        </p:nvPicPr>
        <p:blipFill>
          <a:blip r:embed="rId3"/>
          <a:stretch>
            <a:fillRect/>
          </a:stretch>
        </p:blipFill>
        <p:spPr>
          <a:xfrm flipH="1" flipV="1">
            <a:off x="-1" y="3935520"/>
            <a:ext cx="3699641" cy="2926581"/>
          </a:xfrm>
          <a:prstGeom prst="rect">
            <a:avLst/>
          </a:prstGeom>
          <a:noFill/>
        </p:spPr>
      </p:pic>
      <p:pic>
        <p:nvPicPr>
          <p:cNvPr id="4" name="Picture 3"/>
          <p:cNvPicPr>
            <a:picLocks noChangeAspect="1"/>
          </p:cNvPicPr>
          <p:nvPr/>
        </p:nvPicPr>
        <p:blipFill>
          <a:blip r:embed="rId4"/>
          <a:stretch>
            <a:fillRect/>
          </a:stretch>
        </p:blipFill>
        <p:spPr>
          <a:xfrm>
            <a:off x="3193473" y="1534875"/>
            <a:ext cx="5805054" cy="1859670"/>
          </a:xfrm>
          <a:prstGeom prst="rect">
            <a:avLst/>
          </a:prstGeom>
        </p:spPr>
      </p:pic>
      <p:sp>
        <p:nvSpPr>
          <p:cNvPr id="5" name="TextBox 4"/>
          <p:cNvSpPr txBox="1"/>
          <p:nvPr/>
        </p:nvSpPr>
        <p:spPr>
          <a:xfrm>
            <a:off x="2410402" y="4582554"/>
            <a:ext cx="7371196" cy="379591"/>
          </a:xfrm>
          <a:prstGeom prst="rect">
            <a:avLst/>
          </a:prstGeom>
          <a:noFill/>
        </p:spPr>
        <p:txBody>
          <a:bodyPr wrap="square" rtlCol="0">
            <a:spAutoFit/>
          </a:bodyPr>
          <a:lstStyle/>
          <a:p>
            <a:pPr algn="ctr"/>
            <a:r>
              <a:rPr lang="en-US" sz="2800" baseline="30000" dirty="0">
                <a:solidFill>
                  <a:schemeClr val="bg2"/>
                </a:solidFill>
              </a:rPr>
              <a:t>AI‑Driven Clinical Insights for Genomic Data</a:t>
            </a:r>
          </a:p>
        </p:txBody>
      </p:sp>
      <p:sp>
        <p:nvSpPr>
          <p:cNvPr id="7" name="Parallelogram 6"/>
          <p:cNvSpPr/>
          <p:nvPr/>
        </p:nvSpPr>
        <p:spPr>
          <a:xfrm rot="20305775">
            <a:off x="9721002" y="4251011"/>
            <a:ext cx="2556285" cy="1047988"/>
          </a:xfrm>
          <a:prstGeom prst="parallelogram">
            <a:avLst>
              <a:gd name="adj" fmla="val 38936"/>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a:p>
        </p:txBody>
      </p:sp>
      <p:sp>
        <p:nvSpPr>
          <p:cNvPr id="8" name="Parallelogram 7"/>
          <p:cNvSpPr/>
          <p:nvPr/>
        </p:nvSpPr>
        <p:spPr>
          <a:xfrm rot="20305775" flipH="1" flipV="1">
            <a:off x="-266124" y="5485043"/>
            <a:ext cx="2591706" cy="976892"/>
          </a:xfrm>
          <a:prstGeom prst="parallelogram">
            <a:avLst>
              <a:gd name="adj" fmla="val 3893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a:p>
        </p:txBody>
      </p:sp>
      <p:sp>
        <p:nvSpPr>
          <p:cNvPr id="9" name="Parallelogram 8"/>
          <p:cNvSpPr/>
          <p:nvPr/>
        </p:nvSpPr>
        <p:spPr>
          <a:xfrm rot="1352777" flipV="1">
            <a:off x="9677540" y="5112284"/>
            <a:ext cx="2820820" cy="1029614"/>
          </a:xfrm>
          <a:prstGeom prst="parallelogram">
            <a:avLst>
              <a:gd name="adj" fmla="val 41625"/>
            </a:avLst>
          </a:prstGeom>
          <a:solidFill>
            <a:schemeClr val="accent6">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a:p>
        </p:txBody>
      </p:sp>
      <p:sp>
        <p:nvSpPr>
          <p:cNvPr id="10" name="Parallelogram 9"/>
          <p:cNvSpPr/>
          <p:nvPr/>
        </p:nvSpPr>
        <p:spPr>
          <a:xfrm rot="20305775" flipH="1" flipV="1">
            <a:off x="8869445" y="5959525"/>
            <a:ext cx="1252061" cy="518946"/>
          </a:xfrm>
          <a:prstGeom prst="parallelogram">
            <a:avLst>
              <a:gd name="adj" fmla="val 38936"/>
            </a:avLst>
          </a:pr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a:p>
        </p:txBody>
      </p:sp>
      <p:sp>
        <p:nvSpPr>
          <p:cNvPr id="11" name="Parallelogram 10"/>
          <p:cNvSpPr/>
          <p:nvPr/>
        </p:nvSpPr>
        <p:spPr>
          <a:xfrm rot="20234179" flipH="1" flipV="1">
            <a:off x="-149280" y="4177842"/>
            <a:ext cx="1394804" cy="502347"/>
          </a:xfrm>
          <a:prstGeom prst="parallelogram">
            <a:avLst>
              <a:gd name="adj" fmla="val 4028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dirty="0"/>
          </a:p>
        </p:txBody>
      </p:sp>
      <p:sp>
        <p:nvSpPr>
          <p:cNvPr id="12" name="Parallelogram 11"/>
          <p:cNvSpPr/>
          <p:nvPr/>
        </p:nvSpPr>
        <p:spPr>
          <a:xfrm rot="1294225" flipV="1">
            <a:off x="1457912" y="6013441"/>
            <a:ext cx="1063259" cy="429598"/>
          </a:xfrm>
          <a:prstGeom prst="parallelogram">
            <a:avLst>
              <a:gd name="adj" fmla="val 38936"/>
            </a:avLst>
          </a:prstGeom>
          <a:solidFill>
            <a:schemeClr val="accen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dirty="0"/>
          </a:p>
        </p:txBody>
      </p:sp>
      <p:cxnSp>
        <p:nvCxnSpPr>
          <p:cNvPr id="13" name="Straight Connector 12"/>
          <p:cNvCxnSpPr/>
          <p:nvPr/>
        </p:nvCxnSpPr>
        <p:spPr>
          <a:xfrm>
            <a:off x="5791200" y="4034557"/>
            <a:ext cx="609600" cy="0"/>
          </a:xfrm>
          <a:prstGeom prst="line">
            <a:avLst/>
          </a:prstGeom>
          <a:ln w="31750">
            <a:solidFill>
              <a:schemeClr val="accent6"/>
            </a:solidFill>
          </a:ln>
        </p:spPr>
        <p:style>
          <a:lnRef idx="1">
            <a:schemeClr val="accent1"/>
          </a:lnRef>
          <a:fillRef idx="0">
            <a:schemeClr val="accent1"/>
          </a:fillRef>
          <a:effectRef idx="0">
            <a:schemeClr val="accent1"/>
          </a:effectRef>
          <a:fontRef idx="minor">
            <a:schemeClr val="tx1"/>
          </a:fontRef>
        </p:style>
      </p:cxnSp>
      <p:sp>
        <p:nvSpPr>
          <p:cNvPr id="16" name="Parallelogram 15"/>
          <p:cNvSpPr/>
          <p:nvPr/>
        </p:nvSpPr>
        <p:spPr>
          <a:xfrm rot="20305775" flipH="1" flipV="1">
            <a:off x="11027962" y="3062172"/>
            <a:ext cx="1008384" cy="417948"/>
          </a:xfrm>
          <a:prstGeom prst="parallelogram">
            <a:avLst>
              <a:gd name="adj" fmla="val 3893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a:p>
        </p:txBody>
      </p:sp>
    </p:spTree>
    <p:extLst>
      <p:ext uri="{BB962C8B-B14F-4D97-AF65-F5344CB8AC3E}">
        <p14:creationId xmlns:p14="http://schemas.microsoft.com/office/powerpoint/2010/main" val="31268254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B8D9E-335B-714D-BDF1-EBFB3343B500}"/>
              </a:ext>
            </a:extLst>
          </p:cNvPr>
          <p:cNvSpPr>
            <a:spLocks noGrp="1"/>
          </p:cNvSpPr>
          <p:nvPr>
            <p:ph type="title"/>
          </p:nvPr>
        </p:nvSpPr>
        <p:spPr/>
        <p:txBody>
          <a:bodyPr/>
          <a:lstStyle/>
          <a:p>
            <a:r>
              <a:rPr lang="en-US" dirty="0"/>
              <a:t>RCH undiagnosed analysis by GEM</a:t>
            </a:r>
          </a:p>
        </p:txBody>
      </p:sp>
      <p:sp>
        <p:nvSpPr>
          <p:cNvPr id="5" name="Slide Number Placeholder 4">
            <a:extLst>
              <a:ext uri="{FF2B5EF4-FFF2-40B4-BE49-F238E27FC236}">
                <a16:creationId xmlns:a16="http://schemas.microsoft.com/office/drawing/2014/main" id="{CF1010FA-127B-FA4B-BF5B-1E29150BF776}"/>
              </a:ext>
            </a:extLst>
          </p:cNvPr>
          <p:cNvSpPr>
            <a:spLocks noGrp="1"/>
          </p:cNvSpPr>
          <p:nvPr>
            <p:ph type="sldNum" sz="quarter" idx="12"/>
          </p:nvPr>
        </p:nvSpPr>
        <p:spPr/>
        <p:txBody>
          <a:bodyPr/>
          <a:lstStyle/>
          <a:p>
            <a:fld id="{69F884C2-6B96-2D49-B643-B27B6B5A0319}" type="slidenum">
              <a:rPr lang="en-US" smtClean="0"/>
              <a:t>24</a:t>
            </a:fld>
            <a:endParaRPr lang="en-US"/>
          </a:p>
        </p:txBody>
      </p:sp>
      <p:graphicFrame>
        <p:nvGraphicFramePr>
          <p:cNvPr id="6" name="Table 5">
            <a:extLst>
              <a:ext uri="{FF2B5EF4-FFF2-40B4-BE49-F238E27FC236}">
                <a16:creationId xmlns:a16="http://schemas.microsoft.com/office/drawing/2014/main" id="{BB5375EF-E521-FB42-AB94-619C10675357}"/>
              </a:ext>
            </a:extLst>
          </p:cNvPr>
          <p:cNvGraphicFramePr>
            <a:graphicFrameLocks noGrp="1"/>
          </p:cNvGraphicFramePr>
          <p:nvPr>
            <p:extLst>
              <p:ext uri="{D42A27DB-BD31-4B8C-83A1-F6EECF244321}">
                <p14:modId xmlns:p14="http://schemas.microsoft.com/office/powerpoint/2010/main" val="2034421305"/>
              </p:ext>
            </p:extLst>
          </p:nvPr>
        </p:nvGraphicFramePr>
        <p:xfrm>
          <a:off x="4762500" y="1401930"/>
          <a:ext cx="6997700" cy="4785360"/>
        </p:xfrm>
        <a:graphic>
          <a:graphicData uri="http://schemas.openxmlformats.org/drawingml/2006/table">
            <a:tbl>
              <a:tblPr firstRow="1" bandRow="1">
                <a:tableStyleId>{5C22544A-7EE6-4342-B048-85BDC9FD1C3A}</a:tableStyleId>
              </a:tblPr>
              <a:tblGrid>
                <a:gridCol w="1749425">
                  <a:extLst>
                    <a:ext uri="{9D8B030D-6E8A-4147-A177-3AD203B41FA5}">
                      <a16:colId xmlns:a16="http://schemas.microsoft.com/office/drawing/2014/main" val="1564029552"/>
                    </a:ext>
                  </a:extLst>
                </a:gridCol>
                <a:gridCol w="1749425">
                  <a:extLst>
                    <a:ext uri="{9D8B030D-6E8A-4147-A177-3AD203B41FA5}">
                      <a16:colId xmlns:a16="http://schemas.microsoft.com/office/drawing/2014/main" val="1905577373"/>
                    </a:ext>
                  </a:extLst>
                </a:gridCol>
                <a:gridCol w="1749425">
                  <a:extLst>
                    <a:ext uri="{9D8B030D-6E8A-4147-A177-3AD203B41FA5}">
                      <a16:colId xmlns:a16="http://schemas.microsoft.com/office/drawing/2014/main" val="1674262179"/>
                    </a:ext>
                  </a:extLst>
                </a:gridCol>
                <a:gridCol w="1749425">
                  <a:extLst>
                    <a:ext uri="{9D8B030D-6E8A-4147-A177-3AD203B41FA5}">
                      <a16:colId xmlns:a16="http://schemas.microsoft.com/office/drawing/2014/main" val="1023362784"/>
                    </a:ext>
                  </a:extLst>
                </a:gridCol>
              </a:tblGrid>
              <a:tr h="264371">
                <a:tc>
                  <a:txBody>
                    <a:bodyPr/>
                    <a:lstStyle/>
                    <a:p>
                      <a:pPr algn="ctr"/>
                      <a:r>
                        <a:rPr lang="en-US" sz="1400" dirty="0"/>
                        <a:t>Proband</a:t>
                      </a:r>
                    </a:p>
                  </a:txBody>
                  <a:tcPr anchor="ctr"/>
                </a:tc>
                <a:tc>
                  <a:txBody>
                    <a:bodyPr/>
                    <a:lstStyle/>
                    <a:p>
                      <a:pPr algn="ctr"/>
                      <a:r>
                        <a:rPr lang="en-US" sz="1400" dirty="0"/>
                        <a:t>Outcome</a:t>
                      </a:r>
                    </a:p>
                  </a:txBody>
                  <a:tcPr anchor="ctr"/>
                </a:tc>
                <a:tc>
                  <a:txBody>
                    <a:bodyPr/>
                    <a:lstStyle/>
                    <a:p>
                      <a:pPr algn="ctr"/>
                      <a:r>
                        <a:rPr lang="en-US" sz="1400" dirty="0"/>
                        <a:t>Incidental Findings</a:t>
                      </a:r>
                    </a:p>
                  </a:txBody>
                  <a:tcPr anchor="ctr"/>
                </a:tc>
                <a:tc>
                  <a:txBody>
                    <a:bodyPr/>
                    <a:lstStyle/>
                    <a:p>
                      <a:pPr algn="ctr"/>
                      <a:r>
                        <a:rPr lang="en-US" sz="1400" dirty="0"/>
                        <a:t>Consanguinity</a:t>
                      </a:r>
                    </a:p>
                  </a:txBody>
                  <a:tcPr anchor="ctr"/>
                </a:tc>
                <a:extLst>
                  <a:ext uri="{0D108BD9-81ED-4DB2-BD59-A6C34878D82A}">
                    <a16:rowId xmlns:a16="http://schemas.microsoft.com/office/drawing/2014/main" val="1271586856"/>
                  </a:ext>
                </a:extLst>
              </a:tr>
              <a:tr h="226247">
                <a:tc>
                  <a:txBody>
                    <a:bodyPr/>
                    <a:lstStyle/>
                    <a:p>
                      <a:pPr algn="ctr"/>
                      <a:r>
                        <a:rPr lang="en-US" sz="1400" dirty="0"/>
                        <a:t>243992</a:t>
                      </a:r>
                    </a:p>
                  </a:txBody>
                  <a:tcPr anchor="ctr"/>
                </a:tc>
                <a:tc>
                  <a:txBody>
                    <a:bodyPr/>
                    <a:lstStyle/>
                    <a:p>
                      <a:pPr algn="ctr"/>
                      <a:r>
                        <a:rPr lang="en-US" sz="1400" dirty="0"/>
                        <a:t>Negative</a:t>
                      </a:r>
                    </a:p>
                  </a:txBody>
                  <a:tcPr anchor="ctr"/>
                </a:tc>
                <a:tc>
                  <a:txBody>
                    <a:bodyPr/>
                    <a:lstStyle/>
                    <a:p>
                      <a:pPr algn="ctr"/>
                      <a:endParaRPr lang="en-US" sz="1400" dirty="0"/>
                    </a:p>
                  </a:txBody>
                  <a:tcPr anchor="ctr"/>
                </a:tc>
                <a:tc>
                  <a:txBody>
                    <a:bodyPr/>
                    <a:lstStyle/>
                    <a:p>
                      <a:pPr algn="ctr"/>
                      <a:endParaRPr lang="en-US" sz="1400" dirty="0"/>
                    </a:p>
                  </a:txBody>
                  <a:tcPr anchor="ctr"/>
                </a:tc>
                <a:extLst>
                  <a:ext uri="{0D108BD9-81ED-4DB2-BD59-A6C34878D82A}">
                    <a16:rowId xmlns:a16="http://schemas.microsoft.com/office/drawing/2014/main" val="1904819408"/>
                  </a:ext>
                </a:extLst>
              </a:tr>
              <a:tr h="226247">
                <a:tc>
                  <a:txBody>
                    <a:bodyPr/>
                    <a:lstStyle/>
                    <a:p>
                      <a:pPr algn="ctr"/>
                      <a:r>
                        <a:rPr lang="en-US" sz="1400" dirty="0"/>
                        <a:t>240716</a:t>
                      </a:r>
                    </a:p>
                  </a:txBody>
                  <a:tcPr anchor="ctr"/>
                </a:tc>
                <a:tc>
                  <a:txBody>
                    <a:bodyPr/>
                    <a:lstStyle/>
                    <a:p>
                      <a:pPr algn="ctr"/>
                      <a:r>
                        <a:rPr lang="en-US" sz="1400" dirty="0"/>
                        <a:t>Negative</a:t>
                      </a:r>
                    </a:p>
                  </a:txBody>
                  <a:tcPr anchor="ctr"/>
                </a:tc>
                <a:tc>
                  <a:txBody>
                    <a:bodyPr/>
                    <a:lstStyle/>
                    <a:p>
                      <a:pPr algn="ctr"/>
                      <a:r>
                        <a:rPr lang="en-US" sz="1400" dirty="0"/>
                        <a:t>yes</a:t>
                      </a:r>
                    </a:p>
                  </a:txBody>
                  <a:tcPr anchor="ctr"/>
                </a:tc>
                <a:tc>
                  <a:txBody>
                    <a:bodyPr/>
                    <a:lstStyle/>
                    <a:p>
                      <a:pPr algn="ctr"/>
                      <a:endParaRPr lang="en-US" sz="1400" dirty="0"/>
                    </a:p>
                  </a:txBody>
                  <a:tcPr anchor="ctr"/>
                </a:tc>
                <a:extLst>
                  <a:ext uri="{0D108BD9-81ED-4DB2-BD59-A6C34878D82A}">
                    <a16:rowId xmlns:a16="http://schemas.microsoft.com/office/drawing/2014/main" val="2073148060"/>
                  </a:ext>
                </a:extLst>
              </a:tr>
              <a:tr h="226247">
                <a:tc>
                  <a:txBody>
                    <a:bodyPr/>
                    <a:lstStyle/>
                    <a:p>
                      <a:pPr algn="ctr"/>
                      <a:r>
                        <a:rPr lang="en-US" sz="1400" dirty="0"/>
                        <a:t>247963</a:t>
                      </a:r>
                    </a:p>
                  </a:txBody>
                  <a:tcPr anchor="ctr"/>
                </a:tc>
                <a:tc>
                  <a:txBody>
                    <a:bodyPr/>
                    <a:lstStyle/>
                    <a:p>
                      <a:pPr algn="ctr"/>
                      <a:r>
                        <a:rPr lang="en-US" sz="1400" dirty="0"/>
                        <a:t>Negative</a:t>
                      </a:r>
                    </a:p>
                  </a:txBody>
                  <a:tcPr anchor="ctr"/>
                </a:tc>
                <a:tc>
                  <a:txBody>
                    <a:bodyPr/>
                    <a:lstStyle/>
                    <a:p>
                      <a:pPr algn="ctr"/>
                      <a:r>
                        <a:rPr lang="en-US" sz="1400" dirty="0"/>
                        <a:t>yes</a:t>
                      </a:r>
                    </a:p>
                  </a:txBody>
                  <a:tcPr anchor="ctr"/>
                </a:tc>
                <a:tc>
                  <a:txBody>
                    <a:bodyPr/>
                    <a:lstStyle/>
                    <a:p>
                      <a:pPr algn="ctr"/>
                      <a:endParaRPr lang="en-US" sz="1400" dirty="0"/>
                    </a:p>
                  </a:txBody>
                  <a:tcPr anchor="ctr"/>
                </a:tc>
                <a:extLst>
                  <a:ext uri="{0D108BD9-81ED-4DB2-BD59-A6C34878D82A}">
                    <a16:rowId xmlns:a16="http://schemas.microsoft.com/office/drawing/2014/main" val="53306769"/>
                  </a:ext>
                </a:extLst>
              </a:tr>
              <a:tr h="226247">
                <a:tc>
                  <a:txBody>
                    <a:bodyPr/>
                    <a:lstStyle/>
                    <a:p>
                      <a:pPr algn="ctr"/>
                      <a:r>
                        <a:rPr lang="en-US" sz="1400" dirty="0"/>
                        <a:t>245481</a:t>
                      </a:r>
                    </a:p>
                  </a:txBody>
                  <a:tcPr anchor="ctr"/>
                </a:tc>
                <a:tc>
                  <a:txBody>
                    <a:bodyPr/>
                    <a:lstStyle/>
                    <a:p>
                      <a:pPr algn="ctr"/>
                      <a:r>
                        <a:rPr lang="en-US" sz="1400" b="0" dirty="0"/>
                        <a:t>WASL</a:t>
                      </a:r>
                    </a:p>
                  </a:txBody>
                  <a:tcPr anchor="ctr"/>
                </a:tc>
                <a:tc>
                  <a:txBody>
                    <a:bodyPr/>
                    <a:lstStyle/>
                    <a:p>
                      <a:pPr algn="ctr"/>
                      <a:endParaRPr lang="en-US" sz="1400" dirty="0"/>
                    </a:p>
                  </a:txBody>
                  <a:tcPr anchor="ctr"/>
                </a:tc>
                <a:tc>
                  <a:txBody>
                    <a:bodyPr/>
                    <a:lstStyle/>
                    <a:p>
                      <a:pPr algn="ctr"/>
                      <a:r>
                        <a:rPr lang="en-US" sz="1400" dirty="0"/>
                        <a:t>yes</a:t>
                      </a:r>
                    </a:p>
                  </a:txBody>
                  <a:tcPr anchor="ctr"/>
                </a:tc>
                <a:extLst>
                  <a:ext uri="{0D108BD9-81ED-4DB2-BD59-A6C34878D82A}">
                    <a16:rowId xmlns:a16="http://schemas.microsoft.com/office/drawing/2014/main" val="370563358"/>
                  </a:ext>
                </a:extLst>
              </a:tr>
              <a:tr h="226247">
                <a:tc>
                  <a:txBody>
                    <a:bodyPr/>
                    <a:lstStyle/>
                    <a:p>
                      <a:pPr algn="ctr"/>
                      <a:r>
                        <a:rPr lang="en-US" sz="1400" dirty="0"/>
                        <a:t>245237</a:t>
                      </a:r>
                    </a:p>
                  </a:txBody>
                  <a:tcPr anchor="ctr"/>
                </a:tc>
                <a:tc>
                  <a:txBody>
                    <a:bodyPr/>
                    <a:lstStyle/>
                    <a:p>
                      <a:pPr algn="ctr"/>
                      <a:r>
                        <a:rPr lang="en-US" sz="1400" b="1" dirty="0"/>
                        <a:t>Positive</a:t>
                      </a:r>
                    </a:p>
                  </a:txBody>
                  <a:tcPr anchor="ctr"/>
                </a:tc>
                <a:tc>
                  <a:txBody>
                    <a:bodyPr/>
                    <a:lstStyle/>
                    <a:p>
                      <a:pPr algn="ctr"/>
                      <a:endParaRPr lang="en-US" sz="1400" dirty="0"/>
                    </a:p>
                  </a:txBody>
                  <a:tcPr anchor="ctr"/>
                </a:tc>
                <a:tc>
                  <a:txBody>
                    <a:bodyPr/>
                    <a:lstStyle/>
                    <a:p>
                      <a:pPr algn="ctr"/>
                      <a:r>
                        <a:rPr lang="en-US" sz="1400" dirty="0"/>
                        <a:t>yes</a:t>
                      </a:r>
                    </a:p>
                  </a:txBody>
                  <a:tcPr anchor="ctr"/>
                </a:tc>
                <a:extLst>
                  <a:ext uri="{0D108BD9-81ED-4DB2-BD59-A6C34878D82A}">
                    <a16:rowId xmlns:a16="http://schemas.microsoft.com/office/drawing/2014/main" val="3620034788"/>
                  </a:ext>
                </a:extLst>
              </a:tr>
              <a:tr h="264371">
                <a:tc>
                  <a:txBody>
                    <a:bodyPr/>
                    <a:lstStyle/>
                    <a:p>
                      <a:pPr algn="ctr"/>
                      <a:r>
                        <a:rPr lang="en-US" sz="1400" dirty="0"/>
                        <a:t>245768</a:t>
                      </a:r>
                    </a:p>
                  </a:txBody>
                  <a:tcPr anchor="ctr"/>
                </a:tc>
                <a:tc>
                  <a:txBody>
                    <a:bodyPr/>
                    <a:lstStyle/>
                    <a:p>
                      <a:pPr algn="ctr"/>
                      <a:r>
                        <a:rPr lang="en-US" sz="1400" b="1" dirty="0"/>
                        <a:t>Multiple Positives*</a:t>
                      </a:r>
                    </a:p>
                  </a:txBody>
                  <a:tcPr anchor="ctr"/>
                </a:tc>
                <a:tc>
                  <a:txBody>
                    <a:bodyPr/>
                    <a:lstStyle/>
                    <a:p>
                      <a:pPr algn="ctr"/>
                      <a:endParaRPr lang="en-US" sz="1400" dirty="0"/>
                    </a:p>
                  </a:txBody>
                  <a:tcPr anchor="ctr"/>
                </a:tc>
                <a:tc>
                  <a:txBody>
                    <a:bodyPr/>
                    <a:lstStyle/>
                    <a:p>
                      <a:pPr algn="ctr"/>
                      <a:r>
                        <a:rPr lang="en-US" sz="1400" dirty="0"/>
                        <a:t>yes</a:t>
                      </a:r>
                    </a:p>
                  </a:txBody>
                  <a:tcPr anchor="ctr"/>
                </a:tc>
                <a:extLst>
                  <a:ext uri="{0D108BD9-81ED-4DB2-BD59-A6C34878D82A}">
                    <a16:rowId xmlns:a16="http://schemas.microsoft.com/office/drawing/2014/main" val="3155247105"/>
                  </a:ext>
                </a:extLst>
              </a:tr>
              <a:tr h="226247">
                <a:tc>
                  <a:txBody>
                    <a:bodyPr/>
                    <a:lstStyle/>
                    <a:p>
                      <a:pPr algn="ctr"/>
                      <a:r>
                        <a:rPr lang="en-US" sz="1400" dirty="0"/>
                        <a:t>244799</a:t>
                      </a:r>
                    </a:p>
                  </a:txBody>
                  <a:tcPr anchor="ctr"/>
                </a:tc>
                <a:tc>
                  <a:txBody>
                    <a:bodyPr/>
                    <a:lstStyle/>
                    <a:p>
                      <a:pPr algn="ctr"/>
                      <a:r>
                        <a:rPr lang="en-US" sz="1400" dirty="0"/>
                        <a:t>WASL</a:t>
                      </a:r>
                    </a:p>
                  </a:txBody>
                  <a:tcPr anchor="ctr"/>
                </a:tc>
                <a:tc>
                  <a:txBody>
                    <a:bodyPr/>
                    <a:lstStyle/>
                    <a:p>
                      <a:pPr algn="ctr"/>
                      <a:r>
                        <a:rPr lang="en-US" sz="1400" dirty="0"/>
                        <a:t>yes</a:t>
                      </a:r>
                    </a:p>
                  </a:txBody>
                  <a:tcPr anchor="ctr"/>
                </a:tc>
                <a:tc>
                  <a:txBody>
                    <a:bodyPr/>
                    <a:lstStyle/>
                    <a:p>
                      <a:pPr algn="ctr"/>
                      <a:endParaRPr lang="en-US" sz="1400" dirty="0"/>
                    </a:p>
                  </a:txBody>
                  <a:tcPr anchor="ctr"/>
                </a:tc>
                <a:extLst>
                  <a:ext uri="{0D108BD9-81ED-4DB2-BD59-A6C34878D82A}">
                    <a16:rowId xmlns:a16="http://schemas.microsoft.com/office/drawing/2014/main" val="2128034806"/>
                  </a:ext>
                </a:extLst>
              </a:tr>
              <a:tr h="226247">
                <a:tc>
                  <a:txBody>
                    <a:bodyPr/>
                    <a:lstStyle/>
                    <a:p>
                      <a:pPr algn="ctr"/>
                      <a:r>
                        <a:rPr lang="en-US" sz="1400" dirty="0"/>
                        <a:t>244949 END</a:t>
                      </a:r>
                    </a:p>
                  </a:txBody>
                  <a:tcPr anchor="ctr"/>
                </a:tc>
                <a:tc>
                  <a:txBody>
                    <a:bodyPr/>
                    <a:lstStyle/>
                    <a:p>
                      <a:pPr algn="ctr"/>
                      <a:r>
                        <a:rPr lang="en-US" sz="1400" dirty="0"/>
                        <a:t>Negative</a:t>
                      </a:r>
                    </a:p>
                  </a:txBody>
                  <a:tcPr anchor="ctr"/>
                </a:tc>
                <a:tc>
                  <a:txBody>
                    <a:bodyPr/>
                    <a:lstStyle/>
                    <a:p>
                      <a:pPr algn="ctr"/>
                      <a:r>
                        <a:rPr lang="en-US" sz="1400" dirty="0"/>
                        <a:t>yes</a:t>
                      </a:r>
                    </a:p>
                  </a:txBody>
                  <a:tcPr anchor="ctr"/>
                </a:tc>
                <a:tc>
                  <a:txBody>
                    <a:bodyPr/>
                    <a:lstStyle/>
                    <a:p>
                      <a:pPr algn="ctr"/>
                      <a:endParaRPr lang="en-US" sz="1400" dirty="0"/>
                    </a:p>
                  </a:txBody>
                  <a:tcPr anchor="ctr"/>
                </a:tc>
                <a:extLst>
                  <a:ext uri="{0D108BD9-81ED-4DB2-BD59-A6C34878D82A}">
                    <a16:rowId xmlns:a16="http://schemas.microsoft.com/office/drawing/2014/main" val="3847708473"/>
                  </a:ext>
                </a:extLst>
              </a:tr>
              <a:tr h="226247">
                <a:tc>
                  <a:txBody>
                    <a:bodyPr/>
                    <a:lstStyle/>
                    <a:p>
                      <a:pPr algn="ctr"/>
                      <a:r>
                        <a:rPr lang="en-US" sz="1400" dirty="0"/>
                        <a:t>244750</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Negative</a:t>
                      </a:r>
                    </a:p>
                  </a:txBody>
                  <a:tcPr anchor="ctr"/>
                </a:tc>
                <a:tc>
                  <a:txBody>
                    <a:bodyPr/>
                    <a:lstStyle/>
                    <a:p>
                      <a:pPr algn="ctr"/>
                      <a:endParaRPr lang="en-US" sz="1400" dirty="0"/>
                    </a:p>
                  </a:txBody>
                  <a:tcPr anchor="ctr"/>
                </a:tc>
                <a:tc>
                  <a:txBody>
                    <a:bodyPr/>
                    <a:lstStyle/>
                    <a:p>
                      <a:pPr algn="ctr"/>
                      <a:endParaRPr lang="en-US" sz="1400" dirty="0"/>
                    </a:p>
                  </a:txBody>
                  <a:tcPr anchor="ctr"/>
                </a:tc>
                <a:extLst>
                  <a:ext uri="{0D108BD9-81ED-4DB2-BD59-A6C34878D82A}">
                    <a16:rowId xmlns:a16="http://schemas.microsoft.com/office/drawing/2014/main" val="262636667"/>
                  </a:ext>
                </a:extLst>
              </a:tr>
              <a:tr h="226247">
                <a:tc>
                  <a:txBody>
                    <a:bodyPr/>
                    <a:lstStyle/>
                    <a:p>
                      <a:pPr algn="ctr"/>
                      <a:r>
                        <a:rPr lang="en-US" sz="1400" dirty="0"/>
                        <a:t>246385</a:t>
                      </a:r>
                    </a:p>
                  </a:txBody>
                  <a:tcPr anchor="ctr"/>
                </a:tc>
                <a:tc>
                  <a:txBody>
                    <a:bodyPr/>
                    <a:lstStyle/>
                    <a:p>
                      <a:pPr algn="ctr"/>
                      <a:r>
                        <a:rPr lang="en-US" sz="1400" dirty="0"/>
                        <a:t>WASL</a:t>
                      </a:r>
                    </a:p>
                  </a:txBody>
                  <a:tcPr anchor="ctr"/>
                </a:tc>
                <a:tc>
                  <a:txBody>
                    <a:bodyPr/>
                    <a:lstStyle/>
                    <a:p>
                      <a:pPr algn="ctr"/>
                      <a:r>
                        <a:rPr lang="en-US" sz="1400" dirty="0"/>
                        <a:t>yes</a:t>
                      </a:r>
                    </a:p>
                  </a:txBody>
                  <a:tcPr anchor="ctr"/>
                </a:tc>
                <a:tc>
                  <a:txBody>
                    <a:bodyPr/>
                    <a:lstStyle/>
                    <a:p>
                      <a:pPr algn="ctr"/>
                      <a:endParaRPr lang="en-US" sz="1400" dirty="0"/>
                    </a:p>
                  </a:txBody>
                  <a:tcPr anchor="ctr"/>
                </a:tc>
                <a:extLst>
                  <a:ext uri="{0D108BD9-81ED-4DB2-BD59-A6C34878D82A}">
                    <a16:rowId xmlns:a16="http://schemas.microsoft.com/office/drawing/2014/main" val="3549889556"/>
                  </a:ext>
                </a:extLst>
              </a:tr>
              <a:tr h="226247">
                <a:tc>
                  <a:txBody>
                    <a:bodyPr/>
                    <a:lstStyle/>
                    <a:p>
                      <a:pPr algn="ctr"/>
                      <a:r>
                        <a:rPr lang="en-US" sz="1400" dirty="0"/>
                        <a:t>247458</a:t>
                      </a:r>
                    </a:p>
                  </a:txBody>
                  <a:tcPr anchor="ctr"/>
                </a:tc>
                <a:tc>
                  <a:txBody>
                    <a:bodyPr/>
                    <a:lstStyle/>
                    <a:p>
                      <a:pPr algn="ctr"/>
                      <a:r>
                        <a:rPr lang="en-US" sz="1400" dirty="0"/>
                        <a:t>WASL</a:t>
                      </a:r>
                    </a:p>
                  </a:txBody>
                  <a:tcPr anchor="ctr"/>
                </a:tc>
                <a:tc>
                  <a:txBody>
                    <a:bodyPr/>
                    <a:lstStyle/>
                    <a:p>
                      <a:pPr algn="ctr"/>
                      <a:endParaRPr lang="en-US" sz="1400"/>
                    </a:p>
                  </a:txBody>
                  <a:tcPr anchor="ctr"/>
                </a:tc>
                <a:tc>
                  <a:txBody>
                    <a:bodyPr/>
                    <a:lstStyle/>
                    <a:p>
                      <a:pPr algn="ctr"/>
                      <a:endParaRPr lang="en-US" sz="1400" dirty="0"/>
                    </a:p>
                  </a:txBody>
                  <a:tcPr anchor="ctr"/>
                </a:tc>
                <a:extLst>
                  <a:ext uri="{0D108BD9-81ED-4DB2-BD59-A6C34878D82A}">
                    <a16:rowId xmlns:a16="http://schemas.microsoft.com/office/drawing/2014/main" val="2087573994"/>
                  </a:ext>
                </a:extLst>
              </a:tr>
              <a:tr h="226247">
                <a:tc>
                  <a:txBody>
                    <a:bodyPr/>
                    <a:lstStyle/>
                    <a:p>
                      <a:pPr algn="ctr"/>
                      <a:r>
                        <a:rPr lang="en-US" sz="1400" dirty="0"/>
                        <a:t>248675</a:t>
                      </a:r>
                    </a:p>
                  </a:txBody>
                  <a:tcPr anchor="ctr"/>
                </a:tc>
                <a:tc>
                  <a:txBody>
                    <a:bodyPr/>
                    <a:lstStyle/>
                    <a:p>
                      <a:pPr algn="ctr"/>
                      <a:r>
                        <a:rPr lang="en-US" sz="1400" dirty="0"/>
                        <a:t>Negative</a:t>
                      </a:r>
                    </a:p>
                  </a:txBody>
                  <a:tcPr anchor="ctr"/>
                </a:tc>
                <a:tc>
                  <a:txBody>
                    <a:bodyPr/>
                    <a:lstStyle/>
                    <a:p>
                      <a:pPr algn="ctr"/>
                      <a:endParaRPr lang="en-US" sz="1400" dirty="0"/>
                    </a:p>
                  </a:txBody>
                  <a:tcPr anchor="ctr"/>
                </a:tc>
                <a:tc>
                  <a:txBody>
                    <a:bodyPr/>
                    <a:lstStyle/>
                    <a:p>
                      <a:pPr algn="ctr"/>
                      <a:r>
                        <a:rPr lang="en-US" sz="1400" dirty="0"/>
                        <a:t>yes</a:t>
                      </a:r>
                    </a:p>
                  </a:txBody>
                  <a:tcPr anchor="ctr"/>
                </a:tc>
                <a:extLst>
                  <a:ext uri="{0D108BD9-81ED-4DB2-BD59-A6C34878D82A}">
                    <a16:rowId xmlns:a16="http://schemas.microsoft.com/office/drawing/2014/main" val="3238981821"/>
                  </a:ext>
                </a:extLst>
              </a:tr>
              <a:tr h="226247">
                <a:tc>
                  <a:txBody>
                    <a:bodyPr/>
                    <a:lstStyle/>
                    <a:p>
                      <a:pPr algn="ctr"/>
                      <a:r>
                        <a:rPr lang="en-US" sz="1400" dirty="0"/>
                        <a:t>248893</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WASL</a:t>
                      </a:r>
                    </a:p>
                  </a:txBody>
                  <a:tcPr anchor="ctr"/>
                </a:tc>
                <a:tc>
                  <a:txBody>
                    <a:bodyPr/>
                    <a:lstStyle/>
                    <a:p>
                      <a:pPr algn="ctr"/>
                      <a:endParaRPr lang="en-US" sz="1400"/>
                    </a:p>
                  </a:txBody>
                  <a:tcPr anchor="ctr"/>
                </a:tc>
                <a:tc>
                  <a:txBody>
                    <a:bodyPr/>
                    <a:lstStyle/>
                    <a:p>
                      <a:pPr algn="ctr"/>
                      <a:endParaRPr lang="en-US" sz="1400" dirty="0"/>
                    </a:p>
                  </a:txBody>
                  <a:tcPr anchor="ctr"/>
                </a:tc>
                <a:extLst>
                  <a:ext uri="{0D108BD9-81ED-4DB2-BD59-A6C34878D82A}">
                    <a16:rowId xmlns:a16="http://schemas.microsoft.com/office/drawing/2014/main" val="2801607127"/>
                  </a:ext>
                </a:extLst>
              </a:tr>
              <a:tr h="226247">
                <a:tc>
                  <a:txBody>
                    <a:bodyPr/>
                    <a:lstStyle/>
                    <a:p>
                      <a:pPr algn="ctr"/>
                      <a:r>
                        <a:rPr lang="en-US" sz="1400" dirty="0"/>
                        <a:t>246158</a:t>
                      </a:r>
                    </a:p>
                  </a:txBody>
                  <a:tcPr anchor="ctr"/>
                </a:tc>
                <a:tc>
                  <a:txBody>
                    <a:bodyPr/>
                    <a:lstStyle/>
                    <a:p>
                      <a:pPr algn="ctr"/>
                      <a:r>
                        <a:rPr lang="en-US" sz="1400" dirty="0"/>
                        <a:t>Negative</a:t>
                      </a:r>
                    </a:p>
                  </a:txBody>
                  <a:tcPr anchor="ctr"/>
                </a:tc>
                <a:tc>
                  <a:txBody>
                    <a:bodyPr/>
                    <a:lstStyle/>
                    <a:p>
                      <a:pPr algn="ctr"/>
                      <a:endParaRPr lang="en-US" sz="1400" dirty="0"/>
                    </a:p>
                  </a:txBody>
                  <a:tcPr anchor="ctr"/>
                </a:tc>
                <a:tc>
                  <a:txBody>
                    <a:bodyPr/>
                    <a:lstStyle/>
                    <a:p>
                      <a:pPr algn="ctr"/>
                      <a:endParaRPr lang="en-US" sz="1400" dirty="0"/>
                    </a:p>
                  </a:txBody>
                  <a:tcPr anchor="ctr"/>
                </a:tc>
                <a:extLst>
                  <a:ext uri="{0D108BD9-81ED-4DB2-BD59-A6C34878D82A}">
                    <a16:rowId xmlns:a16="http://schemas.microsoft.com/office/drawing/2014/main" val="3587370921"/>
                  </a:ext>
                </a:extLst>
              </a:tr>
            </a:tbl>
          </a:graphicData>
        </a:graphic>
      </p:graphicFrame>
      <p:sp>
        <p:nvSpPr>
          <p:cNvPr id="7" name="TextBox 6">
            <a:extLst>
              <a:ext uri="{FF2B5EF4-FFF2-40B4-BE49-F238E27FC236}">
                <a16:creationId xmlns:a16="http://schemas.microsoft.com/office/drawing/2014/main" id="{E5604BA0-61A3-0948-B32D-AFCAAB170B9A}"/>
              </a:ext>
            </a:extLst>
          </p:cNvPr>
          <p:cNvSpPr txBox="1"/>
          <p:nvPr/>
        </p:nvSpPr>
        <p:spPr>
          <a:xfrm>
            <a:off x="341064" y="2413337"/>
            <a:ext cx="4084195" cy="2031325"/>
          </a:xfrm>
          <a:prstGeom prst="rect">
            <a:avLst/>
          </a:prstGeom>
          <a:noFill/>
        </p:spPr>
        <p:txBody>
          <a:bodyPr wrap="none" rtlCol="0">
            <a:spAutoFit/>
          </a:bodyPr>
          <a:lstStyle/>
          <a:p>
            <a:pPr algn="just"/>
            <a:r>
              <a:rPr lang="en-US" b="1" dirty="0">
                <a:solidFill>
                  <a:schemeClr val="accent1"/>
                </a:solidFill>
              </a:rPr>
              <a:t>14 probands</a:t>
            </a:r>
          </a:p>
          <a:p>
            <a:pPr marL="285750" indent="-285750" algn="just">
              <a:buClr>
                <a:srgbClr val="00BCE4"/>
              </a:buClr>
              <a:buFont typeface="Arial" panose="020B0604020202020204" pitchFamily="34" charset="0"/>
              <a:buChar char="•"/>
            </a:pPr>
            <a:r>
              <a:rPr lang="en-US" dirty="0"/>
              <a:t>1 Positive</a:t>
            </a:r>
          </a:p>
          <a:p>
            <a:pPr marL="285750" indent="-285750" algn="just">
              <a:buClr>
                <a:srgbClr val="00BCE4"/>
              </a:buClr>
              <a:buFont typeface="Arial" panose="020B0604020202020204" pitchFamily="34" charset="0"/>
              <a:buChar char="•"/>
            </a:pPr>
            <a:r>
              <a:rPr lang="en-US" dirty="0"/>
              <a:t>1 Possible multigenic case</a:t>
            </a:r>
          </a:p>
          <a:p>
            <a:pPr marL="285750" indent="-285750" algn="just">
              <a:buClr>
                <a:srgbClr val="00BCE4"/>
              </a:buClr>
              <a:buFont typeface="Arial" panose="020B0604020202020204" pitchFamily="34" charset="0"/>
              <a:buChar char="•"/>
            </a:pPr>
            <a:r>
              <a:rPr lang="en-US" dirty="0"/>
              <a:t>5 might be worth a 2</a:t>
            </a:r>
            <a:r>
              <a:rPr lang="en-US" baseline="30000" dirty="0"/>
              <a:t>nd</a:t>
            </a:r>
            <a:r>
              <a:rPr lang="en-US" dirty="0"/>
              <a:t> look (WASL)</a:t>
            </a:r>
          </a:p>
          <a:p>
            <a:pPr marL="285750" indent="-285750" algn="just">
              <a:buClr>
                <a:srgbClr val="00BCE4"/>
              </a:buClr>
              <a:buFont typeface="Arial" panose="020B0604020202020204" pitchFamily="34" charset="0"/>
              <a:buChar char="•"/>
            </a:pPr>
            <a:r>
              <a:rPr lang="en-US" dirty="0"/>
              <a:t>7 Decisively negative</a:t>
            </a:r>
          </a:p>
          <a:p>
            <a:pPr algn="just"/>
            <a:endParaRPr lang="en-US" dirty="0"/>
          </a:p>
          <a:p>
            <a:endParaRPr lang="en-US" dirty="0"/>
          </a:p>
        </p:txBody>
      </p:sp>
      <p:sp>
        <p:nvSpPr>
          <p:cNvPr id="8" name="TextBox 7">
            <a:extLst>
              <a:ext uri="{FF2B5EF4-FFF2-40B4-BE49-F238E27FC236}">
                <a16:creationId xmlns:a16="http://schemas.microsoft.com/office/drawing/2014/main" id="{553D14F8-A2B1-0743-9977-BCDA3D1D9F8D}"/>
              </a:ext>
            </a:extLst>
          </p:cNvPr>
          <p:cNvSpPr txBox="1"/>
          <p:nvPr/>
        </p:nvSpPr>
        <p:spPr>
          <a:xfrm>
            <a:off x="4876974" y="6187290"/>
            <a:ext cx="3954929" cy="369332"/>
          </a:xfrm>
          <a:prstGeom prst="rect">
            <a:avLst/>
          </a:prstGeom>
          <a:noFill/>
        </p:spPr>
        <p:txBody>
          <a:bodyPr wrap="none" rtlCol="0">
            <a:spAutoFit/>
          </a:bodyPr>
          <a:lstStyle/>
          <a:p>
            <a:r>
              <a:rPr lang="en-US" dirty="0"/>
              <a:t>*Consanguinity a complicating factor</a:t>
            </a:r>
          </a:p>
        </p:txBody>
      </p:sp>
      <p:pic>
        <p:nvPicPr>
          <p:cNvPr id="10" name="Picture 9">
            <a:extLst>
              <a:ext uri="{FF2B5EF4-FFF2-40B4-BE49-F238E27FC236}">
                <a16:creationId xmlns:a16="http://schemas.microsoft.com/office/drawing/2014/main" id="{89C3ED59-958B-E44C-AE97-E012BB59D5F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49804" y="6053082"/>
            <a:ext cx="1113467" cy="689166"/>
          </a:xfrm>
          <a:prstGeom prst="rect">
            <a:avLst/>
          </a:prstGeom>
        </p:spPr>
      </p:pic>
      <p:sp>
        <p:nvSpPr>
          <p:cNvPr id="3" name="TextBox 2">
            <a:extLst>
              <a:ext uri="{FF2B5EF4-FFF2-40B4-BE49-F238E27FC236}">
                <a16:creationId xmlns:a16="http://schemas.microsoft.com/office/drawing/2014/main" id="{A37E51F1-04CA-FA4E-87E6-973C6958AA25}"/>
              </a:ext>
            </a:extLst>
          </p:cNvPr>
          <p:cNvSpPr txBox="1"/>
          <p:nvPr/>
        </p:nvSpPr>
        <p:spPr>
          <a:xfrm>
            <a:off x="341064" y="5164667"/>
            <a:ext cx="3653564" cy="369332"/>
          </a:xfrm>
          <a:prstGeom prst="rect">
            <a:avLst/>
          </a:prstGeom>
          <a:noFill/>
        </p:spPr>
        <p:txBody>
          <a:bodyPr wrap="none" rtlCol="0">
            <a:spAutoFit/>
          </a:bodyPr>
          <a:lstStyle/>
          <a:p>
            <a:r>
              <a:rPr lang="en-US" dirty="0"/>
              <a:t>GEM says No → less wasted time</a:t>
            </a:r>
          </a:p>
        </p:txBody>
      </p:sp>
    </p:spTree>
    <p:extLst>
      <p:ext uri="{BB962C8B-B14F-4D97-AF65-F5344CB8AC3E}">
        <p14:creationId xmlns:p14="http://schemas.microsoft.com/office/powerpoint/2010/main" val="15194666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A7B1C-8B8A-AA48-BB25-F5649CDBF92B}"/>
              </a:ext>
            </a:extLst>
          </p:cNvPr>
          <p:cNvSpPr>
            <a:spLocks noGrp="1"/>
          </p:cNvSpPr>
          <p:nvPr>
            <p:ph type="title"/>
          </p:nvPr>
        </p:nvSpPr>
        <p:spPr/>
        <p:txBody>
          <a:bodyPr/>
          <a:lstStyle/>
          <a:p>
            <a:r>
              <a:rPr lang="en-US" dirty="0"/>
              <a:t>Consanguinity a complicating factor</a:t>
            </a:r>
          </a:p>
        </p:txBody>
      </p:sp>
      <p:sp>
        <p:nvSpPr>
          <p:cNvPr id="3" name="Slide Number Placeholder 2">
            <a:extLst>
              <a:ext uri="{FF2B5EF4-FFF2-40B4-BE49-F238E27FC236}">
                <a16:creationId xmlns:a16="http://schemas.microsoft.com/office/drawing/2014/main" id="{8992F280-1CDC-384C-98EF-785307B84A8D}"/>
              </a:ext>
            </a:extLst>
          </p:cNvPr>
          <p:cNvSpPr>
            <a:spLocks noGrp="1"/>
          </p:cNvSpPr>
          <p:nvPr>
            <p:ph type="sldNum" sz="quarter" idx="12"/>
          </p:nvPr>
        </p:nvSpPr>
        <p:spPr/>
        <p:txBody>
          <a:bodyPr/>
          <a:lstStyle/>
          <a:p>
            <a:fld id="{E0BB9DE6-AB9B-7E4C-89BC-7CCB1B9FFC47}" type="slidenum">
              <a:rPr lang="en-US" smtClean="0"/>
              <a:pPr/>
              <a:t>25</a:t>
            </a:fld>
            <a:endParaRPr lang="en-US" dirty="0"/>
          </a:p>
        </p:txBody>
      </p:sp>
      <p:pic>
        <p:nvPicPr>
          <p:cNvPr id="4" name="Picture 3">
            <a:extLst>
              <a:ext uri="{FF2B5EF4-FFF2-40B4-BE49-F238E27FC236}">
                <a16:creationId xmlns:a16="http://schemas.microsoft.com/office/drawing/2014/main" id="{A9DE2AD4-C3DF-A441-8682-F906C9811F02}"/>
              </a:ext>
            </a:extLst>
          </p:cNvPr>
          <p:cNvPicPr>
            <a:picLocks noChangeAspect="1"/>
          </p:cNvPicPr>
          <p:nvPr/>
        </p:nvPicPr>
        <p:blipFill>
          <a:blip r:embed="rId2"/>
          <a:stretch>
            <a:fillRect/>
          </a:stretch>
        </p:blipFill>
        <p:spPr>
          <a:xfrm>
            <a:off x="2404819" y="1194232"/>
            <a:ext cx="6792091" cy="5354456"/>
          </a:xfrm>
          <a:prstGeom prst="rect">
            <a:avLst/>
          </a:prstGeom>
        </p:spPr>
      </p:pic>
      <p:pic>
        <p:nvPicPr>
          <p:cNvPr id="5" name="Picture 4">
            <a:extLst>
              <a:ext uri="{FF2B5EF4-FFF2-40B4-BE49-F238E27FC236}">
                <a16:creationId xmlns:a16="http://schemas.microsoft.com/office/drawing/2014/main" id="{2FAC53F2-53BC-7645-9F5E-1BCF47E71D4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49804" y="6053082"/>
            <a:ext cx="1113467" cy="689166"/>
          </a:xfrm>
          <a:prstGeom prst="rect">
            <a:avLst/>
          </a:prstGeom>
        </p:spPr>
      </p:pic>
    </p:spTree>
    <p:extLst>
      <p:ext uri="{BB962C8B-B14F-4D97-AF65-F5344CB8AC3E}">
        <p14:creationId xmlns:p14="http://schemas.microsoft.com/office/powerpoint/2010/main" val="29421171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D73F82E-CE08-7242-9C0D-440E1D9B09E9}"/>
              </a:ext>
            </a:extLst>
          </p:cNvPr>
          <p:cNvSpPr>
            <a:spLocks noGrp="1"/>
          </p:cNvSpPr>
          <p:nvPr>
            <p:ph type="sldNum" sz="quarter" idx="12"/>
          </p:nvPr>
        </p:nvSpPr>
        <p:spPr/>
        <p:txBody>
          <a:bodyPr/>
          <a:lstStyle/>
          <a:p>
            <a:fld id="{E0BB9DE6-AB9B-7E4C-89BC-7CCB1B9FFC47}" type="slidenum">
              <a:rPr lang="en-US" smtClean="0"/>
              <a:pPr/>
              <a:t>26</a:t>
            </a:fld>
            <a:endParaRPr lang="en-US" dirty="0"/>
          </a:p>
        </p:txBody>
      </p:sp>
      <p:sp>
        <p:nvSpPr>
          <p:cNvPr id="5" name="Content Placeholder 4">
            <a:extLst>
              <a:ext uri="{FF2B5EF4-FFF2-40B4-BE49-F238E27FC236}">
                <a16:creationId xmlns:a16="http://schemas.microsoft.com/office/drawing/2014/main" id="{32CBDF0E-3CD2-D14D-94AB-A191AD37844E}"/>
              </a:ext>
            </a:extLst>
          </p:cNvPr>
          <p:cNvSpPr>
            <a:spLocks noGrp="1"/>
          </p:cNvSpPr>
          <p:nvPr>
            <p:ph sz="quarter" idx="13"/>
          </p:nvPr>
        </p:nvSpPr>
        <p:spPr>
          <a:xfrm>
            <a:off x="572877" y="1500188"/>
            <a:ext cx="11049917" cy="4865938"/>
          </a:xfrm>
        </p:spPr>
        <p:txBody>
          <a:bodyPr/>
          <a:lstStyle/>
          <a:p>
            <a:r>
              <a:rPr lang="en-US" dirty="0"/>
              <a:t>GEM provides almost instant preliminary diagnosis of rare genetic disease</a:t>
            </a:r>
          </a:p>
          <a:p>
            <a:pPr lvl="1"/>
            <a:r>
              <a:rPr lang="en-US" dirty="0"/>
              <a:t>Reduces TAT, resilient to misdiagnosis &amp; artifacts, and can utilize automated NLP phenotypes</a:t>
            </a:r>
          </a:p>
          <a:p>
            <a:r>
              <a:rPr lang="en-US" dirty="0"/>
              <a:t>Reduction in interpretation has an immediate impact in overall cost</a:t>
            </a:r>
          </a:p>
          <a:p>
            <a:pPr lvl="1"/>
            <a:r>
              <a:rPr lang="en-US" dirty="0"/>
              <a:t>Allows scalability of this approach to serve rare genetic disease patients (~5% of population)</a:t>
            </a:r>
          </a:p>
          <a:p>
            <a:r>
              <a:rPr lang="en-US" dirty="0"/>
              <a:t>These methods would allow </a:t>
            </a:r>
            <a:r>
              <a:rPr lang="en-US" dirty="0" err="1"/>
              <a:t>rWGS</a:t>
            </a:r>
            <a:r>
              <a:rPr lang="en-US" dirty="0"/>
              <a:t> will become routine standard of care for most acutely ill children in NICUs</a:t>
            </a:r>
          </a:p>
          <a:p>
            <a:pPr lvl="1"/>
            <a:r>
              <a:rPr lang="en-US" dirty="0"/>
              <a:t>Speed and cost are paramount</a:t>
            </a:r>
          </a:p>
          <a:p>
            <a:r>
              <a:rPr lang="en-US" dirty="0"/>
              <a:t>Benchmarking and comparing AI-driven diagnostic methods present a number of challenges</a:t>
            </a:r>
          </a:p>
          <a:p>
            <a:pPr lvl="1"/>
            <a:r>
              <a:rPr lang="en-US" dirty="0"/>
              <a:t>Synthetic spikes overly simplifies complexity (incomplete penetrance, phenotypes, background genetics)</a:t>
            </a:r>
          </a:p>
          <a:p>
            <a:pPr lvl="1"/>
            <a:r>
              <a:rPr lang="en-US" dirty="0"/>
              <a:t>Need real patient genomes with phenotypes → privacy concerns</a:t>
            </a:r>
          </a:p>
          <a:p>
            <a:endParaRPr lang="en-US" dirty="0"/>
          </a:p>
        </p:txBody>
      </p:sp>
      <p:sp>
        <p:nvSpPr>
          <p:cNvPr id="4" name="Title 3">
            <a:extLst>
              <a:ext uri="{FF2B5EF4-FFF2-40B4-BE49-F238E27FC236}">
                <a16:creationId xmlns:a16="http://schemas.microsoft.com/office/drawing/2014/main" id="{5F24AF79-0793-0541-82B5-68703A748019}"/>
              </a:ext>
            </a:extLst>
          </p:cNvPr>
          <p:cNvSpPr>
            <a:spLocks noGrp="1"/>
          </p:cNvSpPr>
          <p:nvPr>
            <p:ph type="title"/>
          </p:nvPr>
        </p:nvSpPr>
        <p:spPr/>
        <p:txBody>
          <a:bodyPr/>
          <a:lstStyle/>
          <a:p>
            <a:r>
              <a:rPr lang="en-US" dirty="0"/>
              <a:t>Conclusions</a:t>
            </a:r>
          </a:p>
        </p:txBody>
      </p:sp>
    </p:spTree>
    <p:extLst>
      <p:ext uri="{BB962C8B-B14F-4D97-AF65-F5344CB8AC3E}">
        <p14:creationId xmlns:p14="http://schemas.microsoft.com/office/powerpoint/2010/main" val="18982292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A9B18A7-40FD-D44F-ABF5-C382A92B1246}"/>
              </a:ext>
            </a:extLst>
          </p:cNvPr>
          <p:cNvSpPr>
            <a:spLocks noGrp="1"/>
          </p:cNvSpPr>
          <p:nvPr>
            <p:ph type="sldNum" sz="quarter" idx="12"/>
          </p:nvPr>
        </p:nvSpPr>
        <p:spPr/>
        <p:txBody>
          <a:bodyPr/>
          <a:lstStyle/>
          <a:p>
            <a:fld id="{E0BB9DE6-AB9B-7E4C-89BC-7CCB1B9FFC47}" type="slidenum">
              <a:rPr lang="en-US" smtClean="0"/>
              <a:pPr/>
              <a:t>27</a:t>
            </a:fld>
            <a:endParaRPr lang="en-US" dirty="0"/>
          </a:p>
        </p:txBody>
      </p:sp>
      <p:sp>
        <p:nvSpPr>
          <p:cNvPr id="5" name="Content Placeholder 4">
            <a:extLst>
              <a:ext uri="{FF2B5EF4-FFF2-40B4-BE49-F238E27FC236}">
                <a16:creationId xmlns:a16="http://schemas.microsoft.com/office/drawing/2014/main" id="{A6A0F2CD-31BE-1E4E-9093-86FE1BDE6AF9}"/>
              </a:ext>
            </a:extLst>
          </p:cNvPr>
          <p:cNvSpPr>
            <a:spLocks noGrp="1"/>
          </p:cNvSpPr>
          <p:nvPr>
            <p:ph sz="quarter" idx="13"/>
          </p:nvPr>
        </p:nvSpPr>
        <p:spPr>
          <a:xfrm>
            <a:off x="572877" y="1647826"/>
            <a:ext cx="11049917" cy="4718300"/>
          </a:xfrm>
        </p:spPr>
        <p:txBody>
          <a:bodyPr/>
          <a:lstStyle/>
          <a:p>
            <a:r>
              <a:rPr lang="en-US" dirty="0"/>
              <a:t>Retrospective analysis of ~100 cases from Rady’s rapid WGS Program</a:t>
            </a:r>
          </a:p>
          <a:p>
            <a:pPr lvl="1"/>
            <a:r>
              <a:rPr lang="en-US" dirty="0"/>
              <a:t>Diagnosed and some undiagnosed</a:t>
            </a:r>
          </a:p>
          <a:p>
            <a:pPr lvl="1"/>
            <a:r>
              <a:rPr lang="en-US" dirty="0"/>
              <a:t>Previously analyzed using </a:t>
            </a:r>
            <a:r>
              <a:rPr lang="en-US" dirty="0" err="1"/>
              <a:t>VAAST+Phevor</a:t>
            </a:r>
            <a:r>
              <a:rPr lang="en-US" dirty="0"/>
              <a:t> and other custom filters</a:t>
            </a:r>
          </a:p>
          <a:p>
            <a:r>
              <a:rPr lang="en-US" dirty="0"/>
              <a:t>Ongoing - Current analysis</a:t>
            </a:r>
          </a:p>
          <a:p>
            <a:pPr lvl="1"/>
            <a:r>
              <a:rPr lang="en-US" dirty="0"/>
              <a:t>54 probands</a:t>
            </a:r>
          </a:p>
          <a:p>
            <a:pPr lvl="1"/>
            <a:r>
              <a:rPr lang="en-US" dirty="0"/>
              <a:t>14 Undiagnosed probands</a:t>
            </a:r>
          </a:p>
          <a:p>
            <a:pPr lvl="1"/>
            <a:r>
              <a:rPr lang="en-US" dirty="0"/>
              <a:t>Mixture of solos, duos, trios, and one quad.</a:t>
            </a:r>
          </a:p>
          <a:p>
            <a:pPr lvl="1"/>
            <a:r>
              <a:rPr lang="en-US" dirty="0"/>
              <a:t>Variety of ancestries. </a:t>
            </a:r>
          </a:p>
          <a:p>
            <a:pPr lvl="1"/>
            <a:r>
              <a:rPr lang="en-US" dirty="0"/>
              <a:t>Variety of mutation types, SNV, INDEL, SV</a:t>
            </a:r>
          </a:p>
          <a:p>
            <a:pPr lvl="1"/>
            <a:r>
              <a:rPr lang="en-US" dirty="0"/>
              <a:t>Variety of inheritance patterns, AD, AR, XLD, XLR</a:t>
            </a:r>
          </a:p>
          <a:p>
            <a:pPr lvl="1"/>
            <a:r>
              <a:rPr lang="en-US" dirty="0"/>
              <a:t>Variety of genotypes, dominant, de novo, simple recessive, compound heterozygotes</a:t>
            </a:r>
          </a:p>
          <a:p>
            <a:endParaRPr lang="en-US" dirty="0"/>
          </a:p>
        </p:txBody>
      </p:sp>
      <p:sp>
        <p:nvSpPr>
          <p:cNvPr id="4" name="Title 3">
            <a:extLst>
              <a:ext uri="{FF2B5EF4-FFF2-40B4-BE49-F238E27FC236}">
                <a16:creationId xmlns:a16="http://schemas.microsoft.com/office/drawing/2014/main" id="{351EDFB9-0C34-4749-BF0A-D83ED339C9B1}"/>
              </a:ext>
            </a:extLst>
          </p:cNvPr>
          <p:cNvSpPr>
            <a:spLocks noGrp="1"/>
          </p:cNvSpPr>
          <p:nvPr>
            <p:ph type="title"/>
          </p:nvPr>
        </p:nvSpPr>
        <p:spPr/>
        <p:txBody>
          <a:bodyPr/>
          <a:lstStyle/>
          <a:p>
            <a:r>
              <a:rPr lang="en-US" dirty="0"/>
              <a:t>Rady Children Hospital rapid WGS cases</a:t>
            </a:r>
          </a:p>
        </p:txBody>
      </p:sp>
      <p:sp>
        <p:nvSpPr>
          <p:cNvPr id="6" name="Rectangle 5">
            <a:extLst>
              <a:ext uri="{FF2B5EF4-FFF2-40B4-BE49-F238E27FC236}">
                <a16:creationId xmlns:a16="http://schemas.microsoft.com/office/drawing/2014/main" id="{37AE5D97-ED50-1B4C-9B2C-811BBCBA5A0E}"/>
              </a:ext>
            </a:extLst>
          </p:cNvPr>
          <p:cNvSpPr/>
          <p:nvPr/>
        </p:nvSpPr>
        <p:spPr>
          <a:xfrm>
            <a:off x="812940" y="6152495"/>
            <a:ext cx="8144562" cy="461665"/>
          </a:xfrm>
          <a:prstGeom prst="rect">
            <a:avLst/>
          </a:prstGeom>
        </p:spPr>
        <p:txBody>
          <a:bodyPr wrap="square">
            <a:spAutoFit/>
          </a:bodyPr>
          <a:lstStyle/>
          <a:p>
            <a:r>
              <a:rPr lang="en-US" sz="1200" baseline="30000" dirty="0">
                <a:solidFill>
                  <a:srgbClr val="303030"/>
                </a:solidFill>
                <a:latin typeface="Avenir Next" panose="020B0503020202020204" pitchFamily="34" charset="0"/>
              </a:rPr>
              <a:t>1</a:t>
            </a:r>
            <a:r>
              <a:rPr lang="en-US" sz="1200" dirty="0">
                <a:solidFill>
                  <a:srgbClr val="303030"/>
                </a:solidFill>
                <a:latin typeface="Avenir Next" panose="020B0503020202020204" pitchFamily="34" charset="0"/>
              </a:rPr>
              <a:t>Farnaes L, Hildreth A, Sweeney NM, et al. Rapid whole-genome sequencing decreases infant morbidity and cost of hospitalization. </a:t>
            </a:r>
            <a:r>
              <a:rPr lang="en-US" sz="1200" i="1" dirty="0">
                <a:solidFill>
                  <a:srgbClr val="303030"/>
                </a:solidFill>
                <a:latin typeface="Avenir Next" panose="020B0503020202020204" pitchFamily="34" charset="0"/>
              </a:rPr>
              <a:t>NPJ </a:t>
            </a:r>
            <a:r>
              <a:rPr lang="en-US" sz="1200" i="1" dirty="0" err="1">
                <a:solidFill>
                  <a:srgbClr val="303030"/>
                </a:solidFill>
                <a:latin typeface="Avenir Next" panose="020B0503020202020204" pitchFamily="34" charset="0"/>
              </a:rPr>
              <a:t>Genom</a:t>
            </a:r>
            <a:r>
              <a:rPr lang="en-US" sz="1200" i="1" dirty="0">
                <a:solidFill>
                  <a:srgbClr val="303030"/>
                </a:solidFill>
                <a:latin typeface="Avenir Next" panose="020B0503020202020204" pitchFamily="34" charset="0"/>
              </a:rPr>
              <a:t> Med</a:t>
            </a:r>
            <a:r>
              <a:rPr lang="en-US" sz="1200" dirty="0">
                <a:solidFill>
                  <a:srgbClr val="303030"/>
                </a:solidFill>
                <a:latin typeface="Avenir Next" panose="020B0503020202020204" pitchFamily="34" charset="0"/>
              </a:rPr>
              <a:t>. 2018;3:10. Published 2018 Apr 4. doi:10.1038/s41525-018-0049-4</a:t>
            </a:r>
            <a:endParaRPr lang="en-US" sz="1200" dirty="0">
              <a:latin typeface="Avenir Next" panose="020B0503020202020204" pitchFamily="34" charset="0"/>
            </a:endParaRPr>
          </a:p>
        </p:txBody>
      </p:sp>
      <p:pic>
        <p:nvPicPr>
          <p:cNvPr id="7" name="Picture 6">
            <a:extLst>
              <a:ext uri="{FF2B5EF4-FFF2-40B4-BE49-F238E27FC236}">
                <a16:creationId xmlns:a16="http://schemas.microsoft.com/office/drawing/2014/main" id="{E9B33AFE-CCC9-1941-8CD5-593FDFDCB5B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815857" y="5976994"/>
            <a:ext cx="1113467" cy="689166"/>
          </a:xfrm>
          <a:prstGeom prst="rect">
            <a:avLst/>
          </a:prstGeom>
        </p:spPr>
      </p:pic>
    </p:spTree>
    <p:extLst>
      <p:ext uri="{BB962C8B-B14F-4D97-AF65-F5344CB8AC3E}">
        <p14:creationId xmlns:p14="http://schemas.microsoft.com/office/powerpoint/2010/main" val="1115000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Office Theme">
  <a:themeElements>
    <a:clrScheme name="Fabrig Genomics Final">
      <a:dk1>
        <a:srgbClr val="000000"/>
      </a:dk1>
      <a:lt1>
        <a:srgbClr val="FFFFFF"/>
      </a:lt1>
      <a:dk2>
        <a:srgbClr val="000000"/>
      </a:dk2>
      <a:lt2>
        <a:srgbClr val="808285"/>
      </a:lt2>
      <a:accent1>
        <a:srgbClr val="10A05B"/>
      </a:accent1>
      <a:accent2>
        <a:srgbClr val="2EE474"/>
      </a:accent2>
      <a:accent3>
        <a:srgbClr val="A2FE00"/>
      </a:accent3>
      <a:accent4>
        <a:srgbClr val="0076BD"/>
      </a:accent4>
      <a:accent5>
        <a:srgbClr val="1A237E"/>
      </a:accent5>
      <a:accent6>
        <a:srgbClr val="00BBE4"/>
      </a:accent6>
      <a:hlink>
        <a:srgbClr val="8CE4EA"/>
      </a:hlink>
      <a:folHlink>
        <a:srgbClr val="1A237E"/>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abric_PPT_Template_R5" id="{90BF4D7B-7EA4-F348-A5F4-B07746763CB6}" vid="{18210546-8A30-4245-A94F-349A9D98B73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12066</TotalTime>
  <Words>2198</Words>
  <Application>Microsoft Macintosh PowerPoint</Application>
  <PresentationFormat>Widescreen</PresentationFormat>
  <Paragraphs>385</Paragraphs>
  <Slides>27</Slides>
  <Notes>16</Notes>
  <HiddenSlides>1</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27</vt:i4>
      </vt:variant>
    </vt:vector>
  </HeadingPairs>
  <TitlesOfParts>
    <vt:vector size="35" baseType="lpstr">
      <vt:lpstr>.AppleSystemUIFont</vt:lpstr>
      <vt:lpstr>Arial</vt:lpstr>
      <vt:lpstr>Avenir Next</vt:lpstr>
      <vt:lpstr>Calibri</vt:lpstr>
      <vt:lpstr>Cambria</vt:lpstr>
      <vt:lpstr>Helvetica</vt:lpstr>
      <vt:lpstr>Wingdings</vt:lpstr>
      <vt:lpstr>1_Office Theme</vt:lpstr>
      <vt:lpstr>CAGI slide pack guidelines I agree to my slides being used according to the following terms:  _______Erwin Frise_______</vt:lpstr>
      <vt:lpstr>Benchmarking an artificial intelligence method for fast diagnosis of rare genetic disease</vt:lpstr>
      <vt:lpstr>Number of genes for Mendelian conditions is growing</vt:lpstr>
      <vt:lpstr>PowerPoint Presentation</vt:lpstr>
      <vt:lpstr>Need for rapid WGS diagnosis in the NICU</vt:lpstr>
      <vt:lpstr>VAAST &amp; Phevor</vt:lpstr>
      <vt:lpstr>VAAST and Phevor prioritize candidate disease causing variants</vt:lpstr>
      <vt:lpstr>Fabric GEM – Taking VAAST &amp; Phevor fast forward</vt:lpstr>
      <vt:lpstr>Fabric GEM – Bayes Factor score</vt:lpstr>
      <vt:lpstr>Fabric GEM – Spiking simulations</vt:lpstr>
      <vt:lpstr>PowerPoint Presentation</vt:lpstr>
      <vt:lpstr>PowerPoint Presentation</vt:lpstr>
      <vt:lpstr>Phenotypes: Finding HPO terms is hidden time sink in the diagnostic process </vt:lpstr>
      <vt:lpstr>Phenotypes: Using automated descriptions</vt:lpstr>
      <vt:lpstr>GEM – Performance is best using NLP generated phenotype descriptions</vt:lpstr>
      <vt:lpstr>GEM – resilient to misdiagnosis</vt:lpstr>
      <vt:lpstr>GEM – Rady’s undiagnosed cases</vt:lpstr>
      <vt:lpstr>GEM – Rady’s undiagnosed cases</vt:lpstr>
      <vt:lpstr>PowerPoint Presentation</vt:lpstr>
      <vt:lpstr>PowerPoint Presentation</vt:lpstr>
      <vt:lpstr>PowerPoint Presentation</vt:lpstr>
      <vt:lpstr>Challenges for benchmarking diagnosis methods</vt:lpstr>
      <vt:lpstr>PowerPoint Presentation</vt:lpstr>
      <vt:lpstr>RCH undiagnosed analysis by GEM</vt:lpstr>
      <vt:lpstr>Consanguinity a complicating factor</vt:lpstr>
      <vt:lpstr>Conclusions</vt:lpstr>
      <vt:lpstr>Rady Children Hospital rapid WGS cases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next for VAAST and Phevor?</dc:title>
  <dc:creator>Francisco De La Vega</dc:creator>
  <cp:lastModifiedBy>Erwin Frise</cp:lastModifiedBy>
  <cp:revision>221</cp:revision>
  <dcterms:created xsi:type="dcterms:W3CDTF">2019-08-19T21:00:23Z</dcterms:created>
  <dcterms:modified xsi:type="dcterms:W3CDTF">2019-12-05T22:19:33Z</dcterms:modified>
</cp:coreProperties>
</file>