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9" r:id="rId2"/>
    <p:sldId id="268" r:id="rId3"/>
    <p:sldId id="287" r:id="rId4"/>
    <p:sldId id="328" r:id="rId5"/>
    <p:sldId id="333" r:id="rId6"/>
    <p:sldId id="340" r:id="rId7"/>
    <p:sldId id="448" r:id="rId8"/>
    <p:sldId id="327" r:id="rId9"/>
    <p:sldId id="339" r:id="rId10"/>
    <p:sldId id="288" r:id="rId11"/>
    <p:sldId id="449" r:id="rId12"/>
    <p:sldId id="348" r:id="rId13"/>
    <p:sldId id="450" r:id="rId14"/>
    <p:sldId id="350" r:id="rId15"/>
    <p:sldId id="354" r:id="rId16"/>
  </p:sldIdLst>
  <p:sldSz cx="12192000" cy="6858000"/>
  <p:notesSz cx="6858000" cy="9144000"/>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791"/>
    <p:restoredTop sz="94674"/>
  </p:normalViewPr>
  <p:slideViewPr>
    <p:cSldViewPr>
      <p:cViewPr varScale="1">
        <p:scale>
          <a:sx n="102" d="100"/>
          <a:sy n="102" d="100"/>
        </p:scale>
        <p:origin x="712" y="184"/>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ltLang="en-US"/>
          </a:p>
        </p:txBody>
      </p:sp>
      <p:sp>
        <p:nvSpPr>
          <p:cNvPr id="14339"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ltLang="en-US"/>
          </a:p>
        </p:txBody>
      </p:sp>
      <p:sp>
        <p:nvSpPr>
          <p:cNvPr id="14340"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ltLang="en-US"/>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2CA231A7-777A-44EA-986B-B82287673E75}" type="slidenum">
              <a:rPr lang="en-US" altLang="en-US"/>
              <a:pPr/>
              <a:t>‹#›</a:t>
            </a:fld>
            <a:endParaRPr lang="en-US" altLang="en-US"/>
          </a:p>
        </p:txBody>
      </p:sp>
    </p:spTree>
    <p:extLst>
      <p:ext uri="{BB962C8B-B14F-4D97-AF65-F5344CB8AC3E}">
        <p14:creationId xmlns:p14="http://schemas.microsoft.com/office/powerpoint/2010/main" val="399727304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D3D3505A-958E-45ED-B45E-CF2A158DA9B9}" type="slidenum">
              <a:rPr lang="en-US" altLang="en-US"/>
              <a:pPr/>
              <a:t>‹#›</a:t>
            </a:fld>
            <a:endParaRPr lang="en-US" altLang="en-US"/>
          </a:p>
        </p:txBody>
      </p:sp>
    </p:spTree>
    <p:extLst>
      <p:ext uri="{BB962C8B-B14F-4D97-AF65-F5344CB8AC3E}">
        <p14:creationId xmlns:p14="http://schemas.microsoft.com/office/powerpoint/2010/main" val="266632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19A00E3-A71D-4D7A-9930-683195D2E329}" type="slidenum">
              <a:rPr lang="en-US" altLang="en-US"/>
              <a:pPr/>
              <a:t>‹#›</a:t>
            </a:fld>
            <a:endParaRPr lang="en-US" altLang="en-US"/>
          </a:p>
        </p:txBody>
      </p:sp>
    </p:spTree>
    <p:extLst>
      <p:ext uri="{BB962C8B-B14F-4D97-AF65-F5344CB8AC3E}">
        <p14:creationId xmlns:p14="http://schemas.microsoft.com/office/powerpoint/2010/main" val="1105463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6BC5CE09-44C4-4B44-976F-3ED068A889DC}" type="slidenum">
              <a:rPr lang="en-US" altLang="en-US"/>
              <a:pPr/>
              <a:t>‹#›</a:t>
            </a:fld>
            <a:endParaRPr lang="en-US" altLang="en-US"/>
          </a:p>
        </p:txBody>
      </p:sp>
    </p:spTree>
    <p:extLst>
      <p:ext uri="{BB962C8B-B14F-4D97-AF65-F5344CB8AC3E}">
        <p14:creationId xmlns:p14="http://schemas.microsoft.com/office/powerpoint/2010/main" val="18953904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618BCB2D-4CF2-4D6E-970D-25FD601DB304}" type="slidenum">
              <a:rPr lang="en-US" altLang="en-US"/>
              <a:pPr/>
              <a:t>‹#›</a:t>
            </a:fld>
            <a:endParaRPr lang="en-US" altLang="en-US"/>
          </a:p>
        </p:txBody>
      </p:sp>
    </p:spTree>
    <p:extLst>
      <p:ext uri="{BB962C8B-B14F-4D97-AF65-F5344CB8AC3E}">
        <p14:creationId xmlns:p14="http://schemas.microsoft.com/office/powerpoint/2010/main" val="199670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altLang="en-US"/>
          </a:p>
        </p:txBody>
      </p:sp>
      <p:sp>
        <p:nvSpPr>
          <p:cNvPr id="8" name="Footer Placeholder 7"/>
          <p:cNvSpPr>
            <a:spLocks noGrp="1"/>
          </p:cNvSpPr>
          <p:nvPr>
            <p:ph type="ftr" sz="quarter" idx="11"/>
          </p:nvPr>
        </p:nvSpPr>
        <p:spPr/>
        <p:txBody>
          <a:bodyPr/>
          <a:lstStyle>
            <a:lvl1pPr>
              <a:defRPr/>
            </a:lvl1pPr>
          </a:lstStyle>
          <a:p>
            <a:endParaRPr lang="en-US" altLang="en-US"/>
          </a:p>
        </p:txBody>
      </p:sp>
      <p:sp>
        <p:nvSpPr>
          <p:cNvPr id="9" name="Slide Number Placeholder 8"/>
          <p:cNvSpPr>
            <a:spLocks noGrp="1"/>
          </p:cNvSpPr>
          <p:nvPr>
            <p:ph type="sldNum" sz="quarter" idx="12"/>
          </p:nvPr>
        </p:nvSpPr>
        <p:spPr/>
        <p:txBody>
          <a:bodyPr/>
          <a:lstStyle>
            <a:lvl1pPr>
              <a:defRPr/>
            </a:lvl1pPr>
          </a:lstStyle>
          <a:p>
            <a:fld id="{A2460C5D-AFC2-4271-9970-C7EA2D6E8236}" type="slidenum">
              <a:rPr lang="en-US" altLang="en-US"/>
              <a:pPr/>
              <a:t>‹#›</a:t>
            </a:fld>
            <a:endParaRPr lang="en-US" altLang="en-US"/>
          </a:p>
        </p:txBody>
      </p:sp>
    </p:spTree>
    <p:extLst>
      <p:ext uri="{BB962C8B-B14F-4D97-AF65-F5344CB8AC3E}">
        <p14:creationId xmlns:p14="http://schemas.microsoft.com/office/powerpoint/2010/main" val="3324406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ltLang="en-US"/>
          </a:p>
        </p:txBody>
      </p:sp>
      <p:sp>
        <p:nvSpPr>
          <p:cNvPr id="4" name="Footer Placeholder 3"/>
          <p:cNvSpPr>
            <a:spLocks noGrp="1"/>
          </p:cNvSpPr>
          <p:nvPr>
            <p:ph type="ftr" sz="quarter" idx="11"/>
          </p:nvPr>
        </p:nvSpPr>
        <p:spPr/>
        <p:txBody>
          <a:bodyPr/>
          <a:lstStyle>
            <a:lvl1pPr>
              <a:defRPr/>
            </a:lvl1pPr>
          </a:lstStyle>
          <a:p>
            <a:endParaRPr lang="en-US" altLang="en-US"/>
          </a:p>
        </p:txBody>
      </p:sp>
      <p:sp>
        <p:nvSpPr>
          <p:cNvPr id="5" name="Slide Number Placeholder 4"/>
          <p:cNvSpPr>
            <a:spLocks noGrp="1"/>
          </p:cNvSpPr>
          <p:nvPr>
            <p:ph type="sldNum" sz="quarter" idx="12"/>
          </p:nvPr>
        </p:nvSpPr>
        <p:spPr/>
        <p:txBody>
          <a:bodyPr/>
          <a:lstStyle>
            <a:lvl1pPr>
              <a:defRPr/>
            </a:lvl1pPr>
          </a:lstStyle>
          <a:p>
            <a:fld id="{8938911A-CAF5-42BB-ADA4-A7D74563C950}" type="slidenum">
              <a:rPr lang="en-US" altLang="en-US"/>
              <a:pPr/>
              <a:t>‹#›</a:t>
            </a:fld>
            <a:endParaRPr lang="en-US" altLang="en-US"/>
          </a:p>
        </p:txBody>
      </p:sp>
    </p:spTree>
    <p:extLst>
      <p:ext uri="{BB962C8B-B14F-4D97-AF65-F5344CB8AC3E}">
        <p14:creationId xmlns:p14="http://schemas.microsoft.com/office/powerpoint/2010/main" val="59767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ltLang="en-US"/>
          </a:p>
        </p:txBody>
      </p:sp>
      <p:sp>
        <p:nvSpPr>
          <p:cNvPr id="3" name="Footer Placeholder 2"/>
          <p:cNvSpPr>
            <a:spLocks noGrp="1"/>
          </p:cNvSpPr>
          <p:nvPr>
            <p:ph type="ftr" sz="quarter" idx="11"/>
          </p:nvPr>
        </p:nvSpPr>
        <p:spPr/>
        <p:txBody>
          <a:bodyPr/>
          <a:lstStyle>
            <a:lvl1pPr>
              <a:defRPr/>
            </a:lvl1pPr>
          </a:lstStyle>
          <a:p>
            <a:endParaRPr lang="en-US" altLang="en-US"/>
          </a:p>
        </p:txBody>
      </p:sp>
      <p:sp>
        <p:nvSpPr>
          <p:cNvPr id="4" name="Slide Number Placeholder 3"/>
          <p:cNvSpPr>
            <a:spLocks noGrp="1"/>
          </p:cNvSpPr>
          <p:nvPr>
            <p:ph type="sldNum" sz="quarter" idx="12"/>
          </p:nvPr>
        </p:nvSpPr>
        <p:spPr/>
        <p:txBody>
          <a:bodyPr/>
          <a:lstStyle>
            <a:lvl1pPr>
              <a:defRPr/>
            </a:lvl1pPr>
          </a:lstStyle>
          <a:p>
            <a:fld id="{328E80A7-64C6-4199-932B-BFBFEDBD3457}" type="slidenum">
              <a:rPr lang="en-US" altLang="en-US"/>
              <a:pPr/>
              <a:t>‹#›</a:t>
            </a:fld>
            <a:endParaRPr lang="en-US" altLang="en-US"/>
          </a:p>
        </p:txBody>
      </p:sp>
    </p:spTree>
    <p:extLst>
      <p:ext uri="{BB962C8B-B14F-4D97-AF65-F5344CB8AC3E}">
        <p14:creationId xmlns:p14="http://schemas.microsoft.com/office/powerpoint/2010/main" val="4128923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0A3F50EB-5D64-4449-BD7E-849EC2D5D690}" type="slidenum">
              <a:rPr lang="en-US" altLang="en-US"/>
              <a:pPr/>
              <a:t>‹#›</a:t>
            </a:fld>
            <a:endParaRPr lang="en-US" altLang="en-US"/>
          </a:p>
        </p:txBody>
      </p:sp>
    </p:spTree>
    <p:extLst>
      <p:ext uri="{BB962C8B-B14F-4D97-AF65-F5344CB8AC3E}">
        <p14:creationId xmlns:p14="http://schemas.microsoft.com/office/powerpoint/2010/main" val="3259645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ltLang="en-US"/>
          </a:p>
        </p:txBody>
      </p:sp>
      <p:sp>
        <p:nvSpPr>
          <p:cNvPr id="6" name="Footer Placeholder 5"/>
          <p:cNvSpPr>
            <a:spLocks noGrp="1"/>
          </p:cNvSpPr>
          <p:nvPr>
            <p:ph type="ftr" sz="quarter" idx="11"/>
          </p:nvPr>
        </p:nvSpPr>
        <p:spPr/>
        <p:txBody>
          <a:bodyPr/>
          <a:lstStyle>
            <a:lvl1pPr>
              <a:defRPr/>
            </a:lvl1pPr>
          </a:lstStyle>
          <a:p>
            <a:endParaRPr lang="en-US" altLang="en-US"/>
          </a:p>
        </p:txBody>
      </p:sp>
      <p:sp>
        <p:nvSpPr>
          <p:cNvPr id="7" name="Slide Number Placeholder 6"/>
          <p:cNvSpPr>
            <a:spLocks noGrp="1"/>
          </p:cNvSpPr>
          <p:nvPr>
            <p:ph type="sldNum" sz="quarter" idx="12"/>
          </p:nvPr>
        </p:nvSpPr>
        <p:spPr/>
        <p:txBody>
          <a:bodyPr/>
          <a:lstStyle>
            <a:lvl1pPr>
              <a:defRPr/>
            </a:lvl1pPr>
          </a:lstStyle>
          <a:p>
            <a:fld id="{FB97113C-3E0E-4068-B188-19DFF3C0BEB3}" type="slidenum">
              <a:rPr lang="en-US" altLang="en-US"/>
              <a:pPr/>
              <a:t>‹#›</a:t>
            </a:fld>
            <a:endParaRPr lang="en-US" altLang="en-US"/>
          </a:p>
        </p:txBody>
      </p:sp>
    </p:spTree>
    <p:extLst>
      <p:ext uri="{BB962C8B-B14F-4D97-AF65-F5344CB8AC3E}">
        <p14:creationId xmlns:p14="http://schemas.microsoft.com/office/powerpoint/2010/main" val="37006743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10CA9616-5654-462E-920D-A67A33F3A492}" type="slidenum">
              <a:rPr lang="en-US" altLang="en-US"/>
              <a:pPr/>
              <a:t>‹#›</a:t>
            </a:fld>
            <a:endParaRPr lang="en-US" altLang="en-US"/>
          </a:p>
        </p:txBody>
      </p:sp>
    </p:spTree>
    <p:extLst>
      <p:ext uri="{BB962C8B-B14F-4D97-AF65-F5344CB8AC3E}">
        <p14:creationId xmlns:p14="http://schemas.microsoft.com/office/powerpoint/2010/main" val="1430231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Slide Number Placeholder 5"/>
          <p:cNvSpPr>
            <a:spLocks noGrp="1"/>
          </p:cNvSpPr>
          <p:nvPr>
            <p:ph type="sldNum" sz="quarter" idx="12"/>
          </p:nvPr>
        </p:nvSpPr>
        <p:spPr/>
        <p:txBody>
          <a:bodyPr/>
          <a:lstStyle>
            <a:lvl1pPr>
              <a:defRPr/>
            </a:lvl1pPr>
          </a:lstStyle>
          <a:p>
            <a:fld id="{55BD7CD0-DA92-480F-A035-4F2B78B0556F}" type="slidenum">
              <a:rPr lang="en-US" altLang="en-US"/>
              <a:pPr/>
              <a:t>‹#›</a:t>
            </a:fld>
            <a:endParaRPr lang="en-US" altLang="en-US"/>
          </a:p>
        </p:txBody>
      </p:sp>
    </p:spTree>
    <p:extLst>
      <p:ext uri="{BB962C8B-B14F-4D97-AF65-F5344CB8AC3E}">
        <p14:creationId xmlns:p14="http://schemas.microsoft.com/office/powerpoint/2010/main" val="21743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609600" y="6245225"/>
            <a:ext cx="2844800" cy="476250"/>
          </a:xfrm>
        </p:spPr>
        <p:txBody>
          <a:bodyPr/>
          <a:lstStyle>
            <a:lvl1pPr>
              <a:defRPr/>
            </a:lvl1pPr>
          </a:lstStyle>
          <a:p>
            <a:endParaRPr lang="en-US" altLang="en-US"/>
          </a:p>
        </p:txBody>
      </p:sp>
      <p:sp>
        <p:nvSpPr>
          <p:cNvPr id="7" name="Footer Placeholder 6"/>
          <p:cNvSpPr>
            <a:spLocks noGrp="1"/>
          </p:cNvSpPr>
          <p:nvPr>
            <p:ph type="ftr" sz="quarter" idx="11"/>
          </p:nvPr>
        </p:nvSpPr>
        <p:spPr>
          <a:xfrm>
            <a:off x="4165600" y="6245225"/>
            <a:ext cx="3860800" cy="476250"/>
          </a:xfrm>
        </p:spPr>
        <p:txBody>
          <a:bodyPr/>
          <a:lstStyle>
            <a:lvl1pPr>
              <a:defRPr/>
            </a:lvl1pPr>
          </a:lstStyle>
          <a:p>
            <a:endParaRPr lang="en-US" altLang="en-US"/>
          </a:p>
        </p:txBody>
      </p:sp>
      <p:sp>
        <p:nvSpPr>
          <p:cNvPr id="8" name="Slide Number Placeholder 7"/>
          <p:cNvSpPr>
            <a:spLocks noGrp="1"/>
          </p:cNvSpPr>
          <p:nvPr>
            <p:ph type="sldNum" sz="quarter" idx="12"/>
          </p:nvPr>
        </p:nvSpPr>
        <p:spPr>
          <a:xfrm>
            <a:off x="8737600" y="6245225"/>
            <a:ext cx="2844800" cy="476250"/>
          </a:xfrm>
        </p:spPr>
        <p:txBody>
          <a:bodyPr/>
          <a:lstStyle>
            <a:lvl1pPr>
              <a:defRPr/>
            </a:lvl1pPr>
          </a:lstStyle>
          <a:p>
            <a:fld id="{9E27A85B-FD03-4EAD-9B34-994907C9F9DD}" type="slidenum">
              <a:rPr lang="en-US" altLang="en-US"/>
              <a:pPr/>
              <a:t>‹#›</a:t>
            </a:fld>
            <a:endParaRPr lang="en-US" altLang="en-US"/>
          </a:p>
        </p:txBody>
      </p:sp>
    </p:spTree>
    <p:extLst>
      <p:ext uri="{BB962C8B-B14F-4D97-AF65-F5344CB8AC3E}">
        <p14:creationId xmlns:p14="http://schemas.microsoft.com/office/powerpoint/2010/main" val="35242674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EE025CA1-4705-4928-AF03-036718C5E77C}"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tif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Rectangle 4"/>
          <p:cNvSpPr>
            <a:spLocks noGrp="1" noChangeArrowheads="1"/>
          </p:cNvSpPr>
          <p:nvPr>
            <p:ph type="title"/>
          </p:nvPr>
        </p:nvSpPr>
        <p:spPr/>
        <p:txBody>
          <a:bodyPr/>
          <a:lstStyle/>
          <a:p>
            <a:r>
              <a:rPr lang="en-US" altLang="en-US" sz="4000" dirty="0"/>
              <a:t>CAGI slide pack guidelines</a:t>
            </a:r>
            <a:br>
              <a:rPr lang="en-US" altLang="en-US" sz="4000" dirty="0"/>
            </a:br>
            <a:r>
              <a:rPr lang="en-US" altLang="en-US" sz="1800" dirty="0"/>
              <a:t>I agree to my slides being used according to the following terms: </a:t>
            </a:r>
            <a:r>
              <a:rPr lang="en-US" altLang="en-US" sz="1800" i="1" dirty="0"/>
              <a:t>_______</a:t>
            </a:r>
            <a:r>
              <a:rPr lang="en-US" altLang="en-US" sz="1800" i="1" dirty="0">
                <a:solidFill>
                  <a:srgbClr val="FF3300"/>
                </a:solidFill>
              </a:rPr>
              <a:t>Kymberleigh Pagel</a:t>
            </a:r>
            <a:r>
              <a:rPr lang="en-US" altLang="en-US" sz="1800" i="1" dirty="0"/>
              <a:t>_______</a:t>
            </a:r>
          </a:p>
        </p:txBody>
      </p:sp>
      <p:sp>
        <p:nvSpPr>
          <p:cNvPr id="8197" name="Rectangle 5"/>
          <p:cNvSpPr>
            <a:spLocks noGrp="1" noChangeArrowheads="1"/>
          </p:cNvSpPr>
          <p:nvPr>
            <p:ph type="body" idx="1"/>
          </p:nvPr>
        </p:nvSpPr>
        <p:spPr/>
        <p:txBody>
          <a:bodyPr/>
          <a:lstStyle/>
          <a:p>
            <a:pPr>
              <a:lnSpc>
                <a:spcPct val="80000"/>
              </a:lnSpc>
            </a:pPr>
            <a:r>
              <a:rPr lang="en-US" altLang="en-US" sz="1400" dirty="0"/>
              <a:t>Authors: please include THIS slide at the beginning of your presentation to indicate that you agree with reuse of your slides in CAGI presentations, according to the terms below, and digitally sign by writing your name above.</a:t>
            </a:r>
          </a:p>
          <a:p>
            <a:pPr>
              <a:lnSpc>
                <a:spcPct val="80000"/>
              </a:lnSpc>
            </a:pPr>
            <a:endParaRPr lang="en-US" altLang="en-US" sz="1400" dirty="0"/>
          </a:p>
          <a:p>
            <a:pPr>
              <a:lnSpc>
                <a:spcPct val="80000"/>
              </a:lnSpc>
            </a:pPr>
            <a:r>
              <a:rPr lang="en-US" altLang="en-US" sz="1400" dirty="0"/>
              <a:t>To disseminate the CAGI results, I encourage all CAGI participants to remix these CAGI slides for inclusion in their oral and poster presentations</a:t>
            </a:r>
          </a:p>
          <a:p>
            <a:pPr>
              <a:lnSpc>
                <a:spcPct val="80000"/>
              </a:lnSpc>
            </a:pPr>
            <a:r>
              <a:rPr lang="en-US" altLang="en-US" sz="1400" dirty="0"/>
              <a:t>CAGI participants may use or publish any content of these slides only in compliance with the CAGI Data Use Agreement</a:t>
            </a:r>
          </a:p>
          <a:p>
            <a:pPr>
              <a:lnSpc>
                <a:spcPct val="80000"/>
              </a:lnSpc>
            </a:pPr>
            <a:r>
              <a:rPr lang="en-US" altLang="en-US" sz="1400" dirty="0"/>
              <a:t>CAGI participants may not cite or publish any content of these slides except with the written permission of the originating author or in the primary CAGI publications</a:t>
            </a:r>
          </a:p>
          <a:p>
            <a:pPr>
              <a:lnSpc>
                <a:spcPct val="80000"/>
              </a:lnSpc>
            </a:pPr>
            <a:r>
              <a:rPr lang="en-US" altLang="en-US" sz="1400" dirty="0"/>
              <a:t>CAGI participants must acknowledge the original authors of these slides and CAGI 2013.  Include the acknowledgement banner across the bottom</a:t>
            </a:r>
          </a:p>
          <a:p>
            <a:pPr>
              <a:lnSpc>
                <a:spcPct val="80000"/>
              </a:lnSpc>
            </a:pPr>
            <a:r>
              <a:rPr lang="en-US" altLang="en-US" sz="1400" dirty="0"/>
              <a:t>CAGI participants must include the CAGI credits slide in their presentations</a:t>
            </a:r>
          </a:p>
          <a:p>
            <a:pPr>
              <a:lnSpc>
                <a:spcPct val="80000"/>
              </a:lnSpc>
            </a:pPr>
            <a:r>
              <a:rPr lang="en-US" altLang="en-US" sz="1400" dirty="0"/>
              <a:t>Slides with a red slash (no remix) may not be included in a presentation unless all attendees are registered CAGI participants who signed the data use agreement</a:t>
            </a:r>
          </a:p>
          <a:p>
            <a:pPr>
              <a:lnSpc>
                <a:spcPct val="80000"/>
              </a:lnSpc>
            </a:pPr>
            <a:r>
              <a:rPr lang="en-US" altLang="en-US" sz="1400" dirty="0"/>
              <a:t>Slides with a red X over the entire slide may not be  used in any circumstances</a:t>
            </a:r>
          </a:p>
          <a:p>
            <a:pPr>
              <a:lnSpc>
                <a:spcPct val="80000"/>
              </a:lnSpc>
            </a:pPr>
            <a:r>
              <a:rPr lang="en-US" altLang="en-US" sz="1400" dirty="0"/>
              <a:t>Slides with a blue slash (embargoed) may not be used unless the embargo is explicitly lifted</a:t>
            </a:r>
          </a:p>
          <a:p>
            <a:pPr>
              <a:lnSpc>
                <a:spcPct val="80000"/>
              </a:lnSpc>
            </a:pPr>
            <a:r>
              <a:rPr lang="en-US" altLang="en-US" sz="1400" dirty="0">
                <a:latin typeface="Arial" panose="020B0604020202020204" pitchFamily="34" charset="0"/>
                <a:cs typeface="Arial" panose="020B0604020202020204" pitchFamily="34" charset="0"/>
              </a:rPr>
              <a:t>Slides without slash or X may be tweeted unless flagged with the “No tweet” icon.</a:t>
            </a:r>
            <a:endParaRPr lang="en-US" altLang="en-US" sz="1400" dirty="0"/>
          </a:p>
          <a:p>
            <a:pPr>
              <a:lnSpc>
                <a:spcPct val="80000"/>
              </a:lnSpc>
            </a:pPr>
            <a:r>
              <a:rPr lang="en-US" altLang="en-US" sz="1400" dirty="0"/>
              <a:t>CAGI participants using these slides must explain the “No tweet” icon, which means that the slide content should not be disseminated outside the presenting conference hall.  If the presentation venue permits pervasive tweeting, you may not include these slides in your talk</a:t>
            </a:r>
          </a:p>
          <a:p>
            <a:pPr>
              <a:lnSpc>
                <a:spcPct val="80000"/>
              </a:lnSpc>
            </a:pPr>
            <a:endParaRPr lang="en-US" altLang="en-US" sz="1400" dirty="0"/>
          </a:p>
          <a:p>
            <a:pPr>
              <a:lnSpc>
                <a:spcPct val="80000"/>
              </a:lnSpc>
            </a:pPr>
            <a:r>
              <a:rPr lang="en-US" altLang="en-US" sz="1400" dirty="0"/>
              <a:t>Note for slide authors: we expect all CAGI participants to abide by these restrictions, and will make best effort to ensure they are followed.  However, but bear in mind that we have limited means of enforcing them, and therefore the restrictions cannot be guaranteed.</a:t>
            </a:r>
          </a:p>
        </p:txBody>
      </p:sp>
      <p:grpSp>
        <p:nvGrpSpPr>
          <p:cNvPr id="6" name="Group 5"/>
          <p:cNvGrpSpPr>
            <a:grpSpLocks/>
          </p:cNvGrpSpPr>
          <p:nvPr/>
        </p:nvGrpSpPr>
        <p:grpSpPr bwMode="auto">
          <a:xfrm>
            <a:off x="10972800" y="4267200"/>
            <a:ext cx="439738" cy="439738"/>
            <a:chOff x="5373" y="3933"/>
            <a:chExt cx="387" cy="387"/>
          </a:xfrm>
        </p:grpSpPr>
        <p:sp>
          <p:nvSpPr>
            <p:cNvPr id="7" name="Oval 6"/>
            <p:cNvSpPr>
              <a:spLocks/>
            </p:cNvSpPr>
            <p:nvPr/>
          </p:nvSpPr>
          <p:spPr bwMode="auto">
            <a:xfrm>
              <a:off x="5373" y="3933"/>
              <a:ext cx="387" cy="387"/>
            </a:xfrm>
            <a:prstGeom prst="ellipse">
              <a:avLst/>
            </a:prstGeom>
            <a:solidFill>
              <a:schemeClr val="bg1"/>
            </a:solidFill>
            <a:ln w="28575">
              <a:solidFill>
                <a:srgbClr val="FF0200"/>
              </a:solidFill>
              <a:round/>
              <a:headEnd/>
              <a:tailEnd/>
            </a:ln>
          </p:spPr>
          <p:txBody>
            <a:bodyPr lIns="0" tIns="0" rIns="0" bIns="0"/>
            <a:lstStyle>
              <a:lvl1pPr defTabSz="457200">
                <a:defRPr>
                  <a:solidFill>
                    <a:schemeClr val="tx1"/>
                  </a:solidFill>
                  <a:latin typeface="Arial" pitchFamily="34" charset="0"/>
                </a:defRPr>
              </a:lvl1pPr>
              <a:lvl2pPr marL="37931725" indent="-37474525" defTabSz="4572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marL="457200" fontAlgn="base">
                <a:spcBef>
                  <a:spcPct val="0"/>
                </a:spcBef>
                <a:spcAft>
                  <a:spcPct val="0"/>
                </a:spcAft>
                <a:defRPr>
                  <a:solidFill>
                    <a:schemeClr val="tx1"/>
                  </a:solidFill>
                  <a:latin typeface="Arial" pitchFamily="34" charset="0"/>
                </a:defRPr>
              </a:lvl6pPr>
              <a:lvl7pPr marL="914400" fontAlgn="base">
                <a:spcBef>
                  <a:spcPct val="0"/>
                </a:spcBef>
                <a:spcAft>
                  <a:spcPct val="0"/>
                </a:spcAft>
                <a:defRPr>
                  <a:solidFill>
                    <a:schemeClr val="tx1"/>
                  </a:solidFill>
                  <a:latin typeface="Arial" pitchFamily="34" charset="0"/>
                </a:defRPr>
              </a:lvl7pPr>
              <a:lvl8pPr marL="1371600" fontAlgn="base">
                <a:spcBef>
                  <a:spcPct val="0"/>
                </a:spcBef>
                <a:spcAft>
                  <a:spcPct val="0"/>
                </a:spcAft>
                <a:defRPr>
                  <a:solidFill>
                    <a:schemeClr val="tx1"/>
                  </a:solidFill>
                  <a:latin typeface="Arial" pitchFamily="34" charset="0"/>
                </a:defRPr>
              </a:lvl8pPr>
              <a:lvl9pPr marL="1828800" fontAlgn="base">
                <a:spcBef>
                  <a:spcPct val="0"/>
                </a:spcBef>
                <a:spcAft>
                  <a:spcPct val="0"/>
                </a:spcAft>
                <a:defRPr>
                  <a:solidFill>
                    <a:schemeClr val="tx1"/>
                  </a:solidFill>
                  <a:latin typeface="Arial" pitchFamily="34" charset="0"/>
                </a:defRPr>
              </a:lvl9pPr>
            </a:lstStyle>
            <a:p>
              <a:endParaRPr lang="en-US" altLang="en-US">
                <a:ea typeface="MS PGothic" pitchFamily="34" charset="-128"/>
                <a:cs typeface="Arial" panose="020B0604020202020204" pitchFamily="34" charset="0"/>
              </a:endParaRPr>
            </a:p>
          </p:txBody>
        </p:sp>
        <p:pic>
          <p:nvPicPr>
            <p:cNvPr id="8" name="Picture 7"/>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1" y="4005"/>
              <a:ext cx="311" cy="2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Line 6"/>
            <p:cNvSpPr>
              <a:spLocks noChangeShapeType="1"/>
            </p:cNvSpPr>
            <p:nvPr/>
          </p:nvSpPr>
          <p:spPr bwMode="auto">
            <a:xfrm rot="10800000" flipH="1">
              <a:off x="5436" y="3971"/>
              <a:ext cx="267" cy="311"/>
            </a:xfrm>
            <a:prstGeom prst="line">
              <a:avLst/>
            </a:prstGeom>
            <a:noFill/>
            <a:ln w="28575">
              <a:solidFill>
                <a:srgbClr val="FF0200"/>
              </a:solidFill>
              <a:round/>
              <a:headEnd/>
              <a:tailEnd/>
            </a:ln>
            <a:extLst>
              <a:ext uri="{909E8E84-426E-40DD-AFC4-6F175D3DCCD1}">
                <a14:hiddenFill xmlns:a14="http://schemas.microsoft.com/office/drawing/2010/main">
                  <a:noFill/>
                </a14:hiddenFill>
              </a:ext>
            </a:extLst>
          </p:spPr>
          <p:txBody>
            <a:bodyPr/>
            <a:lstStyle/>
            <a:p>
              <a:endParaRPr lang="en-US">
                <a:latin typeface="Arial" panose="020B0604020202020204" pitchFamily="34" charset="0"/>
                <a:cs typeface="Arial" panose="020B0604020202020204" pitchFamily="34" charset="0"/>
              </a:endParaRP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D111D-F0CB-F447-A197-81E683BA3A39}"/>
              </a:ext>
            </a:extLst>
          </p:cNvPr>
          <p:cNvSpPr>
            <a:spLocks noGrp="1"/>
          </p:cNvSpPr>
          <p:nvPr>
            <p:ph type="ctrTitle"/>
          </p:nvPr>
        </p:nvSpPr>
        <p:spPr>
          <a:xfrm>
            <a:off x="5527532" y="1699022"/>
            <a:ext cx="5750068" cy="1790700"/>
          </a:xfrm>
        </p:spPr>
        <p:txBody>
          <a:bodyPr>
            <a:normAutofit/>
          </a:bodyPr>
          <a:lstStyle/>
          <a:p>
            <a:r>
              <a:rPr lang="en-US" dirty="0"/>
              <a:t>Challenge design and assessment in CAGI</a:t>
            </a:r>
          </a:p>
        </p:txBody>
      </p:sp>
      <p:sp>
        <p:nvSpPr>
          <p:cNvPr id="3" name="Subtitle 2">
            <a:extLst>
              <a:ext uri="{FF2B5EF4-FFF2-40B4-BE49-F238E27FC236}">
                <a16:creationId xmlns:a16="http://schemas.microsoft.com/office/drawing/2014/main" id="{281960B2-BC3A-9647-95BA-2B08283FA625}"/>
              </a:ext>
            </a:extLst>
          </p:cNvPr>
          <p:cNvSpPr>
            <a:spLocks noGrp="1"/>
          </p:cNvSpPr>
          <p:nvPr>
            <p:ph type="subTitle" idx="1"/>
          </p:nvPr>
        </p:nvSpPr>
        <p:spPr>
          <a:xfrm>
            <a:off x="5612909" y="3558778"/>
            <a:ext cx="4740767" cy="1241822"/>
          </a:xfrm>
        </p:spPr>
        <p:txBody>
          <a:bodyPr/>
          <a:lstStyle/>
          <a:p>
            <a:r>
              <a:rPr lang="en-US" dirty="0"/>
              <a:t>Kymberleigh Pagel</a:t>
            </a:r>
          </a:p>
          <a:p>
            <a:r>
              <a:rPr lang="en-US" dirty="0"/>
              <a:t>Johns Hopkins University</a:t>
            </a:r>
          </a:p>
        </p:txBody>
      </p:sp>
      <p:pic>
        <p:nvPicPr>
          <p:cNvPr id="5" name="Picture 4">
            <a:extLst>
              <a:ext uri="{FF2B5EF4-FFF2-40B4-BE49-F238E27FC236}">
                <a16:creationId xmlns:a16="http://schemas.microsoft.com/office/drawing/2014/main" id="{F9053AB5-3787-F44A-9D32-22830D35893E}"/>
              </a:ext>
            </a:extLst>
          </p:cNvPr>
          <p:cNvPicPr>
            <a:picLocks noChangeAspect="1"/>
          </p:cNvPicPr>
          <p:nvPr/>
        </p:nvPicPr>
        <p:blipFill>
          <a:blip r:embed="rId2"/>
          <a:stretch>
            <a:fillRect/>
          </a:stretch>
        </p:blipFill>
        <p:spPr>
          <a:xfrm>
            <a:off x="0" y="15240"/>
            <a:ext cx="4602480" cy="6055895"/>
          </a:xfrm>
          <a:prstGeom prst="rect">
            <a:avLst/>
          </a:prstGeom>
        </p:spPr>
      </p:pic>
      <p:sp>
        <p:nvSpPr>
          <p:cNvPr id="6" name="Text Box 6">
            <a:extLst>
              <a:ext uri="{FF2B5EF4-FFF2-40B4-BE49-F238E27FC236}">
                <a16:creationId xmlns:a16="http://schemas.microsoft.com/office/drawing/2014/main" id="{43115191-3030-CE4C-B5E2-AA0E4A20AFD7}"/>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D58AFD45-B23D-A34F-82DC-62F57E382AD6}"/>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8" name="Text Box 9">
            <a:extLst>
              <a:ext uri="{FF2B5EF4-FFF2-40B4-BE49-F238E27FC236}">
                <a16:creationId xmlns:a16="http://schemas.microsoft.com/office/drawing/2014/main" id="{23B7934A-F7E9-B84B-AB99-FD76C4C5C78F}"/>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4663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a:xfrm>
            <a:off x="2649278" y="2434828"/>
            <a:ext cx="6893443" cy="994172"/>
          </a:xfrm>
        </p:spPr>
        <p:txBody>
          <a:bodyPr>
            <a:normAutofit/>
          </a:bodyPr>
          <a:lstStyle/>
          <a:p>
            <a:pPr lvl="0"/>
            <a:r>
              <a:rPr lang="en-US" sz="4800" b="1" dirty="0"/>
              <a:t>Challenge design</a:t>
            </a:r>
          </a:p>
        </p:txBody>
      </p:sp>
      <p:sp>
        <p:nvSpPr>
          <p:cNvPr id="3" name="Text Box 6">
            <a:extLst>
              <a:ext uri="{FF2B5EF4-FFF2-40B4-BE49-F238E27FC236}">
                <a16:creationId xmlns:a16="http://schemas.microsoft.com/office/drawing/2014/main" id="{4C84CB71-73D2-934E-B234-7E80BDF3B20F}"/>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4" name="Text Box 8">
            <a:extLst>
              <a:ext uri="{FF2B5EF4-FFF2-40B4-BE49-F238E27FC236}">
                <a16:creationId xmlns:a16="http://schemas.microsoft.com/office/drawing/2014/main" id="{5FFCCD31-7434-2F45-AF21-CD63568A8A05}"/>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5" name="Text Box 9">
            <a:extLst>
              <a:ext uri="{FF2B5EF4-FFF2-40B4-BE49-F238E27FC236}">
                <a16:creationId xmlns:a16="http://schemas.microsoft.com/office/drawing/2014/main" id="{28102B98-E706-9046-BC43-660246F572E6}"/>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755109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p:txBody>
          <a:bodyPr>
            <a:normAutofit/>
          </a:bodyPr>
          <a:lstStyle/>
          <a:p>
            <a:pPr lvl="0"/>
            <a:r>
              <a:rPr lang="en-US" dirty="0"/>
              <a:t>Types of challenges in CAGI</a:t>
            </a:r>
          </a:p>
        </p:txBody>
      </p:sp>
      <p:sp>
        <p:nvSpPr>
          <p:cNvPr id="3" name="Content Placeholder 2">
            <a:extLst>
              <a:ext uri="{FF2B5EF4-FFF2-40B4-BE49-F238E27FC236}">
                <a16:creationId xmlns:a16="http://schemas.microsoft.com/office/drawing/2014/main" id="{4F8CC026-6190-9B49-BD2A-A1131B39366D}"/>
              </a:ext>
            </a:extLst>
          </p:cNvPr>
          <p:cNvSpPr>
            <a:spLocks noGrp="1"/>
          </p:cNvSpPr>
          <p:nvPr>
            <p:ph idx="1"/>
          </p:nvPr>
        </p:nvSpPr>
        <p:spPr>
          <a:xfrm>
            <a:off x="609600" y="1455363"/>
            <a:ext cx="11277600" cy="3263504"/>
          </a:xfrm>
        </p:spPr>
        <p:txBody>
          <a:bodyPr>
            <a:noAutofit/>
          </a:bodyPr>
          <a:lstStyle/>
          <a:p>
            <a:r>
              <a:rPr lang="en-US" sz="2600" dirty="0"/>
              <a:t>For single variants</a:t>
            </a:r>
          </a:p>
          <a:p>
            <a:pPr lvl="1"/>
            <a:r>
              <a:rPr lang="en-US" sz="2600" dirty="0"/>
              <a:t>protein activity using a variety of molecular and cellular phenotypes</a:t>
            </a:r>
          </a:p>
          <a:p>
            <a:pPr lvl="1"/>
            <a:r>
              <a:rPr lang="en-US" sz="2600" dirty="0"/>
              <a:t>cell growth in cancer driver genes</a:t>
            </a:r>
          </a:p>
          <a:p>
            <a:pPr lvl="1"/>
            <a:r>
              <a:rPr lang="en-US" sz="2600" dirty="0"/>
              <a:t>effect on RNA expression levels and splicing</a:t>
            </a:r>
          </a:p>
          <a:p>
            <a:r>
              <a:rPr lang="en-US" sz="2600" dirty="0"/>
              <a:t>For full exome and genome sequence</a:t>
            </a:r>
          </a:p>
          <a:p>
            <a:pPr lvl="1"/>
            <a:r>
              <a:rPr lang="en-US" sz="2600" dirty="0"/>
              <a:t>assign complex traits phenotypes </a:t>
            </a:r>
          </a:p>
          <a:p>
            <a:pPr lvl="1"/>
            <a:r>
              <a:rPr lang="en-US" sz="2600" dirty="0"/>
              <a:t>associate genome sequence and phenotypic traits</a:t>
            </a:r>
          </a:p>
          <a:p>
            <a:pPr lvl="1"/>
            <a:r>
              <a:rPr lang="en-US" sz="2600" dirty="0"/>
              <a:t>identify causative variants in gene panel, exome, whole‐genome </a:t>
            </a:r>
          </a:p>
          <a:p>
            <a:r>
              <a:rPr lang="en-US" sz="2600" b="1" dirty="0"/>
              <a:t>No one-size-fits-all answers</a:t>
            </a:r>
          </a:p>
          <a:p>
            <a:pPr marL="0" indent="0">
              <a:buNone/>
            </a:pPr>
            <a:endParaRPr lang="en-US" sz="2600" dirty="0"/>
          </a:p>
          <a:p>
            <a:endParaRPr lang="en-US" sz="2600" dirty="0"/>
          </a:p>
        </p:txBody>
      </p:sp>
      <p:sp>
        <p:nvSpPr>
          <p:cNvPr id="4" name="Text Box 6">
            <a:extLst>
              <a:ext uri="{FF2B5EF4-FFF2-40B4-BE49-F238E27FC236}">
                <a16:creationId xmlns:a16="http://schemas.microsoft.com/office/drawing/2014/main" id="{0F79051E-D949-3842-9E9C-923990584767}"/>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145C26C7-76B0-5B41-B0D5-3E45812D7C80}"/>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6" name="Text Box 9">
            <a:extLst>
              <a:ext uri="{FF2B5EF4-FFF2-40B4-BE49-F238E27FC236}">
                <a16:creationId xmlns:a16="http://schemas.microsoft.com/office/drawing/2014/main" id="{40D873B2-162F-DE43-AD02-D9AC657689E6}"/>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38654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a:xfrm>
            <a:off x="125074" y="181233"/>
            <a:ext cx="11734800" cy="994172"/>
          </a:xfrm>
        </p:spPr>
        <p:txBody>
          <a:bodyPr>
            <a:normAutofit/>
          </a:bodyPr>
          <a:lstStyle/>
          <a:p>
            <a:r>
              <a:rPr lang="en-US" dirty="0"/>
              <a:t>A critical assessment of CAGI challenges</a:t>
            </a:r>
          </a:p>
        </p:txBody>
      </p:sp>
      <p:sp>
        <p:nvSpPr>
          <p:cNvPr id="4" name="Content Placeholder 2">
            <a:extLst>
              <a:ext uri="{FF2B5EF4-FFF2-40B4-BE49-F238E27FC236}">
                <a16:creationId xmlns:a16="http://schemas.microsoft.com/office/drawing/2014/main" id="{3C0CA9A0-AFB1-4248-804F-AAB439DCD3FC}"/>
              </a:ext>
            </a:extLst>
          </p:cNvPr>
          <p:cNvSpPr txBox="1">
            <a:spLocks/>
          </p:cNvSpPr>
          <p:nvPr/>
        </p:nvSpPr>
        <p:spPr>
          <a:xfrm>
            <a:off x="1802892" y="1888733"/>
            <a:ext cx="4434840" cy="33537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Clr>
                <a:srgbClr val="D33B27"/>
              </a:buClr>
              <a:buFont typeface="Arial"/>
              <a:buChar char="•"/>
              <a:defRPr sz="2800" kern="1200">
                <a:solidFill>
                  <a:srgbClr val="415861"/>
                </a:solidFill>
                <a:latin typeface="+mn-lt"/>
                <a:ea typeface="+mn-ea"/>
                <a:cs typeface="+mn-cs"/>
              </a:defRPr>
            </a:lvl1pPr>
            <a:lvl2pPr marL="685800" indent="-228600" algn="l" defTabSz="914400" rtl="0" eaLnBrk="1" latinLnBrk="0" hangingPunct="1">
              <a:lnSpc>
                <a:spcPct val="90000"/>
              </a:lnSpc>
              <a:spcBef>
                <a:spcPts val="500"/>
              </a:spcBef>
              <a:buClr>
                <a:srgbClr val="D33B27"/>
              </a:buClr>
              <a:buFont typeface="Arial"/>
              <a:buChar char="•"/>
              <a:defRPr sz="2400" kern="1200">
                <a:solidFill>
                  <a:srgbClr val="415861"/>
                </a:solidFill>
                <a:latin typeface="+mn-lt"/>
                <a:ea typeface="+mn-ea"/>
                <a:cs typeface="+mn-cs"/>
              </a:defRPr>
            </a:lvl2pPr>
            <a:lvl3pPr marL="1143000" indent="-228600" algn="l" defTabSz="914400" rtl="0" eaLnBrk="1" latinLnBrk="0" hangingPunct="1">
              <a:lnSpc>
                <a:spcPct val="90000"/>
              </a:lnSpc>
              <a:spcBef>
                <a:spcPts val="500"/>
              </a:spcBef>
              <a:buClr>
                <a:srgbClr val="D33B27"/>
              </a:buClr>
              <a:buFont typeface="Arial"/>
              <a:buChar char="•"/>
              <a:defRPr sz="2000" kern="1200">
                <a:solidFill>
                  <a:srgbClr val="415861"/>
                </a:solidFill>
                <a:latin typeface="+mn-lt"/>
                <a:ea typeface="+mn-ea"/>
                <a:cs typeface="+mn-cs"/>
              </a:defRPr>
            </a:lvl3pPr>
            <a:lvl4pPr marL="16002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4pPr>
            <a:lvl5pPr marL="20574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100" dirty="0"/>
          </a:p>
        </p:txBody>
      </p:sp>
      <p:sp>
        <p:nvSpPr>
          <p:cNvPr id="7" name="Content Placeholder 2">
            <a:extLst>
              <a:ext uri="{FF2B5EF4-FFF2-40B4-BE49-F238E27FC236}">
                <a16:creationId xmlns:a16="http://schemas.microsoft.com/office/drawing/2014/main" id="{20038D08-D510-4546-9ACC-C780DB112B6A}"/>
              </a:ext>
            </a:extLst>
          </p:cNvPr>
          <p:cNvSpPr>
            <a:spLocks noGrp="1"/>
          </p:cNvSpPr>
          <p:nvPr>
            <p:ph idx="1"/>
          </p:nvPr>
        </p:nvSpPr>
        <p:spPr>
          <a:xfrm>
            <a:off x="402548" y="1615535"/>
            <a:ext cx="11457326" cy="3353732"/>
          </a:xfrm>
        </p:spPr>
        <p:txBody>
          <a:bodyPr>
            <a:noAutofit/>
          </a:bodyPr>
          <a:lstStyle/>
          <a:p>
            <a:r>
              <a:rPr lang="en-US" sz="2700" dirty="0"/>
              <a:t>Most prediction methods are for designed for pathogenicity, but used for much more</a:t>
            </a:r>
          </a:p>
          <a:p>
            <a:pPr lvl="1"/>
            <a:r>
              <a:rPr lang="en-US" sz="2700" dirty="0"/>
              <a:t>Have shown some ability to model aspects of underlying biology</a:t>
            </a:r>
          </a:p>
          <a:p>
            <a:r>
              <a:rPr lang="en-US" sz="2700" dirty="0"/>
              <a:t>CAGI challenges assess performance for specific tasks</a:t>
            </a:r>
          </a:p>
          <a:p>
            <a:r>
              <a:rPr lang="en-US" sz="2700" dirty="0"/>
              <a:t>Many discrete challenges, but repeated analyses (PGP, Crohn’s, etc.) allow self-improvement</a:t>
            </a:r>
          </a:p>
          <a:p>
            <a:r>
              <a:rPr lang="en-US" sz="2700" dirty="0"/>
              <a:t>Small sample sizes are an issue in both challenge types</a:t>
            </a:r>
          </a:p>
          <a:p>
            <a:r>
              <a:rPr lang="en-US" sz="2700" dirty="0"/>
              <a:t>Data quality</a:t>
            </a:r>
          </a:p>
        </p:txBody>
      </p:sp>
      <p:sp>
        <p:nvSpPr>
          <p:cNvPr id="5" name="Text Box 6">
            <a:extLst>
              <a:ext uri="{FF2B5EF4-FFF2-40B4-BE49-F238E27FC236}">
                <a16:creationId xmlns:a16="http://schemas.microsoft.com/office/drawing/2014/main" id="{79004A3E-3360-C848-92E9-372AFCF97A21}"/>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B5B1D50A-3978-6F45-8552-E2E83C1F6C50}"/>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8" name="Text Box 9">
            <a:extLst>
              <a:ext uri="{FF2B5EF4-FFF2-40B4-BE49-F238E27FC236}">
                <a16:creationId xmlns:a16="http://schemas.microsoft.com/office/drawing/2014/main" id="{FA62FD7C-6C36-6645-8E66-12420577D259}"/>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727401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35F3-5A6C-D048-9432-51CD45CB1417}"/>
              </a:ext>
            </a:extLst>
          </p:cNvPr>
          <p:cNvSpPr>
            <a:spLocks noGrp="1"/>
          </p:cNvSpPr>
          <p:nvPr>
            <p:ph type="title"/>
          </p:nvPr>
        </p:nvSpPr>
        <p:spPr/>
        <p:txBody>
          <a:bodyPr/>
          <a:lstStyle/>
          <a:p>
            <a:r>
              <a:rPr lang="en-US" dirty="0"/>
              <a:t>Ensuring data quality in CAGI Challenges</a:t>
            </a:r>
          </a:p>
        </p:txBody>
      </p:sp>
      <p:sp>
        <p:nvSpPr>
          <p:cNvPr id="3" name="Content Placeholder 2">
            <a:extLst>
              <a:ext uri="{FF2B5EF4-FFF2-40B4-BE49-F238E27FC236}">
                <a16:creationId xmlns:a16="http://schemas.microsoft.com/office/drawing/2014/main" id="{9D95F8D7-0BBB-3341-ACEA-537AC666FC7E}"/>
              </a:ext>
            </a:extLst>
          </p:cNvPr>
          <p:cNvSpPr>
            <a:spLocks noGrp="1"/>
          </p:cNvSpPr>
          <p:nvPr>
            <p:ph idx="1"/>
          </p:nvPr>
        </p:nvSpPr>
        <p:spPr/>
        <p:txBody>
          <a:bodyPr>
            <a:normAutofit/>
          </a:bodyPr>
          <a:lstStyle/>
          <a:p>
            <a:r>
              <a:rPr lang="en-US" sz="3000" dirty="0"/>
              <a:t>Continued high standards for challenge data, learn from past</a:t>
            </a:r>
          </a:p>
          <a:p>
            <a:pPr lvl="1"/>
            <a:r>
              <a:rPr lang="en-US" sz="3000" dirty="0"/>
              <a:t>Experimental values are not exactly equivalent to ground truth</a:t>
            </a:r>
          </a:p>
          <a:p>
            <a:endParaRPr lang="en-US" sz="3000" dirty="0"/>
          </a:p>
        </p:txBody>
      </p:sp>
      <p:sp>
        <p:nvSpPr>
          <p:cNvPr id="9" name="TextBox 8">
            <a:extLst>
              <a:ext uri="{FF2B5EF4-FFF2-40B4-BE49-F238E27FC236}">
                <a16:creationId xmlns:a16="http://schemas.microsoft.com/office/drawing/2014/main" id="{085466E1-A652-8E47-9187-0803EFB92E6E}"/>
              </a:ext>
            </a:extLst>
          </p:cNvPr>
          <p:cNvSpPr txBox="1"/>
          <p:nvPr/>
        </p:nvSpPr>
        <p:spPr>
          <a:xfrm>
            <a:off x="3035086" y="2996982"/>
            <a:ext cx="7458559" cy="2677656"/>
          </a:xfrm>
          <a:custGeom>
            <a:avLst/>
            <a:gdLst>
              <a:gd name="connsiteX0" fmla="*/ 0 w 7458559"/>
              <a:gd name="connsiteY0" fmla="*/ 0 h 2677656"/>
              <a:gd name="connsiteX1" fmla="*/ 499150 w 7458559"/>
              <a:gd name="connsiteY1" fmla="*/ 0 h 2677656"/>
              <a:gd name="connsiteX2" fmla="*/ 849128 w 7458559"/>
              <a:gd name="connsiteY2" fmla="*/ 0 h 2677656"/>
              <a:gd name="connsiteX3" fmla="*/ 1572035 w 7458559"/>
              <a:gd name="connsiteY3" fmla="*/ 0 h 2677656"/>
              <a:gd name="connsiteX4" fmla="*/ 2071184 w 7458559"/>
              <a:gd name="connsiteY4" fmla="*/ 0 h 2677656"/>
              <a:gd name="connsiteX5" fmla="*/ 2570334 w 7458559"/>
              <a:gd name="connsiteY5" fmla="*/ 0 h 2677656"/>
              <a:gd name="connsiteX6" fmla="*/ 3293241 w 7458559"/>
              <a:gd name="connsiteY6" fmla="*/ 0 h 2677656"/>
              <a:gd name="connsiteX7" fmla="*/ 3717805 w 7458559"/>
              <a:gd name="connsiteY7" fmla="*/ 0 h 2677656"/>
              <a:gd name="connsiteX8" fmla="*/ 4440711 w 7458559"/>
              <a:gd name="connsiteY8" fmla="*/ 0 h 2677656"/>
              <a:gd name="connsiteX9" fmla="*/ 5163618 w 7458559"/>
              <a:gd name="connsiteY9" fmla="*/ 0 h 2677656"/>
              <a:gd name="connsiteX10" fmla="*/ 5737353 w 7458559"/>
              <a:gd name="connsiteY10" fmla="*/ 0 h 2677656"/>
              <a:gd name="connsiteX11" fmla="*/ 6460260 w 7458559"/>
              <a:gd name="connsiteY11" fmla="*/ 0 h 2677656"/>
              <a:gd name="connsiteX12" fmla="*/ 6959409 w 7458559"/>
              <a:gd name="connsiteY12" fmla="*/ 0 h 2677656"/>
              <a:gd name="connsiteX13" fmla="*/ 7458559 w 7458559"/>
              <a:gd name="connsiteY13" fmla="*/ 0 h 2677656"/>
              <a:gd name="connsiteX14" fmla="*/ 7458559 w 7458559"/>
              <a:gd name="connsiteY14" fmla="*/ 562308 h 2677656"/>
              <a:gd name="connsiteX15" fmla="*/ 7458559 w 7458559"/>
              <a:gd name="connsiteY15" fmla="*/ 1097839 h 2677656"/>
              <a:gd name="connsiteX16" fmla="*/ 7458559 w 7458559"/>
              <a:gd name="connsiteY16" fmla="*/ 1633370 h 2677656"/>
              <a:gd name="connsiteX17" fmla="*/ 7458559 w 7458559"/>
              <a:gd name="connsiteY17" fmla="*/ 2195678 h 2677656"/>
              <a:gd name="connsiteX18" fmla="*/ 7458559 w 7458559"/>
              <a:gd name="connsiteY18" fmla="*/ 2677656 h 2677656"/>
              <a:gd name="connsiteX19" fmla="*/ 6810238 w 7458559"/>
              <a:gd name="connsiteY19" fmla="*/ 2677656 h 2677656"/>
              <a:gd name="connsiteX20" fmla="*/ 6385674 w 7458559"/>
              <a:gd name="connsiteY20" fmla="*/ 2677656 h 2677656"/>
              <a:gd name="connsiteX21" fmla="*/ 5662767 w 7458559"/>
              <a:gd name="connsiteY21" fmla="*/ 2677656 h 2677656"/>
              <a:gd name="connsiteX22" fmla="*/ 5089032 w 7458559"/>
              <a:gd name="connsiteY22" fmla="*/ 2677656 h 2677656"/>
              <a:gd name="connsiteX23" fmla="*/ 4664468 w 7458559"/>
              <a:gd name="connsiteY23" fmla="*/ 2677656 h 2677656"/>
              <a:gd name="connsiteX24" fmla="*/ 4090733 w 7458559"/>
              <a:gd name="connsiteY24" fmla="*/ 2677656 h 2677656"/>
              <a:gd name="connsiteX25" fmla="*/ 3740754 w 7458559"/>
              <a:gd name="connsiteY25" fmla="*/ 2677656 h 2677656"/>
              <a:gd name="connsiteX26" fmla="*/ 3390776 w 7458559"/>
              <a:gd name="connsiteY26" fmla="*/ 2677656 h 2677656"/>
              <a:gd name="connsiteX27" fmla="*/ 2817040 w 7458559"/>
              <a:gd name="connsiteY27" fmla="*/ 2677656 h 2677656"/>
              <a:gd name="connsiteX28" fmla="*/ 2392476 w 7458559"/>
              <a:gd name="connsiteY28" fmla="*/ 2677656 h 2677656"/>
              <a:gd name="connsiteX29" fmla="*/ 1744155 w 7458559"/>
              <a:gd name="connsiteY29" fmla="*/ 2677656 h 2677656"/>
              <a:gd name="connsiteX30" fmla="*/ 1319591 w 7458559"/>
              <a:gd name="connsiteY30" fmla="*/ 2677656 h 2677656"/>
              <a:gd name="connsiteX31" fmla="*/ 671270 w 7458559"/>
              <a:gd name="connsiteY31" fmla="*/ 2677656 h 2677656"/>
              <a:gd name="connsiteX32" fmla="*/ 0 w 7458559"/>
              <a:gd name="connsiteY32" fmla="*/ 2677656 h 2677656"/>
              <a:gd name="connsiteX33" fmla="*/ 0 w 7458559"/>
              <a:gd name="connsiteY33" fmla="*/ 2115348 h 2677656"/>
              <a:gd name="connsiteX34" fmla="*/ 0 w 7458559"/>
              <a:gd name="connsiteY34" fmla="*/ 1553040 h 2677656"/>
              <a:gd name="connsiteX35" fmla="*/ 0 w 7458559"/>
              <a:gd name="connsiteY35" fmla="*/ 963956 h 2677656"/>
              <a:gd name="connsiteX36" fmla="*/ 0 w 7458559"/>
              <a:gd name="connsiteY36" fmla="*/ 0 h 2677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7458559" h="2677656" extrusionOk="0">
                <a:moveTo>
                  <a:pt x="0" y="0"/>
                </a:moveTo>
                <a:cubicBezTo>
                  <a:pt x="164803" y="-12433"/>
                  <a:pt x="290565" y="34853"/>
                  <a:pt x="499150" y="0"/>
                </a:cubicBezTo>
                <a:cubicBezTo>
                  <a:pt x="707735" y="-34853"/>
                  <a:pt x="678404" y="15726"/>
                  <a:pt x="849128" y="0"/>
                </a:cubicBezTo>
                <a:cubicBezTo>
                  <a:pt x="1019852" y="-15726"/>
                  <a:pt x="1235642" y="44568"/>
                  <a:pt x="1572035" y="0"/>
                </a:cubicBezTo>
                <a:cubicBezTo>
                  <a:pt x="1908428" y="-44568"/>
                  <a:pt x="1892585" y="27990"/>
                  <a:pt x="2071184" y="0"/>
                </a:cubicBezTo>
                <a:cubicBezTo>
                  <a:pt x="2249783" y="-27990"/>
                  <a:pt x="2430559" y="29983"/>
                  <a:pt x="2570334" y="0"/>
                </a:cubicBezTo>
                <a:cubicBezTo>
                  <a:pt x="2710109" y="-29983"/>
                  <a:pt x="2987131" y="42088"/>
                  <a:pt x="3293241" y="0"/>
                </a:cubicBezTo>
                <a:cubicBezTo>
                  <a:pt x="3599351" y="-42088"/>
                  <a:pt x="3549899" y="47342"/>
                  <a:pt x="3717805" y="0"/>
                </a:cubicBezTo>
                <a:cubicBezTo>
                  <a:pt x="3885711" y="-47342"/>
                  <a:pt x="4144204" y="63030"/>
                  <a:pt x="4440711" y="0"/>
                </a:cubicBezTo>
                <a:cubicBezTo>
                  <a:pt x="4737218" y="-63030"/>
                  <a:pt x="5012358" y="71721"/>
                  <a:pt x="5163618" y="0"/>
                </a:cubicBezTo>
                <a:cubicBezTo>
                  <a:pt x="5314878" y="-71721"/>
                  <a:pt x="5513381" y="13572"/>
                  <a:pt x="5737353" y="0"/>
                </a:cubicBezTo>
                <a:cubicBezTo>
                  <a:pt x="5961325" y="-13572"/>
                  <a:pt x="6255359" y="82874"/>
                  <a:pt x="6460260" y="0"/>
                </a:cubicBezTo>
                <a:cubicBezTo>
                  <a:pt x="6665161" y="-82874"/>
                  <a:pt x="6853487" y="41903"/>
                  <a:pt x="6959409" y="0"/>
                </a:cubicBezTo>
                <a:cubicBezTo>
                  <a:pt x="7065331" y="-41903"/>
                  <a:pt x="7334922" y="27012"/>
                  <a:pt x="7458559" y="0"/>
                </a:cubicBezTo>
                <a:cubicBezTo>
                  <a:pt x="7509708" y="168209"/>
                  <a:pt x="7410432" y="425183"/>
                  <a:pt x="7458559" y="562308"/>
                </a:cubicBezTo>
                <a:cubicBezTo>
                  <a:pt x="7506686" y="699433"/>
                  <a:pt x="7412181" y="951832"/>
                  <a:pt x="7458559" y="1097839"/>
                </a:cubicBezTo>
                <a:cubicBezTo>
                  <a:pt x="7504937" y="1243846"/>
                  <a:pt x="7457629" y="1466349"/>
                  <a:pt x="7458559" y="1633370"/>
                </a:cubicBezTo>
                <a:cubicBezTo>
                  <a:pt x="7459489" y="1800391"/>
                  <a:pt x="7424025" y="2007414"/>
                  <a:pt x="7458559" y="2195678"/>
                </a:cubicBezTo>
                <a:cubicBezTo>
                  <a:pt x="7493093" y="2383942"/>
                  <a:pt x="7418626" y="2510206"/>
                  <a:pt x="7458559" y="2677656"/>
                </a:cubicBezTo>
                <a:cubicBezTo>
                  <a:pt x="7326670" y="2748173"/>
                  <a:pt x="7025877" y="2626786"/>
                  <a:pt x="6810238" y="2677656"/>
                </a:cubicBezTo>
                <a:cubicBezTo>
                  <a:pt x="6594599" y="2728526"/>
                  <a:pt x="6486756" y="2658466"/>
                  <a:pt x="6385674" y="2677656"/>
                </a:cubicBezTo>
                <a:cubicBezTo>
                  <a:pt x="6284592" y="2696846"/>
                  <a:pt x="5826107" y="2662718"/>
                  <a:pt x="5662767" y="2677656"/>
                </a:cubicBezTo>
                <a:cubicBezTo>
                  <a:pt x="5499427" y="2692594"/>
                  <a:pt x="5259240" y="2634401"/>
                  <a:pt x="5089032" y="2677656"/>
                </a:cubicBezTo>
                <a:cubicBezTo>
                  <a:pt x="4918825" y="2720911"/>
                  <a:pt x="4855141" y="2647665"/>
                  <a:pt x="4664468" y="2677656"/>
                </a:cubicBezTo>
                <a:cubicBezTo>
                  <a:pt x="4473795" y="2707647"/>
                  <a:pt x="4374934" y="2632519"/>
                  <a:pt x="4090733" y="2677656"/>
                </a:cubicBezTo>
                <a:cubicBezTo>
                  <a:pt x="3806532" y="2722793"/>
                  <a:pt x="3904275" y="2659432"/>
                  <a:pt x="3740754" y="2677656"/>
                </a:cubicBezTo>
                <a:cubicBezTo>
                  <a:pt x="3577233" y="2695880"/>
                  <a:pt x="3528976" y="2637049"/>
                  <a:pt x="3390776" y="2677656"/>
                </a:cubicBezTo>
                <a:cubicBezTo>
                  <a:pt x="3252576" y="2718263"/>
                  <a:pt x="3022783" y="2665500"/>
                  <a:pt x="2817040" y="2677656"/>
                </a:cubicBezTo>
                <a:cubicBezTo>
                  <a:pt x="2611297" y="2689812"/>
                  <a:pt x="2537920" y="2650266"/>
                  <a:pt x="2392476" y="2677656"/>
                </a:cubicBezTo>
                <a:cubicBezTo>
                  <a:pt x="2247032" y="2705046"/>
                  <a:pt x="1903498" y="2653243"/>
                  <a:pt x="1744155" y="2677656"/>
                </a:cubicBezTo>
                <a:cubicBezTo>
                  <a:pt x="1584812" y="2702069"/>
                  <a:pt x="1511739" y="2636722"/>
                  <a:pt x="1319591" y="2677656"/>
                </a:cubicBezTo>
                <a:cubicBezTo>
                  <a:pt x="1127443" y="2718590"/>
                  <a:pt x="881814" y="2663790"/>
                  <a:pt x="671270" y="2677656"/>
                </a:cubicBezTo>
                <a:cubicBezTo>
                  <a:pt x="460726" y="2691522"/>
                  <a:pt x="239882" y="2608209"/>
                  <a:pt x="0" y="2677656"/>
                </a:cubicBezTo>
                <a:cubicBezTo>
                  <a:pt x="-11619" y="2434867"/>
                  <a:pt x="26676" y="2385987"/>
                  <a:pt x="0" y="2115348"/>
                </a:cubicBezTo>
                <a:cubicBezTo>
                  <a:pt x="-26676" y="1844709"/>
                  <a:pt x="56769" y="1783320"/>
                  <a:pt x="0" y="1553040"/>
                </a:cubicBezTo>
                <a:cubicBezTo>
                  <a:pt x="-56769" y="1322760"/>
                  <a:pt x="38884" y="1083911"/>
                  <a:pt x="0" y="963956"/>
                </a:cubicBezTo>
                <a:cubicBezTo>
                  <a:pt x="-38884" y="844001"/>
                  <a:pt x="105782" y="481730"/>
                  <a:pt x="0" y="0"/>
                </a:cubicBezTo>
                <a:close/>
              </a:path>
            </a:pathLst>
          </a:custGeom>
          <a:noFill/>
          <a:ln w="57150">
            <a:solidFill>
              <a:schemeClr val="tx2">
                <a:lumMod val="60000"/>
                <a:lumOff val="4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2100" b="1" dirty="0"/>
              <a:t>Q: How to overcome the limitations of experimental data? </a:t>
            </a:r>
          </a:p>
          <a:p>
            <a:endParaRPr lang="en-US" sz="2100" dirty="0"/>
          </a:p>
          <a:p>
            <a:pPr marL="342900" indent="-342900">
              <a:buFont typeface="Arial" panose="020B0604020202020204" pitchFamily="34" charset="0"/>
              <a:buChar char="•"/>
            </a:pPr>
            <a:r>
              <a:rPr lang="en-US" sz="2100" dirty="0"/>
              <a:t>Double-evaluate experimental data via additional (internal or external) validation of the experimental findings</a:t>
            </a:r>
          </a:p>
          <a:p>
            <a:pPr marL="342900" indent="-342900">
              <a:buFont typeface="Arial" panose="020B0604020202020204" pitchFamily="34" charset="0"/>
              <a:buChar char="•"/>
            </a:pPr>
            <a:r>
              <a:rPr lang="en-US" sz="2100" dirty="0"/>
              <a:t>If dedicated funds can be allocated to get the proper experimental data from a particular laboratory, then CAGI will have control over the data. </a:t>
            </a:r>
          </a:p>
        </p:txBody>
      </p:sp>
      <p:sp>
        <p:nvSpPr>
          <p:cNvPr id="5" name="Text Box 6">
            <a:extLst>
              <a:ext uri="{FF2B5EF4-FFF2-40B4-BE49-F238E27FC236}">
                <a16:creationId xmlns:a16="http://schemas.microsoft.com/office/drawing/2014/main" id="{F3FE08DD-9FB1-F842-AC4E-991BBA834DA9}"/>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6" name="Text Box 8">
            <a:extLst>
              <a:ext uri="{FF2B5EF4-FFF2-40B4-BE49-F238E27FC236}">
                <a16:creationId xmlns:a16="http://schemas.microsoft.com/office/drawing/2014/main" id="{F36F2927-953F-9D41-9198-305BB6F6721E}"/>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7" name="Text Box 9">
            <a:extLst>
              <a:ext uri="{FF2B5EF4-FFF2-40B4-BE49-F238E27FC236}">
                <a16:creationId xmlns:a16="http://schemas.microsoft.com/office/drawing/2014/main" id="{42CE91EE-1BD8-2F42-ACA9-125E4CC8B557}"/>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9630882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235F3-5A6C-D048-9432-51CD45CB1417}"/>
              </a:ext>
            </a:extLst>
          </p:cNvPr>
          <p:cNvSpPr>
            <a:spLocks noGrp="1"/>
          </p:cNvSpPr>
          <p:nvPr>
            <p:ph type="title"/>
          </p:nvPr>
        </p:nvSpPr>
        <p:spPr>
          <a:xfrm>
            <a:off x="304800" y="457200"/>
            <a:ext cx="11734800" cy="1143000"/>
          </a:xfrm>
        </p:spPr>
        <p:txBody>
          <a:bodyPr/>
          <a:lstStyle/>
          <a:p>
            <a:r>
              <a:rPr lang="en-US" dirty="0"/>
              <a:t>Maintaining the relevancy of CAGI Challenges</a:t>
            </a:r>
          </a:p>
        </p:txBody>
      </p:sp>
      <p:sp>
        <p:nvSpPr>
          <p:cNvPr id="3" name="Content Placeholder 2">
            <a:extLst>
              <a:ext uri="{FF2B5EF4-FFF2-40B4-BE49-F238E27FC236}">
                <a16:creationId xmlns:a16="http://schemas.microsoft.com/office/drawing/2014/main" id="{9D95F8D7-0BBB-3341-ACEA-537AC666FC7E}"/>
              </a:ext>
            </a:extLst>
          </p:cNvPr>
          <p:cNvSpPr>
            <a:spLocks noGrp="1"/>
          </p:cNvSpPr>
          <p:nvPr>
            <p:ph idx="1"/>
          </p:nvPr>
        </p:nvSpPr>
        <p:spPr>
          <a:xfrm>
            <a:off x="457200" y="1875234"/>
            <a:ext cx="11429999" cy="3107531"/>
          </a:xfrm>
        </p:spPr>
        <p:txBody>
          <a:bodyPr>
            <a:noAutofit/>
          </a:bodyPr>
          <a:lstStyle/>
          <a:p>
            <a:r>
              <a:rPr lang="en-US" sz="3000" dirty="0"/>
              <a:t>Larger data sets to develop more thorough and reliable methods </a:t>
            </a:r>
          </a:p>
          <a:p>
            <a:r>
              <a:rPr lang="en-US" sz="3000" dirty="0"/>
              <a:t>Longer prediction seasons for more extensive development </a:t>
            </a:r>
          </a:p>
          <a:p>
            <a:r>
              <a:rPr lang="en-US" sz="3000" dirty="0"/>
              <a:t>Simplified data access when possible -- restricts prediction season length</a:t>
            </a:r>
          </a:p>
          <a:p>
            <a:r>
              <a:rPr lang="en-US" sz="3000" dirty="0"/>
              <a:t>Novel challenges encourage developers to address new needs</a:t>
            </a:r>
          </a:p>
          <a:p>
            <a:pPr lvl="1"/>
            <a:r>
              <a:rPr lang="en-US" sz="3000" dirty="0"/>
              <a:t>Noncoding elements, structural variation, multi-omics </a:t>
            </a:r>
          </a:p>
        </p:txBody>
      </p:sp>
      <p:sp>
        <p:nvSpPr>
          <p:cNvPr id="4" name="Text Box 6">
            <a:extLst>
              <a:ext uri="{FF2B5EF4-FFF2-40B4-BE49-F238E27FC236}">
                <a16:creationId xmlns:a16="http://schemas.microsoft.com/office/drawing/2014/main" id="{EF744C2A-F756-5942-AF9B-DA646EA8A0D6}"/>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897EC166-FE2F-9845-B030-732653A3C41A}"/>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6" name="Text Box 9">
            <a:extLst>
              <a:ext uri="{FF2B5EF4-FFF2-40B4-BE49-F238E27FC236}">
                <a16:creationId xmlns:a16="http://schemas.microsoft.com/office/drawing/2014/main" id="{793B77AB-1D37-7A45-A753-7F7853523CF5}"/>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48830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a:xfrm>
            <a:off x="3784082" y="2590800"/>
            <a:ext cx="4623835" cy="994172"/>
          </a:xfrm>
        </p:spPr>
        <p:txBody>
          <a:bodyPr>
            <a:normAutofit/>
          </a:bodyPr>
          <a:lstStyle/>
          <a:p>
            <a:pPr lvl="0"/>
            <a:r>
              <a:rPr lang="en-US" sz="4800" b="1" dirty="0"/>
              <a:t>Assessment</a:t>
            </a:r>
          </a:p>
        </p:txBody>
      </p:sp>
      <p:sp>
        <p:nvSpPr>
          <p:cNvPr id="3" name="Text Box 6">
            <a:extLst>
              <a:ext uri="{FF2B5EF4-FFF2-40B4-BE49-F238E27FC236}">
                <a16:creationId xmlns:a16="http://schemas.microsoft.com/office/drawing/2014/main" id="{CF42499D-034B-8646-A5CF-18F9890E66EC}"/>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4" name="Text Box 8">
            <a:extLst>
              <a:ext uri="{FF2B5EF4-FFF2-40B4-BE49-F238E27FC236}">
                <a16:creationId xmlns:a16="http://schemas.microsoft.com/office/drawing/2014/main" id="{FA496D72-A0B1-B946-A68F-83F11A3F8267}"/>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5" name="Text Box 9">
            <a:extLst>
              <a:ext uri="{FF2B5EF4-FFF2-40B4-BE49-F238E27FC236}">
                <a16:creationId xmlns:a16="http://schemas.microsoft.com/office/drawing/2014/main" id="{CB3EE0D3-A7E0-9442-8DA1-08341328E668}"/>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32649340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p:txBody>
          <a:bodyPr>
            <a:normAutofit/>
          </a:bodyPr>
          <a:lstStyle/>
          <a:p>
            <a:r>
              <a:rPr lang="en-US" dirty="0"/>
              <a:t>Rigorous assessment is important</a:t>
            </a:r>
          </a:p>
        </p:txBody>
      </p:sp>
      <p:sp>
        <p:nvSpPr>
          <p:cNvPr id="4" name="Content Placeholder 2">
            <a:extLst>
              <a:ext uri="{FF2B5EF4-FFF2-40B4-BE49-F238E27FC236}">
                <a16:creationId xmlns:a16="http://schemas.microsoft.com/office/drawing/2014/main" id="{3C0CA9A0-AFB1-4248-804F-AAB439DCD3FC}"/>
              </a:ext>
            </a:extLst>
          </p:cNvPr>
          <p:cNvSpPr txBox="1">
            <a:spLocks/>
          </p:cNvSpPr>
          <p:nvPr/>
        </p:nvSpPr>
        <p:spPr>
          <a:xfrm>
            <a:off x="1802892" y="1888733"/>
            <a:ext cx="4434840" cy="33537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Clr>
                <a:srgbClr val="D33B27"/>
              </a:buClr>
              <a:buFont typeface="Arial"/>
              <a:buChar char="•"/>
              <a:defRPr sz="2800" kern="1200">
                <a:solidFill>
                  <a:srgbClr val="415861"/>
                </a:solidFill>
                <a:latin typeface="+mn-lt"/>
                <a:ea typeface="+mn-ea"/>
                <a:cs typeface="+mn-cs"/>
              </a:defRPr>
            </a:lvl1pPr>
            <a:lvl2pPr marL="685800" indent="-228600" algn="l" defTabSz="914400" rtl="0" eaLnBrk="1" latinLnBrk="0" hangingPunct="1">
              <a:lnSpc>
                <a:spcPct val="90000"/>
              </a:lnSpc>
              <a:spcBef>
                <a:spcPts val="500"/>
              </a:spcBef>
              <a:buClr>
                <a:srgbClr val="D33B27"/>
              </a:buClr>
              <a:buFont typeface="Arial"/>
              <a:buChar char="•"/>
              <a:defRPr sz="2400" kern="1200">
                <a:solidFill>
                  <a:srgbClr val="415861"/>
                </a:solidFill>
                <a:latin typeface="+mn-lt"/>
                <a:ea typeface="+mn-ea"/>
                <a:cs typeface="+mn-cs"/>
              </a:defRPr>
            </a:lvl2pPr>
            <a:lvl3pPr marL="1143000" indent="-228600" algn="l" defTabSz="914400" rtl="0" eaLnBrk="1" latinLnBrk="0" hangingPunct="1">
              <a:lnSpc>
                <a:spcPct val="90000"/>
              </a:lnSpc>
              <a:spcBef>
                <a:spcPts val="500"/>
              </a:spcBef>
              <a:buClr>
                <a:srgbClr val="D33B27"/>
              </a:buClr>
              <a:buFont typeface="Arial"/>
              <a:buChar char="•"/>
              <a:defRPr sz="2000" kern="1200">
                <a:solidFill>
                  <a:srgbClr val="415861"/>
                </a:solidFill>
                <a:latin typeface="+mn-lt"/>
                <a:ea typeface="+mn-ea"/>
                <a:cs typeface="+mn-cs"/>
              </a:defRPr>
            </a:lvl3pPr>
            <a:lvl4pPr marL="16002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4pPr>
            <a:lvl5pPr marL="20574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100" dirty="0"/>
          </a:p>
        </p:txBody>
      </p:sp>
      <p:sp>
        <p:nvSpPr>
          <p:cNvPr id="7" name="Content Placeholder 2">
            <a:extLst>
              <a:ext uri="{FF2B5EF4-FFF2-40B4-BE49-F238E27FC236}">
                <a16:creationId xmlns:a16="http://schemas.microsoft.com/office/drawing/2014/main" id="{20038D08-D510-4546-9ACC-C780DB112B6A}"/>
              </a:ext>
            </a:extLst>
          </p:cNvPr>
          <p:cNvSpPr>
            <a:spLocks noGrp="1"/>
          </p:cNvSpPr>
          <p:nvPr>
            <p:ph idx="1"/>
          </p:nvPr>
        </p:nvSpPr>
        <p:spPr>
          <a:xfrm>
            <a:off x="930087" y="1865539"/>
            <a:ext cx="9582150" cy="3353732"/>
          </a:xfrm>
        </p:spPr>
        <p:txBody>
          <a:bodyPr>
            <a:normAutofit/>
          </a:bodyPr>
          <a:lstStyle/>
          <a:p>
            <a:r>
              <a:rPr lang="en-US" dirty="0"/>
              <a:t>Reliable ranking of predictors </a:t>
            </a:r>
          </a:p>
          <a:p>
            <a:r>
              <a:rPr lang="en-US" dirty="0"/>
              <a:t>Selective use of performance measures may give biased and misleading impression of tool capabilities</a:t>
            </a:r>
          </a:p>
          <a:p>
            <a:pPr lvl="1"/>
            <a:r>
              <a:rPr lang="en-US" dirty="0"/>
              <a:t>Use several performance metrics </a:t>
            </a:r>
          </a:p>
          <a:p>
            <a:r>
              <a:rPr lang="en-US" dirty="0"/>
              <a:t>Each cycle has led to improved assessment</a:t>
            </a:r>
          </a:p>
          <a:p>
            <a:r>
              <a:rPr lang="en-US" dirty="0"/>
              <a:t>Assessors are providing an invaluable service</a:t>
            </a:r>
          </a:p>
        </p:txBody>
      </p:sp>
      <p:pic>
        <p:nvPicPr>
          <p:cNvPr id="3" name="Picture 2">
            <a:extLst>
              <a:ext uri="{FF2B5EF4-FFF2-40B4-BE49-F238E27FC236}">
                <a16:creationId xmlns:a16="http://schemas.microsoft.com/office/drawing/2014/main" id="{AFFA39C0-8CF6-DF4E-A85F-28A263ED8435}"/>
              </a:ext>
            </a:extLst>
          </p:cNvPr>
          <p:cNvPicPr>
            <a:picLocks noChangeAspect="1"/>
          </p:cNvPicPr>
          <p:nvPr/>
        </p:nvPicPr>
        <p:blipFill>
          <a:blip r:embed="rId2"/>
          <a:stretch>
            <a:fillRect/>
          </a:stretch>
        </p:blipFill>
        <p:spPr>
          <a:xfrm>
            <a:off x="9796498" y="4917795"/>
            <a:ext cx="1588544" cy="1121624"/>
          </a:xfrm>
          <a:prstGeom prst="rect">
            <a:avLst/>
          </a:prstGeom>
        </p:spPr>
      </p:pic>
      <p:sp>
        <p:nvSpPr>
          <p:cNvPr id="6" name="Text Box 6">
            <a:extLst>
              <a:ext uri="{FF2B5EF4-FFF2-40B4-BE49-F238E27FC236}">
                <a16:creationId xmlns:a16="http://schemas.microsoft.com/office/drawing/2014/main" id="{2B184A94-95E7-EC48-BACF-0216A7F08618}"/>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6CAB5F89-0967-D148-8BF7-B5040BBE8488}"/>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9" name="Text Box 9">
            <a:extLst>
              <a:ext uri="{FF2B5EF4-FFF2-40B4-BE49-F238E27FC236}">
                <a16:creationId xmlns:a16="http://schemas.microsoft.com/office/drawing/2014/main" id="{F702ECEC-1A9B-1347-929E-05423EFBA1E9}"/>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17723559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244673-15E7-A344-9DBC-8F70054A5B9A}"/>
              </a:ext>
            </a:extLst>
          </p:cNvPr>
          <p:cNvSpPr>
            <a:spLocks noGrp="1"/>
          </p:cNvSpPr>
          <p:nvPr>
            <p:ph type="title"/>
          </p:nvPr>
        </p:nvSpPr>
        <p:spPr/>
        <p:txBody>
          <a:bodyPr>
            <a:normAutofit/>
          </a:bodyPr>
          <a:lstStyle/>
          <a:p>
            <a:pPr lvl="0"/>
            <a:r>
              <a:rPr lang="en-US" dirty="0"/>
              <a:t>The R code</a:t>
            </a:r>
          </a:p>
        </p:txBody>
      </p:sp>
      <p:sp>
        <p:nvSpPr>
          <p:cNvPr id="4" name="Title 1">
            <a:extLst>
              <a:ext uri="{FF2B5EF4-FFF2-40B4-BE49-F238E27FC236}">
                <a16:creationId xmlns:a16="http://schemas.microsoft.com/office/drawing/2014/main" id="{9D2A9154-EE73-5B4F-B055-2285864DE095}"/>
              </a:ext>
            </a:extLst>
          </p:cNvPr>
          <p:cNvSpPr txBox="1">
            <a:spLocks/>
          </p:cNvSpPr>
          <p:nvPr/>
        </p:nvSpPr>
        <p:spPr>
          <a:xfrm>
            <a:off x="2266950" y="1245394"/>
            <a:ext cx="7886700"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sz="3300" dirty="0"/>
          </a:p>
        </p:txBody>
      </p:sp>
      <p:sp>
        <p:nvSpPr>
          <p:cNvPr id="5" name="Content Placeholder 2">
            <a:extLst>
              <a:ext uri="{FF2B5EF4-FFF2-40B4-BE49-F238E27FC236}">
                <a16:creationId xmlns:a16="http://schemas.microsoft.com/office/drawing/2014/main" id="{3CDB5B9C-5121-3047-AC25-04678DA42560}"/>
              </a:ext>
            </a:extLst>
          </p:cNvPr>
          <p:cNvSpPr txBox="1">
            <a:spLocks/>
          </p:cNvSpPr>
          <p:nvPr/>
        </p:nvSpPr>
        <p:spPr>
          <a:xfrm>
            <a:off x="609600" y="1684805"/>
            <a:ext cx="5333999" cy="4258795"/>
          </a:xfrm>
          <a:prstGeom prst="rect">
            <a:avLst/>
          </a:prstGeom>
        </p:spPr>
        <p:txBody>
          <a:bodyPr vert="horz" lIns="68580" tIns="34290" rIns="68580" bIns="3429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Was this R code actually used? </a:t>
            </a:r>
          </a:p>
          <a:p>
            <a:pPr lvl="1"/>
            <a:r>
              <a:rPr lang="en-US" sz="2500" dirty="0"/>
              <a:t>Yes, for the missense challenges (e.g. GAA)</a:t>
            </a:r>
          </a:p>
          <a:p>
            <a:pPr lvl="1"/>
            <a:r>
              <a:rPr lang="en-US" sz="2500" dirty="0"/>
              <a:t>For other challenges this code was given as a guidelines, but many assessors wrote their own scripts</a:t>
            </a:r>
          </a:p>
          <a:p>
            <a:r>
              <a:rPr lang="en-US" dirty="0"/>
              <a:t>~1200 lines of </a:t>
            </a:r>
            <a:r>
              <a:rPr lang="en-US" dirty="0" err="1"/>
              <a:t>Rmd</a:t>
            </a:r>
            <a:r>
              <a:rPr lang="en-US" dirty="0"/>
              <a:t> </a:t>
            </a:r>
          </a:p>
          <a:p>
            <a:r>
              <a:rPr lang="en-US" dirty="0"/>
              <a:t>Does not take into account standard baseline methods</a:t>
            </a:r>
          </a:p>
        </p:txBody>
      </p:sp>
      <p:pic>
        <p:nvPicPr>
          <p:cNvPr id="7" name="Picture 6">
            <a:extLst>
              <a:ext uri="{FF2B5EF4-FFF2-40B4-BE49-F238E27FC236}">
                <a16:creationId xmlns:a16="http://schemas.microsoft.com/office/drawing/2014/main" id="{14A286A5-B3EA-BC4E-BB04-BCFC233CE6D4}"/>
              </a:ext>
            </a:extLst>
          </p:cNvPr>
          <p:cNvPicPr>
            <a:picLocks noChangeAspect="1"/>
          </p:cNvPicPr>
          <p:nvPr/>
        </p:nvPicPr>
        <p:blipFill>
          <a:blip r:embed="rId2"/>
          <a:stretch>
            <a:fillRect/>
          </a:stretch>
        </p:blipFill>
        <p:spPr>
          <a:xfrm>
            <a:off x="6248403" y="1508722"/>
            <a:ext cx="4511709" cy="4053143"/>
          </a:xfrm>
          <a:prstGeom prst="rect">
            <a:avLst/>
          </a:prstGeom>
        </p:spPr>
      </p:pic>
      <p:sp>
        <p:nvSpPr>
          <p:cNvPr id="8" name="Title 1">
            <a:extLst>
              <a:ext uri="{FF2B5EF4-FFF2-40B4-BE49-F238E27FC236}">
                <a16:creationId xmlns:a16="http://schemas.microsoft.com/office/drawing/2014/main" id="{46EDF518-1399-CC48-BCDB-6932FB64D168}"/>
              </a:ext>
            </a:extLst>
          </p:cNvPr>
          <p:cNvSpPr txBox="1">
            <a:spLocks/>
          </p:cNvSpPr>
          <p:nvPr/>
        </p:nvSpPr>
        <p:spPr>
          <a:xfrm>
            <a:off x="9425748" y="5163145"/>
            <a:ext cx="3703703" cy="994172"/>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4400" b="1" kern="1200">
                <a:solidFill>
                  <a:srgbClr val="4499A7"/>
                </a:solidFill>
                <a:latin typeface="+mj-lt"/>
                <a:ea typeface="+mj-ea"/>
                <a:cs typeface="+mj-cs"/>
              </a:defRPr>
            </a:lvl1pPr>
          </a:lstStyle>
          <a:p>
            <a:r>
              <a:rPr lang="en-US" sz="1350" b="0" dirty="0">
                <a:solidFill>
                  <a:schemeClr val="bg1">
                    <a:lumMod val="50000"/>
                  </a:schemeClr>
                </a:solidFill>
                <a:latin typeface="Lucida Console" panose="020B0609040504020204" pitchFamily="49" charset="0"/>
                <a:cs typeface="Devanagari Sangam MN" panose="02000000000000000000" pitchFamily="2" charset="0"/>
              </a:rPr>
              <a:t>GAA_EVAL.R</a:t>
            </a:r>
          </a:p>
        </p:txBody>
      </p:sp>
      <p:sp>
        <p:nvSpPr>
          <p:cNvPr id="9" name="Text Box 6">
            <a:extLst>
              <a:ext uri="{FF2B5EF4-FFF2-40B4-BE49-F238E27FC236}">
                <a16:creationId xmlns:a16="http://schemas.microsoft.com/office/drawing/2014/main" id="{5C763F97-27E3-5446-9F19-628143FAF89D}"/>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10" name="Text Box 8">
            <a:extLst>
              <a:ext uri="{FF2B5EF4-FFF2-40B4-BE49-F238E27FC236}">
                <a16:creationId xmlns:a16="http://schemas.microsoft.com/office/drawing/2014/main" id="{5828BCD8-5D7C-FE41-9194-A7126AECC678}"/>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11" name="Text Box 9">
            <a:extLst>
              <a:ext uri="{FF2B5EF4-FFF2-40B4-BE49-F238E27FC236}">
                <a16:creationId xmlns:a16="http://schemas.microsoft.com/office/drawing/2014/main" id="{246B1092-084E-E948-A4BF-700AA3065947}"/>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1742952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0CA9A0-AFB1-4248-804F-AAB439DCD3FC}"/>
              </a:ext>
            </a:extLst>
          </p:cNvPr>
          <p:cNvSpPr txBox="1">
            <a:spLocks/>
          </p:cNvSpPr>
          <p:nvPr/>
        </p:nvSpPr>
        <p:spPr>
          <a:xfrm>
            <a:off x="1802892" y="1888733"/>
            <a:ext cx="4434840" cy="33537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Clr>
                <a:srgbClr val="D33B27"/>
              </a:buClr>
              <a:buFont typeface="Arial"/>
              <a:buChar char="•"/>
              <a:defRPr sz="2800" kern="1200">
                <a:solidFill>
                  <a:srgbClr val="415861"/>
                </a:solidFill>
                <a:latin typeface="+mn-lt"/>
                <a:ea typeface="+mn-ea"/>
                <a:cs typeface="+mn-cs"/>
              </a:defRPr>
            </a:lvl1pPr>
            <a:lvl2pPr marL="685800" indent="-228600" algn="l" defTabSz="914400" rtl="0" eaLnBrk="1" latinLnBrk="0" hangingPunct="1">
              <a:lnSpc>
                <a:spcPct val="90000"/>
              </a:lnSpc>
              <a:spcBef>
                <a:spcPts val="500"/>
              </a:spcBef>
              <a:buClr>
                <a:srgbClr val="D33B27"/>
              </a:buClr>
              <a:buFont typeface="Arial"/>
              <a:buChar char="•"/>
              <a:defRPr sz="2400" kern="1200">
                <a:solidFill>
                  <a:srgbClr val="415861"/>
                </a:solidFill>
                <a:latin typeface="+mn-lt"/>
                <a:ea typeface="+mn-ea"/>
                <a:cs typeface="+mn-cs"/>
              </a:defRPr>
            </a:lvl2pPr>
            <a:lvl3pPr marL="1143000" indent="-228600" algn="l" defTabSz="914400" rtl="0" eaLnBrk="1" latinLnBrk="0" hangingPunct="1">
              <a:lnSpc>
                <a:spcPct val="90000"/>
              </a:lnSpc>
              <a:spcBef>
                <a:spcPts val="500"/>
              </a:spcBef>
              <a:buClr>
                <a:srgbClr val="D33B27"/>
              </a:buClr>
              <a:buFont typeface="Arial"/>
              <a:buChar char="•"/>
              <a:defRPr sz="2000" kern="1200">
                <a:solidFill>
                  <a:srgbClr val="415861"/>
                </a:solidFill>
                <a:latin typeface="+mn-lt"/>
                <a:ea typeface="+mn-ea"/>
                <a:cs typeface="+mn-cs"/>
              </a:defRPr>
            </a:lvl3pPr>
            <a:lvl4pPr marL="16002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4pPr>
            <a:lvl5pPr marL="20574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100" dirty="0"/>
          </a:p>
        </p:txBody>
      </p:sp>
      <p:sp>
        <p:nvSpPr>
          <p:cNvPr id="7" name="Content Placeholder 2">
            <a:extLst>
              <a:ext uri="{FF2B5EF4-FFF2-40B4-BE49-F238E27FC236}">
                <a16:creationId xmlns:a16="http://schemas.microsoft.com/office/drawing/2014/main" id="{20038D08-D510-4546-9ACC-C780DB112B6A}"/>
              </a:ext>
            </a:extLst>
          </p:cNvPr>
          <p:cNvSpPr>
            <a:spLocks noGrp="1"/>
          </p:cNvSpPr>
          <p:nvPr>
            <p:ph idx="1"/>
          </p:nvPr>
        </p:nvSpPr>
        <p:spPr>
          <a:xfrm>
            <a:off x="495992" y="1531392"/>
            <a:ext cx="11162607" cy="3353732"/>
          </a:xfrm>
        </p:spPr>
        <p:txBody>
          <a:bodyPr>
            <a:normAutofit/>
          </a:bodyPr>
          <a:lstStyle/>
          <a:p>
            <a:r>
              <a:rPr lang="en-US" sz="2800" dirty="0"/>
              <a:t>Data availability – how/where to share standard assessment scripts, prediction values, methods details, and each assessor’s code/results</a:t>
            </a:r>
            <a:endParaRPr lang="en-US" sz="2800" dirty="0">
              <a:highlight>
                <a:srgbClr val="FFFF00"/>
              </a:highlight>
            </a:endParaRPr>
          </a:p>
        </p:txBody>
      </p:sp>
      <p:sp>
        <p:nvSpPr>
          <p:cNvPr id="6" name="TextBox 5">
            <a:extLst>
              <a:ext uri="{FF2B5EF4-FFF2-40B4-BE49-F238E27FC236}">
                <a16:creationId xmlns:a16="http://schemas.microsoft.com/office/drawing/2014/main" id="{0A032D29-3BF0-5D45-B092-67A4E4680669}"/>
              </a:ext>
            </a:extLst>
          </p:cNvPr>
          <p:cNvSpPr txBox="1"/>
          <p:nvPr/>
        </p:nvSpPr>
        <p:spPr>
          <a:xfrm>
            <a:off x="3071676" y="2773691"/>
            <a:ext cx="8217008" cy="2793072"/>
          </a:xfrm>
          <a:custGeom>
            <a:avLst/>
            <a:gdLst>
              <a:gd name="connsiteX0" fmla="*/ 0 w 8217008"/>
              <a:gd name="connsiteY0" fmla="*/ 0 h 2793072"/>
              <a:gd name="connsiteX1" fmla="*/ 504759 w 8217008"/>
              <a:gd name="connsiteY1" fmla="*/ 0 h 2793072"/>
              <a:gd name="connsiteX2" fmla="*/ 845178 w 8217008"/>
              <a:gd name="connsiteY2" fmla="*/ 0 h 2793072"/>
              <a:gd name="connsiteX3" fmla="*/ 1596447 w 8217008"/>
              <a:gd name="connsiteY3" fmla="*/ 0 h 2793072"/>
              <a:gd name="connsiteX4" fmla="*/ 2101206 w 8217008"/>
              <a:gd name="connsiteY4" fmla="*/ 0 h 2793072"/>
              <a:gd name="connsiteX5" fmla="*/ 2605965 w 8217008"/>
              <a:gd name="connsiteY5" fmla="*/ 0 h 2793072"/>
              <a:gd name="connsiteX6" fmla="*/ 3357235 w 8217008"/>
              <a:gd name="connsiteY6" fmla="*/ 0 h 2793072"/>
              <a:gd name="connsiteX7" fmla="*/ 3779824 w 8217008"/>
              <a:gd name="connsiteY7" fmla="*/ 0 h 2793072"/>
              <a:gd name="connsiteX8" fmla="*/ 4531093 w 8217008"/>
              <a:gd name="connsiteY8" fmla="*/ 0 h 2793072"/>
              <a:gd name="connsiteX9" fmla="*/ 5282362 w 8217008"/>
              <a:gd name="connsiteY9" fmla="*/ 0 h 2793072"/>
              <a:gd name="connsiteX10" fmla="*/ 5869291 w 8217008"/>
              <a:gd name="connsiteY10" fmla="*/ 0 h 2793072"/>
              <a:gd name="connsiteX11" fmla="*/ 6620561 w 8217008"/>
              <a:gd name="connsiteY11" fmla="*/ 0 h 2793072"/>
              <a:gd name="connsiteX12" fmla="*/ 7125320 w 8217008"/>
              <a:gd name="connsiteY12" fmla="*/ 0 h 2793072"/>
              <a:gd name="connsiteX13" fmla="*/ 7630079 w 8217008"/>
              <a:gd name="connsiteY13" fmla="*/ 0 h 2793072"/>
              <a:gd name="connsiteX14" fmla="*/ 8217008 w 8217008"/>
              <a:gd name="connsiteY14" fmla="*/ 0 h 2793072"/>
              <a:gd name="connsiteX15" fmla="*/ 8217008 w 8217008"/>
              <a:gd name="connsiteY15" fmla="*/ 530684 h 2793072"/>
              <a:gd name="connsiteX16" fmla="*/ 8217008 w 8217008"/>
              <a:gd name="connsiteY16" fmla="*/ 1089298 h 2793072"/>
              <a:gd name="connsiteX17" fmla="*/ 8217008 w 8217008"/>
              <a:gd name="connsiteY17" fmla="*/ 1675843 h 2793072"/>
              <a:gd name="connsiteX18" fmla="*/ 8217008 w 8217008"/>
              <a:gd name="connsiteY18" fmla="*/ 2262388 h 2793072"/>
              <a:gd name="connsiteX19" fmla="*/ 8217008 w 8217008"/>
              <a:gd name="connsiteY19" fmla="*/ 2793072 h 2793072"/>
              <a:gd name="connsiteX20" fmla="*/ 7876589 w 8217008"/>
              <a:gd name="connsiteY20" fmla="*/ 2793072 h 2793072"/>
              <a:gd name="connsiteX21" fmla="*/ 7125320 w 8217008"/>
              <a:gd name="connsiteY21" fmla="*/ 2793072 h 2793072"/>
              <a:gd name="connsiteX22" fmla="*/ 6538391 w 8217008"/>
              <a:gd name="connsiteY22" fmla="*/ 2793072 h 2793072"/>
              <a:gd name="connsiteX23" fmla="*/ 6115802 w 8217008"/>
              <a:gd name="connsiteY23" fmla="*/ 2793072 h 2793072"/>
              <a:gd name="connsiteX24" fmla="*/ 5528873 w 8217008"/>
              <a:gd name="connsiteY24" fmla="*/ 2793072 h 2793072"/>
              <a:gd name="connsiteX25" fmla="*/ 5188454 w 8217008"/>
              <a:gd name="connsiteY25" fmla="*/ 2793072 h 2793072"/>
              <a:gd name="connsiteX26" fmla="*/ 4848035 w 8217008"/>
              <a:gd name="connsiteY26" fmla="*/ 2793072 h 2793072"/>
              <a:gd name="connsiteX27" fmla="*/ 4261106 w 8217008"/>
              <a:gd name="connsiteY27" fmla="*/ 2793072 h 2793072"/>
              <a:gd name="connsiteX28" fmla="*/ 3838517 w 8217008"/>
              <a:gd name="connsiteY28" fmla="*/ 2793072 h 2793072"/>
              <a:gd name="connsiteX29" fmla="*/ 3169417 w 8217008"/>
              <a:gd name="connsiteY29" fmla="*/ 2793072 h 2793072"/>
              <a:gd name="connsiteX30" fmla="*/ 2746828 w 8217008"/>
              <a:gd name="connsiteY30" fmla="*/ 2793072 h 2793072"/>
              <a:gd name="connsiteX31" fmla="*/ 2077729 w 8217008"/>
              <a:gd name="connsiteY31" fmla="*/ 2793072 h 2793072"/>
              <a:gd name="connsiteX32" fmla="*/ 1737310 w 8217008"/>
              <a:gd name="connsiteY32" fmla="*/ 2793072 h 2793072"/>
              <a:gd name="connsiteX33" fmla="*/ 1068211 w 8217008"/>
              <a:gd name="connsiteY33" fmla="*/ 2793072 h 2793072"/>
              <a:gd name="connsiteX34" fmla="*/ 645622 w 8217008"/>
              <a:gd name="connsiteY34" fmla="*/ 2793072 h 2793072"/>
              <a:gd name="connsiteX35" fmla="*/ 0 w 8217008"/>
              <a:gd name="connsiteY35" fmla="*/ 2793072 h 2793072"/>
              <a:gd name="connsiteX36" fmla="*/ 0 w 8217008"/>
              <a:gd name="connsiteY36" fmla="*/ 2290319 h 2793072"/>
              <a:gd name="connsiteX37" fmla="*/ 0 w 8217008"/>
              <a:gd name="connsiteY37" fmla="*/ 1675843 h 2793072"/>
              <a:gd name="connsiteX38" fmla="*/ 0 w 8217008"/>
              <a:gd name="connsiteY38" fmla="*/ 1173090 h 2793072"/>
              <a:gd name="connsiteX39" fmla="*/ 0 w 8217008"/>
              <a:gd name="connsiteY39" fmla="*/ 698268 h 2793072"/>
              <a:gd name="connsiteX40" fmla="*/ 0 w 8217008"/>
              <a:gd name="connsiteY40" fmla="*/ 0 h 279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217008" h="2793072" extrusionOk="0">
                <a:moveTo>
                  <a:pt x="0" y="0"/>
                </a:moveTo>
                <a:cubicBezTo>
                  <a:pt x="228537" y="-34302"/>
                  <a:pt x="279875" y="49997"/>
                  <a:pt x="504759" y="0"/>
                </a:cubicBezTo>
                <a:cubicBezTo>
                  <a:pt x="729643" y="-49997"/>
                  <a:pt x="683480" y="16980"/>
                  <a:pt x="845178" y="0"/>
                </a:cubicBezTo>
                <a:cubicBezTo>
                  <a:pt x="1006876" y="-16980"/>
                  <a:pt x="1369088" y="5861"/>
                  <a:pt x="1596447" y="0"/>
                </a:cubicBezTo>
                <a:cubicBezTo>
                  <a:pt x="1823806" y="-5861"/>
                  <a:pt x="1987751" y="29303"/>
                  <a:pt x="2101206" y="0"/>
                </a:cubicBezTo>
                <a:cubicBezTo>
                  <a:pt x="2214661" y="-29303"/>
                  <a:pt x="2495953" y="50530"/>
                  <a:pt x="2605965" y="0"/>
                </a:cubicBezTo>
                <a:cubicBezTo>
                  <a:pt x="2715977" y="-50530"/>
                  <a:pt x="3185490" y="36306"/>
                  <a:pt x="3357235" y="0"/>
                </a:cubicBezTo>
                <a:cubicBezTo>
                  <a:pt x="3528980" y="-36306"/>
                  <a:pt x="3652421" y="2406"/>
                  <a:pt x="3779824" y="0"/>
                </a:cubicBezTo>
                <a:cubicBezTo>
                  <a:pt x="3907227" y="-2406"/>
                  <a:pt x="4356150" y="45339"/>
                  <a:pt x="4531093" y="0"/>
                </a:cubicBezTo>
                <a:cubicBezTo>
                  <a:pt x="4706036" y="-45339"/>
                  <a:pt x="5124671" y="47592"/>
                  <a:pt x="5282362" y="0"/>
                </a:cubicBezTo>
                <a:cubicBezTo>
                  <a:pt x="5440053" y="-47592"/>
                  <a:pt x="5749597" y="29964"/>
                  <a:pt x="5869291" y="0"/>
                </a:cubicBezTo>
                <a:cubicBezTo>
                  <a:pt x="5988985" y="-29964"/>
                  <a:pt x="6384839" y="27754"/>
                  <a:pt x="6620561" y="0"/>
                </a:cubicBezTo>
                <a:cubicBezTo>
                  <a:pt x="6856283" y="-27754"/>
                  <a:pt x="6926795" y="6484"/>
                  <a:pt x="7125320" y="0"/>
                </a:cubicBezTo>
                <a:cubicBezTo>
                  <a:pt x="7323845" y="-6484"/>
                  <a:pt x="7422830" y="33865"/>
                  <a:pt x="7630079" y="0"/>
                </a:cubicBezTo>
                <a:cubicBezTo>
                  <a:pt x="7837328" y="-33865"/>
                  <a:pt x="7945152" y="44750"/>
                  <a:pt x="8217008" y="0"/>
                </a:cubicBezTo>
                <a:cubicBezTo>
                  <a:pt x="8268054" y="264299"/>
                  <a:pt x="8190661" y="379689"/>
                  <a:pt x="8217008" y="530684"/>
                </a:cubicBezTo>
                <a:cubicBezTo>
                  <a:pt x="8243355" y="681679"/>
                  <a:pt x="8189995" y="942860"/>
                  <a:pt x="8217008" y="1089298"/>
                </a:cubicBezTo>
                <a:cubicBezTo>
                  <a:pt x="8244021" y="1235736"/>
                  <a:pt x="8148278" y="1463166"/>
                  <a:pt x="8217008" y="1675843"/>
                </a:cubicBezTo>
                <a:cubicBezTo>
                  <a:pt x="8285738" y="1888520"/>
                  <a:pt x="8204040" y="2132161"/>
                  <a:pt x="8217008" y="2262388"/>
                </a:cubicBezTo>
                <a:cubicBezTo>
                  <a:pt x="8229976" y="2392616"/>
                  <a:pt x="8164599" y="2566387"/>
                  <a:pt x="8217008" y="2793072"/>
                </a:cubicBezTo>
                <a:cubicBezTo>
                  <a:pt x="8088431" y="2809324"/>
                  <a:pt x="7950054" y="2783015"/>
                  <a:pt x="7876589" y="2793072"/>
                </a:cubicBezTo>
                <a:cubicBezTo>
                  <a:pt x="7803124" y="2803129"/>
                  <a:pt x="7454391" y="2708451"/>
                  <a:pt x="7125320" y="2793072"/>
                </a:cubicBezTo>
                <a:cubicBezTo>
                  <a:pt x="6796249" y="2877693"/>
                  <a:pt x="6671542" y="2774496"/>
                  <a:pt x="6538391" y="2793072"/>
                </a:cubicBezTo>
                <a:cubicBezTo>
                  <a:pt x="6405240" y="2811648"/>
                  <a:pt x="6256985" y="2745796"/>
                  <a:pt x="6115802" y="2793072"/>
                </a:cubicBezTo>
                <a:cubicBezTo>
                  <a:pt x="5974619" y="2840348"/>
                  <a:pt x="5673481" y="2754871"/>
                  <a:pt x="5528873" y="2793072"/>
                </a:cubicBezTo>
                <a:cubicBezTo>
                  <a:pt x="5384265" y="2831273"/>
                  <a:pt x="5328667" y="2768377"/>
                  <a:pt x="5188454" y="2793072"/>
                </a:cubicBezTo>
                <a:cubicBezTo>
                  <a:pt x="5048241" y="2817767"/>
                  <a:pt x="4997074" y="2759895"/>
                  <a:pt x="4848035" y="2793072"/>
                </a:cubicBezTo>
                <a:cubicBezTo>
                  <a:pt x="4698996" y="2826249"/>
                  <a:pt x="4454138" y="2780208"/>
                  <a:pt x="4261106" y="2793072"/>
                </a:cubicBezTo>
                <a:cubicBezTo>
                  <a:pt x="4068074" y="2805936"/>
                  <a:pt x="3975664" y="2764204"/>
                  <a:pt x="3838517" y="2793072"/>
                </a:cubicBezTo>
                <a:cubicBezTo>
                  <a:pt x="3701370" y="2821940"/>
                  <a:pt x="3459626" y="2747803"/>
                  <a:pt x="3169417" y="2793072"/>
                </a:cubicBezTo>
                <a:cubicBezTo>
                  <a:pt x="2879208" y="2838341"/>
                  <a:pt x="2846561" y="2766778"/>
                  <a:pt x="2746828" y="2793072"/>
                </a:cubicBezTo>
                <a:cubicBezTo>
                  <a:pt x="2647095" y="2819366"/>
                  <a:pt x="2356450" y="2753209"/>
                  <a:pt x="2077729" y="2793072"/>
                </a:cubicBezTo>
                <a:cubicBezTo>
                  <a:pt x="1799008" y="2832935"/>
                  <a:pt x="1906047" y="2779998"/>
                  <a:pt x="1737310" y="2793072"/>
                </a:cubicBezTo>
                <a:cubicBezTo>
                  <a:pt x="1568573" y="2806146"/>
                  <a:pt x="1361610" y="2736613"/>
                  <a:pt x="1068211" y="2793072"/>
                </a:cubicBezTo>
                <a:cubicBezTo>
                  <a:pt x="774812" y="2849531"/>
                  <a:pt x="744606" y="2763038"/>
                  <a:pt x="645622" y="2793072"/>
                </a:cubicBezTo>
                <a:cubicBezTo>
                  <a:pt x="546638" y="2823106"/>
                  <a:pt x="173856" y="2741515"/>
                  <a:pt x="0" y="2793072"/>
                </a:cubicBezTo>
                <a:cubicBezTo>
                  <a:pt x="-27665" y="2639924"/>
                  <a:pt x="49896" y="2505935"/>
                  <a:pt x="0" y="2290319"/>
                </a:cubicBezTo>
                <a:cubicBezTo>
                  <a:pt x="-49896" y="2074703"/>
                  <a:pt x="61839" y="1929469"/>
                  <a:pt x="0" y="1675843"/>
                </a:cubicBezTo>
                <a:cubicBezTo>
                  <a:pt x="-61839" y="1422217"/>
                  <a:pt x="24685" y="1339207"/>
                  <a:pt x="0" y="1173090"/>
                </a:cubicBezTo>
                <a:cubicBezTo>
                  <a:pt x="-24685" y="1006973"/>
                  <a:pt x="20323" y="832237"/>
                  <a:pt x="0" y="698268"/>
                </a:cubicBezTo>
                <a:cubicBezTo>
                  <a:pt x="-20323" y="564299"/>
                  <a:pt x="48557" y="183177"/>
                  <a:pt x="0" y="0"/>
                </a:cubicBezTo>
                <a:close/>
              </a:path>
            </a:pathLst>
          </a:custGeom>
          <a:noFill/>
          <a:ln w="57150">
            <a:solidFill>
              <a:schemeClr val="tx2">
                <a:lumMod val="60000"/>
                <a:lumOff val="4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lvl="0" fontAlgn="base"/>
            <a:r>
              <a:rPr lang="en-US" sz="1950" b="1" dirty="0"/>
              <a:t>Q: Is there a way to house the submitted methods or require the submitters to make them available within a set time?</a:t>
            </a:r>
          </a:p>
          <a:p>
            <a:pPr lvl="0" fontAlgn="base"/>
            <a:endParaRPr lang="en-US" sz="1950" dirty="0"/>
          </a:p>
          <a:p>
            <a:pPr marL="342900" indent="-342900">
              <a:buFont typeface="Arial" panose="020B0604020202020204" pitchFamily="34" charset="0"/>
              <a:buChar char="•"/>
            </a:pPr>
            <a:r>
              <a:rPr lang="en-US" sz="1950" dirty="0"/>
              <a:t>Many submissions reflect experimental or in-development methods,. How to set a minimum availability requirements?</a:t>
            </a:r>
          </a:p>
          <a:p>
            <a:pPr marL="685800" lvl="1" indent="-342900">
              <a:buFont typeface="Arial" panose="020B0604020202020204" pitchFamily="34" charset="0"/>
              <a:buChar char="•"/>
            </a:pPr>
            <a:r>
              <a:rPr lang="en-US" sz="1950" dirty="0"/>
              <a:t>Subtle (and secret) tweaks may not want to be disclosed before results</a:t>
            </a:r>
          </a:p>
          <a:p>
            <a:pPr marL="342900" indent="-342900">
              <a:buFont typeface="Arial" panose="020B0604020202020204" pitchFamily="34" charset="0"/>
              <a:buChar char="•"/>
            </a:pPr>
            <a:r>
              <a:rPr lang="en-US" sz="1950" dirty="0"/>
              <a:t>Recommendation for version control, GitHub</a:t>
            </a:r>
          </a:p>
          <a:p>
            <a:pPr marL="342900" indent="-342900">
              <a:buFont typeface="Arial" panose="020B0604020202020204" pitchFamily="34" charset="0"/>
              <a:buChar char="•"/>
            </a:pPr>
            <a:r>
              <a:rPr lang="en-US" sz="1950" dirty="0"/>
              <a:t>Big delta between methods descriptions. Set 1-page minimum? </a:t>
            </a:r>
          </a:p>
        </p:txBody>
      </p:sp>
      <p:sp>
        <p:nvSpPr>
          <p:cNvPr id="8" name="Text Box 6">
            <a:extLst>
              <a:ext uri="{FF2B5EF4-FFF2-40B4-BE49-F238E27FC236}">
                <a16:creationId xmlns:a16="http://schemas.microsoft.com/office/drawing/2014/main" id="{6E63B3AE-C93D-7840-8055-8CF9FC76BB17}"/>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9" name="Text Box 8">
            <a:extLst>
              <a:ext uri="{FF2B5EF4-FFF2-40B4-BE49-F238E27FC236}">
                <a16:creationId xmlns:a16="http://schemas.microsoft.com/office/drawing/2014/main" id="{53591A6F-2DFC-2640-9CB6-59D713619595}"/>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10" name="Text Box 9">
            <a:extLst>
              <a:ext uri="{FF2B5EF4-FFF2-40B4-BE49-F238E27FC236}">
                <a16:creationId xmlns:a16="http://schemas.microsoft.com/office/drawing/2014/main" id="{F74E8AFC-36DE-C543-9908-D72C74DA10FE}"/>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1" name="Title 1">
            <a:extLst>
              <a:ext uri="{FF2B5EF4-FFF2-40B4-BE49-F238E27FC236}">
                <a16:creationId xmlns:a16="http://schemas.microsoft.com/office/drawing/2014/main" id="{1451D4EB-2DFE-534E-A638-9C36C3CA02B1}"/>
              </a:ext>
            </a:extLst>
          </p:cNvPr>
          <p:cNvSpPr txBox="1">
            <a:spLocks/>
          </p:cNvSpPr>
          <p:nvPr/>
        </p:nvSpPr>
        <p:spPr bwMode="auto">
          <a:xfrm>
            <a:off x="596804" y="685800"/>
            <a:ext cx="11061796" cy="9941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defRPr>
            </a:lvl2pPr>
            <a:lvl3pPr algn="ctr" rtl="0" fontAlgn="base">
              <a:spcBef>
                <a:spcPct val="0"/>
              </a:spcBef>
              <a:spcAft>
                <a:spcPct val="0"/>
              </a:spcAft>
              <a:defRPr sz="4400">
                <a:solidFill>
                  <a:schemeClr val="tx2"/>
                </a:solidFill>
                <a:latin typeface="Arial" pitchFamily="34" charset="0"/>
              </a:defRPr>
            </a:lvl3pPr>
            <a:lvl4pPr algn="ctr" rtl="0" fontAlgn="base">
              <a:spcBef>
                <a:spcPct val="0"/>
              </a:spcBef>
              <a:spcAft>
                <a:spcPct val="0"/>
              </a:spcAft>
              <a:defRPr sz="4400">
                <a:solidFill>
                  <a:schemeClr val="tx2"/>
                </a:solidFill>
                <a:latin typeface="Arial" pitchFamily="34" charset="0"/>
              </a:defRPr>
            </a:lvl4pPr>
            <a:lvl5pPr algn="ctr" rtl="0" fontAlgn="base">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a:lstStyle>
          <a:p>
            <a:r>
              <a:rPr lang="en-US" kern="0" dirty="0"/>
              <a:t>A critical assessment of CAGI assessment</a:t>
            </a:r>
            <a:br>
              <a:rPr lang="en-US" kern="0" dirty="0"/>
            </a:br>
            <a:endParaRPr lang="en-US" kern="0" dirty="0"/>
          </a:p>
        </p:txBody>
      </p:sp>
    </p:spTree>
    <p:extLst>
      <p:ext uri="{BB962C8B-B14F-4D97-AF65-F5344CB8AC3E}">
        <p14:creationId xmlns:p14="http://schemas.microsoft.com/office/powerpoint/2010/main" val="1724006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13279DF9-97CF-6F4A-80D6-91E91E85098A}"/>
              </a:ext>
            </a:extLst>
          </p:cNvPr>
          <p:cNvSpPr txBox="1"/>
          <p:nvPr/>
        </p:nvSpPr>
        <p:spPr>
          <a:xfrm>
            <a:off x="2151265" y="2977670"/>
            <a:ext cx="8720702" cy="2793072"/>
          </a:xfrm>
          <a:custGeom>
            <a:avLst/>
            <a:gdLst>
              <a:gd name="connsiteX0" fmla="*/ 0 w 8720702"/>
              <a:gd name="connsiteY0" fmla="*/ 0 h 2793072"/>
              <a:gd name="connsiteX1" fmla="*/ 494173 w 8720702"/>
              <a:gd name="connsiteY1" fmla="*/ 0 h 2793072"/>
              <a:gd name="connsiteX2" fmla="*/ 813932 w 8720702"/>
              <a:gd name="connsiteY2" fmla="*/ 0 h 2793072"/>
              <a:gd name="connsiteX3" fmla="*/ 1569726 w 8720702"/>
              <a:gd name="connsiteY3" fmla="*/ 0 h 2793072"/>
              <a:gd name="connsiteX4" fmla="*/ 2063899 w 8720702"/>
              <a:gd name="connsiteY4" fmla="*/ 0 h 2793072"/>
              <a:gd name="connsiteX5" fmla="*/ 2558073 w 8720702"/>
              <a:gd name="connsiteY5" fmla="*/ 0 h 2793072"/>
              <a:gd name="connsiteX6" fmla="*/ 3313867 w 8720702"/>
              <a:gd name="connsiteY6" fmla="*/ 0 h 2793072"/>
              <a:gd name="connsiteX7" fmla="*/ 3720833 w 8720702"/>
              <a:gd name="connsiteY7" fmla="*/ 0 h 2793072"/>
              <a:gd name="connsiteX8" fmla="*/ 4476627 w 8720702"/>
              <a:gd name="connsiteY8" fmla="*/ 0 h 2793072"/>
              <a:gd name="connsiteX9" fmla="*/ 5232421 w 8720702"/>
              <a:gd name="connsiteY9" fmla="*/ 0 h 2793072"/>
              <a:gd name="connsiteX10" fmla="*/ 5813801 w 8720702"/>
              <a:gd name="connsiteY10" fmla="*/ 0 h 2793072"/>
              <a:gd name="connsiteX11" fmla="*/ 6569596 w 8720702"/>
              <a:gd name="connsiteY11" fmla="*/ 0 h 2793072"/>
              <a:gd name="connsiteX12" fmla="*/ 7063769 w 8720702"/>
              <a:gd name="connsiteY12" fmla="*/ 0 h 2793072"/>
              <a:gd name="connsiteX13" fmla="*/ 7557942 w 8720702"/>
              <a:gd name="connsiteY13" fmla="*/ 0 h 2793072"/>
              <a:gd name="connsiteX14" fmla="*/ 8226529 w 8720702"/>
              <a:gd name="connsiteY14" fmla="*/ 0 h 2793072"/>
              <a:gd name="connsiteX15" fmla="*/ 8720702 w 8720702"/>
              <a:gd name="connsiteY15" fmla="*/ 0 h 2793072"/>
              <a:gd name="connsiteX16" fmla="*/ 8720702 w 8720702"/>
              <a:gd name="connsiteY16" fmla="*/ 614476 h 2793072"/>
              <a:gd name="connsiteX17" fmla="*/ 8720702 w 8720702"/>
              <a:gd name="connsiteY17" fmla="*/ 1201021 h 2793072"/>
              <a:gd name="connsiteX18" fmla="*/ 8720702 w 8720702"/>
              <a:gd name="connsiteY18" fmla="*/ 1787566 h 2793072"/>
              <a:gd name="connsiteX19" fmla="*/ 8720702 w 8720702"/>
              <a:gd name="connsiteY19" fmla="*/ 2793072 h 2793072"/>
              <a:gd name="connsiteX20" fmla="*/ 8400943 w 8720702"/>
              <a:gd name="connsiteY20" fmla="*/ 2793072 h 2793072"/>
              <a:gd name="connsiteX21" fmla="*/ 7645149 w 8720702"/>
              <a:gd name="connsiteY21" fmla="*/ 2793072 h 2793072"/>
              <a:gd name="connsiteX22" fmla="*/ 7063769 w 8720702"/>
              <a:gd name="connsiteY22" fmla="*/ 2793072 h 2793072"/>
              <a:gd name="connsiteX23" fmla="*/ 6656803 w 8720702"/>
              <a:gd name="connsiteY23" fmla="*/ 2793072 h 2793072"/>
              <a:gd name="connsiteX24" fmla="*/ 6075422 w 8720702"/>
              <a:gd name="connsiteY24" fmla="*/ 2793072 h 2793072"/>
              <a:gd name="connsiteX25" fmla="*/ 5755663 w 8720702"/>
              <a:gd name="connsiteY25" fmla="*/ 2793072 h 2793072"/>
              <a:gd name="connsiteX26" fmla="*/ 5435904 w 8720702"/>
              <a:gd name="connsiteY26" fmla="*/ 2793072 h 2793072"/>
              <a:gd name="connsiteX27" fmla="*/ 4854524 w 8720702"/>
              <a:gd name="connsiteY27" fmla="*/ 2793072 h 2793072"/>
              <a:gd name="connsiteX28" fmla="*/ 4447558 w 8720702"/>
              <a:gd name="connsiteY28" fmla="*/ 2793072 h 2793072"/>
              <a:gd name="connsiteX29" fmla="*/ 3778971 w 8720702"/>
              <a:gd name="connsiteY29" fmla="*/ 2793072 h 2793072"/>
              <a:gd name="connsiteX30" fmla="*/ 3372005 w 8720702"/>
              <a:gd name="connsiteY30" fmla="*/ 2793072 h 2793072"/>
              <a:gd name="connsiteX31" fmla="*/ 2703418 w 8720702"/>
              <a:gd name="connsiteY31" fmla="*/ 2793072 h 2793072"/>
              <a:gd name="connsiteX32" fmla="*/ 2383659 w 8720702"/>
              <a:gd name="connsiteY32" fmla="*/ 2793072 h 2793072"/>
              <a:gd name="connsiteX33" fmla="*/ 1715071 w 8720702"/>
              <a:gd name="connsiteY33" fmla="*/ 2793072 h 2793072"/>
              <a:gd name="connsiteX34" fmla="*/ 1308105 w 8720702"/>
              <a:gd name="connsiteY34" fmla="*/ 2793072 h 2793072"/>
              <a:gd name="connsiteX35" fmla="*/ 988346 w 8720702"/>
              <a:gd name="connsiteY35" fmla="*/ 2793072 h 2793072"/>
              <a:gd name="connsiteX36" fmla="*/ 581380 w 8720702"/>
              <a:gd name="connsiteY36" fmla="*/ 2793072 h 2793072"/>
              <a:gd name="connsiteX37" fmla="*/ 0 w 8720702"/>
              <a:gd name="connsiteY37" fmla="*/ 2793072 h 2793072"/>
              <a:gd name="connsiteX38" fmla="*/ 0 w 8720702"/>
              <a:gd name="connsiteY38" fmla="*/ 2290319 h 2793072"/>
              <a:gd name="connsiteX39" fmla="*/ 0 w 8720702"/>
              <a:gd name="connsiteY39" fmla="*/ 1815497 h 2793072"/>
              <a:gd name="connsiteX40" fmla="*/ 0 w 8720702"/>
              <a:gd name="connsiteY40" fmla="*/ 1340675 h 2793072"/>
              <a:gd name="connsiteX41" fmla="*/ 0 w 8720702"/>
              <a:gd name="connsiteY41" fmla="*/ 754129 h 2793072"/>
              <a:gd name="connsiteX42" fmla="*/ 0 w 8720702"/>
              <a:gd name="connsiteY42" fmla="*/ 0 h 2793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720702" h="2793072" extrusionOk="0">
                <a:moveTo>
                  <a:pt x="0" y="0"/>
                </a:moveTo>
                <a:cubicBezTo>
                  <a:pt x="151073" y="-32467"/>
                  <a:pt x="264442" y="59029"/>
                  <a:pt x="494173" y="0"/>
                </a:cubicBezTo>
                <a:cubicBezTo>
                  <a:pt x="723904" y="-59029"/>
                  <a:pt x="664663" y="31305"/>
                  <a:pt x="813932" y="0"/>
                </a:cubicBezTo>
                <a:cubicBezTo>
                  <a:pt x="963201" y="-31305"/>
                  <a:pt x="1417629" y="54700"/>
                  <a:pt x="1569726" y="0"/>
                </a:cubicBezTo>
                <a:cubicBezTo>
                  <a:pt x="1721823" y="-54700"/>
                  <a:pt x="1818730" y="15676"/>
                  <a:pt x="2063899" y="0"/>
                </a:cubicBezTo>
                <a:cubicBezTo>
                  <a:pt x="2309068" y="-15676"/>
                  <a:pt x="2372211" y="1365"/>
                  <a:pt x="2558073" y="0"/>
                </a:cubicBezTo>
                <a:cubicBezTo>
                  <a:pt x="2743935" y="-1365"/>
                  <a:pt x="3156999" y="2248"/>
                  <a:pt x="3313867" y="0"/>
                </a:cubicBezTo>
                <a:cubicBezTo>
                  <a:pt x="3470735" y="-2248"/>
                  <a:pt x="3625858" y="26324"/>
                  <a:pt x="3720833" y="0"/>
                </a:cubicBezTo>
                <a:cubicBezTo>
                  <a:pt x="3815808" y="-26324"/>
                  <a:pt x="4234299" y="2471"/>
                  <a:pt x="4476627" y="0"/>
                </a:cubicBezTo>
                <a:cubicBezTo>
                  <a:pt x="4718955" y="-2471"/>
                  <a:pt x="4859231" y="77156"/>
                  <a:pt x="5232421" y="0"/>
                </a:cubicBezTo>
                <a:cubicBezTo>
                  <a:pt x="5605611" y="-77156"/>
                  <a:pt x="5673446" y="42527"/>
                  <a:pt x="5813801" y="0"/>
                </a:cubicBezTo>
                <a:cubicBezTo>
                  <a:pt x="5954156" y="-42527"/>
                  <a:pt x="6281185" y="6326"/>
                  <a:pt x="6569596" y="0"/>
                </a:cubicBezTo>
                <a:cubicBezTo>
                  <a:pt x="6858007" y="-6326"/>
                  <a:pt x="6888004" y="27230"/>
                  <a:pt x="7063769" y="0"/>
                </a:cubicBezTo>
                <a:cubicBezTo>
                  <a:pt x="7239534" y="-27230"/>
                  <a:pt x="7316799" y="18730"/>
                  <a:pt x="7557942" y="0"/>
                </a:cubicBezTo>
                <a:cubicBezTo>
                  <a:pt x="7799085" y="-18730"/>
                  <a:pt x="7997276" y="27295"/>
                  <a:pt x="8226529" y="0"/>
                </a:cubicBezTo>
                <a:cubicBezTo>
                  <a:pt x="8455782" y="-27295"/>
                  <a:pt x="8490991" y="8072"/>
                  <a:pt x="8720702" y="0"/>
                </a:cubicBezTo>
                <a:cubicBezTo>
                  <a:pt x="8752838" y="158100"/>
                  <a:pt x="8649468" y="473451"/>
                  <a:pt x="8720702" y="614476"/>
                </a:cubicBezTo>
                <a:cubicBezTo>
                  <a:pt x="8791936" y="755501"/>
                  <a:pt x="8651972" y="988344"/>
                  <a:pt x="8720702" y="1201021"/>
                </a:cubicBezTo>
                <a:cubicBezTo>
                  <a:pt x="8789432" y="1413698"/>
                  <a:pt x="8707734" y="1657339"/>
                  <a:pt x="8720702" y="1787566"/>
                </a:cubicBezTo>
                <a:cubicBezTo>
                  <a:pt x="8733670" y="1917794"/>
                  <a:pt x="8613185" y="2324406"/>
                  <a:pt x="8720702" y="2793072"/>
                </a:cubicBezTo>
                <a:cubicBezTo>
                  <a:pt x="8628882" y="2800861"/>
                  <a:pt x="8512276" y="2755428"/>
                  <a:pt x="8400943" y="2793072"/>
                </a:cubicBezTo>
                <a:cubicBezTo>
                  <a:pt x="8289610" y="2830716"/>
                  <a:pt x="7873128" y="2789815"/>
                  <a:pt x="7645149" y="2793072"/>
                </a:cubicBezTo>
                <a:cubicBezTo>
                  <a:pt x="7417170" y="2796329"/>
                  <a:pt x="7235837" y="2762000"/>
                  <a:pt x="7063769" y="2793072"/>
                </a:cubicBezTo>
                <a:cubicBezTo>
                  <a:pt x="6891701" y="2824144"/>
                  <a:pt x="6804656" y="2786643"/>
                  <a:pt x="6656803" y="2793072"/>
                </a:cubicBezTo>
                <a:cubicBezTo>
                  <a:pt x="6508950" y="2799501"/>
                  <a:pt x="6323849" y="2723525"/>
                  <a:pt x="6075422" y="2793072"/>
                </a:cubicBezTo>
                <a:cubicBezTo>
                  <a:pt x="5826995" y="2862619"/>
                  <a:pt x="5897328" y="2766000"/>
                  <a:pt x="5755663" y="2793072"/>
                </a:cubicBezTo>
                <a:cubicBezTo>
                  <a:pt x="5613998" y="2820144"/>
                  <a:pt x="5581583" y="2764024"/>
                  <a:pt x="5435904" y="2793072"/>
                </a:cubicBezTo>
                <a:cubicBezTo>
                  <a:pt x="5290225" y="2822120"/>
                  <a:pt x="5076477" y="2782676"/>
                  <a:pt x="4854524" y="2793072"/>
                </a:cubicBezTo>
                <a:cubicBezTo>
                  <a:pt x="4632571" y="2803468"/>
                  <a:pt x="4617364" y="2747748"/>
                  <a:pt x="4447558" y="2793072"/>
                </a:cubicBezTo>
                <a:cubicBezTo>
                  <a:pt x="4277752" y="2838396"/>
                  <a:pt x="4092561" y="2779300"/>
                  <a:pt x="3778971" y="2793072"/>
                </a:cubicBezTo>
                <a:cubicBezTo>
                  <a:pt x="3465381" y="2806844"/>
                  <a:pt x="3480268" y="2781450"/>
                  <a:pt x="3372005" y="2793072"/>
                </a:cubicBezTo>
                <a:cubicBezTo>
                  <a:pt x="3263742" y="2804694"/>
                  <a:pt x="2927023" y="2728091"/>
                  <a:pt x="2703418" y="2793072"/>
                </a:cubicBezTo>
                <a:cubicBezTo>
                  <a:pt x="2479813" y="2858053"/>
                  <a:pt x="2464874" y="2757419"/>
                  <a:pt x="2383659" y="2793072"/>
                </a:cubicBezTo>
                <a:cubicBezTo>
                  <a:pt x="2302444" y="2828725"/>
                  <a:pt x="1851970" y="2725991"/>
                  <a:pt x="1715071" y="2793072"/>
                </a:cubicBezTo>
                <a:cubicBezTo>
                  <a:pt x="1578172" y="2860153"/>
                  <a:pt x="1447539" y="2792020"/>
                  <a:pt x="1308105" y="2793072"/>
                </a:cubicBezTo>
                <a:cubicBezTo>
                  <a:pt x="1168671" y="2794124"/>
                  <a:pt x="1105944" y="2778412"/>
                  <a:pt x="988346" y="2793072"/>
                </a:cubicBezTo>
                <a:cubicBezTo>
                  <a:pt x="870748" y="2807732"/>
                  <a:pt x="771006" y="2761019"/>
                  <a:pt x="581380" y="2793072"/>
                </a:cubicBezTo>
                <a:cubicBezTo>
                  <a:pt x="391754" y="2825125"/>
                  <a:pt x="209079" y="2756875"/>
                  <a:pt x="0" y="2793072"/>
                </a:cubicBezTo>
                <a:cubicBezTo>
                  <a:pt x="-11160" y="2614183"/>
                  <a:pt x="24685" y="2456436"/>
                  <a:pt x="0" y="2290319"/>
                </a:cubicBezTo>
                <a:cubicBezTo>
                  <a:pt x="-24685" y="2124202"/>
                  <a:pt x="20323" y="1949466"/>
                  <a:pt x="0" y="1815497"/>
                </a:cubicBezTo>
                <a:cubicBezTo>
                  <a:pt x="-20323" y="1681528"/>
                  <a:pt x="39664" y="1558892"/>
                  <a:pt x="0" y="1340675"/>
                </a:cubicBezTo>
                <a:cubicBezTo>
                  <a:pt x="-39664" y="1122458"/>
                  <a:pt x="18449" y="880922"/>
                  <a:pt x="0" y="754129"/>
                </a:cubicBezTo>
                <a:cubicBezTo>
                  <a:pt x="-18449" y="627336"/>
                  <a:pt x="11484" y="213706"/>
                  <a:pt x="0" y="0"/>
                </a:cubicBezTo>
                <a:close/>
              </a:path>
            </a:pathLst>
          </a:custGeom>
          <a:noFill/>
          <a:ln w="57150">
            <a:solidFill>
              <a:schemeClr val="tx2">
                <a:lumMod val="60000"/>
                <a:lumOff val="4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1950" b="1" dirty="0"/>
              <a:t>Q: What to do with non-participant methods?</a:t>
            </a:r>
          </a:p>
          <a:p>
            <a:endParaRPr lang="en-US" sz="1950" dirty="0"/>
          </a:p>
          <a:p>
            <a:pPr marL="342900" indent="-342900">
              <a:buFont typeface="Arial" panose="020B0604020202020204" pitchFamily="34" charset="0"/>
              <a:buChar char="•"/>
            </a:pPr>
            <a:r>
              <a:rPr lang="en-US" sz="1950" dirty="0"/>
              <a:t>Automatic inclusion in each relevant challenge, with a standard assessment of all (?) publicly available methods with uniform data manipulation</a:t>
            </a:r>
          </a:p>
          <a:p>
            <a:pPr marL="342900" indent="-342900">
              <a:buFont typeface="Arial" panose="020B0604020202020204" pitchFamily="34" charset="0"/>
              <a:buChar char="•"/>
            </a:pPr>
            <a:r>
              <a:rPr lang="en-US" sz="1950" dirty="0"/>
              <a:t>Necessity to inform and get involvement from developers</a:t>
            </a:r>
          </a:p>
          <a:p>
            <a:pPr marL="685800" lvl="1" indent="-342900">
              <a:buFont typeface="Arial" panose="020B0604020202020204" pitchFamily="34" charset="0"/>
              <a:buChar char="•"/>
            </a:pPr>
            <a:r>
              <a:rPr lang="en-US" sz="1950" dirty="0"/>
              <a:t>Use “as is” may not be fair, tweaks and thresholds commonly used </a:t>
            </a:r>
          </a:p>
          <a:p>
            <a:pPr marL="342900" indent="-342900">
              <a:buFont typeface="Arial" panose="020B0604020202020204" pitchFamily="34" charset="0"/>
              <a:buChar char="•"/>
            </a:pPr>
            <a:r>
              <a:rPr lang="en-US" sz="1950" dirty="0"/>
              <a:t>Developers may not participate: </a:t>
            </a:r>
            <a:r>
              <a:rPr lang="en-US" sz="1950" dirty="0" err="1"/>
              <a:t>i</a:t>
            </a:r>
            <a:r>
              <a:rPr lang="en-US" sz="1950" dirty="0"/>
              <a:t>) the challenge is not appropriate for the method, ii) time constraints, and iii) potential for underperformance</a:t>
            </a:r>
          </a:p>
        </p:txBody>
      </p:sp>
      <p:sp>
        <p:nvSpPr>
          <p:cNvPr id="6" name="Title 1">
            <a:extLst>
              <a:ext uri="{FF2B5EF4-FFF2-40B4-BE49-F238E27FC236}">
                <a16:creationId xmlns:a16="http://schemas.microsoft.com/office/drawing/2014/main" id="{44759884-85FF-0649-BF12-934BF151E107}"/>
              </a:ext>
            </a:extLst>
          </p:cNvPr>
          <p:cNvSpPr>
            <a:spLocks noGrp="1"/>
          </p:cNvSpPr>
          <p:nvPr>
            <p:ph type="title"/>
          </p:nvPr>
        </p:nvSpPr>
        <p:spPr>
          <a:xfrm>
            <a:off x="596804" y="685800"/>
            <a:ext cx="11061796" cy="994172"/>
          </a:xfrm>
        </p:spPr>
        <p:txBody>
          <a:bodyPr>
            <a:normAutofit/>
          </a:bodyPr>
          <a:lstStyle/>
          <a:p>
            <a:r>
              <a:rPr lang="en-US" dirty="0"/>
              <a:t>A critical assessment of CAGI assessment</a:t>
            </a:r>
            <a:br>
              <a:rPr lang="en-US" b="0" dirty="0"/>
            </a:br>
            <a:endParaRPr lang="en-US" dirty="0"/>
          </a:p>
        </p:txBody>
      </p:sp>
      <p:sp>
        <p:nvSpPr>
          <p:cNvPr id="7" name="Content Placeholder 2">
            <a:extLst>
              <a:ext uri="{FF2B5EF4-FFF2-40B4-BE49-F238E27FC236}">
                <a16:creationId xmlns:a16="http://schemas.microsoft.com/office/drawing/2014/main" id="{D3D560B3-DE9C-7143-B865-9BB380CB098B}"/>
              </a:ext>
            </a:extLst>
          </p:cNvPr>
          <p:cNvSpPr>
            <a:spLocks noGrp="1"/>
          </p:cNvSpPr>
          <p:nvPr>
            <p:ph idx="1"/>
          </p:nvPr>
        </p:nvSpPr>
        <p:spPr>
          <a:xfrm>
            <a:off x="596804" y="1679972"/>
            <a:ext cx="10515599" cy="567887"/>
          </a:xfrm>
        </p:spPr>
        <p:txBody>
          <a:bodyPr>
            <a:noAutofit/>
          </a:bodyPr>
          <a:lstStyle/>
          <a:p>
            <a:r>
              <a:rPr lang="en-US" sz="3000" dirty="0"/>
              <a:t>Use of additional “baseline” methods in variant-level assessment</a:t>
            </a:r>
          </a:p>
          <a:p>
            <a:endParaRPr lang="en-US" sz="3000" dirty="0">
              <a:highlight>
                <a:srgbClr val="FFFF00"/>
              </a:highlight>
            </a:endParaRPr>
          </a:p>
        </p:txBody>
      </p:sp>
      <p:sp>
        <p:nvSpPr>
          <p:cNvPr id="5" name="Text Box 6">
            <a:extLst>
              <a:ext uri="{FF2B5EF4-FFF2-40B4-BE49-F238E27FC236}">
                <a16:creationId xmlns:a16="http://schemas.microsoft.com/office/drawing/2014/main" id="{9DFBD0E1-16DF-5C49-BFEF-A24CFACAF06F}"/>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8" name="Text Box 8">
            <a:extLst>
              <a:ext uri="{FF2B5EF4-FFF2-40B4-BE49-F238E27FC236}">
                <a16:creationId xmlns:a16="http://schemas.microsoft.com/office/drawing/2014/main" id="{AD171060-E752-0B41-9FCD-9E7CB04D5B52}"/>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9" name="Text Box 9">
            <a:extLst>
              <a:ext uri="{FF2B5EF4-FFF2-40B4-BE49-F238E27FC236}">
                <a16:creationId xmlns:a16="http://schemas.microsoft.com/office/drawing/2014/main" id="{EE0E9467-72DA-A74E-9FBD-715009D139AB}"/>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781345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C0CA9A0-AFB1-4248-804F-AAB439DCD3FC}"/>
              </a:ext>
            </a:extLst>
          </p:cNvPr>
          <p:cNvSpPr txBox="1">
            <a:spLocks/>
          </p:cNvSpPr>
          <p:nvPr/>
        </p:nvSpPr>
        <p:spPr>
          <a:xfrm>
            <a:off x="1802892" y="1888733"/>
            <a:ext cx="4434840" cy="3353732"/>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Clr>
                <a:srgbClr val="D33B27"/>
              </a:buClr>
              <a:buFont typeface="Arial"/>
              <a:buChar char="•"/>
              <a:defRPr sz="2800" kern="1200">
                <a:solidFill>
                  <a:srgbClr val="415861"/>
                </a:solidFill>
                <a:latin typeface="+mn-lt"/>
                <a:ea typeface="+mn-ea"/>
                <a:cs typeface="+mn-cs"/>
              </a:defRPr>
            </a:lvl1pPr>
            <a:lvl2pPr marL="685800" indent="-228600" algn="l" defTabSz="914400" rtl="0" eaLnBrk="1" latinLnBrk="0" hangingPunct="1">
              <a:lnSpc>
                <a:spcPct val="90000"/>
              </a:lnSpc>
              <a:spcBef>
                <a:spcPts val="500"/>
              </a:spcBef>
              <a:buClr>
                <a:srgbClr val="D33B27"/>
              </a:buClr>
              <a:buFont typeface="Arial"/>
              <a:buChar char="•"/>
              <a:defRPr sz="2400" kern="1200">
                <a:solidFill>
                  <a:srgbClr val="415861"/>
                </a:solidFill>
                <a:latin typeface="+mn-lt"/>
                <a:ea typeface="+mn-ea"/>
                <a:cs typeface="+mn-cs"/>
              </a:defRPr>
            </a:lvl2pPr>
            <a:lvl3pPr marL="1143000" indent="-228600" algn="l" defTabSz="914400" rtl="0" eaLnBrk="1" latinLnBrk="0" hangingPunct="1">
              <a:lnSpc>
                <a:spcPct val="90000"/>
              </a:lnSpc>
              <a:spcBef>
                <a:spcPts val="500"/>
              </a:spcBef>
              <a:buClr>
                <a:srgbClr val="D33B27"/>
              </a:buClr>
              <a:buFont typeface="Arial"/>
              <a:buChar char="•"/>
              <a:defRPr sz="2000" kern="1200">
                <a:solidFill>
                  <a:srgbClr val="415861"/>
                </a:solidFill>
                <a:latin typeface="+mn-lt"/>
                <a:ea typeface="+mn-ea"/>
                <a:cs typeface="+mn-cs"/>
              </a:defRPr>
            </a:lvl3pPr>
            <a:lvl4pPr marL="16002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4pPr>
            <a:lvl5pPr marL="2057400" indent="-228600" algn="l" defTabSz="914400" rtl="0" eaLnBrk="1" latinLnBrk="0" hangingPunct="1">
              <a:lnSpc>
                <a:spcPct val="90000"/>
              </a:lnSpc>
              <a:spcBef>
                <a:spcPts val="500"/>
              </a:spcBef>
              <a:buClr>
                <a:srgbClr val="D33B27"/>
              </a:buClr>
              <a:buFont typeface="Arial"/>
              <a:buChar char="•"/>
              <a:defRPr sz="1800" kern="1200">
                <a:solidFill>
                  <a:srgbClr val="41586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endParaRPr lang="en-US" sz="2100" dirty="0"/>
          </a:p>
        </p:txBody>
      </p:sp>
      <p:sp>
        <p:nvSpPr>
          <p:cNvPr id="8" name="TextBox 7">
            <a:extLst>
              <a:ext uri="{FF2B5EF4-FFF2-40B4-BE49-F238E27FC236}">
                <a16:creationId xmlns:a16="http://schemas.microsoft.com/office/drawing/2014/main" id="{C0BAAF10-FE28-F74B-B1A8-CC824DBE1930}"/>
              </a:ext>
            </a:extLst>
          </p:cNvPr>
          <p:cNvSpPr txBox="1"/>
          <p:nvPr/>
        </p:nvSpPr>
        <p:spPr>
          <a:xfrm>
            <a:off x="3170120" y="3072186"/>
            <a:ext cx="8217008" cy="2354491"/>
          </a:xfrm>
          <a:custGeom>
            <a:avLst/>
            <a:gdLst>
              <a:gd name="connsiteX0" fmla="*/ 0 w 8217008"/>
              <a:gd name="connsiteY0" fmla="*/ 0 h 2354491"/>
              <a:gd name="connsiteX1" fmla="*/ 504759 w 8217008"/>
              <a:gd name="connsiteY1" fmla="*/ 0 h 2354491"/>
              <a:gd name="connsiteX2" fmla="*/ 845178 w 8217008"/>
              <a:gd name="connsiteY2" fmla="*/ 0 h 2354491"/>
              <a:gd name="connsiteX3" fmla="*/ 1596447 w 8217008"/>
              <a:gd name="connsiteY3" fmla="*/ 0 h 2354491"/>
              <a:gd name="connsiteX4" fmla="*/ 2101206 w 8217008"/>
              <a:gd name="connsiteY4" fmla="*/ 0 h 2354491"/>
              <a:gd name="connsiteX5" fmla="*/ 2605965 w 8217008"/>
              <a:gd name="connsiteY5" fmla="*/ 0 h 2354491"/>
              <a:gd name="connsiteX6" fmla="*/ 3357235 w 8217008"/>
              <a:gd name="connsiteY6" fmla="*/ 0 h 2354491"/>
              <a:gd name="connsiteX7" fmla="*/ 3779824 w 8217008"/>
              <a:gd name="connsiteY7" fmla="*/ 0 h 2354491"/>
              <a:gd name="connsiteX8" fmla="*/ 4531093 w 8217008"/>
              <a:gd name="connsiteY8" fmla="*/ 0 h 2354491"/>
              <a:gd name="connsiteX9" fmla="*/ 5282362 w 8217008"/>
              <a:gd name="connsiteY9" fmla="*/ 0 h 2354491"/>
              <a:gd name="connsiteX10" fmla="*/ 5869291 w 8217008"/>
              <a:gd name="connsiteY10" fmla="*/ 0 h 2354491"/>
              <a:gd name="connsiteX11" fmla="*/ 6620561 w 8217008"/>
              <a:gd name="connsiteY11" fmla="*/ 0 h 2354491"/>
              <a:gd name="connsiteX12" fmla="*/ 7125320 w 8217008"/>
              <a:gd name="connsiteY12" fmla="*/ 0 h 2354491"/>
              <a:gd name="connsiteX13" fmla="*/ 7630079 w 8217008"/>
              <a:gd name="connsiteY13" fmla="*/ 0 h 2354491"/>
              <a:gd name="connsiteX14" fmla="*/ 8217008 w 8217008"/>
              <a:gd name="connsiteY14" fmla="*/ 0 h 2354491"/>
              <a:gd name="connsiteX15" fmla="*/ 8217008 w 8217008"/>
              <a:gd name="connsiteY15" fmla="*/ 565078 h 2354491"/>
              <a:gd name="connsiteX16" fmla="*/ 8217008 w 8217008"/>
              <a:gd name="connsiteY16" fmla="*/ 1153701 h 2354491"/>
              <a:gd name="connsiteX17" fmla="*/ 8217008 w 8217008"/>
              <a:gd name="connsiteY17" fmla="*/ 1765868 h 2354491"/>
              <a:gd name="connsiteX18" fmla="*/ 8217008 w 8217008"/>
              <a:gd name="connsiteY18" fmla="*/ 2354491 h 2354491"/>
              <a:gd name="connsiteX19" fmla="*/ 7547909 w 8217008"/>
              <a:gd name="connsiteY19" fmla="*/ 2354491 h 2354491"/>
              <a:gd name="connsiteX20" fmla="*/ 7125320 w 8217008"/>
              <a:gd name="connsiteY20" fmla="*/ 2354491 h 2354491"/>
              <a:gd name="connsiteX21" fmla="*/ 6374050 w 8217008"/>
              <a:gd name="connsiteY21" fmla="*/ 2354491 h 2354491"/>
              <a:gd name="connsiteX22" fmla="*/ 5787121 w 8217008"/>
              <a:gd name="connsiteY22" fmla="*/ 2354491 h 2354491"/>
              <a:gd name="connsiteX23" fmla="*/ 5364532 w 8217008"/>
              <a:gd name="connsiteY23" fmla="*/ 2354491 h 2354491"/>
              <a:gd name="connsiteX24" fmla="*/ 4777603 w 8217008"/>
              <a:gd name="connsiteY24" fmla="*/ 2354491 h 2354491"/>
              <a:gd name="connsiteX25" fmla="*/ 4437184 w 8217008"/>
              <a:gd name="connsiteY25" fmla="*/ 2354491 h 2354491"/>
              <a:gd name="connsiteX26" fmla="*/ 4096765 w 8217008"/>
              <a:gd name="connsiteY26" fmla="*/ 2354491 h 2354491"/>
              <a:gd name="connsiteX27" fmla="*/ 3509836 w 8217008"/>
              <a:gd name="connsiteY27" fmla="*/ 2354491 h 2354491"/>
              <a:gd name="connsiteX28" fmla="*/ 3087247 w 8217008"/>
              <a:gd name="connsiteY28" fmla="*/ 2354491 h 2354491"/>
              <a:gd name="connsiteX29" fmla="*/ 2418148 w 8217008"/>
              <a:gd name="connsiteY29" fmla="*/ 2354491 h 2354491"/>
              <a:gd name="connsiteX30" fmla="*/ 1995559 w 8217008"/>
              <a:gd name="connsiteY30" fmla="*/ 2354491 h 2354491"/>
              <a:gd name="connsiteX31" fmla="*/ 1326460 w 8217008"/>
              <a:gd name="connsiteY31" fmla="*/ 2354491 h 2354491"/>
              <a:gd name="connsiteX32" fmla="*/ 986041 w 8217008"/>
              <a:gd name="connsiteY32" fmla="*/ 2354491 h 2354491"/>
              <a:gd name="connsiteX33" fmla="*/ 0 w 8217008"/>
              <a:gd name="connsiteY33" fmla="*/ 2354491 h 2354491"/>
              <a:gd name="connsiteX34" fmla="*/ 0 w 8217008"/>
              <a:gd name="connsiteY34" fmla="*/ 1812958 h 2354491"/>
              <a:gd name="connsiteX35" fmla="*/ 0 w 8217008"/>
              <a:gd name="connsiteY35" fmla="*/ 1177246 h 2354491"/>
              <a:gd name="connsiteX36" fmla="*/ 0 w 8217008"/>
              <a:gd name="connsiteY36" fmla="*/ 612168 h 2354491"/>
              <a:gd name="connsiteX37" fmla="*/ 0 w 8217008"/>
              <a:gd name="connsiteY37" fmla="*/ 0 h 23544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217008" h="2354491" extrusionOk="0">
                <a:moveTo>
                  <a:pt x="0" y="0"/>
                </a:moveTo>
                <a:cubicBezTo>
                  <a:pt x="228537" y="-34302"/>
                  <a:pt x="279875" y="49997"/>
                  <a:pt x="504759" y="0"/>
                </a:cubicBezTo>
                <a:cubicBezTo>
                  <a:pt x="729643" y="-49997"/>
                  <a:pt x="683480" y="16980"/>
                  <a:pt x="845178" y="0"/>
                </a:cubicBezTo>
                <a:cubicBezTo>
                  <a:pt x="1006876" y="-16980"/>
                  <a:pt x="1369088" y="5861"/>
                  <a:pt x="1596447" y="0"/>
                </a:cubicBezTo>
                <a:cubicBezTo>
                  <a:pt x="1823806" y="-5861"/>
                  <a:pt x="1987751" y="29303"/>
                  <a:pt x="2101206" y="0"/>
                </a:cubicBezTo>
                <a:cubicBezTo>
                  <a:pt x="2214661" y="-29303"/>
                  <a:pt x="2495953" y="50530"/>
                  <a:pt x="2605965" y="0"/>
                </a:cubicBezTo>
                <a:cubicBezTo>
                  <a:pt x="2715977" y="-50530"/>
                  <a:pt x="3185490" y="36306"/>
                  <a:pt x="3357235" y="0"/>
                </a:cubicBezTo>
                <a:cubicBezTo>
                  <a:pt x="3528980" y="-36306"/>
                  <a:pt x="3652421" y="2406"/>
                  <a:pt x="3779824" y="0"/>
                </a:cubicBezTo>
                <a:cubicBezTo>
                  <a:pt x="3907227" y="-2406"/>
                  <a:pt x="4356150" y="45339"/>
                  <a:pt x="4531093" y="0"/>
                </a:cubicBezTo>
                <a:cubicBezTo>
                  <a:pt x="4706036" y="-45339"/>
                  <a:pt x="5124671" y="47592"/>
                  <a:pt x="5282362" y="0"/>
                </a:cubicBezTo>
                <a:cubicBezTo>
                  <a:pt x="5440053" y="-47592"/>
                  <a:pt x="5749597" y="29964"/>
                  <a:pt x="5869291" y="0"/>
                </a:cubicBezTo>
                <a:cubicBezTo>
                  <a:pt x="5988985" y="-29964"/>
                  <a:pt x="6384839" y="27754"/>
                  <a:pt x="6620561" y="0"/>
                </a:cubicBezTo>
                <a:cubicBezTo>
                  <a:pt x="6856283" y="-27754"/>
                  <a:pt x="6926795" y="6484"/>
                  <a:pt x="7125320" y="0"/>
                </a:cubicBezTo>
                <a:cubicBezTo>
                  <a:pt x="7323845" y="-6484"/>
                  <a:pt x="7422830" y="33865"/>
                  <a:pt x="7630079" y="0"/>
                </a:cubicBezTo>
                <a:cubicBezTo>
                  <a:pt x="7837328" y="-33865"/>
                  <a:pt x="7945152" y="44750"/>
                  <a:pt x="8217008" y="0"/>
                </a:cubicBezTo>
                <a:cubicBezTo>
                  <a:pt x="8267626" y="258141"/>
                  <a:pt x="8207453" y="293212"/>
                  <a:pt x="8217008" y="565078"/>
                </a:cubicBezTo>
                <a:cubicBezTo>
                  <a:pt x="8226563" y="836944"/>
                  <a:pt x="8181615" y="887955"/>
                  <a:pt x="8217008" y="1153701"/>
                </a:cubicBezTo>
                <a:cubicBezTo>
                  <a:pt x="8252401" y="1419447"/>
                  <a:pt x="8147032" y="1642059"/>
                  <a:pt x="8217008" y="1765868"/>
                </a:cubicBezTo>
                <a:cubicBezTo>
                  <a:pt x="8286984" y="1889677"/>
                  <a:pt x="8177135" y="2159748"/>
                  <a:pt x="8217008" y="2354491"/>
                </a:cubicBezTo>
                <a:cubicBezTo>
                  <a:pt x="7941165" y="2398633"/>
                  <a:pt x="7868408" y="2331505"/>
                  <a:pt x="7547909" y="2354491"/>
                </a:cubicBezTo>
                <a:cubicBezTo>
                  <a:pt x="7227410" y="2377477"/>
                  <a:pt x="7315513" y="2346222"/>
                  <a:pt x="7125320" y="2354491"/>
                </a:cubicBezTo>
                <a:cubicBezTo>
                  <a:pt x="6935127" y="2362760"/>
                  <a:pt x="6707057" y="2270008"/>
                  <a:pt x="6374050" y="2354491"/>
                </a:cubicBezTo>
                <a:cubicBezTo>
                  <a:pt x="6041043" y="2438974"/>
                  <a:pt x="5920272" y="2335915"/>
                  <a:pt x="5787121" y="2354491"/>
                </a:cubicBezTo>
                <a:cubicBezTo>
                  <a:pt x="5653970" y="2373067"/>
                  <a:pt x="5505715" y="2307215"/>
                  <a:pt x="5364532" y="2354491"/>
                </a:cubicBezTo>
                <a:cubicBezTo>
                  <a:pt x="5223349" y="2401767"/>
                  <a:pt x="4922211" y="2316290"/>
                  <a:pt x="4777603" y="2354491"/>
                </a:cubicBezTo>
                <a:cubicBezTo>
                  <a:pt x="4632995" y="2392692"/>
                  <a:pt x="4577397" y="2329796"/>
                  <a:pt x="4437184" y="2354491"/>
                </a:cubicBezTo>
                <a:cubicBezTo>
                  <a:pt x="4296971" y="2379186"/>
                  <a:pt x="4245804" y="2321314"/>
                  <a:pt x="4096765" y="2354491"/>
                </a:cubicBezTo>
                <a:cubicBezTo>
                  <a:pt x="3947726" y="2387668"/>
                  <a:pt x="3702868" y="2341627"/>
                  <a:pt x="3509836" y="2354491"/>
                </a:cubicBezTo>
                <a:cubicBezTo>
                  <a:pt x="3316804" y="2367355"/>
                  <a:pt x="3224394" y="2325623"/>
                  <a:pt x="3087247" y="2354491"/>
                </a:cubicBezTo>
                <a:cubicBezTo>
                  <a:pt x="2950100" y="2383359"/>
                  <a:pt x="2707621" y="2304592"/>
                  <a:pt x="2418148" y="2354491"/>
                </a:cubicBezTo>
                <a:cubicBezTo>
                  <a:pt x="2128675" y="2404390"/>
                  <a:pt x="2095292" y="2328197"/>
                  <a:pt x="1995559" y="2354491"/>
                </a:cubicBezTo>
                <a:cubicBezTo>
                  <a:pt x="1895826" y="2380785"/>
                  <a:pt x="1605181" y="2314628"/>
                  <a:pt x="1326460" y="2354491"/>
                </a:cubicBezTo>
                <a:cubicBezTo>
                  <a:pt x="1047739" y="2394354"/>
                  <a:pt x="1154778" y="2341417"/>
                  <a:pt x="986041" y="2354491"/>
                </a:cubicBezTo>
                <a:cubicBezTo>
                  <a:pt x="817304" y="2367565"/>
                  <a:pt x="366456" y="2244082"/>
                  <a:pt x="0" y="2354491"/>
                </a:cubicBezTo>
                <a:cubicBezTo>
                  <a:pt x="-7508" y="2200182"/>
                  <a:pt x="45273" y="2017394"/>
                  <a:pt x="0" y="1812958"/>
                </a:cubicBezTo>
                <a:cubicBezTo>
                  <a:pt x="-45273" y="1608522"/>
                  <a:pt x="75273" y="1477381"/>
                  <a:pt x="0" y="1177246"/>
                </a:cubicBezTo>
                <a:cubicBezTo>
                  <a:pt x="-75273" y="877111"/>
                  <a:pt x="53775" y="864251"/>
                  <a:pt x="0" y="612168"/>
                </a:cubicBezTo>
                <a:cubicBezTo>
                  <a:pt x="-53775" y="360085"/>
                  <a:pt x="13681" y="156332"/>
                  <a:pt x="0" y="0"/>
                </a:cubicBezTo>
                <a:close/>
              </a:path>
            </a:pathLst>
          </a:custGeom>
          <a:noFill/>
          <a:ln w="57150">
            <a:solidFill>
              <a:schemeClr val="tx2">
                <a:lumMod val="60000"/>
                <a:lumOff val="4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pPr lvl="0" fontAlgn="base"/>
            <a:r>
              <a:rPr lang="en-US" sz="2100" b="1" dirty="0"/>
              <a:t>Q: What to do with polygenic risk scores; is there a role?</a:t>
            </a:r>
          </a:p>
          <a:p>
            <a:pPr lvl="0" fontAlgn="base"/>
            <a:endParaRPr lang="en-US" sz="2100" dirty="0"/>
          </a:p>
          <a:p>
            <a:pPr marL="342900" indent="-342900">
              <a:buFont typeface="Arial" panose="020B0604020202020204" pitchFamily="34" charset="0"/>
              <a:buChar char="•"/>
            </a:pPr>
            <a:r>
              <a:rPr lang="en-US" sz="2100" dirty="0"/>
              <a:t>Polygenic risk scores can serve as baseline methods as well</a:t>
            </a:r>
          </a:p>
          <a:p>
            <a:pPr marL="342900" indent="-342900">
              <a:buFont typeface="Arial" panose="020B0604020202020204" pitchFamily="34" charset="0"/>
              <a:buChar char="•"/>
            </a:pPr>
            <a:r>
              <a:rPr lang="en-US" sz="2100" dirty="0"/>
              <a:t>Need existing implementations for assessment  </a:t>
            </a:r>
          </a:p>
          <a:p>
            <a:pPr marL="685800" lvl="1" indent="-342900">
              <a:buFont typeface="Arial" panose="020B0604020202020204" pitchFamily="34" charset="0"/>
              <a:buChar char="•"/>
            </a:pPr>
            <a:r>
              <a:rPr lang="en-US" sz="2100" dirty="0"/>
              <a:t>Or assessors can develop these in coordination with data providers</a:t>
            </a:r>
          </a:p>
          <a:p>
            <a:pPr marL="342900" indent="-342900">
              <a:buFont typeface="Arial" panose="020B0604020202020204" pitchFamily="34" charset="0"/>
              <a:buChar char="•"/>
            </a:pPr>
            <a:r>
              <a:rPr lang="en-US" sz="2100" dirty="0"/>
              <a:t>Linear sum of genotypes involved as baseline, inform predictors</a:t>
            </a:r>
          </a:p>
        </p:txBody>
      </p:sp>
      <p:sp>
        <p:nvSpPr>
          <p:cNvPr id="10" name="Content Placeholder 2">
            <a:extLst>
              <a:ext uri="{FF2B5EF4-FFF2-40B4-BE49-F238E27FC236}">
                <a16:creationId xmlns:a16="http://schemas.microsoft.com/office/drawing/2014/main" id="{8EBAC7FD-F746-CA40-A0AA-6E6ACD8292D9}"/>
              </a:ext>
            </a:extLst>
          </p:cNvPr>
          <p:cNvSpPr>
            <a:spLocks noGrp="1"/>
          </p:cNvSpPr>
          <p:nvPr>
            <p:ph idx="1"/>
          </p:nvPr>
        </p:nvSpPr>
        <p:spPr>
          <a:xfrm>
            <a:off x="762000" y="1733103"/>
            <a:ext cx="9966513" cy="999241"/>
          </a:xfrm>
        </p:spPr>
        <p:txBody>
          <a:bodyPr>
            <a:noAutofit/>
          </a:bodyPr>
          <a:lstStyle/>
          <a:p>
            <a:r>
              <a:rPr lang="en-US" sz="3000" dirty="0"/>
              <a:t>Polygenic risk scores as baseline for phenotype challenges</a:t>
            </a:r>
            <a:endParaRPr lang="en-US" sz="3000" dirty="0">
              <a:highlight>
                <a:srgbClr val="FFFF00"/>
              </a:highlight>
            </a:endParaRPr>
          </a:p>
        </p:txBody>
      </p:sp>
      <p:sp>
        <p:nvSpPr>
          <p:cNvPr id="6" name="Text Box 6">
            <a:extLst>
              <a:ext uri="{FF2B5EF4-FFF2-40B4-BE49-F238E27FC236}">
                <a16:creationId xmlns:a16="http://schemas.microsoft.com/office/drawing/2014/main" id="{1F912232-E0B5-9845-9F47-1D1E058FDAC3}"/>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7" name="Text Box 8">
            <a:extLst>
              <a:ext uri="{FF2B5EF4-FFF2-40B4-BE49-F238E27FC236}">
                <a16:creationId xmlns:a16="http://schemas.microsoft.com/office/drawing/2014/main" id="{898F6557-F0B3-014E-9410-3215B09D0BB9}"/>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9" name="Text Box 9">
            <a:extLst>
              <a:ext uri="{FF2B5EF4-FFF2-40B4-BE49-F238E27FC236}">
                <a16:creationId xmlns:a16="http://schemas.microsoft.com/office/drawing/2014/main" id="{61FDF908-D045-4443-A282-99C0CE2B2C37}"/>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2" name="Title 1">
            <a:extLst>
              <a:ext uri="{FF2B5EF4-FFF2-40B4-BE49-F238E27FC236}">
                <a16:creationId xmlns:a16="http://schemas.microsoft.com/office/drawing/2014/main" id="{834C9B4B-A5A4-4B45-ABED-FCB13D3C531D}"/>
              </a:ext>
            </a:extLst>
          </p:cNvPr>
          <p:cNvSpPr>
            <a:spLocks noGrp="1"/>
          </p:cNvSpPr>
          <p:nvPr>
            <p:ph type="title"/>
          </p:nvPr>
        </p:nvSpPr>
        <p:spPr>
          <a:xfrm>
            <a:off x="596804" y="685800"/>
            <a:ext cx="11061796" cy="994172"/>
          </a:xfrm>
        </p:spPr>
        <p:txBody>
          <a:bodyPr>
            <a:normAutofit/>
          </a:bodyPr>
          <a:lstStyle/>
          <a:p>
            <a:r>
              <a:rPr lang="en-US" dirty="0"/>
              <a:t>A critical assessment of CAGI assessment</a:t>
            </a:r>
            <a:br>
              <a:rPr lang="en-US" b="0" dirty="0"/>
            </a:br>
            <a:endParaRPr lang="en-US" dirty="0"/>
          </a:p>
        </p:txBody>
      </p:sp>
    </p:spTree>
    <p:extLst>
      <p:ext uri="{BB962C8B-B14F-4D97-AF65-F5344CB8AC3E}">
        <p14:creationId xmlns:p14="http://schemas.microsoft.com/office/powerpoint/2010/main" val="19956354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4DFEFF-C010-7940-AE21-F00653DE2ABA}"/>
              </a:ext>
            </a:extLst>
          </p:cNvPr>
          <p:cNvSpPr txBox="1"/>
          <p:nvPr/>
        </p:nvSpPr>
        <p:spPr>
          <a:xfrm>
            <a:off x="669924" y="2905921"/>
            <a:ext cx="11217275" cy="2977738"/>
          </a:xfrm>
          <a:custGeom>
            <a:avLst/>
            <a:gdLst>
              <a:gd name="connsiteX0" fmla="*/ 0 w 11217275"/>
              <a:gd name="connsiteY0" fmla="*/ 0 h 2977738"/>
              <a:gd name="connsiteX1" fmla="*/ 478210 w 11217275"/>
              <a:gd name="connsiteY1" fmla="*/ 0 h 2977738"/>
              <a:gd name="connsiteX2" fmla="*/ 732075 w 11217275"/>
              <a:gd name="connsiteY2" fmla="*/ 0 h 2977738"/>
              <a:gd name="connsiteX3" fmla="*/ 1546803 w 11217275"/>
              <a:gd name="connsiteY3" fmla="*/ 0 h 2977738"/>
              <a:gd name="connsiteX4" fmla="*/ 2025013 w 11217275"/>
              <a:gd name="connsiteY4" fmla="*/ 0 h 2977738"/>
              <a:gd name="connsiteX5" fmla="*/ 2503223 w 11217275"/>
              <a:gd name="connsiteY5" fmla="*/ 0 h 2977738"/>
              <a:gd name="connsiteX6" fmla="*/ 3317952 w 11217275"/>
              <a:gd name="connsiteY6" fmla="*/ 0 h 2977738"/>
              <a:gd name="connsiteX7" fmla="*/ 3683989 w 11217275"/>
              <a:gd name="connsiteY7" fmla="*/ 0 h 2977738"/>
              <a:gd name="connsiteX8" fmla="*/ 4498718 w 11217275"/>
              <a:gd name="connsiteY8" fmla="*/ 0 h 2977738"/>
              <a:gd name="connsiteX9" fmla="*/ 5313446 w 11217275"/>
              <a:gd name="connsiteY9" fmla="*/ 0 h 2977738"/>
              <a:gd name="connsiteX10" fmla="*/ 5903829 w 11217275"/>
              <a:gd name="connsiteY10" fmla="*/ 0 h 2977738"/>
              <a:gd name="connsiteX11" fmla="*/ 6718557 w 11217275"/>
              <a:gd name="connsiteY11" fmla="*/ 0 h 2977738"/>
              <a:gd name="connsiteX12" fmla="*/ 7196767 w 11217275"/>
              <a:gd name="connsiteY12" fmla="*/ 0 h 2977738"/>
              <a:gd name="connsiteX13" fmla="*/ 7674978 w 11217275"/>
              <a:gd name="connsiteY13" fmla="*/ 0 h 2977738"/>
              <a:gd name="connsiteX14" fmla="*/ 8377533 w 11217275"/>
              <a:gd name="connsiteY14" fmla="*/ 0 h 2977738"/>
              <a:gd name="connsiteX15" fmla="*/ 8855743 w 11217275"/>
              <a:gd name="connsiteY15" fmla="*/ 0 h 2977738"/>
              <a:gd name="connsiteX16" fmla="*/ 9670472 w 11217275"/>
              <a:gd name="connsiteY16" fmla="*/ 0 h 2977738"/>
              <a:gd name="connsiteX17" fmla="*/ 10485200 w 11217275"/>
              <a:gd name="connsiteY17" fmla="*/ 0 h 2977738"/>
              <a:gd name="connsiteX18" fmla="*/ 11217275 w 11217275"/>
              <a:gd name="connsiteY18" fmla="*/ 0 h 2977738"/>
              <a:gd name="connsiteX19" fmla="*/ 11217275 w 11217275"/>
              <a:gd name="connsiteY19" fmla="*/ 565770 h 2977738"/>
              <a:gd name="connsiteX20" fmla="*/ 11217275 w 11217275"/>
              <a:gd name="connsiteY20" fmla="*/ 1071986 h 2977738"/>
              <a:gd name="connsiteX21" fmla="*/ 11217275 w 11217275"/>
              <a:gd name="connsiteY21" fmla="*/ 1607979 h 2977738"/>
              <a:gd name="connsiteX22" fmla="*/ 11217275 w 11217275"/>
              <a:gd name="connsiteY22" fmla="*/ 2233304 h 2977738"/>
              <a:gd name="connsiteX23" fmla="*/ 11217275 w 11217275"/>
              <a:gd name="connsiteY23" fmla="*/ 2977738 h 2977738"/>
              <a:gd name="connsiteX24" fmla="*/ 10851238 w 11217275"/>
              <a:gd name="connsiteY24" fmla="*/ 2977738 h 2977738"/>
              <a:gd name="connsiteX25" fmla="*/ 10597373 w 11217275"/>
              <a:gd name="connsiteY25" fmla="*/ 2977738 h 2977738"/>
              <a:gd name="connsiteX26" fmla="*/ 10343508 w 11217275"/>
              <a:gd name="connsiteY26" fmla="*/ 2977738 h 2977738"/>
              <a:gd name="connsiteX27" fmla="*/ 9753125 w 11217275"/>
              <a:gd name="connsiteY27" fmla="*/ 2977738 h 2977738"/>
              <a:gd name="connsiteX28" fmla="*/ 9387088 w 11217275"/>
              <a:gd name="connsiteY28" fmla="*/ 2977738 h 2977738"/>
              <a:gd name="connsiteX29" fmla="*/ 8684532 w 11217275"/>
              <a:gd name="connsiteY29" fmla="*/ 2977738 h 2977738"/>
              <a:gd name="connsiteX30" fmla="*/ 8318495 w 11217275"/>
              <a:gd name="connsiteY30" fmla="*/ 2977738 h 2977738"/>
              <a:gd name="connsiteX31" fmla="*/ 7615939 w 11217275"/>
              <a:gd name="connsiteY31" fmla="*/ 2977738 h 2977738"/>
              <a:gd name="connsiteX32" fmla="*/ 7362075 w 11217275"/>
              <a:gd name="connsiteY32" fmla="*/ 2977738 h 2977738"/>
              <a:gd name="connsiteX33" fmla="*/ 6659519 w 11217275"/>
              <a:gd name="connsiteY33" fmla="*/ 2977738 h 2977738"/>
              <a:gd name="connsiteX34" fmla="*/ 6293482 w 11217275"/>
              <a:gd name="connsiteY34" fmla="*/ 2977738 h 2977738"/>
              <a:gd name="connsiteX35" fmla="*/ 6039617 w 11217275"/>
              <a:gd name="connsiteY35" fmla="*/ 2977738 h 2977738"/>
              <a:gd name="connsiteX36" fmla="*/ 5673580 w 11217275"/>
              <a:gd name="connsiteY36" fmla="*/ 2977738 h 2977738"/>
              <a:gd name="connsiteX37" fmla="*/ 4971024 w 11217275"/>
              <a:gd name="connsiteY37" fmla="*/ 2977738 h 2977738"/>
              <a:gd name="connsiteX38" fmla="*/ 4604987 w 11217275"/>
              <a:gd name="connsiteY38" fmla="*/ 2977738 h 2977738"/>
              <a:gd name="connsiteX39" fmla="*/ 4351122 w 11217275"/>
              <a:gd name="connsiteY39" fmla="*/ 2977738 h 2977738"/>
              <a:gd name="connsiteX40" fmla="*/ 3985085 w 11217275"/>
              <a:gd name="connsiteY40" fmla="*/ 2977738 h 2977738"/>
              <a:gd name="connsiteX41" fmla="*/ 3506874 w 11217275"/>
              <a:gd name="connsiteY41" fmla="*/ 2977738 h 2977738"/>
              <a:gd name="connsiteX42" fmla="*/ 2916492 w 11217275"/>
              <a:gd name="connsiteY42" fmla="*/ 2977738 h 2977738"/>
              <a:gd name="connsiteX43" fmla="*/ 2550454 w 11217275"/>
              <a:gd name="connsiteY43" fmla="*/ 2977738 h 2977738"/>
              <a:gd name="connsiteX44" fmla="*/ 1735726 w 11217275"/>
              <a:gd name="connsiteY44" fmla="*/ 2977738 h 2977738"/>
              <a:gd name="connsiteX45" fmla="*/ 1145343 w 11217275"/>
              <a:gd name="connsiteY45" fmla="*/ 2977738 h 2977738"/>
              <a:gd name="connsiteX46" fmla="*/ 0 w 11217275"/>
              <a:gd name="connsiteY46" fmla="*/ 2977738 h 2977738"/>
              <a:gd name="connsiteX47" fmla="*/ 0 w 11217275"/>
              <a:gd name="connsiteY47" fmla="*/ 2352413 h 2977738"/>
              <a:gd name="connsiteX48" fmla="*/ 0 w 11217275"/>
              <a:gd name="connsiteY48" fmla="*/ 1756865 h 2977738"/>
              <a:gd name="connsiteX49" fmla="*/ 0 w 11217275"/>
              <a:gd name="connsiteY49" fmla="*/ 1191095 h 2977738"/>
              <a:gd name="connsiteX50" fmla="*/ 0 w 11217275"/>
              <a:gd name="connsiteY50" fmla="*/ 565770 h 2977738"/>
              <a:gd name="connsiteX51" fmla="*/ 0 w 11217275"/>
              <a:gd name="connsiteY51" fmla="*/ 0 h 2977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1217275" h="2977738" extrusionOk="0">
                <a:moveTo>
                  <a:pt x="0" y="0"/>
                </a:moveTo>
                <a:cubicBezTo>
                  <a:pt x="137879" y="-4802"/>
                  <a:pt x="311197" y="11107"/>
                  <a:pt x="478210" y="0"/>
                </a:cubicBezTo>
                <a:cubicBezTo>
                  <a:pt x="645223" y="-11107"/>
                  <a:pt x="671352" y="1312"/>
                  <a:pt x="732075" y="0"/>
                </a:cubicBezTo>
                <a:cubicBezTo>
                  <a:pt x="792798" y="-1312"/>
                  <a:pt x="1300556" y="86612"/>
                  <a:pt x="1546803" y="0"/>
                </a:cubicBezTo>
                <a:cubicBezTo>
                  <a:pt x="1793050" y="-86612"/>
                  <a:pt x="1824661" y="16166"/>
                  <a:pt x="2025013" y="0"/>
                </a:cubicBezTo>
                <a:cubicBezTo>
                  <a:pt x="2225365" y="-16166"/>
                  <a:pt x="2321422" y="53687"/>
                  <a:pt x="2503223" y="0"/>
                </a:cubicBezTo>
                <a:cubicBezTo>
                  <a:pt x="2685024" y="-53687"/>
                  <a:pt x="3085839" y="5770"/>
                  <a:pt x="3317952" y="0"/>
                </a:cubicBezTo>
                <a:cubicBezTo>
                  <a:pt x="3550065" y="-5770"/>
                  <a:pt x="3542620" y="5067"/>
                  <a:pt x="3683989" y="0"/>
                </a:cubicBezTo>
                <a:cubicBezTo>
                  <a:pt x="3825358" y="-5067"/>
                  <a:pt x="4176081" y="28821"/>
                  <a:pt x="4498718" y="0"/>
                </a:cubicBezTo>
                <a:cubicBezTo>
                  <a:pt x="4821355" y="-28821"/>
                  <a:pt x="4986416" y="19274"/>
                  <a:pt x="5313446" y="0"/>
                </a:cubicBezTo>
                <a:cubicBezTo>
                  <a:pt x="5640476" y="-19274"/>
                  <a:pt x="5732721" y="24786"/>
                  <a:pt x="5903829" y="0"/>
                </a:cubicBezTo>
                <a:cubicBezTo>
                  <a:pt x="6074937" y="-24786"/>
                  <a:pt x="6319941" y="64697"/>
                  <a:pt x="6718557" y="0"/>
                </a:cubicBezTo>
                <a:cubicBezTo>
                  <a:pt x="7117173" y="-64697"/>
                  <a:pt x="7035785" y="43520"/>
                  <a:pt x="7196767" y="0"/>
                </a:cubicBezTo>
                <a:cubicBezTo>
                  <a:pt x="7357749" y="-43520"/>
                  <a:pt x="7548341" y="30643"/>
                  <a:pt x="7674978" y="0"/>
                </a:cubicBezTo>
                <a:cubicBezTo>
                  <a:pt x="7801615" y="-30643"/>
                  <a:pt x="8231790" y="65566"/>
                  <a:pt x="8377533" y="0"/>
                </a:cubicBezTo>
                <a:cubicBezTo>
                  <a:pt x="8523276" y="-65566"/>
                  <a:pt x="8632557" y="3706"/>
                  <a:pt x="8855743" y="0"/>
                </a:cubicBezTo>
                <a:cubicBezTo>
                  <a:pt x="9078929" y="-3706"/>
                  <a:pt x="9498052" y="21303"/>
                  <a:pt x="9670472" y="0"/>
                </a:cubicBezTo>
                <a:cubicBezTo>
                  <a:pt x="9842892" y="-21303"/>
                  <a:pt x="10163529" y="8285"/>
                  <a:pt x="10485200" y="0"/>
                </a:cubicBezTo>
                <a:cubicBezTo>
                  <a:pt x="10806871" y="-8285"/>
                  <a:pt x="11026684" y="63286"/>
                  <a:pt x="11217275" y="0"/>
                </a:cubicBezTo>
                <a:cubicBezTo>
                  <a:pt x="11234745" y="165247"/>
                  <a:pt x="11160033" y="451963"/>
                  <a:pt x="11217275" y="565770"/>
                </a:cubicBezTo>
                <a:cubicBezTo>
                  <a:pt x="11274517" y="679577"/>
                  <a:pt x="11181722" y="845845"/>
                  <a:pt x="11217275" y="1071986"/>
                </a:cubicBezTo>
                <a:cubicBezTo>
                  <a:pt x="11252828" y="1298127"/>
                  <a:pt x="11173463" y="1351935"/>
                  <a:pt x="11217275" y="1607979"/>
                </a:cubicBezTo>
                <a:cubicBezTo>
                  <a:pt x="11261087" y="1864023"/>
                  <a:pt x="11213276" y="1931121"/>
                  <a:pt x="11217275" y="2233304"/>
                </a:cubicBezTo>
                <a:cubicBezTo>
                  <a:pt x="11221274" y="2535488"/>
                  <a:pt x="11156200" y="2681081"/>
                  <a:pt x="11217275" y="2977738"/>
                </a:cubicBezTo>
                <a:cubicBezTo>
                  <a:pt x="11113304" y="3008742"/>
                  <a:pt x="10930961" y="2952232"/>
                  <a:pt x="10851238" y="2977738"/>
                </a:cubicBezTo>
                <a:cubicBezTo>
                  <a:pt x="10771515" y="3003244"/>
                  <a:pt x="10677794" y="2948465"/>
                  <a:pt x="10597373" y="2977738"/>
                </a:cubicBezTo>
                <a:cubicBezTo>
                  <a:pt x="10516953" y="3007011"/>
                  <a:pt x="10451024" y="2954292"/>
                  <a:pt x="10343508" y="2977738"/>
                </a:cubicBezTo>
                <a:cubicBezTo>
                  <a:pt x="10235993" y="3001184"/>
                  <a:pt x="9917326" y="2957425"/>
                  <a:pt x="9753125" y="2977738"/>
                </a:cubicBezTo>
                <a:cubicBezTo>
                  <a:pt x="9588924" y="2998051"/>
                  <a:pt x="9508357" y="2972780"/>
                  <a:pt x="9387088" y="2977738"/>
                </a:cubicBezTo>
                <a:cubicBezTo>
                  <a:pt x="9265819" y="2982696"/>
                  <a:pt x="8951907" y="2977025"/>
                  <a:pt x="8684532" y="2977738"/>
                </a:cubicBezTo>
                <a:cubicBezTo>
                  <a:pt x="8417157" y="2978451"/>
                  <a:pt x="8432906" y="2945463"/>
                  <a:pt x="8318495" y="2977738"/>
                </a:cubicBezTo>
                <a:cubicBezTo>
                  <a:pt x="8204084" y="3010013"/>
                  <a:pt x="7952429" y="2916905"/>
                  <a:pt x="7615939" y="2977738"/>
                </a:cubicBezTo>
                <a:cubicBezTo>
                  <a:pt x="7279449" y="3038571"/>
                  <a:pt x="7438573" y="2974733"/>
                  <a:pt x="7362075" y="2977738"/>
                </a:cubicBezTo>
                <a:cubicBezTo>
                  <a:pt x="7285577" y="2980743"/>
                  <a:pt x="7001712" y="2916939"/>
                  <a:pt x="6659519" y="2977738"/>
                </a:cubicBezTo>
                <a:cubicBezTo>
                  <a:pt x="6317326" y="3038537"/>
                  <a:pt x="6374460" y="2937287"/>
                  <a:pt x="6293482" y="2977738"/>
                </a:cubicBezTo>
                <a:cubicBezTo>
                  <a:pt x="6212504" y="3018189"/>
                  <a:pt x="6152935" y="2956608"/>
                  <a:pt x="6039617" y="2977738"/>
                </a:cubicBezTo>
                <a:cubicBezTo>
                  <a:pt x="5926300" y="2998868"/>
                  <a:pt x="5755262" y="2966324"/>
                  <a:pt x="5673580" y="2977738"/>
                </a:cubicBezTo>
                <a:cubicBezTo>
                  <a:pt x="5591898" y="2989152"/>
                  <a:pt x="5172897" y="2935937"/>
                  <a:pt x="4971024" y="2977738"/>
                </a:cubicBezTo>
                <a:cubicBezTo>
                  <a:pt x="4769151" y="3019539"/>
                  <a:pt x="4786643" y="2935323"/>
                  <a:pt x="4604987" y="2977738"/>
                </a:cubicBezTo>
                <a:cubicBezTo>
                  <a:pt x="4423331" y="3020153"/>
                  <a:pt x="4413014" y="2954181"/>
                  <a:pt x="4351122" y="2977738"/>
                </a:cubicBezTo>
                <a:cubicBezTo>
                  <a:pt x="4289230" y="3001295"/>
                  <a:pt x="4157915" y="2957952"/>
                  <a:pt x="3985085" y="2977738"/>
                </a:cubicBezTo>
                <a:cubicBezTo>
                  <a:pt x="3812255" y="2997524"/>
                  <a:pt x="3694648" y="2941269"/>
                  <a:pt x="3506874" y="2977738"/>
                </a:cubicBezTo>
                <a:cubicBezTo>
                  <a:pt x="3319100" y="3014207"/>
                  <a:pt x="3119298" y="2923246"/>
                  <a:pt x="2916492" y="2977738"/>
                </a:cubicBezTo>
                <a:cubicBezTo>
                  <a:pt x="2713686" y="3032230"/>
                  <a:pt x="2699967" y="2934712"/>
                  <a:pt x="2550454" y="2977738"/>
                </a:cubicBezTo>
                <a:cubicBezTo>
                  <a:pt x="2400941" y="3020764"/>
                  <a:pt x="2112791" y="2882882"/>
                  <a:pt x="1735726" y="2977738"/>
                </a:cubicBezTo>
                <a:cubicBezTo>
                  <a:pt x="1358661" y="3072594"/>
                  <a:pt x="1392758" y="2927771"/>
                  <a:pt x="1145343" y="2977738"/>
                </a:cubicBezTo>
                <a:cubicBezTo>
                  <a:pt x="897928" y="3027705"/>
                  <a:pt x="249947" y="2844339"/>
                  <a:pt x="0" y="2977738"/>
                </a:cubicBezTo>
                <a:cubicBezTo>
                  <a:pt x="-552" y="2717289"/>
                  <a:pt x="4820" y="2581445"/>
                  <a:pt x="0" y="2352413"/>
                </a:cubicBezTo>
                <a:cubicBezTo>
                  <a:pt x="-4820" y="2123381"/>
                  <a:pt x="20800" y="2008726"/>
                  <a:pt x="0" y="1756865"/>
                </a:cubicBezTo>
                <a:cubicBezTo>
                  <a:pt x="-20800" y="1505004"/>
                  <a:pt x="15010" y="1357259"/>
                  <a:pt x="0" y="1191095"/>
                </a:cubicBezTo>
                <a:cubicBezTo>
                  <a:pt x="-15010" y="1024931"/>
                  <a:pt x="51597" y="863755"/>
                  <a:pt x="0" y="565770"/>
                </a:cubicBezTo>
                <a:cubicBezTo>
                  <a:pt x="-51597" y="267785"/>
                  <a:pt x="38336" y="203885"/>
                  <a:pt x="0" y="0"/>
                </a:cubicBezTo>
                <a:close/>
              </a:path>
            </a:pathLst>
          </a:custGeom>
          <a:noFill/>
          <a:ln w="57150">
            <a:solidFill>
              <a:schemeClr val="tx2">
                <a:lumMod val="60000"/>
                <a:lumOff val="40000"/>
              </a:schemeClr>
            </a:solidFill>
            <a:extLst>
              <a:ext uri="{C807C97D-BFC1-408E-A445-0C87EB9F89A2}">
                <ask:lineSketchStyleProps xmlns:ask="http://schemas.microsoft.com/office/drawing/2018/sketchyshapes" sd="1219033472">
                  <a:prstGeom prst="rect">
                    <a:avLst/>
                  </a:prstGeom>
                  <ask:type>
                    <ask:lineSketchScribble/>
                  </ask:type>
                </ask:lineSketchStyleProps>
              </a:ext>
            </a:extLst>
          </a:ln>
        </p:spPr>
        <p:txBody>
          <a:bodyPr wrap="square" rtlCol="0">
            <a:spAutoFit/>
          </a:bodyPr>
          <a:lstStyle/>
          <a:p>
            <a:r>
              <a:rPr lang="en-US" sz="1875" b="1" dirty="0"/>
              <a:t>Q: How to have more consistent assessment?</a:t>
            </a:r>
          </a:p>
          <a:p>
            <a:endParaRPr lang="en-US" sz="1875" dirty="0"/>
          </a:p>
          <a:p>
            <a:pPr marL="342900" indent="-342900">
              <a:buFont typeface="Arial" panose="020B0604020202020204" pitchFamily="34" charset="0"/>
              <a:buChar char="•"/>
            </a:pPr>
            <a:r>
              <a:rPr lang="en-US" sz="1875" dirty="0"/>
              <a:t>Standard evaluation toolkit that all can use - reduce assessor burden </a:t>
            </a:r>
          </a:p>
          <a:p>
            <a:pPr marL="685800" lvl="1" indent="-342900">
              <a:buFont typeface="Arial" panose="020B0604020202020204" pitchFamily="34" charset="0"/>
              <a:buChar char="•"/>
            </a:pPr>
            <a:r>
              <a:rPr lang="en-US" sz="1875" dirty="0"/>
              <a:t>Minimal fixed set of measures will be used for the assessment</a:t>
            </a:r>
          </a:p>
          <a:p>
            <a:pPr marL="685800" lvl="1" indent="-342900">
              <a:buFont typeface="Arial" panose="020B0604020202020204" pitchFamily="34" charset="0"/>
              <a:buChar char="•"/>
            </a:pPr>
            <a:r>
              <a:rPr lang="en-US" sz="1875" dirty="0"/>
              <a:t>Include CAGI-specific questions: Which cases were hardest to predict? How correlated were the predictors?</a:t>
            </a:r>
          </a:p>
          <a:p>
            <a:pPr marL="342900" indent="-342900">
              <a:buFont typeface="Arial" panose="020B0604020202020204" pitchFamily="34" charset="0"/>
              <a:buChar char="•"/>
            </a:pPr>
            <a:r>
              <a:rPr lang="en-US" sz="1875" dirty="0"/>
              <a:t>Informative, robust, and objective assessments is more important than consistency</a:t>
            </a:r>
          </a:p>
          <a:p>
            <a:pPr marL="342900" indent="-342900">
              <a:buFont typeface="Arial" panose="020B0604020202020204" pitchFamily="34" charset="0"/>
              <a:buChar char="•"/>
            </a:pPr>
            <a:r>
              <a:rPr lang="en-US" sz="1875" dirty="0"/>
              <a:t>Because of the fundamental differences in CAGI challenges, I cannot see a protocol that can apply to any challenge as is</a:t>
            </a:r>
          </a:p>
          <a:p>
            <a:pPr marL="342900" indent="-342900">
              <a:buFont typeface="Arial" panose="020B0604020202020204" pitchFamily="34" charset="0"/>
              <a:buChar char="•"/>
            </a:pPr>
            <a:r>
              <a:rPr lang="en-US" sz="1875" dirty="0"/>
              <a:t>Recruit the aid of statisticians or the data providers</a:t>
            </a:r>
          </a:p>
        </p:txBody>
      </p:sp>
      <p:sp>
        <p:nvSpPr>
          <p:cNvPr id="7" name="Content Placeholder 2">
            <a:extLst>
              <a:ext uri="{FF2B5EF4-FFF2-40B4-BE49-F238E27FC236}">
                <a16:creationId xmlns:a16="http://schemas.microsoft.com/office/drawing/2014/main" id="{B03F185D-5149-B841-A16F-138FEC86EC54}"/>
              </a:ext>
            </a:extLst>
          </p:cNvPr>
          <p:cNvSpPr>
            <a:spLocks noGrp="1"/>
          </p:cNvSpPr>
          <p:nvPr>
            <p:ph idx="1"/>
          </p:nvPr>
        </p:nvSpPr>
        <p:spPr>
          <a:xfrm>
            <a:off x="669924" y="1656419"/>
            <a:ext cx="11217275" cy="474410"/>
          </a:xfrm>
        </p:spPr>
        <p:txBody>
          <a:bodyPr>
            <a:normAutofit/>
          </a:bodyPr>
          <a:lstStyle/>
          <a:p>
            <a:r>
              <a:rPr lang="en-US" dirty="0"/>
              <a:t>Need for implementation of standardized yet flexible assessment</a:t>
            </a:r>
          </a:p>
        </p:txBody>
      </p:sp>
      <p:sp>
        <p:nvSpPr>
          <p:cNvPr id="8" name="Text Box 6">
            <a:extLst>
              <a:ext uri="{FF2B5EF4-FFF2-40B4-BE49-F238E27FC236}">
                <a16:creationId xmlns:a16="http://schemas.microsoft.com/office/drawing/2014/main" id="{002F4A61-37B5-EE44-B853-ED8C9DDEE3D5}"/>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9" name="Text Box 8">
            <a:extLst>
              <a:ext uri="{FF2B5EF4-FFF2-40B4-BE49-F238E27FC236}">
                <a16:creationId xmlns:a16="http://schemas.microsoft.com/office/drawing/2014/main" id="{AE5657BD-822A-764B-808A-86879153E246}"/>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10" name="Text Box 9">
            <a:extLst>
              <a:ext uri="{FF2B5EF4-FFF2-40B4-BE49-F238E27FC236}">
                <a16:creationId xmlns:a16="http://schemas.microsoft.com/office/drawing/2014/main" id="{9E2DB453-9170-5F49-B703-6648D14C101A}"/>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
        <p:nvSpPr>
          <p:cNvPr id="11" name="Title 1">
            <a:extLst>
              <a:ext uri="{FF2B5EF4-FFF2-40B4-BE49-F238E27FC236}">
                <a16:creationId xmlns:a16="http://schemas.microsoft.com/office/drawing/2014/main" id="{99E3A3B2-BF26-9744-8E4F-BA08559B2840}"/>
              </a:ext>
            </a:extLst>
          </p:cNvPr>
          <p:cNvSpPr>
            <a:spLocks noGrp="1"/>
          </p:cNvSpPr>
          <p:nvPr>
            <p:ph type="title"/>
          </p:nvPr>
        </p:nvSpPr>
        <p:spPr>
          <a:xfrm>
            <a:off x="596804" y="685800"/>
            <a:ext cx="11061796" cy="994172"/>
          </a:xfrm>
        </p:spPr>
        <p:txBody>
          <a:bodyPr>
            <a:normAutofit/>
          </a:bodyPr>
          <a:lstStyle/>
          <a:p>
            <a:r>
              <a:rPr lang="en-US" dirty="0"/>
              <a:t>A critical assessment of CAGI assessment</a:t>
            </a:r>
            <a:br>
              <a:rPr lang="en-US" b="0" dirty="0"/>
            </a:br>
            <a:endParaRPr lang="en-US" dirty="0"/>
          </a:p>
        </p:txBody>
      </p:sp>
    </p:spTree>
    <p:extLst>
      <p:ext uri="{BB962C8B-B14F-4D97-AF65-F5344CB8AC3E}">
        <p14:creationId xmlns:p14="http://schemas.microsoft.com/office/powerpoint/2010/main" val="871263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C61168-C9CC-344D-A36F-745FC76D4393}"/>
              </a:ext>
            </a:extLst>
          </p:cNvPr>
          <p:cNvSpPr>
            <a:spLocks noGrp="1"/>
          </p:cNvSpPr>
          <p:nvPr>
            <p:ph type="title"/>
          </p:nvPr>
        </p:nvSpPr>
        <p:spPr>
          <a:xfrm>
            <a:off x="533400" y="611387"/>
            <a:ext cx="11201399" cy="994172"/>
          </a:xfrm>
        </p:spPr>
        <p:txBody>
          <a:bodyPr/>
          <a:lstStyle/>
          <a:p>
            <a:r>
              <a:rPr lang="en-US" dirty="0"/>
              <a:t>Key Questions on Challenge </a:t>
            </a:r>
            <a:br>
              <a:rPr lang="en-US" dirty="0"/>
            </a:br>
            <a:r>
              <a:rPr lang="en-US" dirty="0"/>
              <a:t>Design &amp; Assessment</a:t>
            </a:r>
          </a:p>
        </p:txBody>
      </p:sp>
      <p:sp>
        <p:nvSpPr>
          <p:cNvPr id="3" name="Content Placeholder 2">
            <a:extLst>
              <a:ext uri="{FF2B5EF4-FFF2-40B4-BE49-F238E27FC236}">
                <a16:creationId xmlns:a16="http://schemas.microsoft.com/office/drawing/2014/main" id="{0D4B9E16-E185-A940-A2A8-AB6B08C926A3}"/>
              </a:ext>
            </a:extLst>
          </p:cNvPr>
          <p:cNvSpPr>
            <a:spLocks noGrp="1"/>
          </p:cNvSpPr>
          <p:nvPr>
            <p:ph idx="1"/>
          </p:nvPr>
        </p:nvSpPr>
        <p:spPr>
          <a:xfrm>
            <a:off x="762000" y="2362200"/>
            <a:ext cx="10515600" cy="3774281"/>
          </a:xfrm>
        </p:spPr>
        <p:txBody>
          <a:bodyPr>
            <a:noAutofit/>
          </a:bodyPr>
          <a:lstStyle/>
          <a:p>
            <a:pPr lvl="1" fontAlgn="base"/>
            <a:r>
              <a:rPr lang="en-US" sz="2500" dirty="0"/>
              <a:t>How to overcome the limitations of experimental data?</a:t>
            </a:r>
          </a:p>
          <a:p>
            <a:pPr lvl="1" fontAlgn="base"/>
            <a:r>
              <a:rPr lang="en-US" sz="2500" dirty="0"/>
              <a:t>Is there a way to house the submitted methods or require the submitters to make them available within a set time? </a:t>
            </a:r>
          </a:p>
          <a:p>
            <a:pPr lvl="1" fontAlgn="base"/>
            <a:r>
              <a:rPr lang="en-US" sz="2500" dirty="0"/>
              <a:t>What to do with non-participant methods (baselines; new methods)?</a:t>
            </a:r>
          </a:p>
          <a:p>
            <a:pPr lvl="1" fontAlgn="base"/>
            <a:r>
              <a:rPr lang="en-US" sz="2500" dirty="0"/>
              <a:t>How to have more consistent assessment?</a:t>
            </a:r>
          </a:p>
          <a:p>
            <a:pPr lvl="1" fontAlgn="base"/>
            <a:r>
              <a:rPr lang="en-US" sz="2500" dirty="0"/>
              <a:t>What to do with polygenic risk scores; is there a role?</a:t>
            </a:r>
          </a:p>
          <a:p>
            <a:pPr lvl="1" fontAlgn="base"/>
            <a:endParaRPr lang="en-US" sz="2500" dirty="0"/>
          </a:p>
        </p:txBody>
      </p:sp>
      <p:sp>
        <p:nvSpPr>
          <p:cNvPr id="4" name="Text Box 6">
            <a:extLst>
              <a:ext uri="{FF2B5EF4-FFF2-40B4-BE49-F238E27FC236}">
                <a16:creationId xmlns:a16="http://schemas.microsoft.com/office/drawing/2014/main" id="{0A85E6F2-F934-F246-AD7E-2308C1FAFDED}"/>
              </a:ext>
            </a:extLst>
          </p:cNvPr>
          <p:cNvSpPr txBox="1">
            <a:spLocks noChangeArrowheads="1"/>
          </p:cNvSpPr>
          <p:nvPr/>
        </p:nvSpPr>
        <p:spPr bwMode="auto">
          <a:xfrm>
            <a:off x="930087" y="6248401"/>
            <a:ext cx="274947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a:t>Created for CAGI</a:t>
            </a:r>
            <a:r>
              <a:rPr lang="en-US" b="1" dirty="0">
                <a:sym typeface="Wingdings" pitchFamily="2" charset="2"/>
              </a:rPr>
              <a:t></a:t>
            </a:r>
            <a:r>
              <a:rPr lang="en-US" altLang="en-US" dirty="0"/>
              <a:t> 2019</a:t>
            </a:r>
          </a:p>
        </p:txBody>
      </p:sp>
      <p:sp>
        <p:nvSpPr>
          <p:cNvPr id="5" name="Text Box 8">
            <a:extLst>
              <a:ext uri="{FF2B5EF4-FFF2-40B4-BE49-F238E27FC236}">
                <a16:creationId xmlns:a16="http://schemas.microsoft.com/office/drawing/2014/main" id="{8C544E08-4B07-D143-8856-794BF57E6488}"/>
              </a:ext>
            </a:extLst>
          </p:cNvPr>
          <p:cNvSpPr txBox="1">
            <a:spLocks noChangeArrowheads="1"/>
          </p:cNvSpPr>
          <p:nvPr/>
        </p:nvSpPr>
        <p:spPr bwMode="auto">
          <a:xfrm>
            <a:off x="8165907" y="6248401"/>
            <a:ext cx="311169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r"/>
            <a:r>
              <a:rPr lang="en-US" altLang="en-US" dirty="0"/>
              <a:t>Kymberleigh Pagel</a:t>
            </a:r>
          </a:p>
        </p:txBody>
      </p:sp>
      <p:sp>
        <p:nvSpPr>
          <p:cNvPr id="6" name="Text Box 9">
            <a:extLst>
              <a:ext uri="{FF2B5EF4-FFF2-40B4-BE49-F238E27FC236}">
                <a16:creationId xmlns:a16="http://schemas.microsoft.com/office/drawing/2014/main" id="{882669E1-DC48-7F4C-B7C8-61D3E9584491}"/>
              </a:ext>
            </a:extLst>
          </p:cNvPr>
          <p:cNvSpPr txBox="1">
            <a:spLocks noChangeArrowheads="1"/>
          </p:cNvSpPr>
          <p:nvPr/>
        </p:nvSpPr>
        <p:spPr bwMode="auto">
          <a:xfrm>
            <a:off x="4813300" y="6248401"/>
            <a:ext cx="27368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dirty="0" err="1"/>
              <a:t>genomeinterpretation.org</a:t>
            </a:r>
            <a:endParaRPr lang="en-US" altLang="en-US" dirty="0"/>
          </a:p>
        </p:txBody>
      </p:sp>
    </p:spTree>
    <p:extLst>
      <p:ext uri="{BB962C8B-B14F-4D97-AF65-F5344CB8AC3E}">
        <p14:creationId xmlns:p14="http://schemas.microsoft.com/office/powerpoint/2010/main" val="2298715851"/>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901</TotalTime>
  <Words>1288</Words>
  <Application>Microsoft Macintosh PowerPoint</Application>
  <PresentationFormat>Widescreen</PresentationFormat>
  <Paragraphs>145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Lucida Console</vt:lpstr>
      <vt:lpstr>Default Design</vt:lpstr>
      <vt:lpstr>CAGI slide pack guidelines I agree to my slides being used according to the following terms: _______Kymberleigh Pagel_______</vt:lpstr>
      <vt:lpstr>Challenge design and assessment in CAGI</vt:lpstr>
      <vt:lpstr>Challenge design</vt:lpstr>
      <vt:lpstr>Types of challenges in CAGI</vt:lpstr>
      <vt:lpstr>A critical assessment of CAGI challenges</vt:lpstr>
      <vt:lpstr>Ensuring data quality in CAGI Challenges</vt:lpstr>
      <vt:lpstr>Maintaining the relevancy of CAGI Challenges</vt:lpstr>
      <vt:lpstr>Assessment</vt:lpstr>
      <vt:lpstr>Rigorous assessment is important</vt:lpstr>
      <vt:lpstr>The R code</vt:lpstr>
      <vt:lpstr>PowerPoint Presentation</vt:lpstr>
      <vt:lpstr>A critical assessment of CAGI assessment </vt:lpstr>
      <vt:lpstr>A critical assessment of CAGI assessment </vt:lpstr>
      <vt:lpstr>A critical assessment of CAGI assessment </vt:lpstr>
      <vt:lpstr>Key Questions on Challenge  Design &amp; Assessment</vt:lpstr>
    </vt:vector>
  </TitlesOfParts>
  <Company>University California Berkeley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Steven E. Brenner</dc:creator>
  <cp:lastModifiedBy>Kymberleigh Pagel</cp:lastModifiedBy>
  <cp:revision>26</cp:revision>
  <dcterms:created xsi:type="dcterms:W3CDTF">2013-07-14T18:19:59Z</dcterms:created>
  <dcterms:modified xsi:type="dcterms:W3CDTF">2019-12-07T00:34:21Z</dcterms:modified>
</cp:coreProperties>
</file>