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69"/>
    <p:restoredTop sz="94690"/>
  </p:normalViewPr>
  <p:slideViewPr>
    <p:cSldViewPr snapToGrid="0" snapToObjects="1">
      <p:cViewPr varScale="1">
        <p:scale>
          <a:sx n="105" d="100"/>
          <a:sy n="105" d="100"/>
        </p:scale>
        <p:origin x="30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AB2C1F-C333-974F-97BD-2F78AA29ADC3}" type="doc">
      <dgm:prSet loTypeId="urn:microsoft.com/office/officeart/2005/8/layout/hierarchy1" loCatId="hierarchy" qsTypeId="urn:microsoft.com/office/officeart/2005/8/quickstyle/simple5" qsCatId="simple" csTypeId="urn:microsoft.com/office/officeart/2005/8/colors/accent6_2" csCatId="accent6" phldr="1"/>
      <dgm:spPr/>
    </dgm:pt>
    <dgm:pt modelId="{1B9D0C39-0F8C-5341-BA27-BEDBF79B6E45}">
      <dgm:prSet phldrT="[Text]"/>
      <dgm:spPr/>
      <dgm:t>
        <a:bodyPr/>
        <a:lstStyle/>
        <a:p>
          <a:r>
            <a:rPr lang="en-US" dirty="0"/>
            <a:t>Molecular-Impact Features from Mutpred2</a:t>
          </a:r>
        </a:p>
      </dgm:t>
    </dgm:pt>
    <dgm:pt modelId="{E63B56FA-0A8F-CA4D-87BC-90E224AC1E00}" type="parTrans" cxnId="{F1030FA5-BB67-0D41-9457-7F9954566CD1}">
      <dgm:prSet/>
      <dgm:spPr/>
      <dgm:t>
        <a:bodyPr/>
        <a:lstStyle/>
        <a:p>
          <a:endParaRPr lang="en-US"/>
        </a:p>
      </dgm:t>
    </dgm:pt>
    <dgm:pt modelId="{2918D852-5A97-D349-ACF8-1F8148861C07}" type="sibTrans" cxnId="{F1030FA5-BB67-0D41-9457-7F9954566CD1}">
      <dgm:prSet/>
      <dgm:spPr/>
      <dgm:t>
        <a:bodyPr/>
        <a:lstStyle/>
        <a:p>
          <a:endParaRPr lang="en-US"/>
        </a:p>
      </dgm:t>
    </dgm:pt>
    <dgm:pt modelId="{6E71A36C-EF61-794C-9C11-0A7909BCE5E2}">
      <dgm:prSet phldrT="[Text]"/>
      <dgm:spPr/>
      <dgm:t>
        <a:bodyPr/>
        <a:lstStyle/>
        <a:p>
          <a:r>
            <a:rPr lang="en-US" dirty="0"/>
            <a:t>Weakly Supervised Regression</a:t>
          </a:r>
        </a:p>
      </dgm:t>
    </dgm:pt>
    <dgm:pt modelId="{78D8105A-458E-4D42-990F-3E3A93B532D8}" type="parTrans" cxnId="{A3A79CDE-7F2B-5046-B4F3-EB26C73B5F19}">
      <dgm:prSet/>
      <dgm:spPr/>
      <dgm:t>
        <a:bodyPr/>
        <a:lstStyle/>
        <a:p>
          <a:endParaRPr lang="en-US"/>
        </a:p>
      </dgm:t>
    </dgm:pt>
    <dgm:pt modelId="{933FB614-412F-9E42-96E3-84AFE18A2210}" type="sibTrans" cxnId="{A3A79CDE-7F2B-5046-B4F3-EB26C73B5F19}">
      <dgm:prSet/>
      <dgm:spPr/>
      <dgm:t>
        <a:bodyPr/>
        <a:lstStyle/>
        <a:p>
          <a:endParaRPr lang="en-US"/>
        </a:p>
      </dgm:t>
    </dgm:pt>
    <dgm:pt modelId="{FFDBC0F8-EF2F-374A-B3D9-8829C48F7008}">
      <dgm:prSet phldrT="[Text]"/>
      <dgm:spPr/>
      <dgm:t>
        <a:bodyPr/>
        <a:lstStyle/>
        <a:p>
          <a:r>
            <a:rPr lang="en-US" dirty="0"/>
            <a:t>Interpretation and Structural Modeling</a:t>
          </a:r>
        </a:p>
      </dgm:t>
    </dgm:pt>
    <dgm:pt modelId="{98A02DE4-7A14-874C-BEB5-2B2431348367}" type="parTrans" cxnId="{08F71C06-FE51-C840-B348-C62BC98C7001}">
      <dgm:prSet/>
      <dgm:spPr/>
      <dgm:t>
        <a:bodyPr/>
        <a:lstStyle/>
        <a:p>
          <a:endParaRPr lang="en-US"/>
        </a:p>
      </dgm:t>
    </dgm:pt>
    <dgm:pt modelId="{76D20047-3F34-134A-AE4A-C27ABB19AD5B}" type="sibTrans" cxnId="{08F71C06-FE51-C840-B348-C62BC98C7001}">
      <dgm:prSet/>
      <dgm:spPr/>
      <dgm:t>
        <a:bodyPr/>
        <a:lstStyle/>
        <a:p>
          <a:endParaRPr lang="en-US"/>
        </a:p>
      </dgm:t>
    </dgm:pt>
    <dgm:pt modelId="{17738DB0-3B73-7D48-B494-FFA72F53B41B}" type="pres">
      <dgm:prSet presAssocID="{33AB2C1F-C333-974F-97BD-2F78AA29ADC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789FBA6-A545-7E40-B9BD-E1AC2A5B04A8}" type="pres">
      <dgm:prSet presAssocID="{1B9D0C39-0F8C-5341-BA27-BEDBF79B6E45}" presName="hierRoot1" presStyleCnt="0"/>
      <dgm:spPr/>
    </dgm:pt>
    <dgm:pt modelId="{2B71216C-A861-D041-AA20-643D1C9A9F14}" type="pres">
      <dgm:prSet presAssocID="{1B9D0C39-0F8C-5341-BA27-BEDBF79B6E45}" presName="composite" presStyleCnt="0"/>
      <dgm:spPr/>
    </dgm:pt>
    <dgm:pt modelId="{3C83F078-E062-9543-B07B-6B81395142D3}" type="pres">
      <dgm:prSet presAssocID="{1B9D0C39-0F8C-5341-BA27-BEDBF79B6E45}" presName="background" presStyleLbl="node0" presStyleIdx="0" presStyleCnt="3"/>
      <dgm:spPr/>
    </dgm:pt>
    <dgm:pt modelId="{A9354FD4-AFC4-A947-938E-B0448FB54EF9}" type="pres">
      <dgm:prSet presAssocID="{1B9D0C39-0F8C-5341-BA27-BEDBF79B6E45}" presName="text" presStyleLbl="fgAcc0" presStyleIdx="0" presStyleCnt="3">
        <dgm:presLayoutVars>
          <dgm:chPref val="3"/>
        </dgm:presLayoutVars>
      </dgm:prSet>
      <dgm:spPr/>
    </dgm:pt>
    <dgm:pt modelId="{35266B26-AF5B-214A-8512-9734048B2C2A}" type="pres">
      <dgm:prSet presAssocID="{1B9D0C39-0F8C-5341-BA27-BEDBF79B6E45}" presName="hierChild2" presStyleCnt="0"/>
      <dgm:spPr/>
    </dgm:pt>
    <dgm:pt modelId="{15B519F4-2B9E-A64D-9EB3-E3C44746F8EE}" type="pres">
      <dgm:prSet presAssocID="{6E71A36C-EF61-794C-9C11-0A7909BCE5E2}" presName="hierRoot1" presStyleCnt="0"/>
      <dgm:spPr/>
    </dgm:pt>
    <dgm:pt modelId="{408F10AA-F56C-054E-A3ED-178687AFBC8B}" type="pres">
      <dgm:prSet presAssocID="{6E71A36C-EF61-794C-9C11-0A7909BCE5E2}" presName="composite" presStyleCnt="0"/>
      <dgm:spPr/>
    </dgm:pt>
    <dgm:pt modelId="{2FF62AC0-BF49-0440-AC38-9D9925ECE68C}" type="pres">
      <dgm:prSet presAssocID="{6E71A36C-EF61-794C-9C11-0A7909BCE5E2}" presName="background" presStyleLbl="node0" presStyleIdx="1" presStyleCnt="3"/>
      <dgm:spPr/>
    </dgm:pt>
    <dgm:pt modelId="{39F79E05-C0B1-F84B-A537-9D36745A56EB}" type="pres">
      <dgm:prSet presAssocID="{6E71A36C-EF61-794C-9C11-0A7909BCE5E2}" presName="text" presStyleLbl="fgAcc0" presStyleIdx="1" presStyleCnt="3">
        <dgm:presLayoutVars>
          <dgm:chPref val="3"/>
        </dgm:presLayoutVars>
      </dgm:prSet>
      <dgm:spPr/>
    </dgm:pt>
    <dgm:pt modelId="{A06B15A6-8C53-C145-B56A-565AF7EA50B3}" type="pres">
      <dgm:prSet presAssocID="{6E71A36C-EF61-794C-9C11-0A7909BCE5E2}" presName="hierChild2" presStyleCnt="0"/>
      <dgm:spPr/>
    </dgm:pt>
    <dgm:pt modelId="{F656BA0A-878D-024B-AE28-458087894306}" type="pres">
      <dgm:prSet presAssocID="{FFDBC0F8-EF2F-374A-B3D9-8829C48F7008}" presName="hierRoot1" presStyleCnt="0"/>
      <dgm:spPr/>
    </dgm:pt>
    <dgm:pt modelId="{569E33A7-C153-C641-AA86-C69C78A52CCF}" type="pres">
      <dgm:prSet presAssocID="{FFDBC0F8-EF2F-374A-B3D9-8829C48F7008}" presName="composite" presStyleCnt="0"/>
      <dgm:spPr/>
    </dgm:pt>
    <dgm:pt modelId="{E0D1A00A-5E54-7C42-8EAF-DD8C6369E455}" type="pres">
      <dgm:prSet presAssocID="{FFDBC0F8-EF2F-374A-B3D9-8829C48F7008}" presName="background" presStyleLbl="node0" presStyleIdx="2" presStyleCnt="3"/>
      <dgm:spPr/>
    </dgm:pt>
    <dgm:pt modelId="{2F37B1F5-3AB5-0345-BCB6-9FE76D2AD126}" type="pres">
      <dgm:prSet presAssocID="{FFDBC0F8-EF2F-374A-B3D9-8829C48F7008}" presName="text" presStyleLbl="fgAcc0" presStyleIdx="2" presStyleCnt="3">
        <dgm:presLayoutVars>
          <dgm:chPref val="3"/>
        </dgm:presLayoutVars>
      </dgm:prSet>
      <dgm:spPr/>
    </dgm:pt>
    <dgm:pt modelId="{C019D580-F1B4-D149-B274-353E48CD5F41}" type="pres">
      <dgm:prSet presAssocID="{FFDBC0F8-EF2F-374A-B3D9-8829C48F7008}" presName="hierChild2" presStyleCnt="0"/>
      <dgm:spPr/>
    </dgm:pt>
  </dgm:ptLst>
  <dgm:cxnLst>
    <dgm:cxn modelId="{08F71C06-FE51-C840-B348-C62BC98C7001}" srcId="{33AB2C1F-C333-974F-97BD-2F78AA29ADC3}" destId="{FFDBC0F8-EF2F-374A-B3D9-8829C48F7008}" srcOrd="2" destOrd="0" parTransId="{98A02DE4-7A14-874C-BEB5-2B2431348367}" sibTransId="{76D20047-3F34-134A-AE4A-C27ABB19AD5B}"/>
    <dgm:cxn modelId="{2C210107-9801-174E-9093-73DC48344082}" type="presOf" srcId="{33AB2C1F-C333-974F-97BD-2F78AA29ADC3}" destId="{17738DB0-3B73-7D48-B494-FFA72F53B41B}" srcOrd="0" destOrd="0" presId="urn:microsoft.com/office/officeart/2005/8/layout/hierarchy1"/>
    <dgm:cxn modelId="{B217EE58-272E-C242-A5B7-7A8F10EA081A}" type="presOf" srcId="{6E71A36C-EF61-794C-9C11-0A7909BCE5E2}" destId="{39F79E05-C0B1-F84B-A537-9D36745A56EB}" srcOrd="0" destOrd="0" presId="urn:microsoft.com/office/officeart/2005/8/layout/hierarchy1"/>
    <dgm:cxn modelId="{64784760-992A-DF4F-90B6-05F4C0473D08}" type="presOf" srcId="{1B9D0C39-0F8C-5341-BA27-BEDBF79B6E45}" destId="{A9354FD4-AFC4-A947-938E-B0448FB54EF9}" srcOrd="0" destOrd="0" presId="urn:microsoft.com/office/officeart/2005/8/layout/hierarchy1"/>
    <dgm:cxn modelId="{F1030FA5-BB67-0D41-9457-7F9954566CD1}" srcId="{33AB2C1F-C333-974F-97BD-2F78AA29ADC3}" destId="{1B9D0C39-0F8C-5341-BA27-BEDBF79B6E45}" srcOrd="0" destOrd="0" parTransId="{E63B56FA-0A8F-CA4D-87BC-90E224AC1E00}" sibTransId="{2918D852-5A97-D349-ACF8-1F8148861C07}"/>
    <dgm:cxn modelId="{7EEA00AD-CD10-EF43-A312-BD7B461DD72A}" type="presOf" srcId="{FFDBC0F8-EF2F-374A-B3D9-8829C48F7008}" destId="{2F37B1F5-3AB5-0345-BCB6-9FE76D2AD126}" srcOrd="0" destOrd="0" presId="urn:microsoft.com/office/officeart/2005/8/layout/hierarchy1"/>
    <dgm:cxn modelId="{A3A79CDE-7F2B-5046-B4F3-EB26C73B5F19}" srcId="{33AB2C1F-C333-974F-97BD-2F78AA29ADC3}" destId="{6E71A36C-EF61-794C-9C11-0A7909BCE5E2}" srcOrd="1" destOrd="0" parTransId="{78D8105A-458E-4D42-990F-3E3A93B532D8}" sibTransId="{933FB614-412F-9E42-96E3-84AFE18A2210}"/>
    <dgm:cxn modelId="{0E90B493-9F9F-C448-BF5C-F4DE824C8618}" type="presParOf" srcId="{17738DB0-3B73-7D48-B494-FFA72F53B41B}" destId="{C789FBA6-A545-7E40-B9BD-E1AC2A5B04A8}" srcOrd="0" destOrd="0" presId="urn:microsoft.com/office/officeart/2005/8/layout/hierarchy1"/>
    <dgm:cxn modelId="{7D227E9B-5915-9D45-B8E5-D6DCB8158889}" type="presParOf" srcId="{C789FBA6-A545-7E40-B9BD-E1AC2A5B04A8}" destId="{2B71216C-A861-D041-AA20-643D1C9A9F14}" srcOrd="0" destOrd="0" presId="urn:microsoft.com/office/officeart/2005/8/layout/hierarchy1"/>
    <dgm:cxn modelId="{76073F3A-48C9-AA41-813B-90F8CA4C2699}" type="presParOf" srcId="{2B71216C-A861-D041-AA20-643D1C9A9F14}" destId="{3C83F078-E062-9543-B07B-6B81395142D3}" srcOrd="0" destOrd="0" presId="urn:microsoft.com/office/officeart/2005/8/layout/hierarchy1"/>
    <dgm:cxn modelId="{BF6B4BE9-7A20-264C-A593-5B2B7726610D}" type="presParOf" srcId="{2B71216C-A861-D041-AA20-643D1C9A9F14}" destId="{A9354FD4-AFC4-A947-938E-B0448FB54EF9}" srcOrd="1" destOrd="0" presId="urn:microsoft.com/office/officeart/2005/8/layout/hierarchy1"/>
    <dgm:cxn modelId="{C42EDEE0-E866-C045-AB6B-88111D784F72}" type="presParOf" srcId="{C789FBA6-A545-7E40-B9BD-E1AC2A5B04A8}" destId="{35266B26-AF5B-214A-8512-9734048B2C2A}" srcOrd="1" destOrd="0" presId="urn:microsoft.com/office/officeart/2005/8/layout/hierarchy1"/>
    <dgm:cxn modelId="{59DC8552-0272-F24E-97AE-B3F9006EA5BE}" type="presParOf" srcId="{17738DB0-3B73-7D48-B494-FFA72F53B41B}" destId="{15B519F4-2B9E-A64D-9EB3-E3C44746F8EE}" srcOrd="1" destOrd="0" presId="urn:microsoft.com/office/officeart/2005/8/layout/hierarchy1"/>
    <dgm:cxn modelId="{CF049CA9-88E4-6947-9EDA-35C9D7B96DAA}" type="presParOf" srcId="{15B519F4-2B9E-A64D-9EB3-E3C44746F8EE}" destId="{408F10AA-F56C-054E-A3ED-178687AFBC8B}" srcOrd="0" destOrd="0" presId="urn:microsoft.com/office/officeart/2005/8/layout/hierarchy1"/>
    <dgm:cxn modelId="{6C28A74A-6918-A24C-AEA4-896A8870CB8F}" type="presParOf" srcId="{408F10AA-F56C-054E-A3ED-178687AFBC8B}" destId="{2FF62AC0-BF49-0440-AC38-9D9925ECE68C}" srcOrd="0" destOrd="0" presId="urn:microsoft.com/office/officeart/2005/8/layout/hierarchy1"/>
    <dgm:cxn modelId="{4C2A8936-E0C2-374D-AF33-0219397F0191}" type="presParOf" srcId="{408F10AA-F56C-054E-A3ED-178687AFBC8B}" destId="{39F79E05-C0B1-F84B-A537-9D36745A56EB}" srcOrd="1" destOrd="0" presId="urn:microsoft.com/office/officeart/2005/8/layout/hierarchy1"/>
    <dgm:cxn modelId="{BB80616B-2B7C-F741-B1C8-0DBE15A54011}" type="presParOf" srcId="{15B519F4-2B9E-A64D-9EB3-E3C44746F8EE}" destId="{A06B15A6-8C53-C145-B56A-565AF7EA50B3}" srcOrd="1" destOrd="0" presId="urn:microsoft.com/office/officeart/2005/8/layout/hierarchy1"/>
    <dgm:cxn modelId="{B231AD1D-24E4-1147-AA07-30691E3B8D18}" type="presParOf" srcId="{17738DB0-3B73-7D48-B494-FFA72F53B41B}" destId="{F656BA0A-878D-024B-AE28-458087894306}" srcOrd="2" destOrd="0" presId="urn:microsoft.com/office/officeart/2005/8/layout/hierarchy1"/>
    <dgm:cxn modelId="{679EC2E8-A7AD-F44A-8AB5-603B87D63B29}" type="presParOf" srcId="{F656BA0A-878D-024B-AE28-458087894306}" destId="{569E33A7-C153-C641-AA86-C69C78A52CCF}" srcOrd="0" destOrd="0" presId="urn:microsoft.com/office/officeart/2005/8/layout/hierarchy1"/>
    <dgm:cxn modelId="{A2BC447A-5F63-C548-B554-65F42891A453}" type="presParOf" srcId="{569E33A7-C153-C641-AA86-C69C78A52CCF}" destId="{E0D1A00A-5E54-7C42-8EAF-DD8C6369E455}" srcOrd="0" destOrd="0" presId="urn:microsoft.com/office/officeart/2005/8/layout/hierarchy1"/>
    <dgm:cxn modelId="{09D546B1-8F0A-354B-B867-E3147EAF9D5B}" type="presParOf" srcId="{569E33A7-C153-C641-AA86-C69C78A52CCF}" destId="{2F37B1F5-3AB5-0345-BCB6-9FE76D2AD126}" srcOrd="1" destOrd="0" presId="urn:microsoft.com/office/officeart/2005/8/layout/hierarchy1"/>
    <dgm:cxn modelId="{F984D7A6-51EC-2141-9991-42E0AFB8B651}" type="presParOf" srcId="{F656BA0A-878D-024B-AE28-458087894306}" destId="{C019D580-F1B4-D149-B274-353E48CD5F4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83F078-E062-9543-B07B-6B81395142D3}">
      <dsp:nvSpPr>
        <dsp:cNvPr id="0" name=""/>
        <dsp:cNvSpPr/>
      </dsp:nvSpPr>
      <dsp:spPr>
        <a:xfrm>
          <a:off x="0" y="2510184"/>
          <a:ext cx="1845468" cy="11718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9354FD4-AFC4-A947-938E-B0448FB54EF9}">
      <dsp:nvSpPr>
        <dsp:cNvPr id="0" name=""/>
        <dsp:cNvSpPr/>
      </dsp:nvSpPr>
      <dsp:spPr>
        <a:xfrm>
          <a:off x="205052" y="2704984"/>
          <a:ext cx="1845468" cy="11718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Molecular-Impact Features from Mutpred2</a:t>
          </a:r>
        </a:p>
      </dsp:txBody>
      <dsp:txXfrm>
        <a:off x="239375" y="2739307"/>
        <a:ext cx="1776822" cy="1103226"/>
      </dsp:txXfrm>
    </dsp:sp>
    <dsp:sp modelId="{2FF62AC0-BF49-0440-AC38-9D9925ECE68C}">
      <dsp:nvSpPr>
        <dsp:cNvPr id="0" name=""/>
        <dsp:cNvSpPr/>
      </dsp:nvSpPr>
      <dsp:spPr>
        <a:xfrm>
          <a:off x="2255573" y="2510184"/>
          <a:ext cx="1845468" cy="11718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9F79E05-C0B1-F84B-A537-9D36745A56EB}">
      <dsp:nvSpPr>
        <dsp:cNvPr id="0" name=""/>
        <dsp:cNvSpPr/>
      </dsp:nvSpPr>
      <dsp:spPr>
        <a:xfrm>
          <a:off x="2460625" y="2704984"/>
          <a:ext cx="1845468" cy="11718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Weakly Supervised Regression</a:t>
          </a:r>
        </a:p>
      </dsp:txBody>
      <dsp:txXfrm>
        <a:off x="2494948" y="2739307"/>
        <a:ext cx="1776822" cy="1103226"/>
      </dsp:txXfrm>
    </dsp:sp>
    <dsp:sp modelId="{E0D1A00A-5E54-7C42-8EAF-DD8C6369E455}">
      <dsp:nvSpPr>
        <dsp:cNvPr id="0" name=""/>
        <dsp:cNvSpPr/>
      </dsp:nvSpPr>
      <dsp:spPr>
        <a:xfrm>
          <a:off x="4511146" y="2510184"/>
          <a:ext cx="1845468" cy="11718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F37B1F5-3AB5-0345-BCB6-9FE76D2AD126}">
      <dsp:nvSpPr>
        <dsp:cNvPr id="0" name=""/>
        <dsp:cNvSpPr/>
      </dsp:nvSpPr>
      <dsp:spPr>
        <a:xfrm>
          <a:off x="4716198" y="2704984"/>
          <a:ext cx="1845468" cy="117187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Interpretation and Structural Modeling</a:t>
          </a:r>
        </a:p>
      </dsp:txBody>
      <dsp:txXfrm>
        <a:off x="4750521" y="2739307"/>
        <a:ext cx="1776822" cy="11032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3976E-5458-ED46-926F-746AED02EB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852B4E-92BC-8E40-8CCF-E432C49DE3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088FE-06D3-2E40-8D42-5C27251D2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E536-26F5-614D-9BC2-B4EC0749471D}" type="datetimeFigureOut">
              <a:rPr lang="en-US" smtClean="0"/>
              <a:t>12/4/19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0F0CEF-52F0-0047-ADD0-007753B3A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D8CE78-8883-FD48-A61F-CBE9A34C8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277B4-C8AB-5B47-A2A2-273C49F94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073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5FBEB-B22E-0340-8B04-F0F474918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296AD7-A7F8-114D-9C1F-F77469C9A7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331908-17B1-8A40-8003-16F5AE46C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E536-26F5-614D-9BC2-B4EC0749471D}" type="datetimeFigureOut">
              <a:rPr lang="en-US" smtClean="0"/>
              <a:t>12/4/19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F8B36-2763-B447-88BD-75B51701E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9DB44-10AD-C04C-94F6-A65EB2BBC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277B4-C8AB-5B47-A2A2-273C49F94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234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9C850-31F8-F746-8C45-19C6DC14E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792847-3F77-C44A-BDA1-0D950B7BB9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D828E9-1C8F-5C40-B303-462A82C62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E536-26F5-614D-9BC2-B4EC0749471D}" type="datetimeFigureOut">
              <a:rPr lang="en-US" smtClean="0"/>
              <a:t>12/4/19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AE5807-6C9E-4944-A34C-C11B6FF74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2538C1-7124-AD43-80BD-27DE23E87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277B4-C8AB-5B47-A2A2-273C49F94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6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C84EB-A309-344A-9703-A931FD13A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FE2347-40E3-DB4A-BE62-B0C1FC0209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60AC33-662A-154B-AFD5-610C7171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3E02D3-14E0-FC4F-A150-6B48D8A99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E536-26F5-614D-9BC2-B4EC0749471D}" type="datetimeFigureOut">
              <a:rPr lang="en-US" smtClean="0"/>
              <a:t>12/4/19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AD8FC2-EC09-CE49-B00B-F9B3B8CB4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CB4D02-9738-BB44-B0FA-75B4330DB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277B4-C8AB-5B47-A2A2-273C49F94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242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CD118-7327-E144-BF14-C5DB82F41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284710-A6B2-9A45-989F-61C50BF2E8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05EF8B-DF5F-F446-AE3F-40F5AB183D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C289D8-2CA2-6043-8A4E-14C9F1BBFE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0FB817-7E4B-4A4A-8468-55A2CD469D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DC48E8-FDBA-5148-907B-0E843756C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E536-26F5-614D-9BC2-B4EC0749471D}" type="datetimeFigureOut">
              <a:rPr lang="en-US" smtClean="0"/>
              <a:t>12/4/19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A9E257-2D12-554D-9616-AF180ABB0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22BA03-52D4-FD4C-BFA5-E56129707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277B4-C8AB-5B47-A2A2-273C49F94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599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DA66E-CE31-FF48-BA7A-045978323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80E1-1258-5B4A-AED8-225B2B641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E536-26F5-614D-9BC2-B4EC0749471D}" type="datetimeFigureOut">
              <a:rPr lang="en-US" smtClean="0"/>
              <a:t>12/4/19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E8CD58-1BFF-D44B-95CA-0956A2D5D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340E1-1D64-AC41-8281-F0E06D5E6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277B4-C8AB-5B47-A2A2-273C49F94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947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5C7E8A-B469-9C4F-A59F-A367E8A0E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E536-26F5-614D-9BC2-B4EC0749471D}" type="datetimeFigureOut">
              <a:rPr lang="en-US" smtClean="0"/>
              <a:t>12/4/19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20DA9D-1D17-AE40-9466-EBA86EC79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B0CE7C-FECC-EB4D-B4BE-1B3C52204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277B4-C8AB-5B47-A2A2-273C49F94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696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50959-0F23-C641-A38C-F00D1870C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453076-8A8B-514C-A902-37CE191BE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C6517D-1C56-114F-BC00-3C1BC5F374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A2FF9C-661A-8E47-96A2-5657BABAF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E536-26F5-614D-9BC2-B4EC0749471D}" type="datetimeFigureOut">
              <a:rPr lang="en-US" smtClean="0"/>
              <a:t>12/4/19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EE364E-1C1D-EB41-99EA-5365F089A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4E3A5D-B946-F649-A137-BDC312289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277B4-C8AB-5B47-A2A2-273C49F94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054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53929-F6F7-B340-8086-1FC35DFA3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F6FDCF-FE5E-E04E-8BB4-54697EDD0D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3DB60-D32C-D549-9201-310BC8E8DC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5CACF7-769A-C043-AA85-50C6D5337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E536-26F5-614D-9BC2-B4EC0749471D}" type="datetimeFigureOut">
              <a:rPr lang="en-US" smtClean="0"/>
              <a:t>12/4/19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68236E-2391-894F-A2C1-DCF890A9C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296E02-D34A-DC44-8EC1-0F1C13217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277B4-C8AB-5B47-A2A2-273C49F94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473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7514D-13A3-D04B-A725-AE9D6F687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490704-E0F8-844D-9573-599ACFB9B1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1195EE-9DAF-E344-81E6-12EACBB26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E536-26F5-614D-9BC2-B4EC0749471D}" type="datetimeFigureOut">
              <a:rPr lang="en-US" smtClean="0"/>
              <a:t>12/4/19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743676-EF50-AA4D-BADD-81530C511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6C4D5-79FB-E04B-82D3-33E60B987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277B4-C8AB-5B47-A2A2-273C49F94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299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4A8C47-C44D-B248-A5FA-CFCCA7DA98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AAC71C-7EE3-F64B-968E-985CB9B050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68461-8E19-DE40-A5B6-735E02A86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8E536-26F5-614D-9BC2-B4EC0749471D}" type="datetimeFigureOut">
              <a:rPr lang="en-US" smtClean="0"/>
              <a:t>12/4/19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F7D825-6936-8344-8BF7-AE4901FAF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75D34-7A50-3347-9F15-AA267BB18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E277B4-C8AB-5B47-A2A2-273C49F94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427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219A54-B24A-EC4E-AD41-B7BC451A7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3CB979-5628-5848-8F35-64C45BFDCB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25D483-3CD3-2044-96E3-892B485F09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C8E536-26F5-614D-9BC2-B4EC0749471D}" type="datetimeFigureOut">
              <a:rPr lang="en-US" smtClean="0"/>
              <a:t>12/4/19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E5F18-7FE7-9D45-BCB0-19AEDE92BB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1C2CCD-F3F5-6D4A-8038-89ACCEAA5F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E277B4-C8AB-5B47-A2A2-273C49F94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878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27B0B-7DB8-2946-93C8-891D78D957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Predicting Pathogenicity of Missense Variants with Weakly Supervised Regression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B8C693-9DD8-1847-9F58-6B5A1C74FA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Yue Cao, </a:t>
            </a:r>
            <a:r>
              <a:rPr lang="en-US" dirty="0" err="1"/>
              <a:t>Yuanfei</a:t>
            </a:r>
            <a:r>
              <a:rPr lang="en-US" dirty="0"/>
              <a:t> Sun, Mostafa Karimi, </a:t>
            </a:r>
            <a:r>
              <a:rPr lang="en-US" dirty="0" err="1"/>
              <a:t>Haoran</a:t>
            </a:r>
            <a:r>
              <a:rPr lang="en-US" dirty="0"/>
              <a:t> Chen, </a:t>
            </a:r>
            <a:r>
              <a:rPr lang="en-US" dirty="0" err="1"/>
              <a:t>Oluwaseyi</a:t>
            </a:r>
            <a:r>
              <a:rPr lang="en-US" dirty="0"/>
              <a:t> </a:t>
            </a:r>
            <a:r>
              <a:rPr lang="en-US" dirty="0" err="1"/>
              <a:t>Moronfoye</a:t>
            </a:r>
            <a:r>
              <a:rPr lang="en-US" dirty="0"/>
              <a:t> and Yang Shen</a:t>
            </a:r>
          </a:p>
          <a:p>
            <a:r>
              <a:rPr lang="en-US" dirty="0"/>
              <a:t>Department of Electrical and Computer Engineering </a:t>
            </a:r>
          </a:p>
          <a:p>
            <a:r>
              <a:rPr lang="en-US" dirty="0"/>
              <a:t>Texas A&amp;M University, College Station, TX 77843, United States.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531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F6CF23B-D717-624A-B779-998A2C2C42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0784" y="3795567"/>
            <a:ext cx="3515271" cy="2644095"/>
          </a:xfrm>
          <a:prstGeom prst="rect">
            <a:avLst/>
          </a:prstGeom>
        </p:spPr>
      </p:pic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627FB39-A267-734B-86C5-86ABB46AC1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7396390"/>
              </p:ext>
            </p:extLst>
          </p:nvPr>
        </p:nvGraphicFramePr>
        <p:xfrm>
          <a:off x="448733" y="-70379"/>
          <a:ext cx="6561667" cy="63870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922402EE-106A-D144-8C16-DC9E2578851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1" b="7055"/>
          <a:stretch/>
        </p:blipFill>
        <p:spPr>
          <a:xfrm>
            <a:off x="7638316" y="1435112"/>
            <a:ext cx="3502427" cy="24008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79D34E-2834-8040-8C0A-52629F28B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Predicting Pathogenicity of Missense Variants with Weakly Supervised Regression</a:t>
            </a:r>
          </a:p>
        </p:txBody>
      </p:sp>
      <p:pic>
        <p:nvPicPr>
          <p:cNvPr id="10" name="Picture 9" descr="A picture containing LEGO&#10;&#10;Description automatically generated">
            <a:extLst>
              <a:ext uri="{FF2B5EF4-FFF2-40B4-BE49-F238E27FC236}">
                <a16:creationId xmlns:a16="http://schemas.microsoft.com/office/drawing/2014/main" id="{06AD0C3F-78A5-C644-995F-96A87CB837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10496" y="4114362"/>
            <a:ext cx="3158065" cy="2690204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D05CC7F-37D3-EF4C-A572-897263101532}"/>
              </a:ext>
            </a:extLst>
          </p:cNvPr>
          <p:cNvCxnSpPr/>
          <p:nvPr/>
        </p:nvCxnSpPr>
        <p:spPr>
          <a:xfrm flipV="1">
            <a:off x="7010400" y="2861733"/>
            <a:ext cx="627916" cy="5672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E0F4733-3472-564F-8A80-73EFE8F5F238}"/>
              </a:ext>
            </a:extLst>
          </p:cNvPr>
          <p:cNvCxnSpPr>
            <a:cxnSpLocks/>
          </p:cNvCxnSpPr>
          <p:nvPr/>
        </p:nvCxnSpPr>
        <p:spPr>
          <a:xfrm>
            <a:off x="7010400" y="3429000"/>
            <a:ext cx="627916" cy="15414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A6EDD82-6348-844F-8236-8D35EC2A9E63}"/>
              </a:ext>
            </a:extLst>
          </p:cNvPr>
          <p:cNvSpPr/>
          <p:nvPr/>
        </p:nvSpPr>
        <p:spPr>
          <a:xfrm>
            <a:off x="172180" y="4230693"/>
            <a:ext cx="2128604" cy="226218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Metal Binding, </a:t>
            </a:r>
          </a:p>
          <a:p>
            <a:pPr algn="ctr"/>
            <a:r>
              <a:rPr lang="en-US" dirty="0"/>
              <a:t>Macromolecular binding,</a:t>
            </a:r>
          </a:p>
          <a:p>
            <a:pPr algn="ctr"/>
            <a:r>
              <a:rPr lang="en-US" dirty="0"/>
              <a:t>Stability</a:t>
            </a:r>
          </a:p>
          <a:p>
            <a:pPr algn="ctr"/>
            <a:r>
              <a:rPr lang="en-US" dirty="0"/>
              <a:t>…</a:t>
            </a:r>
          </a:p>
          <a:p>
            <a:pPr algn="ctr"/>
            <a:endParaRPr lang="en-US" dirty="0">
              <a:ln w="12700">
                <a:solidFill>
                  <a:schemeClr val="accent1"/>
                </a:solidFill>
                <a:prstDash val="solid"/>
              </a:ln>
              <a:solidFill>
                <a:schemeClr val="tx1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193B3AEE-782B-1141-96A4-D8DE26B3A64F}"/>
              </a:ext>
            </a:extLst>
          </p:cNvPr>
          <p:cNvSpPr/>
          <p:nvPr/>
        </p:nvSpPr>
        <p:spPr>
          <a:xfrm>
            <a:off x="2972226" y="6316663"/>
            <a:ext cx="2172385" cy="633106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Loss function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EADB4BD-DB75-8B40-899E-621F4273F618}"/>
              </a:ext>
            </a:extLst>
          </p:cNvPr>
          <p:cNvCxnSpPr>
            <a:cxnSpLocks/>
          </p:cNvCxnSpPr>
          <p:nvPr/>
        </p:nvCxnSpPr>
        <p:spPr>
          <a:xfrm>
            <a:off x="1463040" y="3795568"/>
            <a:ext cx="0" cy="4754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41D1BD5-58F8-B148-8845-35940785C8DA}"/>
              </a:ext>
            </a:extLst>
          </p:cNvPr>
          <p:cNvCxnSpPr>
            <a:cxnSpLocks/>
          </p:cNvCxnSpPr>
          <p:nvPr/>
        </p:nvCxnSpPr>
        <p:spPr>
          <a:xfrm>
            <a:off x="3922763" y="3818494"/>
            <a:ext cx="0" cy="2958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18927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1464</TotalTime>
  <Words>77</Words>
  <Application>Microsoft Macintosh PowerPoint</Application>
  <PresentationFormat>Widescreen</PresentationFormat>
  <Paragraphs>13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Predicting Pathogenicity of Missense Variants with Weakly Supervised Regression</vt:lpstr>
      <vt:lpstr>Predicting Pathogenicity of Missense Variants with Weakly Supervised Regression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Predicting Pathogenicity of Missense Variants with Weakly Supervised Regression</dc:title>
  <dc:creator>Yue Cao</dc:creator>
  <cp:lastModifiedBy>Yue Cao</cp:lastModifiedBy>
  <cp:revision>8</cp:revision>
  <dcterms:created xsi:type="dcterms:W3CDTF">2019-12-01T00:58:50Z</dcterms:created>
  <dcterms:modified xsi:type="dcterms:W3CDTF">2019-12-06T00:54:33Z</dcterms:modified>
</cp:coreProperties>
</file>