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9" r:id="rId2"/>
    <p:sldId id="262" r:id="rId3"/>
    <p:sldId id="260" r:id="rId4"/>
    <p:sldId id="263" r:id="rId5"/>
    <p:sldId id="264" r:id="rId6"/>
    <p:sldId id="269" r:id="rId7"/>
    <p:sldId id="274" r:id="rId8"/>
    <p:sldId id="270" r:id="rId9"/>
    <p:sldId id="275" r:id="rId10"/>
    <p:sldId id="277" r:id="rId11"/>
    <p:sldId id="278" r:id="rId12"/>
    <p:sldId id="279" r:id="rId13"/>
    <p:sldId id="280" r:id="rId14"/>
    <p:sldId id="267" r:id="rId15"/>
    <p:sldId id="281" r:id="rId16"/>
    <p:sldId id="282" r:id="rId17"/>
    <p:sldId id="268" r:id="rId18"/>
    <p:sldId id="283" r:id="rId19"/>
    <p:sldId id="284" r:id="rId20"/>
    <p:sldId id="285" r:id="rId21"/>
    <p:sldId id="286" r:id="rId22"/>
    <p:sldId id="287" r:id="rId23"/>
    <p:sldId id="288" r:id="rId24"/>
    <p:sldId id="289" r:id="rId25"/>
    <p:sldId id="290" r:id="rId2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18"/>
    <p:restoredTop sz="94681"/>
  </p:normalViewPr>
  <p:slideViewPr>
    <p:cSldViewPr>
      <p:cViewPr varScale="1">
        <p:scale>
          <a:sx n="215" d="100"/>
          <a:sy n="215" d="100"/>
        </p:scale>
        <p:origin x="2656"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1433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34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1434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2CA231A7-777A-44EA-986B-B82287673E75}" type="slidenum">
              <a:rPr lang="en-US" altLang="en-US"/>
              <a:pPr/>
              <a:t>‹#›</a:t>
            </a:fld>
            <a:endParaRPr lang="en-US" altLang="en-US"/>
          </a:p>
        </p:txBody>
      </p:sp>
    </p:spTree>
    <p:extLst>
      <p:ext uri="{BB962C8B-B14F-4D97-AF65-F5344CB8AC3E}">
        <p14:creationId xmlns:p14="http://schemas.microsoft.com/office/powerpoint/2010/main" val="399727304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D3D3505A-958E-45ED-B45E-CF2A158DA9B9}" type="slidenum">
              <a:rPr lang="en-US" altLang="en-US"/>
              <a:pPr/>
              <a:t>‹#›</a:t>
            </a:fld>
            <a:endParaRPr lang="en-US" altLang="en-US"/>
          </a:p>
        </p:txBody>
      </p:sp>
    </p:spTree>
    <p:extLst>
      <p:ext uri="{BB962C8B-B14F-4D97-AF65-F5344CB8AC3E}">
        <p14:creationId xmlns:p14="http://schemas.microsoft.com/office/powerpoint/2010/main" val="266632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19A00E3-A71D-4D7A-9930-683195D2E329}" type="slidenum">
              <a:rPr lang="en-US" altLang="en-US"/>
              <a:pPr/>
              <a:t>‹#›</a:t>
            </a:fld>
            <a:endParaRPr lang="en-US" altLang="en-US"/>
          </a:p>
        </p:txBody>
      </p:sp>
    </p:spTree>
    <p:extLst>
      <p:ext uri="{BB962C8B-B14F-4D97-AF65-F5344CB8AC3E}">
        <p14:creationId xmlns:p14="http://schemas.microsoft.com/office/powerpoint/2010/main" val="110546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BC5CE09-44C4-4B44-976F-3ED068A889DC}" type="slidenum">
              <a:rPr lang="en-US" altLang="en-US"/>
              <a:pPr/>
              <a:t>‹#›</a:t>
            </a:fld>
            <a:endParaRPr lang="en-US" altLang="en-US"/>
          </a:p>
        </p:txBody>
      </p:sp>
    </p:spTree>
    <p:extLst>
      <p:ext uri="{BB962C8B-B14F-4D97-AF65-F5344CB8AC3E}">
        <p14:creationId xmlns:p14="http://schemas.microsoft.com/office/powerpoint/2010/main" val="1895390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618BCB2D-4CF2-4D6E-970D-25FD601DB304}" type="slidenum">
              <a:rPr lang="en-US" altLang="en-US"/>
              <a:pPr/>
              <a:t>‹#›</a:t>
            </a:fld>
            <a:endParaRPr lang="en-US" altLang="en-US"/>
          </a:p>
        </p:txBody>
      </p:sp>
    </p:spTree>
    <p:extLst>
      <p:ext uri="{BB962C8B-B14F-4D97-AF65-F5344CB8AC3E}">
        <p14:creationId xmlns:p14="http://schemas.microsoft.com/office/powerpoint/2010/main" val="199670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A2460C5D-AFC2-4271-9970-C7EA2D6E8236}" type="slidenum">
              <a:rPr lang="en-US" altLang="en-US"/>
              <a:pPr/>
              <a:t>‹#›</a:t>
            </a:fld>
            <a:endParaRPr lang="en-US" altLang="en-US"/>
          </a:p>
        </p:txBody>
      </p:sp>
    </p:spTree>
    <p:extLst>
      <p:ext uri="{BB962C8B-B14F-4D97-AF65-F5344CB8AC3E}">
        <p14:creationId xmlns:p14="http://schemas.microsoft.com/office/powerpoint/2010/main" val="3324406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8938911A-CAF5-42BB-ADA4-A7D74563C950}" type="slidenum">
              <a:rPr lang="en-US" altLang="en-US"/>
              <a:pPr/>
              <a:t>‹#›</a:t>
            </a:fld>
            <a:endParaRPr lang="en-US" altLang="en-US"/>
          </a:p>
        </p:txBody>
      </p:sp>
    </p:spTree>
    <p:extLst>
      <p:ext uri="{BB962C8B-B14F-4D97-AF65-F5344CB8AC3E}">
        <p14:creationId xmlns:p14="http://schemas.microsoft.com/office/powerpoint/2010/main" val="597671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328E80A7-64C6-4199-932B-BFBFEDBD3457}" type="slidenum">
              <a:rPr lang="en-US" altLang="en-US"/>
              <a:pPr/>
              <a:t>‹#›</a:t>
            </a:fld>
            <a:endParaRPr lang="en-US" altLang="en-US"/>
          </a:p>
        </p:txBody>
      </p:sp>
    </p:spTree>
    <p:extLst>
      <p:ext uri="{BB962C8B-B14F-4D97-AF65-F5344CB8AC3E}">
        <p14:creationId xmlns:p14="http://schemas.microsoft.com/office/powerpoint/2010/main" val="4128923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0A3F50EB-5D64-4449-BD7E-849EC2D5D690}" type="slidenum">
              <a:rPr lang="en-US" altLang="en-US"/>
              <a:pPr/>
              <a:t>‹#›</a:t>
            </a:fld>
            <a:endParaRPr lang="en-US" altLang="en-US"/>
          </a:p>
        </p:txBody>
      </p:sp>
    </p:spTree>
    <p:extLst>
      <p:ext uri="{BB962C8B-B14F-4D97-AF65-F5344CB8AC3E}">
        <p14:creationId xmlns:p14="http://schemas.microsoft.com/office/powerpoint/2010/main" val="3259645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FB97113C-3E0E-4068-B188-19DFF3C0BEB3}" type="slidenum">
              <a:rPr lang="en-US" altLang="en-US"/>
              <a:pPr/>
              <a:t>‹#›</a:t>
            </a:fld>
            <a:endParaRPr lang="en-US" altLang="en-US"/>
          </a:p>
        </p:txBody>
      </p:sp>
    </p:spTree>
    <p:extLst>
      <p:ext uri="{BB962C8B-B14F-4D97-AF65-F5344CB8AC3E}">
        <p14:creationId xmlns:p14="http://schemas.microsoft.com/office/powerpoint/2010/main" val="3700674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10CA9616-5654-462E-920D-A67A33F3A492}" type="slidenum">
              <a:rPr lang="en-US" altLang="en-US"/>
              <a:pPr/>
              <a:t>‹#›</a:t>
            </a:fld>
            <a:endParaRPr lang="en-US" altLang="en-US"/>
          </a:p>
        </p:txBody>
      </p:sp>
    </p:spTree>
    <p:extLst>
      <p:ext uri="{BB962C8B-B14F-4D97-AF65-F5344CB8AC3E}">
        <p14:creationId xmlns:p14="http://schemas.microsoft.com/office/powerpoint/2010/main" val="1430231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55BD7CD0-DA92-480F-A035-4F2B78B0556F}" type="slidenum">
              <a:rPr lang="en-US" altLang="en-US"/>
              <a:pPr/>
              <a:t>‹#›</a:t>
            </a:fld>
            <a:endParaRPr lang="en-US" altLang="en-US"/>
          </a:p>
        </p:txBody>
      </p:sp>
    </p:spTree>
    <p:extLst>
      <p:ext uri="{BB962C8B-B14F-4D97-AF65-F5344CB8AC3E}">
        <p14:creationId xmlns:p14="http://schemas.microsoft.com/office/powerpoint/2010/main" val="21743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3524267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EE025CA1-4705-4928-AF03-036718C5E77C}"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r>
              <a:rPr lang="en-US" altLang="en-US" sz="4000"/>
              <a:t>CAGI slide pack guidelines</a:t>
            </a:r>
            <a:br>
              <a:rPr lang="en-US" altLang="en-US" sz="4000"/>
            </a:br>
            <a:r>
              <a:rPr lang="en-US" altLang="en-US" sz="1800"/>
              <a:t>I agree to my slides being used according to the following terms: </a:t>
            </a:r>
            <a:r>
              <a:rPr lang="en-US" altLang="en-US" sz="1800" i="1"/>
              <a:t>_______</a:t>
            </a:r>
            <a:r>
              <a:rPr lang="en-US" altLang="en-US" sz="1800" i="1">
                <a:solidFill>
                  <a:srgbClr val="FF3300"/>
                </a:solidFill>
              </a:rPr>
              <a:t>Author Name Here</a:t>
            </a:r>
            <a:r>
              <a:rPr lang="en-US" altLang="en-US" sz="1800" i="1"/>
              <a:t>_______</a:t>
            </a:r>
          </a:p>
        </p:txBody>
      </p:sp>
      <p:sp>
        <p:nvSpPr>
          <p:cNvPr id="8197" name="Rectangle 5"/>
          <p:cNvSpPr>
            <a:spLocks noGrp="1" noChangeArrowheads="1"/>
          </p:cNvSpPr>
          <p:nvPr>
            <p:ph type="body" idx="1"/>
          </p:nvPr>
        </p:nvSpPr>
        <p:spPr/>
        <p:txBody>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464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DFD33-FD08-5D4B-B3B5-AE713ECA48F0}"/>
              </a:ext>
            </a:extLst>
          </p:cNvPr>
          <p:cNvSpPr>
            <a:spLocks noGrp="1"/>
          </p:cNvSpPr>
          <p:nvPr>
            <p:ph type="ctrTitle"/>
          </p:nvPr>
        </p:nvSpPr>
        <p:spPr/>
        <p:txBody>
          <a:bodyPr/>
          <a:lstStyle/>
          <a:p>
            <a:r>
              <a:rPr lang="en-US" dirty="0"/>
              <a:t>What can cancer challenges teach us about genomic interpretation?</a:t>
            </a:r>
          </a:p>
        </p:txBody>
      </p:sp>
      <p:sp>
        <p:nvSpPr>
          <p:cNvPr id="3" name="Subtitle 2">
            <a:extLst>
              <a:ext uri="{FF2B5EF4-FFF2-40B4-BE49-F238E27FC236}">
                <a16:creationId xmlns:a16="http://schemas.microsoft.com/office/drawing/2014/main" id="{FDC7791E-3B5A-EA46-9DFF-E951A862EA6E}"/>
              </a:ext>
            </a:extLst>
          </p:cNvPr>
          <p:cNvSpPr>
            <a:spLocks noGrp="1"/>
          </p:cNvSpPr>
          <p:nvPr>
            <p:ph type="subTitle" idx="1"/>
          </p:nvPr>
        </p:nvSpPr>
        <p:spPr>
          <a:xfrm>
            <a:off x="1371600" y="4114800"/>
            <a:ext cx="6400800" cy="1752600"/>
          </a:xfrm>
        </p:spPr>
        <p:txBody>
          <a:bodyPr/>
          <a:lstStyle/>
          <a:p>
            <a:r>
              <a:rPr lang="en-US" dirty="0"/>
              <a:t>Melissa Cline</a:t>
            </a:r>
          </a:p>
          <a:p>
            <a:r>
              <a:rPr lang="en-US" dirty="0"/>
              <a:t>December 6, 2019</a:t>
            </a:r>
          </a:p>
        </p:txBody>
      </p:sp>
      <p:sp>
        <p:nvSpPr>
          <p:cNvPr id="5" name="Text Box 6">
            <a:extLst>
              <a:ext uri="{FF2B5EF4-FFF2-40B4-BE49-F238E27FC236}">
                <a16:creationId xmlns:a16="http://schemas.microsoft.com/office/drawing/2014/main" id="{21E6ABC5-9846-904C-9D07-B6276EBE86C1}"/>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6" name="Text Box 9">
            <a:extLst>
              <a:ext uri="{FF2B5EF4-FFF2-40B4-BE49-F238E27FC236}">
                <a16:creationId xmlns:a16="http://schemas.microsoft.com/office/drawing/2014/main" id="{5378BC8B-22A7-E44D-B409-28CBCD3495E6}"/>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7" name="Text Box 8">
            <a:extLst>
              <a:ext uri="{FF2B5EF4-FFF2-40B4-BE49-F238E27FC236}">
                <a16:creationId xmlns:a16="http://schemas.microsoft.com/office/drawing/2014/main" id="{763AB5DF-29C4-0B45-A0A4-33DCDCD344AE}"/>
              </a:ext>
            </a:extLst>
          </p:cNvPr>
          <p:cNvSpPr txBox="1">
            <a:spLocks noChangeArrowheads="1"/>
          </p:cNvSpPr>
          <p:nvPr/>
        </p:nvSpPr>
        <p:spPr bwMode="auto">
          <a:xfrm>
            <a:off x="7206164" y="6248400"/>
            <a:ext cx="15568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Melissa Cline</a:t>
            </a:r>
          </a:p>
        </p:txBody>
      </p:sp>
    </p:spTree>
    <p:extLst>
      <p:ext uri="{BB962C8B-B14F-4D97-AF65-F5344CB8AC3E}">
        <p14:creationId xmlns:p14="http://schemas.microsoft.com/office/powerpoint/2010/main" val="3919120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4B57B-1EDB-ED40-9725-BC5E1259950D}"/>
              </a:ext>
            </a:extLst>
          </p:cNvPr>
          <p:cNvSpPr>
            <a:spLocks noGrp="1"/>
          </p:cNvSpPr>
          <p:nvPr>
            <p:ph type="title"/>
          </p:nvPr>
        </p:nvSpPr>
        <p:spPr/>
        <p:txBody>
          <a:bodyPr/>
          <a:lstStyle/>
          <a:p>
            <a:r>
              <a:rPr lang="en-US" dirty="0"/>
              <a:t>Goals of CAGI Cancer Experiments</a:t>
            </a:r>
          </a:p>
        </p:txBody>
      </p:sp>
      <p:sp>
        <p:nvSpPr>
          <p:cNvPr id="3" name="Content Placeholder 2">
            <a:extLst>
              <a:ext uri="{FF2B5EF4-FFF2-40B4-BE49-F238E27FC236}">
                <a16:creationId xmlns:a16="http://schemas.microsoft.com/office/drawing/2014/main" id="{D184C146-08B6-1841-BC91-06FBF24D8B50}"/>
              </a:ext>
            </a:extLst>
          </p:cNvPr>
          <p:cNvSpPr>
            <a:spLocks noGrp="1"/>
          </p:cNvSpPr>
          <p:nvPr>
            <p:ph idx="1"/>
          </p:nvPr>
        </p:nvSpPr>
        <p:spPr/>
        <p:txBody>
          <a:bodyPr/>
          <a:lstStyle/>
          <a:p>
            <a:pPr marL="514350" indent="-514350">
              <a:buFont typeface="+mj-lt"/>
              <a:buAutoNum type="arabicPeriod"/>
            </a:pPr>
            <a:r>
              <a:rPr lang="en-US" sz="2800" dirty="0"/>
              <a:t>Predict which variants increase the risk of cancer  (</a:t>
            </a:r>
            <a:r>
              <a:rPr lang="en-US" sz="2800" i="1" dirty="0"/>
              <a:t>Many Experiments)</a:t>
            </a:r>
            <a:endParaRPr lang="en-US" sz="2800" dirty="0"/>
          </a:p>
          <a:p>
            <a:pPr marL="514350" indent="-514350">
              <a:buFont typeface="+mj-lt"/>
              <a:buAutoNum type="arabicPeriod"/>
            </a:pPr>
            <a:r>
              <a:rPr lang="en-US" sz="2800" dirty="0"/>
              <a:t>Given mutated, inactivated p53, predict which mutations restore p53 function (</a:t>
            </a:r>
            <a:r>
              <a:rPr lang="en-US" sz="2800" i="1" dirty="0"/>
              <a:t>CAGI2 p53)</a:t>
            </a:r>
          </a:p>
          <a:p>
            <a:pPr marL="514350" indent="-514350">
              <a:buFont typeface="+mj-lt"/>
              <a:buAutoNum type="arabicPeriod"/>
            </a:pPr>
            <a:r>
              <a:rPr lang="en-US" sz="2800" dirty="0"/>
              <a:t>Predict which breast cancer cell lines are responsive to which drugs (</a:t>
            </a:r>
            <a:r>
              <a:rPr lang="en-US" sz="2800" i="1" dirty="0"/>
              <a:t>CAGI2  Pharmacogenomics)</a:t>
            </a:r>
            <a:r>
              <a:rPr lang="en-US" sz="2800" dirty="0"/>
              <a:t> </a:t>
            </a:r>
          </a:p>
          <a:p>
            <a:pPr marL="514350" indent="-514350">
              <a:buFont typeface="+mj-lt"/>
              <a:buAutoNum type="arabicPeriod"/>
            </a:pPr>
            <a:r>
              <a:rPr lang="en-US" sz="2800" dirty="0"/>
              <a:t>Predict which pathogenic variants disrupt RNA splicing (</a:t>
            </a:r>
            <a:r>
              <a:rPr lang="en-US" sz="2800" i="1" dirty="0"/>
              <a:t>CAGI3 TP53 splicing)</a:t>
            </a:r>
            <a:endParaRPr lang="en-US" sz="2800" dirty="0"/>
          </a:p>
        </p:txBody>
      </p:sp>
      <p:sp>
        <p:nvSpPr>
          <p:cNvPr id="4" name="Text Box 6">
            <a:extLst>
              <a:ext uri="{FF2B5EF4-FFF2-40B4-BE49-F238E27FC236}">
                <a16:creationId xmlns:a16="http://schemas.microsoft.com/office/drawing/2014/main" id="{946A3EE1-18B6-8645-A45E-98356D395F07}"/>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5" name="Text Box 9">
            <a:extLst>
              <a:ext uri="{FF2B5EF4-FFF2-40B4-BE49-F238E27FC236}">
                <a16:creationId xmlns:a16="http://schemas.microsoft.com/office/drawing/2014/main" id="{DC317AB4-FE67-E047-9514-A6FAE7E0348C}"/>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6" name="Text Box 8">
            <a:extLst>
              <a:ext uri="{FF2B5EF4-FFF2-40B4-BE49-F238E27FC236}">
                <a16:creationId xmlns:a16="http://schemas.microsoft.com/office/drawing/2014/main" id="{CC5020D0-D295-6841-8649-521D342FC275}"/>
              </a:ext>
            </a:extLst>
          </p:cNvPr>
          <p:cNvSpPr txBox="1">
            <a:spLocks noChangeArrowheads="1"/>
          </p:cNvSpPr>
          <p:nvPr/>
        </p:nvSpPr>
        <p:spPr bwMode="auto">
          <a:xfrm>
            <a:off x="7206164" y="6248400"/>
            <a:ext cx="15568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Melissa Cline</a:t>
            </a:r>
          </a:p>
        </p:txBody>
      </p:sp>
    </p:spTree>
    <p:extLst>
      <p:ext uri="{BB962C8B-B14F-4D97-AF65-F5344CB8AC3E}">
        <p14:creationId xmlns:p14="http://schemas.microsoft.com/office/powerpoint/2010/main" val="2534012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4B57B-1EDB-ED40-9725-BC5E1259950D}"/>
              </a:ext>
            </a:extLst>
          </p:cNvPr>
          <p:cNvSpPr>
            <a:spLocks noGrp="1"/>
          </p:cNvSpPr>
          <p:nvPr>
            <p:ph type="title"/>
          </p:nvPr>
        </p:nvSpPr>
        <p:spPr/>
        <p:txBody>
          <a:bodyPr/>
          <a:lstStyle/>
          <a:p>
            <a:r>
              <a:rPr lang="en-US" dirty="0"/>
              <a:t>Goals of CAGI Cancer Experiments</a:t>
            </a:r>
          </a:p>
        </p:txBody>
      </p:sp>
      <p:sp>
        <p:nvSpPr>
          <p:cNvPr id="3" name="Content Placeholder 2">
            <a:extLst>
              <a:ext uri="{FF2B5EF4-FFF2-40B4-BE49-F238E27FC236}">
                <a16:creationId xmlns:a16="http://schemas.microsoft.com/office/drawing/2014/main" id="{D184C146-08B6-1841-BC91-06FBF24D8B50}"/>
              </a:ext>
            </a:extLst>
          </p:cNvPr>
          <p:cNvSpPr>
            <a:spLocks noGrp="1"/>
          </p:cNvSpPr>
          <p:nvPr>
            <p:ph idx="1"/>
          </p:nvPr>
        </p:nvSpPr>
        <p:spPr/>
        <p:txBody>
          <a:bodyPr/>
          <a:lstStyle/>
          <a:p>
            <a:pPr marL="514350" indent="-514350">
              <a:buFont typeface="+mj-lt"/>
              <a:buAutoNum type="arabicPeriod"/>
            </a:pPr>
            <a:r>
              <a:rPr lang="en-US" sz="2800" b="1" dirty="0"/>
              <a:t>Predict which variants increase the risk of cancer  (</a:t>
            </a:r>
            <a:r>
              <a:rPr lang="en-US" sz="2800" b="1" i="1" dirty="0"/>
              <a:t>Many Experiments)</a:t>
            </a:r>
            <a:endParaRPr lang="en-US" sz="2800" b="1" dirty="0"/>
          </a:p>
          <a:p>
            <a:pPr marL="514350" indent="-514350">
              <a:buFont typeface="+mj-lt"/>
              <a:buAutoNum type="arabicPeriod"/>
            </a:pPr>
            <a:r>
              <a:rPr lang="en-US" sz="2800" dirty="0">
                <a:solidFill>
                  <a:schemeClr val="tx1">
                    <a:lumMod val="50000"/>
                    <a:lumOff val="50000"/>
                  </a:schemeClr>
                </a:solidFill>
              </a:rPr>
              <a:t>Given mutated, inactivated p53, predict which mutations restore p53 function (</a:t>
            </a:r>
            <a:r>
              <a:rPr lang="en-US" sz="2800" i="1" dirty="0">
                <a:solidFill>
                  <a:schemeClr val="tx1">
                    <a:lumMod val="50000"/>
                    <a:lumOff val="50000"/>
                  </a:schemeClr>
                </a:solidFill>
              </a:rPr>
              <a:t>CAGI2 p53)</a:t>
            </a:r>
          </a:p>
          <a:p>
            <a:pPr marL="514350" indent="-514350">
              <a:buFont typeface="+mj-lt"/>
              <a:buAutoNum type="arabicPeriod"/>
            </a:pPr>
            <a:r>
              <a:rPr lang="en-US" sz="2800" dirty="0">
                <a:solidFill>
                  <a:schemeClr val="tx1">
                    <a:lumMod val="50000"/>
                    <a:lumOff val="50000"/>
                  </a:schemeClr>
                </a:solidFill>
              </a:rPr>
              <a:t>Predict which breast cancer cell lines are responsive to which drugs (</a:t>
            </a:r>
            <a:r>
              <a:rPr lang="en-US" sz="2800" i="1" dirty="0">
                <a:solidFill>
                  <a:schemeClr val="tx1">
                    <a:lumMod val="50000"/>
                    <a:lumOff val="50000"/>
                  </a:schemeClr>
                </a:solidFill>
              </a:rPr>
              <a:t>CAGI2  Pharmacogenomics)</a:t>
            </a:r>
          </a:p>
          <a:p>
            <a:pPr marL="514350" indent="-514350">
              <a:buFont typeface="+mj-lt"/>
              <a:buAutoNum type="arabicPeriod"/>
            </a:pPr>
            <a:r>
              <a:rPr lang="en-US" sz="2800" dirty="0">
                <a:solidFill>
                  <a:schemeClr val="tx1">
                    <a:lumMod val="50000"/>
                    <a:lumOff val="50000"/>
                  </a:schemeClr>
                </a:solidFill>
              </a:rPr>
              <a:t>Predict which pathogenic variants disrupt RNA splicing (</a:t>
            </a:r>
            <a:r>
              <a:rPr lang="en-US" sz="2800" i="1" dirty="0">
                <a:solidFill>
                  <a:schemeClr val="tx1">
                    <a:lumMod val="50000"/>
                    <a:lumOff val="50000"/>
                  </a:schemeClr>
                </a:solidFill>
              </a:rPr>
              <a:t>CAGI3 TP53 splicing)</a:t>
            </a:r>
            <a:endParaRPr lang="en-US" sz="2800" dirty="0">
              <a:solidFill>
                <a:schemeClr val="tx1">
                  <a:lumMod val="50000"/>
                  <a:lumOff val="50000"/>
                </a:schemeClr>
              </a:solidFill>
            </a:endParaRPr>
          </a:p>
          <a:p>
            <a:pPr marL="514350" indent="-514350">
              <a:buFont typeface="+mj-lt"/>
              <a:buAutoNum type="arabicPeriod"/>
            </a:pPr>
            <a:endParaRPr lang="en-US" sz="2800" dirty="0">
              <a:solidFill>
                <a:schemeClr val="tx1">
                  <a:lumMod val="50000"/>
                  <a:lumOff val="50000"/>
                </a:schemeClr>
              </a:solidFill>
            </a:endParaRPr>
          </a:p>
        </p:txBody>
      </p:sp>
      <p:sp>
        <p:nvSpPr>
          <p:cNvPr id="4" name="Text Box 6">
            <a:extLst>
              <a:ext uri="{FF2B5EF4-FFF2-40B4-BE49-F238E27FC236}">
                <a16:creationId xmlns:a16="http://schemas.microsoft.com/office/drawing/2014/main" id="{A01A8118-ADDA-4948-A672-F62A60985DFA}"/>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5" name="Text Box 9">
            <a:extLst>
              <a:ext uri="{FF2B5EF4-FFF2-40B4-BE49-F238E27FC236}">
                <a16:creationId xmlns:a16="http://schemas.microsoft.com/office/drawing/2014/main" id="{6E8265AD-6418-0F4C-9C47-A54623974253}"/>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6" name="Text Box 8">
            <a:extLst>
              <a:ext uri="{FF2B5EF4-FFF2-40B4-BE49-F238E27FC236}">
                <a16:creationId xmlns:a16="http://schemas.microsoft.com/office/drawing/2014/main" id="{0401FBED-E7A2-304D-8C13-608433D72C55}"/>
              </a:ext>
            </a:extLst>
          </p:cNvPr>
          <p:cNvSpPr txBox="1">
            <a:spLocks noChangeArrowheads="1"/>
          </p:cNvSpPr>
          <p:nvPr/>
        </p:nvSpPr>
        <p:spPr bwMode="auto">
          <a:xfrm>
            <a:off x="7206164" y="6248400"/>
            <a:ext cx="15568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Melissa Cline</a:t>
            </a:r>
          </a:p>
        </p:txBody>
      </p:sp>
    </p:spTree>
    <p:extLst>
      <p:ext uri="{BB962C8B-B14F-4D97-AF65-F5344CB8AC3E}">
        <p14:creationId xmlns:p14="http://schemas.microsoft.com/office/powerpoint/2010/main" val="3703834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4B57B-1EDB-ED40-9725-BC5E1259950D}"/>
              </a:ext>
            </a:extLst>
          </p:cNvPr>
          <p:cNvSpPr>
            <a:spLocks noGrp="1"/>
          </p:cNvSpPr>
          <p:nvPr>
            <p:ph type="title"/>
          </p:nvPr>
        </p:nvSpPr>
        <p:spPr/>
        <p:txBody>
          <a:bodyPr/>
          <a:lstStyle/>
          <a:p>
            <a:r>
              <a:rPr lang="en-US" dirty="0"/>
              <a:t>Goals of CAGI Cancer Experiments</a:t>
            </a:r>
          </a:p>
        </p:txBody>
      </p:sp>
      <p:sp>
        <p:nvSpPr>
          <p:cNvPr id="3" name="Content Placeholder 2">
            <a:extLst>
              <a:ext uri="{FF2B5EF4-FFF2-40B4-BE49-F238E27FC236}">
                <a16:creationId xmlns:a16="http://schemas.microsoft.com/office/drawing/2014/main" id="{D184C146-08B6-1841-BC91-06FBF24D8B50}"/>
              </a:ext>
            </a:extLst>
          </p:cNvPr>
          <p:cNvSpPr>
            <a:spLocks noGrp="1"/>
          </p:cNvSpPr>
          <p:nvPr>
            <p:ph idx="1"/>
          </p:nvPr>
        </p:nvSpPr>
        <p:spPr/>
        <p:txBody>
          <a:bodyPr/>
          <a:lstStyle/>
          <a:p>
            <a:pPr marL="0" indent="0">
              <a:buNone/>
            </a:pPr>
            <a:r>
              <a:rPr lang="en-US" b="1" dirty="0"/>
              <a:t>Predict which variants increase the risk of cancer  (</a:t>
            </a:r>
            <a:r>
              <a:rPr lang="en-US" b="1" i="1" dirty="0"/>
              <a:t>Many Experiments)</a:t>
            </a:r>
          </a:p>
          <a:p>
            <a:r>
              <a:rPr lang="en-US" sz="2400" dirty="0"/>
              <a:t>Predict which variants impact protein function        (</a:t>
            </a:r>
            <a:r>
              <a:rPr lang="en-US" sz="2400" i="1" dirty="0"/>
              <a:t>CAGI3 p16)</a:t>
            </a:r>
            <a:endParaRPr lang="en-US" sz="2400" dirty="0"/>
          </a:p>
          <a:p>
            <a:r>
              <a:rPr lang="en-US" sz="2400" dirty="0"/>
              <a:t>Given variants observed in cancer cases and matched controls, predict which were observed in the cases (</a:t>
            </a:r>
            <a:r>
              <a:rPr lang="en-US" sz="2400" i="1" dirty="0"/>
              <a:t>CAGI2 RAD50, CAGI5 CHEK2) </a:t>
            </a:r>
          </a:p>
          <a:p>
            <a:r>
              <a:rPr lang="en-US" sz="2400" dirty="0"/>
              <a:t>Predict the clinical significance of cancer variants (</a:t>
            </a:r>
            <a:r>
              <a:rPr lang="en-US" sz="2400" i="1" dirty="0"/>
              <a:t>CAGI3 BRCA, CAGI5 ENIGMA)</a:t>
            </a:r>
          </a:p>
          <a:p>
            <a:pPr marL="0" indent="0">
              <a:buNone/>
            </a:pPr>
            <a:endParaRPr lang="en-US" dirty="0"/>
          </a:p>
        </p:txBody>
      </p:sp>
      <p:sp>
        <p:nvSpPr>
          <p:cNvPr id="4" name="Text Box 6">
            <a:extLst>
              <a:ext uri="{FF2B5EF4-FFF2-40B4-BE49-F238E27FC236}">
                <a16:creationId xmlns:a16="http://schemas.microsoft.com/office/drawing/2014/main" id="{3B808304-1D6E-D848-88FC-3D6F3BD7E5C7}"/>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5" name="Text Box 9">
            <a:extLst>
              <a:ext uri="{FF2B5EF4-FFF2-40B4-BE49-F238E27FC236}">
                <a16:creationId xmlns:a16="http://schemas.microsoft.com/office/drawing/2014/main" id="{576228E9-7315-3842-B1A0-5E0D06073459}"/>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6" name="Text Box 8">
            <a:extLst>
              <a:ext uri="{FF2B5EF4-FFF2-40B4-BE49-F238E27FC236}">
                <a16:creationId xmlns:a16="http://schemas.microsoft.com/office/drawing/2014/main" id="{7B2D65B7-7409-2843-A714-F594E0DB525F}"/>
              </a:ext>
            </a:extLst>
          </p:cNvPr>
          <p:cNvSpPr txBox="1">
            <a:spLocks noChangeArrowheads="1"/>
          </p:cNvSpPr>
          <p:nvPr/>
        </p:nvSpPr>
        <p:spPr bwMode="auto">
          <a:xfrm>
            <a:off x="7206164" y="6248400"/>
            <a:ext cx="15568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Melissa Cline</a:t>
            </a:r>
          </a:p>
        </p:txBody>
      </p:sp>
    </p:spTree>
    <p:extLst>
      <p:ext uri="{BB962C8B-B14F-4D97-AF65-F5344CB8AC3E}">
        <p14:creationId xmlns:p14="http://schemas.microsoft.com/office/powerpoint/2010/main" val="7893595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4B57B-1EDB-ED40-9725-BC5E1259950D}"/>
              </a:ext>
            </a:extLst>
          </p:cNvPr>
          <p:cNvSpPr>
            <a:spLocks noGrp="1"/>
          </p:cNvSpPr>
          <p:nvPr>
            <p:ph type="title"/>
          </p:nvPr>
        </p:nvSpPr>
        <p:spPr/>
        <p:txBody>
          <a:bodyPr/>
          <a:lstStyle/>
          <a:p>
            <a:r>
              <a:rPr lang="en-US" dirty="0"/>
              <a:t>Goals of CAGI Cancer Experiments</a:t>
            </a:r>
          </a:p>
        </p:txBody>
      </p:sp>
      <p:sp>
        <p:nvSpPr>
          <p:cNvPr id="3" name="Content Placeholder 2">
            <a:extLst>
              <a:ext uri="{FF2B5EF4-FFF2-40B4-BE49-F238E27FC236}">
                <a16:creationId xmlns:a16="http://schemas.microsoft.com/office/drawing/2014/main" id="{D184C146-08B6-1841-BC91-06FBF24D8B50}"/>
              </a:ext>
            </a:extLst>
          </p:cNvPr>
          <p:cNvSpPr>
            <a:spLocks noGrp="1"/>
          </p:cNvSpPr>
          <p:nvPr>
            <p:ph idx="1"/>
          </p:nvPr>
        </p:nvSpPr>
        <p:spPr/>
        <p:txBody>
          <a:bodyPr/>
          <a:lstStyle/>
          <a:p>
            <a:pPr marL="0" indent="0">
              <a:buNone/>
            </a:pPr>
            <a:r>
              <a:rPr lang="en-US" b="1" dirty="0"/>
              <a:t>Predict which variants increase the risk of cancer  (</a:t>
            </a:r>
            <a:r>
              <a:rPr lang="en-US" b="1" i="1" dirty="0"/>
              <a:t>Many Experiments)</a:t>
            </a:r>
          </a:p>
          <a:p>
            <a:r>
              <a:rPr lang="en-US" sz="2400" b="1" dirty="0"/>
              <a:t>Predict which variants impact protein function        (</a:t>
            </a:r>
            <a:r>
              <a:rPr lang="en-US" sz="2400" b="1" i="1" dirty="0"/>
              <a:t>CAGI3 p16)</a:t>
            </a:r>
            <a:endParaRPr lang="en-US" sz="2400" b="1" dirty="0"/>
          </a:p>
          <a:p>
            <a:r>
              <a:rPr lang="en-US" sz="2400" dirty="0"/>
              <a:t>Given variants observed in cancer cases and matched controls, predict which were observed in the cases (</a:t>
            </a:r>
            <a:r>
              <a:rPr lang="en-US" sz="2400" i="1" dirty="0"/>
              <a:t>CAGI2 RAD50, CAGI5 CHEK2) </a:t>
            </a:r>
          </a:p>
          <a:p>
            <a:r>
              <a:rPr lang="en-US" sz="2400" dirty="0"/>
              <a:t>Predict the clinical significance of cancer variants (</a:t>
            </a:r>
            <a:r>
              <a:rPr lang="en-US" sz="2400" i="1" dirty="0"/>
              <a:t>CAGI3 BRCA, CAGI5 ENIGMA)</a:t>
            </a:r>
          </a:p>
          <a:p>
            <a:pPr marL="0" indent="0">
              <a:buNone/>
            </a:pPr>
            <a:endParaRPr lang="en-US" dirty="0"/>
          </a:p>
        </p:txBody>
      </p:sp>
      <p:sp>
        <p:nvSpPr>
          <p:cNvPr id="4" name="Text Box 6">
            <a:extLst>
              <a:ext uri="{FF2B5EF4-FFF2-40B4-BE49-F238E27FC236}">
                <a16:creationId xmlns:a16="http://schemas.microsoft.com/office/drawing/2014/main" id="{3B808304-1D6E-D848-88FC-3D6F3BD7E5C7}"/>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5" name="Text Box 9">
            <a:extLst>
              <a:ext uri="{FF2B5EF4-FFF2-40B4-BE49-F238E27FC236}">
                <a16:creationId xmlns:a16="http://schemas.microsoft.com/office/drawing/2014/main" id="{576228E9-7315-3842-B1A0-5E0D06073459}"/>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6" name="Text Box 8">
            <a:extLst>
              <a:ext uri="{FF2B5EF4-FFF2-40B4-BE49-F238E27FC236}">
                <a16:creationId xmlns:a16="http://schemas.microsoft.com/office/drawing/2014/main" id="{7B2D65B7-7409-2843-A714-F594E0DB525F}"/>
              </a:ext>
            </a:extLst>
          </p:cNvPr>
          <p:cNvSpPr txBox="1">
            <a:spLocks noChangeArrowheads="1"/>
          </p:cNvSpPr>
          <p:nvPr/>
        </p:nvSpPr>
        <p:spPr bwMode="auto">
          <a:xfrm>
            <a:off x="7206164" y="6248400"/>
            <a:ext cx="15568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Melissa Cline</a:t>
            </a:r>
          </a:p>
        </p:txBody>
      </p:sp>
    </p:spTree>
    <p:extLst>
      <p:ext uri="{BB962C8B-B14F-4D97-AF65-F5344CB8AC3E}">
        <p14:creationId xmlns:p14="http://schemas.microsoft.com/office/powerpoint/2010/main" val="3414762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Text Box 4">
            <a:extLst>
              <a:ext uri="{FF2B5EF4-FFF2-40B4-BE49-F238E27FC236}">
                <a16:creationId xmlns:a16="http://schemas.microsoft.com/office/drawing/2014/main" id="{E90FD983-7B36-BF4A-9A30-17CC538086D8}"/>
              </a:ext>
            </a:extLst>
          </p:cNvPr>
          <p:cNvSpPr txBox="1">
            <a:spLocks noChangeArrowheads="1"/>
          </p:cNvSpPr>
          <p:nvPr/>
        </p:nvSpPr>
        <p:spPr bwMode="auto">
          <a:xfrm>
            <a:off x="179388" y="6248400"/>
            <a:ext cx="252095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a:latin typeface="Arial" charset="0"/>
                <a:ea typeface="ＭＳ Ｐゴシック" charset="0"/>
              </a:rPr>
              <a:t>Created for CAGI 2013</a:t>
            </a:r>
          </a:p>
        </p:txBody>
      </p:sp>
      <p:sp>
        <p:nvSpPr>
          <p:cNvPr id="20485" name="Text Box 5">
            <a:extLst>
              <a:ext uri="{FF2B5EF4-FFF2-40B4-BE49-F238E27FC236}">
                <a16:creationId xmlns:a16="http://schemas.microsoft.com/office/drawing/2014/main" id="{EF16E16A-8725-7940-B110-BBD699816AF8}"/>
              </a:ext>
            </a:extLst>
          </p:cNvPr>
          <p:cNvSpPr txBox="1">
            <a:spLocks noChangeArrowheads="1"/>
          </p:cNvSpPr>
          <p:nvPr/>
        </p:nvSpPr>
        <p:spPr bwMode="auto">
          <a:xfrm>
            <a:off x="7207250" y="6248400"/>
            <a:ext cx="155575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r">
              <a:defRPr/>
            </a:pPr>
            <a:r>
              <a:rPr lang="en-US">
                <a:latin typeface="Arial" charset="0"/>
                <a:ea typeface="ＭＳ Ｐゴシック" charset="0"/>
              </a:rPr>
              <a:t>Silvio Tosatto</a:t>
            </a:r>
          </a:p>
        </p:txBody>
      </p:sp>
      <p:sp>
        <p:nvSpPr>
          <p:cNvPr id="20486" name="Text Box 6">
            <a:extLst>
              <a:ext uri="{FF2B5EF4-FFF2-40B4-BE49-F238E27FC236}">
                <a16:creationId xmlns:a16="http://schemas.microsoft.com/office/drawing/2014/main" id="{5ECBF810-EAF5-3947-8D2B-15A35341A974}"/>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a:latin typeface="Arial" charset="0"/>
                <a:ea typeface="ＭＳ Ｐゴシック" charset="0"/>
              </a:rPr>
              <a:t>genomeinterpretation.org</a:t>
            </a:r>
          </a:p>
        </p:txBody>
      </p:sp>
      <p:grpSp>
        <p:nvGrpSpPr>
          <p:cNvPr id="5136" name="Group 21">
            <a:extLst>
              <a:ext uri="{FF2B5EF4-FFF2-40B4-BE49-F238E27FC236}">
                <a16:creationId xmlns:a16="http://schemas.microsoft.com/office/drawing/2014/main" id="{03A56E52-6CDB-1149-B45E-41034350E9E2}"/>
              </a:ext>
            </a:extLst>
          </p:cNvPr>
          <p:cNvGrpSpPr>
            <a:grpSpLocks/>
          </p:cNvGrpSpPr>
          <p:nvPr/>
        </p:nvGrpSpPr>
        <p:grpSpPr bwMode="auto">
          <a:xfrm>
            <a:off x="0" y="0"/>
            <a:ext cx="9144000" cy="6858000"/>
            <a:chOff x="0" y="0"/>
            <a:chExt cx="5760" cy="4320"/>
          </a:xfrm>
        </p:grpSpPr>
        <p:sp>
          <p:nvSpPr>
            <p:cNvPr id="20502" name="Line 22">
              <a:extLst>
                <a:ext uri="{FF2B5EF4-FFF2-40B4-BE49-F238E27FC236}">
                  <a16:creationId xmlns:a16="http://schemas.microsoft.com/office/drawing/2014/main" id="{A9F5BEFB-C774-D94A-8F14-35021D1F06BC}"/>
                </a:ext>
              </a:extLst>
            </p:cNvPr>
            <p:cNvSpPr>
              <a:spLocks noChangeShapeType="1"/>
            </p:cNvSpPr>
            <p:nvPr/>
          </p:nvSpPr>
          <p:spPr bwMode="auto">
            <a:xfrm>
              <a:off x="0" y="0"/>
              <a:ext cx="5760" cy="4320"/>
            </a:xfrm>
            <a:prstGeom prst="line">
              <a:avLst/>
            </a:prstGeom>
            <a:noFill/>
            <a:ln w="12700">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20503" name="Text Box 23">
              <a:extLst>
                <a:ext uri="{FF2B5EF4-FFF2-40B4-BE49-F238E27FC236}">
                  <a16:creationId xmlns:a16="http://schemas.microsoft.com/office/drawing/2014/main" id="{F46B29B4-5CD5-B34A-97EF-0F3F8D1D98FB}"/>
                </a:ext>
              </a:extLst>
            </p:cNvPr>
            <p:cNvSpPr txBox="1">
              <a:spLocks noChangeArrowheads="1"/>
            </p:cNvSpPr>
            <p:nvPr/>
          </p:nvSpPr>
          <p:spPr bwMode="auto">
            <a:xfrm rot="2195383">
              <a:off x="65" y="100"/>
              <a:ext cx="610" cy="1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a:solidFill>
                    <a:srgbClr val="0000FF"/>
                  </a:solidFill>
                  <a:latin typeface="Arial" charset="0"/>
                  <a:ea typeface="ＭＳ Ｐゴシック" charset="0"/>
                </a:rPr>
                <a:t>Embargoed</a:t>
              </a:r>
            </a:p>
          </p:txBody>
        </p:sp>
      </p:grpSp>
    </p:spTree>
    <p:extLst>
      <p:ext uri="{BB962C8B-B14F-4D97-AF65-F5344CB8AC3E}">
        <p14:creationId xmlns:p14="http://schemas.microsoft.com/office/powerpoint/2010/main" val="3125470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6C762-1C91-3347-9324-EC1BD35FAC40}"/>
              </a:ext>
            </a:extLst>
          </p:cNvPr>
          <p:cNvSpPr>
            <a:spLocks noGrp="1"/>
          </p:cNvSpPr>
          <p:nvPr>
            <p:ph type="title"/>
          </p:nvPr>
        </p:nvSpPr>
        <p:spPr/>
        <p:txBody>
          <a:bodyPr/>
          <a:lstStyle/>
          <a:p>
            <a:r>
              <a:rPr lang="en-US" dirty="0"/>
              <a:t>CAGI3 p16 </a:t>
            </a:r>
          </a:p>
        </p:txBody>
      </p:sp>
      <p:sp>
        <p:nvSpPr>
          <p:cNvPr id="3" name="Content Placeholder 2">
            <a:extLst>
              <a:ext uri="{FF2B5EF4-FFF2-40B4-BE49-F238E27FC236}">
                <a16:creationId xmlns:a16="http://schemas.microsoft.com/office/drawing/2014/main" id="{F2617A41-0E6B-7B4A-97C2-AE35BF1931DC}"/>
              </a:ext>
            </a:extLst>
          </p:cNvPr>
          <p:cNvSpPr>
            <a:spLocks noGrp="1"/>
          </p:cNvSpPr>
          <p:nvPr>
            <p:ph idx="1"/>
          </p:nvPr>
        </p:nvSpPr>
        <p:spPr/>
        <p:txBody>
          <a:bodyPr/>
          <a:lstStyle/>
          <a:p>
            <a:pPr marL="0" indent="0">
              <a:spcAft>
                <a:spcPts val="1200"/>
              </a:spcAft>
              <a:buNone/>
            </a:pPr>
            <a:r>
              <a:rPr lang="en-US" sz="2400" dirty="0"/>
              <a:t>Top methods featured a variety of approaches:</a:t>
            </a:r>
          </a:p>
          <a:p>
            <a:pPr lvl="1" eaLnBrk="1" hangingPunct="1">
              <a:lnSpc>
                <a:spcPct val="80000"/>
              </a:lnSpc>
              <a:spcBef>
                <a:spcPts val="0"/>
              </a:spcBef>
              <a:defRPr/>
            </a:pPr>
            <a:r>
              <a:rPr lang="en-US" sz="2400" dirty="0"/>
              <a:t>SPARKS-LAB uses structure-based stability change</a:t>
            </a:r>
          </a:p>
          <a:p>
            <a:pPr lvl="1" eaLnBrk="1" hangingPunct="1">
              <a:lnSpc>
                <a:spcPct val="80000"/>
              </a:lnSpc>
              <a:spcBef>
                <a:spcPts val="0"/>
              </a:spcBef>
              <a:defRPr/>
            </a:pPr>
            <a:r>
              <a:rPr lang="en-US" sz="2400" dirty="0" err="1"/>
              <a:t>Lichtarge</a:t>
            </a:r>
            <a:r>
              <a:rPr lang="en-US" sz="2400" dirty="0"/>
              <a:t> Lab uses an evolutionary trace approach</a:t>
            </a:r>
          </a:p>
          <a:p>
            <a:pPr lvl="1" eaLnBrk="1" hangingPunct="1">
              <a:lnSpc>
                <a:spcPct val="80000"/>
              </a:lnSpc>
              <a:spcBef>
                <a:spcPts val="0"/>
              </a:spcBef>
              <a:defRPr/>
            </a:pPr>
            <a:r>
              <a:rPr lang="en-US" sz="2400" dirty="0" err="1"/>
              <a:t>BioFolD</a:t>
            </a:r>
            <a:r>
              <a:rPr lang="en-US" sz="2400" dirty="0"/>
              <a:t> uses </a:t>
            </a:r>
            <a:r>
              <a:rPr lang="en-US" sz="2400" dirty="0" err="1"/>
              <a:t>SNPs&amp;GO</a:t>
            </a:r>
            <a:endParaRPr lang="en-US" sz="2400" dirty="0"/>
          </a:p>
          <a:p>
            <a:pPr marL="0" indent="0">
              <a:buNone/>
            </a:pPr>
            <a:endParaRPr lang="en-US" sz="2400" dirty="0"/>
          </a:p>
        </p:txBody>
      </p:sp>
      <p:pic>
        <p:nvPicPr>
          <p:cNvPr id="5" name="Picture 4" descr="A picture containing fence&#10;&#10;Description automatically generated">
            <a:extLst>
              <a:ext uri="{FF2B5EF4-FFF2-40B4-BE49-F238E27FC236}">
                <a16:creationId xmlns:a16="http://schemas.microsoft.com/office/drawing/2014/main" id="{B8D80CA7-704E-0942-BA32-77BB157174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3352800"/>
            <a:ext cx="5029200" cy="3101340"/>
          </a:xfrm>
          <a:prstGeom prst="rect">
            <a:avLst/>
          </a:prstGeom>
        </p:spPr>
      </p:pic>
      <p:sp>
        <p:nvSpPr>
          <p:cNvPr id="6" name="Text Box 6">
            <a:extLst>
              <a:ext uri="{FF2B5EF4-FFF2-40B4-BE49-F238E27FC236}">
                <a16:creationId xmlns:a16="http://schemas.microsoft.com/office/drawing/2014/main" id="{4B9B57CC-FB79-9F42-86EF-15F6109C67C3}"/>
              </a:ext>
            </a:extLst>
          </p:cNvPr>
          <p:cNvSpPr txBox="1">
            <a:spLocks noChangeArrowheads="1"/>
          </p:cNvSpPr>
          <p:nvPr/>
        </p:nvSpPr>
        <p:spPr bwMode="auto">
          <a:xfrm>
            <a:off x="342900" y="6336268"/>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7" name="Text Box 9">
            <a:extLst>
              <a:ext uri="{FF2B5EF4-FFF2-40B4-BE49-F238E27FC236}">
                <a16:creationId xmlns:a16="http://schemas.microsoft.com/office/drawing/2014/main" id="{F54D670D-2CBA-384C-9D28-9D7C276B5235}"/>
              </a:ext>
            </a:extLst>
          </p:cNvPr>
          <p:cNvSpPr txBox="1">
            <a:spLocks noChangeArrowheads="1"/>
          </p:cNvSpPr>
          <p:nvPr/>
        </p:nvSpPr>
        <p:spPr bwMode="auto">
          <a:xfrm>
            <a:off x="3289300" y="6336268"/>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8" name="Text Box 8">
            <a:extLst>
              <a:ext uri="{FF2B5EF4-FFF2-40B4-BE49-F238E27FC236}">
                <a16:creationId xmlns:a16="http://schemas.microsoft.com/office/drawing/2014/main" id="{229B5B8B-36CB-3B4B-8A6A-54750509BE07}"/>
              </a:ext>
            </a:extLst>
          </p:cNvPr>
          <p:cNvSpPr txBox="1">
            <a:spLocks noChangeArrowheads="1"/>
          </p:cNvSpPr>
          <p:nvPr/>
        </p:nvSpPr>
        <p:spPr bwMode="auto">
          <a:xfrm>
            <a:off x="7206164" y="6336268"/>
            <a:ext cx="15568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Melissa Cline</a:t>
            </a:r>
          </a:p>
        </p:txBody>
      </p:sp>
    </p:spTree>
    <p:extLst>
      <p:ext uri="{BB962C8B-B14F-4D97-AF65-F5344CB8AC3E}">
        <p14:creationId xmlns:p14="http://schemas.microsoft.com/office/powerpoint/2010/main" val="3680269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E268C-C1D3-0249-980D-3A3C76F4BBD0}"/>
              </a:ext>
            </a:extLst>
          </p:cNvPr>
          <p:cNvSpPr>
            <a:spLocks noGrp="1"/>
          </p:cNvSpPr>
          <p:nvPr>
            <p:ph type="title"/>
          </p:nvPr>
        </p:nvSpPr>
        <p:spPr/>
        <p:txBody>
          <a:bodyPr/>
          <a:lstStyle/>
          <a:p>
            <a:r>
              <a:rPr lang="en-US" dirty="0"/>
              <a:t>Predicting which variants came from cancer cases</a:t>
            </a:r>
          </a:p>
        </p:txBody>
      </p:sp>
      <p:pic>
        <p:nvPicPr>
          <p:cNvPr id="9" name="Picture 8" descr="A close up of a map&#10;&#10;Description automatically generated">
            <a:extLst>
              <a:ext uri="{FF2B5EF4-FFF2-40B4-BE49-F238E27FC236}">
                <a16:creationId xmlns:a16="http://schemas.microsoft.com/office/drawing/2014/main" id="{E04B5DBD-A4FA-A24A-87DA-78C430EC08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8716" y="1524000"/>
            <a:ext cx="5956484" cy="4574092"/>
          </a:xfrm>
          <a:prstGeom prst="rect">
            <a:avLst/>
          </a:prstGeom>
        </p:spPr>
      </p:pic>
      <p:sp>
        <p:nvSpPr>
          <p:cNvPr id="13" name="Text Box 6">
            <a:extLst>
              <a:ext uri="{FF2B5EF4-FFF2-40B4-BE49-F238E27FC236}">
                <a16:creationId xmlns:a16="http://schemas.microsoft.com/office/drawing/2014/main" id="{AE2BE58E-12BD-E741-BBEB-06A2DC4154AC}"/>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14" name="Text Box 9">
            <a:extLst>
              <a:ext uri="{FF2B5EF4-FFF2-40B4-BE49-F238E27FC236}">
                <a16:creationId xmlns:a16="http://schemas.microsoft.com/office/drawing/2014/main" id="{AF4BFD3C-4F93-F840-8DE6-A0882A482CB4}"/>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15" name="Text Box 8">
            <a:extLst>
              <a:ext uri="{FF2B5EF4-FFF2-40B4-BE49-F238E27FC236}">
                <a16:creationId xmlns:a16="http://schemas.microsoft.com/office/drawing/2014/main" id="{79BA5677-EFD4-2744-A196-DA430D1C55DF}"/>
              </a:ext>
            </a:extLst>
          </p:cNvPr>
          <p:cNvSpPr txBox="1">
            <a:spLocks noChangeArrowheads="1"/>
          </p:cNvSpPr>
          <p:nvPr/>
        </p:nvSpPr>
        <p:spPr bwMode="auto">
          <a:xfrm>
            <a:off x="7206164" y="6248400"/>
            <a:ext cx="15568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Melissa Cline</a:t>
            </a:r>
          </a:p>
        </p:txBody>
      </p:sp>
    </p:spTree>
    <p:extLst>
      <p:ext uri="{BB962C8B-B14F-4D97-AF65-F5344CB8AC3E}">
        <p14:creationId xmlns:p14="http://schemas.microsoft.com/office/powerpoint/2010/main" val="219017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close up of a map&#10;&#10;Description automatically generated">
            <a:extLst>
              <a:ext uri="{FF2B5EF4-FFF2-40B4-BE49-F238E27FC236}">
                <a16:creationId xmlns:a16="http://schemas.microsoft.com/office/drawing/2014/main" id="{3B713BA5-3A33-E94F-B925-475A944D26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8716" y="1524000"/>
            <a:ext cx="5956484" cy="4574092"/>
          </a:xfrm>
          <a:prstGeom prst="rect">
            <a:avLst/>
          </a:prstGeom>
        </p:spPr>
      </p:pic>
      <p:sp>
        <p:nvSpPr>
          <p:cNvPr id="2" name="Title 1">
            <a:extLst>
              <a:ext uri="{FF2B5EF4-FFF2-40B4-BE49-F238E27FC236}">
                <a16:creationId xmlns:a16="http://schemas.microsoft.com/office/drawing/2014/main" id="{50BE268C-C1D3-0249-980D-3A3C76F4BBD0}"/>
              </a:ext>
            </a:extLst>
          </p:cNvPr>
          <p:cNvSpPr>
            <a:spLocks noGrp="1"/>
          </p:cNvSpPr>
          <p:nvPr>
            <p:ph type="title"/>
          </p:nvPr>
        </p:nvSpPr>
        <p:spPr/>
        <p:txBody>
          <a:bodyPr/>
          <a:lstStyle/>
          <a:p>
            <a:r>
              <a:rPr lang="en-US" dirty="0"/>
              <a:t>Predicting which variants came from cancer cases</a:t>
            </a:r>
          </a:p>
        </p:txBody>
      </p:sp>
      <p:sp>
        <p:nvSpPr>
          <p:cNvPr id="11" name="Down Arrow 10">
            <a:extLst>
              <a:ext uri="{FF2B5EF4-FFF2-40B4-BE49-F238E27FC236}">
                <a16:creationId xmlns:a16="http://schemas.microsoft.com/office/drawing/2014/main" id="{BBA68ECD-AC62-6342-A565-2B03AE32BFD4}"/>
              </a:ext>
            </a:extLst>
          </p:cNvPr>
          <p:cNvSpPr/>
          <p:nvPr/>
        </p:nvSpPr>
        <p:spPr>
          <a:xfrm>
            <a:off x="4191000" y="3200400"/>
            <a:ext cx="304800" cy="457200"/>
          </a:xfrm>
          <a:prstGeom prst="downArrow">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triped Right Arrow 11">
            <a:extLst>
              <a:ext uri="{FF2B5EF4-FFF2-40B4-BE49-F238E27FC236}">
                <a16:creationId xmlns:a16="http://schemas.microsoft.com/office/drawing/2014/main" id="{C68E3AB0-AACB-E642-AD5A-B21F189CDFE5}"/>
              </a:ext>
            </a:extLst>
          </p:cNvPr>
          <p:cNvSpPr/>
          <p:nvPr/>
        </p:nvSpPr>
        <p:spPr>
          <a:xfrm>
            <a:off x="3048000" y="2514600"/>
            <a:ext cx="685800" cy="228600"/>
          </a:xfrm>
          <a:prstGeom prst="strip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Box 6">
            <a:extLst>
              <a:ext uri="{FF2B5EF4-FFF2-40B4-BE49-F238E27FC236}">
                <a16:creationId xmlns:a16="http://schemas.microsoft.com/office/drawing/2014/main" id="{E0FE2DBF-EBE2-D14C-9541-0070BC82A7D4}"/>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7" name="Text Box 9">
            <a:extLst>
              <a:ext uri="{FF2B5EF4-FFF2-40B4-BE49-F238E27FC236}">
                <a16:creationId xmlns:a16="http://schemas.microsoft.com/office/drawing/2014/main" id="{57B6E741-B108-104C-8EBD-F0AAEC26F4F3}"/>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8" name="Text Box 8">
            <a:extLst>
              <a:ext uri="{FF2B5EF4-FFF2-40B4-BE49-F238E27FC236}">
                <a16:creationId xmlns:a16="http://schemas.microsoft.com/office/drawing/2014/main" id="{58C2BF55-6382-4045-9913-EB4032289976}"/>
              </a:ext>
            </a:extLst>
          </p:cNvPr>
          <p:cNvSpPr txBox="1">
            <a:spLocks noChangeArrowheads="1"/>
          </p:cNvSpPr>
          <p:nvPr/>
        </p:nvSpPr>
        <p:spPr bwMode="auto">
          <a:xfrm>
            <a:off x="7206164" y="6248400"/>
            <a:ext cx="15568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Melissa Cline</a:t>
            </a:r>
          </a:p>
        </p:txBody>
      </p:sp>
    </p:spTree>
    <p:extLst>
      <p:ext uri="{BB962C8B-B14F-4D97-AF65-F5344CB8AC3E}">
        <p14:creationId xmlns:p14="http://schemas.microsoft.com/office/powerpoint/2010/main" val="11545202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F37C6-A8E1-F041-B1BD-5FB66CCD126D}"/>
              </a:ext>
            </a:extLst>
          </p:cNvPr>
          <p:cNvSpPr>
            <a:spLocks noGrp="1"/>
          </p:cNvSpPr>
          <p:nvPr>
            <p:ph type="title"/>
          </p:nvPr>
        </p:nvSpPr>
        <p:spPr/>
        <p:txBody>
          <a:bodyPr/>
          <a:lstStyle/>
          <a:p>
            <a:r>
              <a:rPr lang="en-US" dirty="0"/>
              <a:t>How are we faring?</a:t>
            </a:r>
          </a:p>
        </p:txBody>
      </p:sp>
      <p:pic>
        <p:nvPicPr>
          <p:cNvPr id="4" name="Picture 3" descr="A close up of a sign&#10;&#10;Description automatically generated">
            <a:extLst>
              <a:ext uri="{FF2B5EF4-FFF2-40B4-BE49-F238E27FC236}">
                <a16:creationId xmlns:a16="http://schemas.microsoft.com/office/drawing/2014/main" id="{DA9BDE44-1CF9-B049-A074-016C984BB9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1447800"/>
            <a:ext cx="7296539" cy="4469130"/>
          </a:xfrm>
          <a:prstGeom prst="rect">
            <a:avLst/>
          </a:prstGeom>
        </p:spPr>
      </p:pic>
      <p:sp>
        <p:nvSpPr>
          <p:cNvPr id="5" name="Text Box 6">
            <a:extLst>
              <a:ext uri="{FF2B5EF4-FFF2-40B4-BE49-F238E27FC236}">
                <a16:creationId xmlns:a16="http://schemas.microsoft.com/office/drawing/2014/main" id="{9ADDA745-12EA-1E43-B523-E506D9D2F7A0}"/>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6" name="Text Box 9">
            <a:extLst>
              <a:ext uri="{FF2B5EF4-FFF2-40B4-BE49-F238E27FC236}">
                <a16:creationId xmlns:a16="http://schemas.microsoft.com/office/drawing/2014/main" id="{4C86BCFC-A7D2-3241-9758-DC503A5660EE}"/>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7" name="Text Box 8">
            <a:extLst>
              <a:ext uri="{FF2B5EF4-FFF2-40B4-BE49-F238E27FC236}">
                <a16:creationId xmlns:a16="http://schemas.microsoft.com/office/drawing/2014/main" id="{C5C6FDF4-175D-C141-8587-AC855C1FABE4}"/>
              </a:ext>
            </a:extLst>
          </p:cNvPr>
          <p:cNvSpPr txBox="1">
            <a:spLocks noChangeArrowheads="1"/>
          </p:cNvSpPr>
          <p:nvPr/>
        </p:nvSpPr>
        <p:spPr bwMode="auto">
          <a:xfrm>
            <a:off x="7206164" y="6248400"/>
            <a:ext cx="15568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Melissa Cline</a:t>
            </a:r>
          </a:p>
        </p:txBody>
      </p:sp>
    </p:spTree>
    <p:extLst>
      <p:ext uri="{BB962C8B-B14F-4D97-AF65-F5344CB8AC3E}">
        <p14:creationId xmlns:p14="http://schemas.microsoft.com/office/powerpoint/2010/main" val="2175473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9DFF6-09F0-D34D-901D-B1ACB254FA6C}"/>
              </a:ext>
            </a:extLst>
          </p:cNvPr>
          <p:cNvSpPr>
            <a:spLocks noGrp="1"/>
          </p:cNvSpPr>
          <p:nvPr>
            <p:ph type="title"/>
          </p:nvPr>
        </p:nvSpPr>
        <p:spPr/>
        <p:txBody>
          <a:bodyPr/>
          <a:lstStyle/>
          <a:p>
            <a:r>
              <a:rPr lang="en-US" dirty="0"/>
              <a:t>What is working well?</a:t>
            </a:r>
          </a:p>
        </p:txBody>
      </p:sp>
      <p:sp>
        <p:nvSpPr>
          <p:cNvPr id="7" name="Content Placeholder 6">
            <a:extLst>
              <a:ext uri="{FF2B5EF4-FFF2-40B4-BE49-F238E27FC236}">
                <a16:creationId xmlns:a16="http://schemas.microsoft.com/office/drawing/2014/main" id="{445E320F-3733-894D-A43F-E0030060E445}"/>
              </a:ext>
            </a:extLst>
          </p:cNvPr>
          <p:cNvSpPr>
            <a:spLocks noGrp="1"/>
          </p:cNvSpPr>
          <p:nvPr>
            <p:ph idx="1"/>
          </p:nvPr>
        </p:nvSpPr>
        <p:spPr>
          <a:xfrm>
            <a:off x="457200" y="1600200"/>
            <a:ext cx="3352800" cy="4525963"/>
          </a:xfrm>
        </p:spPr>
        <p:txBody>
          <a:bodyPr/>
          <a:lstStyle/>
          <a:p>
            <a:pPr marL="0" indent="0">
              <a:buNone/>
            </a:pPr>
            <a:r>
              <a:rPr lang="en-US" sz="2400" dirty="0"/>
              <a:t>From the CAGI2 RAD50 assessment:</a:t>
            </a:r>
          </a:p>
          <a:p>
            <a:pPr marL="0" indent="0">
              <a:buNone/>
            </a:pPr>
            <a:endParaRPr lang="en-US" sz="2400" dirty="0"/>
          </a:p>
          <a:p>
            <a:pPr marL="0" indent="0">
              <a:buNone/>
            </a:pPr>
            <a:r>
              <a:rPr lang="en-US" sz="2400" dirty="0"/>
              <a:t>Shown: conservation offers a powerful signal</a:t>
            </a:r>
          </a:p>
          <a:p>
            <a:pPr marL="0" indent="0">
              <a:buNone/>
            </a:pPr>
            <a:endParaRPr lang="en-US" sz="2400" dirty="0"/>
          </a:p>
          <a:p>
            <a:pPr marL="0" indent="0">
              <a:buNone/>
            </a:pPr>
            <a:r>
              <a:rPr lang="en-US" sz="2400" dirty="0"/>
              <a:t>Not shown: few methods really ventured beyond missense variants.</a:t>
            </a:r>
          </a:p>
          <a:p>
            <a:endParaRPr lang="en-US" sz="2400" dirty="0"/>
          </a:p>
          <a:p>
            <a:endParaRPr lang="en-US" sz="2400" dirty="0"/>
          </a:p>
        </p:txBody>
      </p:sp>
      <p:pic>
        <p:nvPicPr>
          <p:cNvPr id="6" name="Picture 5" descr="A picture containing implement, pencil&#10;&#10;Description automatically generated">
            <a:extLst>
              <a:ext uri="{FF2B5EF4-FFF2-40B4-BE49-F238E27FC236}">
                <a16:creationId xmlns:a16="http://schemas.microsoft.com/office/drawing/2014/main" id="{8A7EEB63-CB62-D74D-A01F-9FCA89C548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2400" y="1371600"/>
            <a:ext cx="4724400" cy="4960620"/>
          </a:xfrm>
          <a:prstGeom prst="rect">
            <a:avLst/>
          </a:prstGeom>
        </p:spPr>
      </p:pic>
      <p:sp>
        <p:nvSpPr>
          <p:cNvPr id="8" name="Text Box 6">
            <a:extLst>
              <a:ext uri="{FF2B5EF4-FFF2-40B4-BE49-F238E27FC236}">
                <a16:creationId xmlns:a16="http://schemas.microsoft.com/office/drawing/2014/main" id="{79D9EC90-34B0-0149-BE99-7B3F3F2C4314}"/>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9" name="Text Box 9">
            <a:extLst>
              <a:ext uri="{FF2B5EF4-FFF2-40B4-BE49-F238E27FC236}">
                <a16:creationId xmlns:a16="http://schemas.microsoft.com/office/drawing/2014/main" id="{80197FBC-91F1-4341-BB35-764AEF81FCE3}"/>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10" name="Text Box 8">
            <a:extLst>
              <a:ext uri="{FF2B5EF4-FFF2-40B4-BE49-F238E27FC236}">
                <a16:creationId xmlns:a16="http://schemas.microsoft.com/office/drawing/2014/main" id="{28F8B1DE-5740-8748-9979-92C6BB0956CC}"/>
              </a:ext>
            </a:extLst>
          </p:cNvPr>
          <p:cNvSpPr txBox="1">
            <a:spLocks noChangeArrowheads="1"/>
          </p:cNvSpPr>
          <p:nvPr/>
        </p:nvSpPr>
        <p:spPr bwMode="auto">
          <a:xfrm>
            <a:off x="7206164" y="6248400"/>
            <a:ext cx="15568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Melissa Cline</a:t>
            </a:r>
          </a:p>
        </p:txBody>
      </p:sp>
    </p:spTree>
    <p:extLst>
      <p:ext uri="{BB962C8B-B14F-4D97-AF65-F5344CB8AC3E}">
        <p14:creationId xmlns:p14="http://schemas.microsoft.com/office/powerpoint/2010/main" val="11027243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99762C-BF14-A840-AF14-2597ED33E63B}"/>
              </a:ext>
            </a:extLst>
          </p:cNvPr>
          <p:cNvSpPr>
            <a:spLocks noGrp="1"/>
          </p:cNvSpPr>
          <p:nvPr>
            <p:ph type="title"/>
          </p:nvPr>
        </p:nvSpPr>
        <p:spPr>
          <a:xfrm>
            <a:off x="457200" y="274638"/>
            <a:ext cx="8229600" cy="1143000"/>
          </a:xfrm>
        </p:spPr>
        <p:txBody>
          <a:bodyPr/>
          <a:lstStyle/>
          <a:p>
            <a:r>
              <a:rPr lang="en-US" dirty="0"/>
              <a:t>Predicting Clinical Significance</a:t>
            </a:r>
          </a:p>
        </p:txBody>
      </p:sp>
      <p:sp>
        <p:nvSpPr>
          <p:cNvPr id="6" name="Content Placeholder 5">
            <a:extLst>
              <a:ext uri="{FF2B5EF4-FFF2-40B4-BE49-F238E27FC236}">
                <a16:creationId xmlns:a16="http://schemas.microsoft.com/office/drawing/2014/main" id="{3C23FAAF-28A3-5A40-B13A-F6A55A7425B8}"/>
              </a:ext>
            </a:extLst>
          </p:cNvPr>
          <p:cNvSpPr>
            <a:spLocks noGrp="1"/>
          </p:cNvSpPr>
          <p:nvPr>
            <p:ph idx="1"/>
          </p:nvPr>
        </p:nvSpPr>
        <p:spPr/>
        <p:txBody>
          <a:bodyPr/>
          <a:lstStyle/>
          <a:p>
            <a:pPr marL="0" indent="0">
              <a:buNone/>
            </a:pPr>
            <a:r>
              <a:rPr lang="en-US" i="1" dirty="0"/>
              <a:t>Actual Clinical Significance is determined according to the ACMG Guidelines</a:t>
            </a:r>
          </a:p>
        </p:txBody>
      </p:sp>
      <p:pic>
        <p:nvPicPr>
          <p:cNvPr id="5" name="Picture 4">
            <a:extLst>
              <a:ext uri="{FF2B5EF4-FFF2-40B4-BE49-F238E27FC236}">
                <a16:creationId xmlns:a16="http://schemas.microsoft.com/office/drawing/2014/main" id="{AE426DED-3841-3648-BC56-7F8F758F3021}"/>
              </a:ext>
            </a:extLst>
          </p:cNvPr>
          <p:cNvPicPr>
            <a:picLocks noChangeAspect="1"/>
          </p:cNvPicPr>
          <p:nvPr/>
        </p:nvPicPr>
        <p:blipFill>
          <a:blip r:embed="rId2"/>
          <a:stretch>
            <a:fillRect/>
          </a:stretch>
        </p:blipFill>
        <p:spPr>
          <a:xfrm>
            <a:off x="2438400" y="2743200"/>
            <a:ext cx="4114800" cy="3344779"/>
          </a:xfrm>
          <a:prstGeom prst="rect">
            <a:avLst/>
          </a:prstGeom>
        </p:spPr>
      </p:pic>
      <p:sp>
        <p:nvSpPr>
          <p:cNvPr id="7" name="Text Box 6">
            <a:extLst>
              <a:ext uri="{FF2B5EF4-FFF2-40B4-BE49-F238E27FC236}">
                <a16:creationId xmlns:a16="http://schemas.microsoft.com/office/drawing/2014/main" id="{8D2BCEE7-A13B-874C-9AB8-FDFD048A57B4}"/>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8" name="Text Box 9">
            <a:extLst>
              <a:ext uri="{FF2B5EF4-FFF2-40B4-BE49-F238E27FC236}">
                <a16:creationId xmlns:a16="http://schemas.microsoft.com/office/drawing/2014/main" id="{6754E9C0-E773-124E-8AFB-C3345192D385}"/>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9" name="Text Box 8">
            <a:extLst>
              <a:ext uri="{FF2B5EF4-FFF2-40B4-BE49-F238E27FC236}">
                <a16:creationId xmlns:a16="http://schemas.microsoft.com/office/drawing/2014/main" id="{C790D06A-CDB1-414C-86E1-0BECE53876D2}"/>
              </a:ext>
            </a:extLst>
          </p:cNvPr>
          <p:cNvSpPr txBox="1">
            <a:spLocks noChangeArrowheads="1"/>
          </p:cNvSpPr>
          <p:nvPr/>
        </p:nvSpPr>
        <p:spPr bwMode="auto">
          <a:xfrm>
            <a:off x="7206164" y="6248400"/>
            <a:ext cx="15568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Melissa Cline</a:t>
            </a:r>
          </a:p>
        </p:txBody>
      </p:sp>
    </p:spTree>
    <p:extLst>
      <p:ext uri="{BB962C8B-B14F-4D97-AF65-F5344CB8AC3E}">
        <p14:creationId xmlns:p14="http://schemas.microsoft.com/office/powerpoint/2010/main" val="38781415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4B57B-1EDB-ED40-9725-BC5E1259950D}"/>
              </a:ext>
            </a:extLst>
          </p:cNvPr>
          <p:cNvSpPr>
            <a:spLocks noGrp="1"/>
          </p:cNvSpPr>
          <p:nvPr>
            <p:ph type="title"/>
          </p:nvPr>
        </p:nvSpPr>
        <p:spPr/>
        <p:txBody>
          <a:bodyPr/>
          <a:lstStyle/>
          <a:p>
            <a:r>
              <a:rPr lang="en-US" dirty="0"/>
              <a:t>Classes of Clinical Significance</a:t>
            </a:r>
          </a:p>
        </p:txBody>
      </p:sp>
      <p:sp>
        <p:nvSpPr>
          <p:cNvPr id="7" name="Content Placeholder 6">
            <a:extLst>
              <a:ext uri="{FF2B5EF4-FFF2-40B4-BE49-F238E27FC236}">
                <a16:creationId xmlns:a16="http://schemas.microsoft.com/office/drawing/2014/main" id="{A6928B02-EEA1-924E-942C-C4519816A50C}"/>
              </a:ext>
            </a:extLst>
          </p:cNvPr>
          <p:cNvSpPr>
            <a:spLocks noGrp="1"/>
          </p:cNvSpPr>
          <p:nvPr>
            <p:ph sz="half" idx="1"/>
          </p:nvPr>
        </p:nvSpPr>
        <p:spPr>
          <a:xfrm>
            <a:off x="457200" y="1600200"/>
            <a:ext cx="8153400" cy="4525963"/>
          </a:xfrm>
        </p:spPr>
        <p:txBody>
          <a:bodyPr/>
          <a:lstStyle/>
          <a:p>
            <a:pPr marL="0" indent="0">
              <a:buNone/>
            </a:pPr>
            <a:r>
              <a:rPr lang="en-US" sz="2400" u="sng" dirty="0"/>
              <a:t>By ACMG/AMP Guidelines</a:t>
            </a:r>
          </a:p>
          <a:p>
            <a:r>
              <a:rPr lang="en-US" sz="2400" b="1" i="1" dirty="0"/>
              <a:t>Pathogenic</a:t>
            </a:r>
            <a:r>
              <a:rPr lang="en-US" sz="2400" dirty="0"/>
              <a:t> and </a:t>
            </a:r>
            <a:r>
              <a:rPr lang="en-US" sz="2400" b="1" i="1" dirty="0"/>
              <a:t>Likely Pathogenic </a:t>
            </a:r>
            <a:r>
              <a:rPr lang="en-US" sz="2400" dirty="0"/>
              <a:t>variants increase risk of cancer.</a:t>
            </a:r>
          </a:p>
          <a:p>
            <a:r>
              <a:rPr lang="en-US" sz="2400" b="1" i="1" dirty="0"/>
              <a:t>Benign </a:t>
            </a:r>
            <a:r>
              <a:rPr lang="en-US" sz="2400" dirty="0"/>
              <a:t>and </a:t>
            </a:r>
            <a:r>
              <a:rPr lang="en-US" sz="2400" b="1" i="1" dirty="0"/>
              <a:t>Likely Benign </a:t>
            </a:r>
            <a:r>
              <a:rPr lang="en-US" sz="2400" dirty="0"/>
              <a:t>variants do not significantly affect cancer risk.</a:t>
            </a:r>
          </a:p>
          <a:p>
            <a:r>
              <a:rPr lang="en-US" sz="2400" b="1" i="1" dirty="0"/>
              <a:t>Variants of Uncertain Significance (VUS)</a:t>
            </a:r>
            <a:r>
              <a:rPr lang="en-US" sz="2400" dirty="0"/>
              <a:t> have not yet been classified.</a:t>
            </a:r>
          </a:p>
        </p:txBody>
      </p:sp>
      <p:sp>
        <p:nvSpPr>
          <p:cNvPr id="4" name="Text Box 6">
            <a:extLst>
              <a:ext uri="{FF2B5EF4-FFF2-40B4-BE49-F238E27FC236}">
                <a16:creationId xmlns:a16="http://schemas.microsoft.com/office/drawing/2014/main" id="{3B808304-1D6E-D848-88FC-3D6F3BD7E5C7}"/>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5" name="Text Box 9">
            <a:extLst>
              <a:ext uri="{FF2B5EF4-FFF2-40B4-BE49-F238E27FC236}">
                <a16:creationId xmlns:a16="http://schemas.microsoft.com/office/drawing/2014/main" id="{576228E9-7315-3842-B1A0-5E0D06073459}"/>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6" name="Text Box 8">
            <a:extLst>
              <a:ext uri="{FF2B5EF4-FFF2-40B4-BE49-F238E27FC236}">
                <a16:creationId xmlns:a16="http://schemas.microsoft.com/office/drawing/2014/main" id="{7B2D65B7-7409-2843-A714-F594E0DB525F}"/>
              </a:ext>
            </a:extLst>
          </p:cNvPr>
          <p:cNvSpPr txBox="1">
            <a:spLocks noChangeArrowheads="1"/>
          </p:cNvSpPr>
          <p:nvPr/>
        </p:nvSpPr>
        <p:spPr bwMode="auto">
          <a:xfrm>
            <a:off x="7206164" y="6248400"/>
            <a:ext cx="15568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Melissa Cline</a:t>
            </a:r>
          </a:p>
        </p:txBody>
      </p:sp>
    </p:spTree>
    <p:extLst>
      <p:ext uri="{BB962C8B-B14F-4D97-AF65-F5344CB8AC3E}">
        <p14:creationId xmlns:p14="http://schemas.microsoft.com/office/powerpoint/2010/main" val="2002402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4B57B-1EDB-ED40-9725-BC5E1259950D}"/>
              </a:ext>
            </a:extLst>
          </p:cNvPr>
          <p:cNvSpPr>
            <a:spLocks noGrp="1"/>
          </p:cNvSpPr>
          <p:nvPr>
            <p:ph type="title"/>
          </p:nvPr>
        </p:nvSpPr>
        <p:spPr/>
        <p:txBody>
          <a:bodyPr/>
          <a:lstStyle/>
          <a:p>
            <a:r>
              <a:rPr lang="en-US" dirty="0"/>
              <a:t>Assessing Clinical Significance</a:t>
            </a:r>
          </a:p>
        </p:txBody>
      </p:sp>
      <p:sp>
        <p:nvSpPr>
          <p:cNvPr id="7" name="Content Placeholder 6">
            <a:extLst>
              <a:ext uri="{FF2B5EF4-FFF2-40B4-BE49-F238E27FC236}">
                <a16:creationId xmlns:a16="http://schemas.microsoft.com/office/drawing/2014/main" id="{A6928B02-EEA1-924E-942C-C4519816A50C}"/>
              </a:ext>
            </a:extLst>
          </p:cNvPr>
          <p:cNvSpPr>
            <a:spLocks noGrp="1"/>
          </p:cNvSpPr>
          <p:nvPr>
            <p:ph sz="half" idx="1"/>
          </p:nvPr>
        </p:nvSpPr>
        <p:spPr>
          <a:xfrm>
            <a:off x="457200" y="1600200"/>
            <a:ext cx="8153400" cy="4525963"/>
          </a:xfrm>
        </p:spPr>
        <p:txBody>
          <a:bodyPr/>
          <a:lstStyle/>
          <a:p>
            <a:pPr marL="0" indent="0">
              <a:buNone/>
            </a:pPr>
            <a:r>
              <a:rPr lang="en-US" sz="2400" dirty="0"/>
              <a:t>Reduce to two classes:</a:t>
            </a:r>
          </a:p>
          <a:p>
            <a:r>
              <a:rPr lang="en-US" sz="2400" dirty="0"/>
              <a:t>Group together Pathogenic and Likely Pathogenic</a:t>
            </a:r>
          </a:p>
          <a:p>
            <a:r>
              <a:rPr lang="en-US" sz="2400" dirty="0"/>
              <a:t>Group together Benign and Likely Benign</a:t>
            </a:r>
          </a:p>
          <a:p>
            <a:r>
              <a:rPr lang="en-US" sz="2400" dirty="0"/>
              <a:t>Omit VUS</a:t>
            </a:r>
          </a:p>
        </p:txBody>
      </p:sp>
      <p:sp>
        <p:nvSpPr>
          <p:cNvPr id="4" name="Text Box 6">
            <a:extLst>
              <a:ext uri="{FF2B5EF4-FFF2-40B4-BE49-F238E27FC236}">
                <a16:creationId xmlns:a16="http://schemas.microsoft.com/office/drawing/2014/main" id="{3B808304-1D6E-D848-88FC-3D6F3BD7E5C7}"/>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5" name="Text Box 9">
            <a:extLst>
              <a:ext uri="{FF2B5EF4-FFF2-40B4-BE49-F238E27FC236}">
                <a16:creationId xmlns:a16="http://schemas.microsoft.com/office/drawing/2014/main" id="{576228E9-7315-3842-B1A0-5E0D06073459}"/>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6" name="Text Box 8">
            <a:extLst>
              <a:ext uri="{FF2B5EF4-FFF2-40B4-BE49-F238E27FC236}">
                <a16:creationId xmlns:a16="http://schemas.microsoft.com/office/drawing/2014/main" id="{7B2D65B7-7409-2843-A714-F594E0DB525F}"/>
              </a:ext>
            </a:extLst>
          </p:cNvPr>
          <p:cNvSpPr txBox="1">
            <a:spLocks noChangeArrowheads="1"/>
          </p:cNvSpPr>
          <p:nvPr/>
        </p:nvSpPr>
        <p:spPr bwMode="auto">
          <a:xfrm>
            <a:off x="7206164" y="6248400"/>
            <a:ext cx="15568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Melissa Cline</a:t>
            </a:r>
          </a:p>
        </p:txBody>
      </p:sp>
    </p:spTree>
    <p:extLst>
      <p:ext uri="{BB962C8B-B14F-4D97-AF65-F5344CB8AC3E}">
        <p14:creationId xmlns:p14="http://schemas.microsoft.com/office/powerpoint/2010/main" val="451221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6EB3B-30B9-E744-95C0-4AA644B1E513}"/>
              </a:ext>
            </a:extLst>
          </p:cNvPr>
          <p:cNvSpPr>
            <a:spLocks noGrp="1"/>
          </p:cNvSpPr>
          <p:nvPr>
            <p:ph type="title"/>
          </p:nvPr>
        </p:nvSpPr>
        <p:spPr/>
        <p:txBody>
          <a:bodyPr/>
          <a:lstStyle/>
          <a:p>
            <a:r>
              <a:rPr lang="en-US" dirty="0"/>
              <a:t>CAGI BRCA Variants</a:t>
            </a:r>
          </a:p>
        </p:txBody>
      </p:sp>
      <p:sp>
        <p:nvSpPr>
          <p:cNvPr id="9" name="Content Placeholder 8">
            <a:extLst>
              <a:ext uri="{FF2B5EF4-FFF2-40B4-BE49-F238E27FC236}">
                <a16:creationId xmlns:a16="http://schemas.microsoft.com/office/drawing/2014/main" id="{32C512AA-436A-FC4D-8C05-8E792B68590B}"/>
              </a:ext>
            </a:extLst>
          </p:cNvPr>
          <p:cNvSpPr>
            <a:spLocks noGrp="1"/>
          </p:cNvSpPr>
          <p:nvPr>
            <p:ph idx="1"/>
          </p:nvPr>
        </p:nvSpPr>
        <p:spPr/>
        <p:txBody>
          <a:bodyPr/>
          <a:lstStyle/>
          <a:p>
            <a:pPr marL="0" indent="0">
              <a:buNone/>
            </a:pPr>
            <a:r>
              <a:rPr lang="en-US" sz="2400" dirty="0"/>
              <a:t>CAGI3: Most variants were either </a:t>
            </a:r>
          </a:p>
          <a:p>
            <a:r>
              <a:rPr lang="en-US" sz="2400" dirty="0"/>
              <a:t>VUS, which are not useful for assessment, or </a:t>
            </a:r>
          </a:p>
          <a:p>
            <a:r>
              <a:rPr lang="en-US" sz="2400" dirty="0"/>
              <a:t>Deletion/insertion variants, which received few predictions</a:t>
            </a:r>
          </a:p>
          <a:p>
            <a:pPr marL="0" indent="0">
              <a:buNone/>
            </a:pPr>
            <a:r>
              <a:rPr lang="en-US" sz="2400" dirty="0"/>
              <a:t>CAGI5: Skewed to benign, but many more variants</a:t>
            </a:r>
          </a:p>
        </p:txBody>
      </p:sp>
      <p:pic>
        <p:nvPicPr>
          <p:cNvPr id="6" name="Picture 5" descr="A screenshot of a cell phone&#10;&#10;Description automatically generated">
            <a:extLst>
              <a:ext uri="{FF2B5EF4-FFF2-40B4-BE49-F238E27FC236}">
                <a16:creationId xmlns:a16="http://schemas.microsoft.com/office/drawing/2014/main" id="{E63359C3-CE0C-3742-9A27-F8A5AA8F1A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19136" y="3951706"/>
            <a:ext cx="3808808" cy="2348764"/>
          </a:xfrm>
          <a:prstGeom prst="rect">
            <a:avLst/>
          </a:prstGeom>
        </p:spPr>
      </p:pic>
      <p:pic>
        <p:nvPicPr>
          <p:cNvPr id="8" name="Picture 7" descr="A screenshot of a cell phone&#10;&#10;Description automatically generated">
            <a:extLst>
              <a:ext uri="{FF2B5EF4-FFF2-40B4-BE49-F238E27FC236}">
                <a16:creationId xmlns:a16="http://schemas.microsoft.com/office/drawing/2014/main" id="{AF02C285-FCCB-D746-B223-BE62398C26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1" y="3733800"/>
            <a:ext cx="4038600" cy="2490470"/>
          </a:xfrm>
          <a:prstGeom prst="rect">
            <a:avLst/>
          </a:prstGeom>
        </p:spPr>
      </p:pic>
      <p:sp>
        <p:nvSpPr>
          <p:cNvPr id="10" name="Text Box 6">
            <a:extLst>
              <a:ext uri="{FF2B5EF4-FFF2-40B4-BE49-F238E27FC236}">
                <a16:creationId xmlns:a16="http://schemas.microsoft.com/office/drawing/2014/main" id="{9A9E8361-B129-FD43-8490-9048091F2123}"/>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11" name="Text Box 9">
            <a:extLst>
              <a:ext uri="{FF2B5EF4-FFF2-40B4-BE49-F238E27FC236}">
                <a16:creationId xmlns:a16="http://schemas.microsoft.com/office/drawing/2014/main" id="{12850A6D-CAE8-6F4D-B8FE-5C7F9A8C874D}"/>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12" name="Text Box 8">
            <a:extLst>
              <a:ext uri="{FF2B5EF4-FFF2-40B4-BE49-F238E27FC236}">
                <a16:creationId xmlns:a16="http://schemas.microsoft.com/office/drawing/2014/main" id="{D5F830EA-7D27-CD49-B498-9074922F6BF8}"/>
              </a:ext>
            </a:extLst>
          </p:cNvPr>
          <p:cNvSpPr txBox="1">
            <a:spLocks noChangeArrowheads="1"/>
          </p:cNvSpPr>
          <p:nvPr/>
        </p:nvSpPr>
        <p:spPr bwMode="auto">
          <a:xfrm>
            <a:off x="7206164" y="6248400"/>
            <a:ext cx="15568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Melissa Cline</a:t>
            </a:r>
          </a:p>
        </p:txBody>
      </p:sp>
    </p:spTree>
    <p:extLst>
      <p:ext uri="{BB962C8B-B14F-4D97-AF65-F5344CB8AC3E}">
        <p14:creationId xmlns:p14="http://schemas.microsoft.com/office/powerpoint/2010/main" val="1193903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11080-6DD6-2C43-8782-44116A47A0A0}"/>
              </a:ext>
            </a:extLst>
          </p:cNvPr>
          <p:cNvSpPr>
            <a:spLocks noGrp="1"/>
          </p:cNvSpPr>
          <p:nvPr>
            <p:ph type="title"/>
          </p:nvPr>
        </p:nvSpPr>
        <p:spPr/>
        <p:txBody>
          <a:bodyPr/>
          <a:lstStyle/>
          <a:p>
            <a:r>
              <a:rPr lang="en-US" dirty="0"/>
              <a:t>Predicting Clinical Significance</a:t>
            </a:r>
            <a:br>
              <a:rPr lang="en-US" dirty="0"/>
            </a:br>
            <a:r>
              <a:rPr lang="en-US" sz="3600" dirty="0"/>
              <a:t>All Prediction Methods in Aggregate</a:t>
            </a:r>
            <a:endParaRPr lang="en-US" dirty="0"/>
          </a:p>
        </p:txBody>
      </p:sp>
      <p:pic>
        <p:nvPicPr>
          <p:cNvPr id="18" name="Picture 17" descr="A close up of a logo&#10;&#10;Description automatically generated">
            <a:extLst>
              <a:ext uri="{FF2B5EF4-FFF2-40B4-BE49-F238E27FC236}">
                <a16:creationId xmlns:a16="http://schemas.microsoft.com/office/drawing/2014/main" id="{0DEBA261-803A-1045-9F9C-BC2F70F59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1549400"/>
            <a:ext cx="7484962" cy="4927600"/>
          </a:xfrm>
          <a:prstGeom prst="rect">
            <a:avLst/>
          </a:prstGeom>
        </p:spPr>
      </p:pic>
      <p:sp>
        <p:nvSpPr>
          <p:cNvPr id="19" name="Text Box 6">
            <a:extLst>
              <a:ext uri="{FF2B5EF4-FFF2-40B4-BE49-F238E27FC236}">
                <a16:creationId xmlns:a16="http://schemas.microsoft.com/office/drawing/2014/main" id="{76DE711A-5225-DD4D-B9F7-B72F361175AC}"/>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20" name="Text Box 9">
            <a:extLst>
              <a:ext uri="{FF2B5EF4-FFF2-40B4-BE49-F238E27FC236}">
                <a16:creationId xmlns:a16="http://schemas.microsoft.com/office/drawing/2014/main" id="{CB8F8BB0-19AE-534D-AB7C-2985F54ACDD9}"/>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21" name="Text Box 8">
            <a:extLst>
              <a:ext uri="{FF2B5EF4-FFF2-40B4-BE49-F238E27FC236}">
                <a16:creationId xmlns:a16="http://schemas.microsoft.com/office/drawing/2014/main" id="{8C0B316C-E755-1E43-AD0E-A4E7E9461C16}"/>
              </a:ext>
            </a:extLst>
          </p:cNvPr>
          <p:cNvSpPr txBox="1">
            <a:spLocks noChangeArrowheads="1"/>
          </p:cNvSpPr>
          <p:nvPr/>
        </p:nvSpPr>
        <p:spPr bwMode="auto">
          <a:xfrm>
            <a:off x="7206164" y="6248400"/>
            <a:ext cx="15568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Melissa Cline</a:t>
            </a:r>
          </a:p>
        </p:txBody>
      </p:sp>
    </p:spTree>
    <p:extLst>
      <p:ext uri="{BB962C8B-B14F-4D97-AF65-F5344CB8AC3E}">
        <p14:creationId xmlns:p14="http://schemas.microsoft.com/office/powerpoint/2010/main" val="32336873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5D5E6C5-A631-1C43-B1C2-47AF3E6A04D3}"/>
              </a:ext>
            </a:extLst>
          </p:cNvPr>
          <p:cNvSpPr>
            <a:spLocks noGrp="1"/>
          </p:cNvSpPr>
          <p:nvPr>
            <p:ph type="title"/>
          </p:nvPr>
        </p:nvSpPr>
        <p:spPr/>
        <p:txBody>
          <a:bodyPr/>
          <a:lstStyle/>
          <a:p>
            <a:r>
              <a:rPr lang="en-US" dirty="0"/>
              <a:t>What worked well in CAGI5?</a:t>
            </a:r>
          </a:p>
        </p:txBody>
      </p:sp>
      <p:sp>
        <p:nvSpPr>
          <p:cNvPr id="13" name="Content Placeholder 12">
            <a:extLst>
              <a:ext uri="{FF2B5EF4-FFF2-40B4-BE49-F238E27FC236}">
                <a16:creationId xmlns:a16="http://schemas.microsoft.com/office/drawing/2014/main" id="{229B4C17-544F-0D4B-9D35-C17C40A5C90C}"/>
              </a:ext>
            </a:extLst>
          </p:cNvPr>
          <p:cNvSpPr>
            <a:spLocks noGrp="1"/>
          </p:cNvSpPr>
          <p:nvPr>
            <p:ph sz="half" idx="1"/>
          </p:nvPr>
        </p:nvSpPr>
        <p:spPr/>
        <p:txBody>
          <a:bodyPr/>
          <a:lstStyle/>
          <a:p>
            <a:endParaRPr lang="en-US"/>
          </a:p>
        </p:txBody>
      </p:sp>
      <p:sp>
        <p:nvSpPr>
          <p:cNvPr id="14" name="Content Placeholder 13">
            <a:extLst>
              <a:ext uri="{FF2B5EF4-FFF2-40B4-BE49-F238E27FC236}">
                <a16:creationId xmlns:a16="http://schemas.microsoft.com/office/drawing/2014/main" id="{1C3151FC-D757-0345-9391-8F8A951BF392}"/>
              </a:ext>
            </a:extLst>
          </p:cNvPr>
          <p:cNvSpPr>
            <a:spLocks noGrp="1"/>
          </p:cNvSpPr>
          <p:nvPr>
            <p:ph sz="half" idx="2"/>
          </p:nvPr>
        </p:nvSpPr>
        <p:spPr>
          <a:xfrm>
            <a:off x="5105400" y="2209800"/>
            <a:ext cx="3429000" cy="3581400"/>
          </a:xfrm>
        </p:spPr>
        <p:txBody>
          <a:bodyPr/>
          <a:lstStyle/>
          <a:p>
            <a:pPr marL="0" indent="0">
              <a:buNone/>
            </a:pPr>
            <a:r>
              <a:rPr lang="en-US" b="1" i="1" dirty="0"/>
              <a:t>Cancer-specific methods</a:t>
            </a:r>
            <a:r>
              <a:rPr lang="en-US" dirty="0"/>
              <a:t> (LEAP)</a:t>
            </a:r>
          </a:p>
          <a:p>
            <a:pPr marL="0" indent="0">
              <a:buNone/>
            </a:pPr>
            <a:endParaRPr lang="en-US" b="1" i="1" dirty="0"/>
          </a:p>
          <a:p>
            <a:pPr marL="0" indent="0">
              <a:buNone/>
            </a:pPr>
            <a:r>
              <a:rPr lang="en-US" b="1" i="1" dirty="0"/>
              <a:t>BRCA-specific methods</a:t>
            </a:r>
            <a:r>
              <a:rPr lang="en-US" dirty="0"/>
              <a:t> (TBI)</a:t>
            </a:r>
            <a:endParaRPr lang="en-US" b="1" i="1" dirty="0"/>
          </a:p>
        </p:txBody>
      </p:sp>
      <p:pic>
        <p:nvPicPr>
          <p:cNvPr id="7" name="Picture 6">
            <a:extLst>
              <a:ext uri="{FF2B5EF4-FFF2-40B4-BE49-F238E27FC236}">
                <a16:creationId xmlns:a16="http://schemas.microsoft.com/office/drawing/2014/main" id="{C52E8D40-0F2F-364B-9CBF-FC1749045C23}"/>
              </a:ext>
            </a:extLst>
          </p:cNvPr>
          <p:cNvPicPr>
            <a:picLocks noChangeAspect="1"/>
          </p:cNvPicPr>
          <p:nvPr/>
        </p:nvPicPr>
        <p:blipFill rotWithShape="1">
          <a:blip r:embed="rId2">
            <a:extLst>
              <a:ext uri="{28A0092B-C50C-407E-A947-70E740481C1C}">
                <a14:useLocalDpi xmlns:a14="http://schemas.microsoft.com/office/drawing/2010/main" val="0"/>
              </a:ext>
            </a:extLst>
          </a:blip>
          <a:srcRect l="50000" b="47619"/>
          <a:stretch/>
        </p:blipFill>
        <p:spPr>
          <a:xfrm>
            <a:off x="103909" y="1338943"/>
            <a:ext cx="4468091" cy="4680857"/>
          </a:xfrm>
          <a:prstGeom prst="rect">
            <a:avLst/>
          </a:prstGeom>
        </p:spPr>
      </p:pic>
      <p:sp>
        <p:nvSpPr>
          <p:cNvPr id="15" name="Rectangle 14">
            <a:extLst>
              <a:ext uri="{FF2B5EF4-FFF2-40B4-BE49-F238E27FC236}">
                <a16:creationId xmlns:a16="http://schemas.microsoft.com/office/drawing/2014/main" id="{3F4F97D9-79B0-4240-A459-5C75F54D3732}"/>
              </a:ext>
            </a:extLst>
          </p:cNvPr>
          <p:cNvSpPr/>
          <p:nvPr/>
        </p:nvSpPr>
        <p:spPr>
          <a:xfrm>
            <a:off x="762000" y="1676400"/>
            <a:ext cx="3886200" cy="914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E7E61AA-691D-DC4D-B819-2FAE7AC545AF}"/>
              </a:ext>
            </a:extLst>
          </p:cNvPr>
          <p:cNvSpPr/>
          <p:nvPr/>
        </p:nvSpPr>
        <p:spPr>
          <a:xfrm>
            <a:off x="762000" y="2590800"/>
            <a:ext cx="3886200" cy="381000"/>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A5D6BF1-F1B5-1C4B-9536-9DD0D024A970}"/>
              </a:ext>
            </a:extLst>
          </p:cNvPr>
          <p:cNvSpPr/>
          <p:nvPr/>
        </p:nvSpPr>
        <p:spPr>
          <a:xfrm>
            <a:off x="762000" y="4419600"/>
            <a:ext cx="3886200" cy="381000"/>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Box 6">
            <a:extLst>
              <a:ext uri="{FF2B5EF4-FFF2-40B4-BE49-F238E27FC236}">
                <a16:creationId xmlns:a16="http://schemas.microsoft.com/office/drawing/2014/main" id="{D2DD72EA-A109-9046-88D2-B6639E1C69C6}"/>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19" name="Text Box 9">
            <a:extLst>
              <a:ext uri="{FF2B5EF4-FFF2-40B4-BE49-F238E27FC236}">
                <a16:creationId xmlns:a16="http://schemas.microsoft.com/office/drawing/2014/main" id="{968FF7BE-DCC0-CF4F-9E3C-084CDA2E6E5F}"/>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20" name="Text Box 8">
            <a:extLst>
              <a:ext uri="{FF2B5EF4-FFF2-40B4-BE49-F238E27FC236}">
                <a16:creationId xmlns:a16="http://schemas.microsoft.com/office/drawing/2014/main" id="{A108FA03-B2D1-4C4D-9AF3-FDA2E220D42E}"/>
              </a:ext>
            </a:extLst>
          </p:cNvPr>
          <p:cNvSpPr txBox="1">
            <a:spLocks noChangeArrowheads="1"/>
          </p:cNvSpPr>
          <p:nvPr/>
        </p:nvSpPr>
        <p:spPr bwMode="auto">
          <a:xfrm>
            <a:off x="7206164" y="6248400"/>
            <a:ext cx="15568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Melissa Cline</a:t>
            </a:r>
          </a:p>
        </p:txBody>
      </p:sp>
    </p:spTree>
    <p:extLst>
      <p:ext uri="{BB962C8B-B14F-4D97-AF65-F5344CB8AC3E}">
        <p14:creationId xmlns:p14="http://schemas.microsoft.com/office/powerpoint/2010/main" val="4782940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39AF028-5A31-6541-8176-5F0237AEFE59}"/>
              </a:ext>
            </a:extLst>
          </p:cNvPr>
          <p:cNvSpPr>
            <a:spLocks noGrp="1"/>
          </p:cNvSpPr>
          <p:nvPr>
            <p:ph type="title"/>
          </p:nvPr>
        </p:nvSpPr>
        <p:spPr/>
        <p:txBody>
          <a:bodyPr/>
          <a:lstStyle/>
          <a:p>
            <a:r>
              <a:rPr lang="en-US" dirty="0"/>
              <a:t>What else worked well in CAGI5?</a:t>
            </a:r>
          </a:p>
        </p:txBody>
      </p:sp>
      <p:pic>
        <p:nvPicPr>
          <p:cNvPr id="7" name="Picture 6">
            <a:extLst>
              <a:ext uri="{FF2B5EF4-FFF2-40B4-BE49-F238E27FC236}">
                <a16:creationId xmlns:a16="http://schemas.microsoft.com/office/drawing/2014/main" id="{07E14E78-F2FC-1D4F-BE9E-8A2405759A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1600200"/>
            <a:ext cx="4572000" cy="4572000"/>
          </a:xfrm>
          <a:prstGeom prst="rect">
            <a:avLst/>
          </a:prstGeom>
        </p:spPr>
      </p:pic>
      <p:sp>
        <p:nvSpPr>
          <p:cNvPr id="8" name="Content Placeholder 13">
            <a:extLst>
              <a:ext uri="{FF2B5EF4-FFF2-40B4-BE49-F238E27FC236}">
                <a16:creationId xmlns:a16="http://schemas.microsoft.com/office/drawing/2014/main" id="{CC7E2E4C-11CE-6249-83DD-32264DD867FA}"/>
              </a:ext>
            </a:extLst>
          </p:cNvPr>
          <p:cNvSpPr txBox="1">
            <a:spLocks/>
          </p:cNvSpPr>
          <p:nvPr/>
        </p:nvSpPr>
        <p:spPr>
          <a:xfrm>
            <a:off x="6096000" y="2209800"/>
            <a:ext cx="2895600" cy="3581400"/>
          </a:xfrm>
          <a:prstGeom prst="rect">
            <a:avLst/>
          </a:prstGeom>
        </p:spPr>
        <p:txBody>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endParaRPr lang="en-US" b="1" i="1" kern="0" dirty="0"/>
          </a:p>
          <a:p>
            <a:pPr marL="0" indent="0">
              <a:buFontTx/>
              <a:buNone/>
            </a:pPr>
            <a:r>
              <a:rPr lang="en-US" b="1" i="1" kern="0" dirty="0"/>
              <a:t>Leveraging splicing information </a:t>
            </a:r>
            <a:r>
              <a:rPr lang="en-US" kern="0" dirty="0"/>
              <a:t>(TBI)</a:t>
            </a:r>
            <a:endParaRPr lang="en-US" b="1" i="1" kern="0" dirty="0"/>
          </a:p>
        </p:txBody>
      </p:sp>
      <p:sp>
        <p:nvSpPr>
          <p:cNvPr id="9" name="Text Box 6">
            <a:extLst>
              <a:ext uri="{FF2B5EF4-FFF2-40B4-BE49-F238E27FC236}">
                <a16:creationId xmlns:a16="http://schemas.microsoft.com/office/drawing/2014/main" id="{AE3D300E-1316-ED4F-B09B-D2C402422117}"/>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10" name="Text Box 9">
            <a:extLst>
              <a:ext uri="{FF2B5EF4-FFF2-40B4-BE49-F238E27FC236}">
                <a16:creationId xmlns:a16="http://schemas.microsoft.com/office/drawing/2014/main" id="{777A9F4D-2EB6-7347-8E09-CA13E9017A78}"/>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11" name="Text Box 8">
            <a:extLst>
              <a:ext uri="{FF2B5EF4-FFF2-40B4-BE49-F238E27FC236}">
                <a16:creationId xmlns:a16="http://schemas.microsoft.com/office/drawing/2014/main" id="{6087596B-81CA-F945-8D6E-9C07D56E16B6}"/>
              </a:ext>
            </a:extLst>
          </p:cNvPr>
          <p:cNvSpPr txBox="1">
            <a:spLocks noChangeArrowheads="1"/>
          </p:cNvSpPr>
          <p:nvPr/>
        </p:nvSpPr>
        <p:spPr bwMode="auto">
          <a:xfrm>
            <a:off x="7206164" y="6248400"/>
            <a:ext cx="15568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Melissa Cline</a:t>
            </a:r>
          </a:p>
        </p:txBody>
      </p:sp>
    </p:spTree>
    <p:extLst>
      <p:ext uri="{BB962C8B-B14F-4D97-AF65-F5344CB8AC3E}">
        <p14:creationId xmlns:p14="http://schemas.microsoft.com/office/powerpoint/2010/main" val="3134529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7D950F-FB66-384A-B48C-033B4F4E4B35}"/>
              </a:ext>
            </a:extLst>
          </p:cNvPr>
          <p:cNvSpPr>
            <a:spLocks noGrp="1"/>
          </p:cNvSpPr>
          <p:nvPr>
            <p:ph type="title"/>
          </p:nvPr>
        </p:nvSpPr>
        <p:spPr/>
        <p:txBody>
          <a:bodyPr/>
          <a:lstStyle/>
          <a:p>
            <a:r>
              <a:rPr lang="en-US" dirty="0"/>
              <a:t>And what else helped in CAGI5?</a:t>
            </a:r>
          </a:p>
        </p:txBody>
      </p:sp>
      <p:sp>
        <p:nvSpPr>
          <p:cNvPr id="4" name="Content Placeholder 3">
            <a:extLst>
              <a:ext uri="{FF2B5EF4-FFF2-40B4-BE49-F238E27FC236}">
                <a16:creationId xmlns:a16="http://schemas.microsoft.com/office/drawing/2014/main" id="{BE302E8F-7255-7243-8E33-0F8C595B28F2}"/>
              </a:ext>
            </a:extLst>
          </p:cNvPr>
          <p:cNvSpPr>
            <a:spLocks noGrp="1"/>
          </p:cNvSpPr>
          <p:nvPr>
            <p:ph idx="1"/>
          </p:nvPr>
        </p:nvSpPr>
        <p:spPr/>
        <p:txBody>
          <a:bodyPr/>
          <a:lstStyle/>
          <a:p>
            <a:pPr marL="0" indent="0">
              <a:buNone/>
            </a:pPr>
            <a:r>
              <a:rPr lang="en-US" dirty="0"/>
              <a:t>Innovative and informative input features in LEAP:</a:t>
            </a:r>
          </a:p>
          <a:p>
            <a:r>
              <a:rPr lang="en-US" dirty="0"/>
              <a:t>Case-level data, especially variant co-occurrence data</a:t>
            </a:r>
          </a:p>
          <a:p>
            <a:r>
              <a:rPr lang="en-US" dirty="0"/>
              <a:t>Population frequency data</a:t>
            </a:r>
          </a:p>
          <a:p>
            <a:r>
              <a:rPr lang="en-US" dirty="0"/>
              <a:t>Literature data (HGMD)</a:t>
            </a:r>
          </a:p>
        </p:txBody>
      </p:sp>
      <p:sp>
        <p:nvSpPr>
          <p:cNvPr id="5" name="Text Box 6">
            <a:extLst>
              <a:ext uri="{FF2B5EF4-FFF2-40B4-BE49-F238E27FC236}">
                <a16:creationId xmlns:a16="http://schemas.microsoft.com/office/drawing/2014/main" id="{647C1704-A5CE-B044-BBD4-27452F770FB9}"/>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6" name="Text Box 9">
            <a:extLst>
              <a:ext uri="{FF2B5EF4-FFF2-40B4-BE49-F238E27FC236}">
                <a16:creationId xmlns:a16="http://schemas.microsoft.com/office/drawing/2014/main" id="{8E4A656C-CFBF-3444-8838-B9C74B2D592A}"/>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7" name="Text Box 8">
            <a:extLst>
              <a:ext uri="{FF2B5EF4-FFF2-40B4-BE49-F238E27FC236}">
                <a16:creationId xmlns:a16="http://schemas.microsoft.com/office/drawing/2014/main" id="{4AD1AC9C-BA22-7442-A494-0626AC5A23EE}"/>
              </a:ext>
            </a:extLst>
          </p:cNvPr>
          <p:cNvSpPr txBox="1">
            <a:spLocks noChangeArrowheads="1"/>
          </p:cNvSpPr>
          <p:nvPr/>
        </p:nvSpPr>
        <p:spPr bwMode="auto">
          <a:xfrm>
            <a:off x="7206164" y="6248400"/>
            <a:ext cx="15568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Melissa Cline</a:t>
            </a:r>
          </a:p>
        </p:txBody>
      </p:sp>
    </p:spTree>
    <p:extLst>
      <p:ext uri="{BB962C8B-B14F-4D97-AF65-F5344CB8AC3E}">
        <p14:creationId xmlns:p14="http://schemas.microsoft.com/office/powerpoint/2010/main" val="17617880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DD7D0-ADCB-1D41-A581-3530BE8706F8}"/>
              </a:ext>
            </a:extLst>
          </p:cNvPr>
          <p:cNvSpPr>
            <a:spLocks noGrp="1"/>
          </p:cNvSpPr>
          <p:nvPr>
            <p:ph type="title"/>
          </p:nvPr>
        </p:nvSpPr>
        <p:spPr/>
        <p:txBody>
          <a:bodyPr/>
          <a:lstStyle/>
          <a:p>
            <a:r>
              <a:rPr lang="en-US" dirty="0"/>
              <a:t>Variant Co-occurrence</a:t>
            </a:r>
          </a:p>
        </p:txBody>
      </p:sp>
      <p:pic>
        <p:nvPicPr>
          <p:cNvPr id="4" name="Picture 3">
            <a:extLst>
              <a:ext uri="{FF2B5EF4-FFF2-40B4-BE49-F238E27FC236}">
                <a16:creationId xmlns:a16="http://schemas.microsoft.com/office/drawing/2014/main" id="{D32F2CF1-EB22-7340-A135-A07858FCE9C5}"/>
              </a:ext>
            </a:extLst>
          </p:cNvPr>
          <p:cNvPicPr>
            <a:picLocks noChangeAspect="1"/>
          </p:cNvPicPr>
          <p:nvPr/>
        </p:nvPicPr>
        <p:blipFill>
          <a:blip r:embed="rId2"/>
          <a:stretch>
            <a:fillRect/>
          </a:stretch>
        </p:blipFill>
        <p:spPr>
          <a:xfrm>
            <a:off x="1257034" y="1447800"/>
            <a:ext cx="6522294" cy="4572000"/>
          </a:xfrm>
          <a:prstGeom prst="rect">
            <a:avLst/>
          </a:prstGeom>
        </p:spPr>
      </p:pic>
      <p:sp>
        <p:nvSpPr>
          <p:cNvPr id="5" name="Text Box 6">
            <a:extLst>
              <a:ext uri="{FF2B5EF4-FFF2-40B4-BE49-F238E27FC236}">
                <a16:creationId xmlns:a16="http://schemas.microsoft.com/office/drawing/2014/main" id="{43412E36-8C2D-5644-A94F-B77C73546166}"/>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6" name="Text Box 9">
            <a:extLst>
              <a:ext uri="{FF2B5EF4-FFF2-40B4-BE49-F238E27FC236}">
                <a16:creationId xmlns:a16="http://schemas.microsoft.com/office/drawing/2014/main" id="{75C649B0-63F4-C341-882E-A7770EFC4A17}"/>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7" name="Text Box 8">
            <a:extLst>
              <a:ext uri="{FF2B5EF4-FFF2-40B4-BE49-F238E27FC236}">
                <a16:creationId xmlns:a16="http://schemas.microsoft.com/office/drawing/2014/main" id="{8A9247FC-53D7-3449-B361-D494FD88049A}"/>
              </a:ext>
            </a:extLst>
          </p:cNvPr>
          <p:cNvSpPr txBox="1">
            <a:spLocks noChangeArrowheads="1"/>
          </p:cNvSpPr>
          <p:nvPr/>
        </p:nvSpPr>
        <p:spPr bwMode="auto">
          <a:xfrm>
            <a:off x="7206164" y="6248400"/>
            <a:ext cx="15568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Melissa Cline</a:t>
            </a:r>
          </a:p>
        </p:txBody>
      </p:sp>
    </p:spTree>
    <p:extLst>
      <p:ext uri="{BB962C8B-B14F-4D97-AF65-F5344CB8AC3E}">
        <p14:creationId xmlns:p14="http://schemas.microsoft.com/office/powerpoint/2010/main" val="18595475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ECC1F-6000-CD4A-B817-B2134EF33D7D}"/>
              </a:ext>
            </a:extLst>
          </p:cNvPr>
          <p:cNvSpPr>
            <a:spLocks noGrp="1"/>
          </p:cNvSpPr>
          <p:nvPr>
            <p:ph type="title"/>
          </p:nvPr>
        </p:nvSpPr>
        <p:spPr/>
        <p:txBody>
          <a:bodyPr/>
          <a:lstStyle/>
          <a:p>
            <a:r>
              <a:rPr lang="en-US" dirty="0"/>
              <a:t>Population Frequency</a:t>
            </a:r>
          </a:p>
        </p:txBody>
      </p:sp>
      <p:sp>
        <p:nvSpPr>
          <p:cNvPr id="12" name="Content Placeholder 11">
            <a:extLst>
              <a:ext uri="{FF2B5EF4-FFF2-40B4-BE49-F238E27FC236}">
                <a16:creationId xmlns:a16="http://schemas.microsoft.com/office/drawing/2014/main" id="{317A132F-C4C7-E849-AA55-DC0F73344ED5}"/>
              </a:ext>
            </a:extLst>
          </p:cNvPr>
          <p:cNvSpPr>
            <a:spLocks noGrp="1"/>
          </p:cNvSpPr>
          <p:nvPr>
            <p:ph sz="half" idx="2"/>
          </p:nvPr>
        </p:nvSpPr>
        <p:spPr/>
        <p:txBody>
          <a:bodyPr/>
          <a:lstStyle/>
          <a:p>
            <a:pPr marL="0" indent="0">
              <a:buNone/>
            </a:pPr>
            <a:r>
              <a:rPr lang="en-US" sz="2400" dirty="0"/>
              <a:t>Highly-rare variants are common</a:t>
            </a:r>
          </a:p>
          <a:p>
            <a:pPr marL="0" indent="0">
              <a:buNone/>
            </a:pPr>
            <a:endParaRPr lang="en-US" sz="2400" dirty="0"/>
          </a:p>
          <a:p>
            <a:pPr marL="0" indent="0">
              <a:buNone/>
            </a:pPr>
            <a:r>
              <a:rPr lang="en-US" sz="2400" dirty="0"/>
              <a:t>However, there are also many borderline-rare variants, which may be benign.</a:t>
            </a:r>
          </a:p>
          <a:p>
            <a:pPr marL="0" indent="0">
              <a:buNone/>
            </a:pPr>
            <a:endParaRPr lang="en-US" sz="2400" dirty="0"/>
          </a:p>
          <a:p>
            <a:pPr marL="0" indent="0">
              <a:buNone/>
            </a:pPr>
            <a:r>
              <a:rPr lang="en-US" sz="2400" dirty="0"/>
              <a:t>LEAP successfully leveraged such information to predict benign variants.  </a:t>
            </a:r>
          </a:p>
          <a:p>
            <a:pPr marL="0" indent="0">
              <a:buNone/>
            </a:pPr>
            <a:endParaRPr lang="en-US" sz="2400" dirty="0"/>
          </a:p>
          <a:p>
            <a:pPr marL="0" indent="0">
              <a:buNone/>
            </a:pPr>
            <a:r>
              <a:rPr lang="en-US" sz="2400" dirty="0"/>
              <a:t> </a:t>
            </a:r>
          </a:p>
        </p:txBody>
      </p:sp>
      <p:pic>
        <p:nvPicPr>
          <p:cNvPr id="6" name="Picture 5">
            <a:extLst>
              <a:ext uri="{FF2B5EF4-FFF2-40B4-BE49-F238E27FC236}">
                <a16:creationId xmlns:a16="http://schemas.microsoft.com/office/drawing/2014/main" id="{6B708991-AA86-864B-A428-89C8C3DF9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752600"/>
            <a:ext cx="4038600" cy="4038600"/>
          </a:xfrm>
          <a:prstGeom prst="rect">
            <a:avLst/>
          </a:prstGeom>
        </p:spPr>
      </p:pic>
      <p:sp>
        <p:nvSpPr>
          <p:cNvPr id="13" name="Text Box 6">
            <a:extLst>
              <a:ext uri="{FF2B5EF4-FFF2-40B4-BE49-F238E27FC236}">
                <a16:creationId xmlns:a16="http://schemas.microsoft.com/office/drawing/2014/main" id="{037FB4E8-353C-B146-A490-6EDF1CB42BBD}"/>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14" name="Text Box 9">
            <a:extLst>
              <a:ext uri="{FF2B5EF4-FFF2-40B4-BE49-F238E27FC236}">
                <a16:creationId xmlns:a16="http://schemas.microsoft.com/office/drawing/2014/main" id="{6DE4DD9D-C499-F747-9C17-75FAC87D9E50}"/>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15" name="Text Box 8">
            <a:extLst>
              <a:ext uri="{FF2B5EF4-FFF2-40B4-BE49-F238E27FC236}">
                <a16:creationId xmlns:a16="http://schemas.microsoft.com/office/drawing/2014/main" id="{9905D8E8-5311-984A-9419-B7B2BB5BEEFA}"/>
              </a:ext>
            </a:extLst>
          </p:cNvPr>
          <p:cNvSpPr txBox="1">
            <a:spLocks noChangeArrowheads="1"/>
          </p:cNvSpPr>
          <p:nvPr/>
        </p:nvSpPr>
        <p:spPr bwMode="auto">
          <a:xfrm>
            <a:off x="7206164" y="6248400"/>
            <a:ext cx="15568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Melissa Cline</a:t>
            </a:r>
          </a:p>
        </p:txBody>
      </p:sp>
    </p:spTree>
    <p:extLst>
      <p:ext uri="{BB962C8B-B14F-4D97-AF65-F5344CB8AC3E}">
        <p14:creationId xmlns:p14="http://schemas.microsoft.com/office/powerpoint/2010/main" val="12318831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AC652-343B-0B48-B4FE-7F2DE41A014D}"/>
              </a:ext>
            </a:extLst>
          </p:cNvPr>
          <p:cNvSpPr>
            <a:spLocks noGrp="1"/>
          </p:cNvSpPr>
          <p:nvPr>
            <p:ph type="title"/>
          </p:nvPr>
        </p:nvSpPr>
        <p:spPr/>
        <p:txBody>
          <a:bodyPr/>
          <a:lstStyle/>
          <a:p>
            <a:r>
              <a:rPr lang="en-US" dirty="0"/>
              <a:t>Scientific Literature</a:t>
            </a:r>
          </a:p>
        </p:txBody>
      </p:sp>
      <p:sp>
        <p:nvSpPr>
          <p:cNvPr id="4" name="Content Placeholder 3">
            <a:extLst>
              <a:ext uri="{FF2B5EF4-FFF2-40B4-BE49-F238E27FC236}">
                <a16:creationId xmlns:a16="http://schemas.microsoft.com/office/drawing/2014/main" id="{6343EE32-0FF0-AF4E-8A34-9C7B209D76D8}"/>
              </a:ext>
            </a:extLst>
          </p:cNvPr>
          <p:cNvSpPr>
            <a:spLocks noGrp="1"/>
          </p:cNvSpPr>
          <p:nvPr>
            <p:ph sz="half" idx="2"/>
          </p:nvPr>
        </p:nvSpPr>
        <p:spPr>
          <a:xfrm>
            <a:off x="990600" y="1371599"/>
            <a:ext cx="7467600" cy="1142999"/>
          </a:xfrm>
        </p:spPr>
        <p:txBody>
          <a:bodyPr/>
          <a:lstStyle/>
          <a:p>
            <a:pPr marL="0" indent="0">
              <a:buNone/>
            </a:pPr>
            <a:r>
              <a:rPr lang="en-US" i="1" dirty="0"/>
              <a:t>Few papers are written on benign variants</a:t>
            </a:r>
          </a:p>
          <a:p>
            <a:pPr marL="0" indent="0">
              <a:buNone/>
            </a:pPr>
            <a:r>
              <a:rPr lang="en-US" i="1" dirty="0"/>
              <a:t>HGMD especially emphasizes BRCA variants</a:t>
            </a:r>
          </a:p>
        </p:txBody>
      </p:sp>
      <p:pic>
        <p:nvPicPr>
          <p:cNvPr id="5" name="Picture 4">
            <a:extLst>
              <a:ext uri="{FF2B5EF4-FFF2-40B4-BE49-F238E27FC236}">
                <a16:creationId xmlns:a16="http://schemas.microsoft.com/office/drawing/2014/main" id="{B180FAD5-367E-F549-9ECC-9F12E6BE86DC}"/>
              </a:ext>
            </a:extLst>
          </p:cNvPr>
          <p:cNvPicPr>
            <a:picLocks noChangeAspect="1"/>
          </p:cNvPicPr>
          <p:nvPr/>
        </p:nvPicPr>
        <p:blipFill>
          <a:blip r:embed="rId2"/>
          <a:stretch>
            <a:fillRect/>
          </a:stretch>
        </p:blipFill>
        <p:spPr>
          <a:xfrm>
            <a:off x="1143000" y="2451924"/>
            <a:ext cx="7086600" cy="3872676"/>
          </a:xfrm>
          <a:prstGeom prst="rect">
            <a:avLst/>
          </a:prstGeom>
        </p:spPr>
      </p:pic>
      <p:sp>
        <p:nvSpPr>
          <p:cNvPr id="6" name="Text Box 6">
            <a:extLst>
              <a:ext uri="{FF2B5EF4-FFF2-40B4-BE49-F238E27FC236}">
                <a16:creationId xmlns:a16="http://schemas.microsoft.com/office/drawing/2014/main" id="{3CAE33CB-3C91-A145-927A-29651E48928A}"/>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7" name="Text Box 9">
            <a:extLst>
              <a:ext uri="{FF2B5EF4-FFF2-40B4-BE49-F238E27FC236}">
                <a16:creationId xmlns:a16="http://schemas.microsoft.com/office/drawing/2014/main" id="{FE760576-9F98-CA48-A477-F3F44C841251}"/>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8" name="Text Box 8">
            <a:extLst>
              <a:ext uri="{FF2B5EF4-FFF2-40B4-BE49-F238E27FC236}">
                <a16:creationId xmlns:a16="http://schemas.microsoft.com/office/drawing/2014/main" id="{D40BA401-904F-BC45-A333-7F49396EA271}"/>
              </a:ext>
            </a:extLst>
          </p:cNvPr>
          <p:cNvSpPr txBox="1">
            <a:spLocks noChangeArrowheads="1"/>
          </p:cNvSpPr>
          <p:nvPr/>
        </p:nvSpPr>
        <p:spPr bwMode="auto">
          <a:xfrm>
            <a:off x="7206164" y="6248400"/>
            <a:ext cx="15568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Melissa Cline</a:t>
            </a:r>
          </a:p>
        </p:txBody>
      </p:sp>
    </p:spTree>
    <p:extLst>
      <p:ext uri="{BB962C8B-B14F-4D97-AF65-F5344CB8AC3E}">
        <p14:creationId xmlns:p14="http://schemas.microsoft.com/office/powerpoint/2010/main" val="19163325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AFE3B26-0DE4-4C49-B683-C5601B268A6B}"/>
              </a:ext>
            </a:extLst>
          </p:cNvPr>
          <p:cNvSpPr>
            <a:spLocks noGrp="1"/>
          </p:cNvSpPr>
          <p:nvPr>
            <p:ph type="title"/>
          </p:nvPr>
        </p:nvSpPr>
        <p:spPr/>
        <p:txBody>
          <a:bodyPr/>
          <a:lstStyle/>
          <a:p>
            <a:r>
              <a:rPr lang="en-US" dirty="0"/>
              <a:t>In Summary</a:t>
            </a:r>
          </a:p>
        </p:txBody>
      </p:sp>
      <p:sp>
        <p:nvSpPr>
          <p:cNvPr id="6" name="Content Placeholder 5">
            <a:extLst>
              <a:ext uri="{FF2B5EF4-FFF2-40B4-BE49-F238E27FC236}">
                <a16:creationId xmlns:a16="http://schemas.microsoft.com/office/drawing/2014/main" id="{3AE1CC8B-03AE-F649-A30E-ECB3C8BF6E32}"/>
              </a:ext>
            </a:extLst>
          </p:cNvPr>
          <p:cNvSpPr>
            <a:spLocks noGrp="1"/>
          </p:cNvSpPr>
          <p:nvPr>
            <p:ph idx="1"/>
          </p:nvPr>
        </p:nvSpPr>
        <p:spPr/>
        <p:txBody>
          <a:bodyPr/>
          <a:lstStyle/>
          <a:p>
            <a:pPr marL="0" indent="0">
              <a:spcAft>
                <a:spcPts val="600"/>
              </a:spcAft>
              <a:buNone/>
            </a:pPr>
            <a:r>
              <a:rPr lang="en-US" sz="2400" dirty="0"/>
              <a:t>Many methods are performing well on missense variants in conserved positions, but that’s not really addressing larger needs in variant interpretation.</a:t>
            </a:r>
          </a:p>
          <a:p>
            <a:pPr marL="0" indent="0">
              <a:buNone/>
            </a:pPr>
            <a:r>
              <a:rPr lang="en-US" sz="2400" dirty="0"/>
              <a:t>Beyond conservation, there is valuable information in:</a:t>
            </a:r>
          </a:p>
          <a:p>
            <a:r>
              <a:rPr lang="en-US" sz="2400" dirty="0"/>
              <a:t>Predicted splicing impact</a:t>
            </a:r>
          </a:p>
          <a:p>
            <a:r>
              <a:rPr lang="en-US" sz="2400" dirty="0"/>
              <a:t>Co-occurring variants</a:t>
            </a:r>
          </a:p>
          <a:p>
            <a:r>
              <a:rPr lang="en-US" sz="2400" dirty="0"/>
              <a:t>Population frequency data</a:t>
            </a:r>
          </a:p>
          <a:p>
            <a:r>
              <a:rPr lang="en-US" sz="2400" dirty="0"/>
              <a:t>Indications of whether there are papers on the variant</a:t>
            </a:r>
          </a:p>
          <a:p>
            <a:pPr marL="0" indent="0">
              <a:spcBef>
                <a:spcPts val="1176"/>
              </a:spcBef>
              <a:buNone/>
            </a:pPr>
            <a:r>
              <a:rPr lang="en-US" sz="2400" dirty="0"/>
              <a:t>Cancer-specific or locus-specific methods are faring especially well.</a:t>
            </a:r>
          </a:p>
          <a:p>
            <a:endParaRPr lang="en-US" sz="2400" dirty="0"/>
          </a:p>
        </p:txBody>
      </p:sp>
      <p:sp>
        <p:nvSpPr>
          <p:cNvPr id="7" name="Text Box 6">
            <a:extLst>
              <a:ext uri="{FF2B5EF4-FFF2-40B4-BE49-F238E27FC236}">
                <a16:creationId xmlns:a16="http://schemas.microsoft.com/office/drawing/2014/main" id="{F723F157-3B55-D446-8BF4-C7476FD72F41}"/>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8" name="Text Box 9">
            <a:extLst>
              <a:ext uri="{FF2B5EF4-FFF2-40B4-BE49-F238E27FC236}">
                <a16:creationId xmlns:a16="http://schemas.microsoft.com/office/drawing/2014/main" id="{21331040-852E-BE4B-BA36-2959CFBE3BC8}"/>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9" name="Text Box 8">
            <a:extLst>
              <a:ext uri="{FF2B5EF4-FFF2-40B4-BE49-F238E27FC236}">
                <a16:creationId xmlns:a16="http://schemas.microsoft.com/office/drawing/2014/main" id="{8EAD3171-50CF-9D44-B77D-14B639A9EE08}"/>
              </a:ext>
            </a:extLst>
          </p:cNvPr>
          <p:cNvSpPr txBox="1">
            <a:spLocks noChangeArrowheads="1"/>
          </p:cNvSpPr>
          <p:nvPr/>
        </p:nvSpPr>
        <p:spPr bwMode="auto">
          <a:xfrm>
            <a:off x="7206164" y="6248400"/>
            <a:ext cx="15568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Melissa Cline</a:t>
            </a:r>
          </a:p>
        </p:txBody>
      </p:sp>
    </p:spTree>
    <p:extLst>
      <p:ext uri="{BB962C8B-B14F-4D97-AF65-F5344CB8AC3E}">
        <p14:creationId xmlns:p14="http://schemas.microsoft.com/office/powerpoint/2010/main" val="25615533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AFE3B26-0DE4-4C49-B683-C5601B268A6B}"/>
              </a:ext>
            </a:extLst>
          </p:cNvPr>
          <p:cNvSpPr>
            <a:spLocks noGrp="1"/>
          </p:cNvSpPr>
          <p:nvPr>
            <p:ph type="title"/>
          </p:nvPr>
        </p:nvSpPr>
        <p:spPr/>
        <p:txBody>
          <a:bodyPr/>
          <a:lstStyle/>
          <a:p>
            <a:r>
              <a:rPr lang="en-US" dirty="0"/>
              <a:t>Acknowledgements</a:t>
            </a:r>
          </a:p>
        </p:txBody>
      </p:sp>
      <p:sp>
        <p:nvSpPr>
          <p:cNvPr id="6" name="Content Placeholder 5">
            <a:extLst>
              <a:ext uri="{FF2B5EF4-FFF2-40B4-BE49-F238E27FC236}">
                <a16:creationId xmlns:a16="http://schemas.microsoft.com/office/drawing/2014/main" id="{3AE1CC8B-03AE-F649-A30E-ECB3C8BF6E32}"/>
              </a:ext>
            </a:extLst>
          </p:cNvPr>
          <p:cNvSpPr>
            <a:spLocks noGrp="1"/>
          </p:cNvSpPr>
          <p:nvPr>
            <p:ph idx="1"/>
          </p:nvPr>
        </p:nvSpPr>
        <p:spPr/>
        <p:txBody>
          <a:bodyPr/>
          <a:lstStyle/>
          <a:p>
            <a:pPr marL="0" indent="0">
              <a:buNone/>
            </a:pPr>
            <a:r>
              <a:rPr lang="en-US" b="1" dirty="0"/>
              <a:t>CAGI Organizers</a:t>
            </a:r>
          </a:p>
          <a:p>
            <a:pPr marL="0" indent="0">
              <a:buNone/>
            </a:pPr>
            <a:r>
              <a:rPr lang="en-US" dirty="0"/>
              <a:t>Prediction teams, especially:</a:t>
            </a:r>
          </a:p>
          <a:p>
            <a:pPr marL="400050" lvl="1" indent="0">
              <a:buNone/>
            </a:pPr>
            <a:r>
              <a:rPr lang="en-US" sz="2400" dirty="0"/>
              <a:t>LEAP developers, Color Genomics</a:t>
            </a:r>
          </a:p>
          <a:p>
            <a:pPr marL="400050" lvl="1" indent="0">
              <a:buNone/>
            </a:pPr>
            <a:r>
              <a:rPr lang="en-US" sz="2400" dirty="0" err="1"/>
              <a:t>TransBioInf</a:t>
            </a:r>
            <a:r>
              <a:rPr lang="en-US" sz="2400" dirty="0"/>
              <a:t> developers, Barcelona, Spain</a:t>
            </a:r>
          </a:p>
          <a:p>
            <a:pPr marL="0" indent="0">
              <a:buNone/>
            </a:pPr>
            <a:r>
              <a:rPr lang="en-US" dirty="0"/>
              <a:t>Data Contributors, especially</a:t>
            </a:r>
          </a:p>
          <a:p>
            <a:pPr marL="400050" lvl="1" indent="0">
              <a:buNone/>
            </a:pPr>
            <a:r>
              <a:rPr lang="en-US" sz="2400" dirty="0"/>
              <a:t>Amanda </a:t>
            </a:r>
            <a:r>
              <a:rPr lang="en-US" sz="2400" dirty="0" err="1"/>
              <a:t>Spurdle</a:t>
            </a:r>
            <a:r>
              <a:rPr lang="en-US" sz="2400" dirty="0"/>
              <a:t>, Michael Parsons, and the rest of the ENIGMA Consortium</a:t>
            </a:r>
          </a:p>
          <a:p>
            <a:pPr marL="0" indent="0">
              <a:buNone/>
            </a:pPr>
            <a:r>
              <a:rPr lang="en-US" dirty="0"/>
              <a:t>BRCA </a:t>
            </a:r>
            <a:r>
              <a:rPr lang="en-US"/>
              <a:t>Challenge Consortium</a:t>
            </a:r>
            <a:endParaRPr lang="en-US" dirty="0"/>
          </a:p>
          <a:p>
            <a:pPr marL="0" indent="0">
              <a:buNone/>
            </a:pPr>
            <a:endParaRPr lang="en-US" dirty="0"/>
          </a:p>
          <a:p>
            <a:pPr marL="0" indent="0">
              <a:buNone/>
            </a:pPr>
            <a:endParaRPr lang="en-US" dirty="0"/>
          </a:p>
        </p:txBody>
      </p:sp>
      <p:sp>
        <p:nvSpPr>
          <p:cNvPr id="7" name="Text Box 6">
            <a:extLst>
              <a:ext uri="{FF2B5EF4-FFF2-40B4-BE49-F238E27FC236}">
                <a16:creationId xmlns:a16="http://schemas.microsoft.com/office/drawing/2014/main" id="{F723F157-3B55-D446-8BF4-C7476FD72F41}"/>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8" name="Text Box 9">
            <a:extLst>
              <a:ext uri="{FF2B5EF4-FFF2-40B4-BE49-F238E27FC236}">
                <a16:creationId xmlns:a16="http://schemas.microsoft.com/office/drawing/2014/main" id="{21331040-852E-BE4B-BA36-2959CFBE3BC8}"/>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9" name="Text Box 8">
            <a:extLst>
              <a:ext uri="{FF2B5EF4-FFF2-40B4-BE49-F238E27FC236}">
                <a16:creationId xmlns:a16="http://schemas.microsoft.com/office/drawing/2014/main" id="{8EAD3171-50CF-9D44-B77D-14B639A9EE08}"/>
              </a:ext>
            </a:extLst>
          </p:cNvPr>
          <p:cNvSpPr txBox="1">
            <a:spLocks noChangeArrowheads="1"/>
          </p:cNvSpPr>
          <p:nvPr/>
        </p:nvSpPr>
        <p:spPr bwMode="auto">
          <a:xfrm>
            <a:off x="7206164" y="6248400"/>
            <a:ext cx="15568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Melissa Cline</a:t>
            </a:r>
          </a:p>
        </p:txBody>
      </p:sp>
    </p:spTree>
    <p:extLst>
      <p:ext uri="{BB962C8B-B14F-4D97-AF65-F5344CB8AC3E}">
        <p14:creationId xmlns:p14="http://schemas.microsoft.com/office/powerpoint/2010/main" val="1604612764"/>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1035</TotalTime>
  <Words>1257</Words>
  <Application>Microsoft Macintosh PowerPoint</Application>
  <PresentationFormat>On-screen Show (4:3)</PresentationFormat>
  <Paragraphs>183</Paragraphs>
  <Slides>25</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25</vt:i4>
      </vt:variant>
    </vt:vector>
  </HeadingPairs>
  <TitlesOfParts>
    <vt:vector size="27" baseType="lpstr">
      <vt:lpstr>Arial</vt:lpstr>
      <vt:lpstr>Default Design</vt:lpstr>
      <vt:lpstr>CAGI slide pack guidelines I agree to my slides being used according to the following terms: _______Author Name Here_______</vt:lpstr>
      <vt:lpstr>What can cancer challenges teach us about genomic interpretation?</vt:lpstr>
      <vt:lpstr>Goals of CAGI Cancer Experiments</vt:lpstr>
      <vt:lpstr>Goals of CAGI Cancer Experiments</vt:lpstr>
      <vt:lpstr>Goals of CAGI Cancer Experiments</vt:lpstr>
      <vt:lpstr>Goals of CAGI Cancer Experiments</vt:lpstr>
      <vt:lpstr>PowerPoint Presentation</vt:lpstr>
      <vt:lpstr>CAGI3 p16 </vt:lpstr>
      <vt:lpstr>Predicting which variants came from cancer cases</vt:lpstr>
      <vt:lpstr>Predicting which variants came from cancer cases</vt:lpstr>
      <vt:lpstr>How are we faring?</vt:lpstr>
      <vt:lpstr>What is working well?</vt:lpstr>
      <vt:lpstr>Predicting Clinical Significance</vt:lpstr>
      <vt:lpstr>Classes of Clinical Significance</vt:lpstr>
      <vt:lpstr>Assessing Clinical Significance</vt:lpstr>
      <vt:lpstr>CAGI BRCA Variants</vt:lpstr>
      <vt:lpstr>Predicting Clinical Significance All Prediction Methods in Aggregate</vt:lpstr>
      <vt:lpstr>What worked well in CAGI5?</vt:lpstr>
      <vt:lpstr>What else worked well in CAGI5?</vt:lpstr>
      <vt:lpstr>And what else helped in CAGI5?</vt:lpstr>
      <vt:lpstr>Variant Co-occurrence</vt:lpstr>
      <vt:lpstr>Population Frequency</vt:lpstr>
      <vt:lpstr>Scientific Literature</vt:lpstr>
      <vt:lpstr>In Summary</vt:lpstr>
      <vt:lpstr>Acknowledgements</vt:lpstr>
    </vt:vector>
  </TitlesOfParts>
  <Company>University California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Steven E. Brenner</dc:creator>
  <cp:lastModifiedBy>Kamandula, Akash</cp:lastModifiedBy>
  <cp:revision>30</cp:revision>
  <dcterms:created xsi:type="dcterms:W3CDTF">2013-07-14T18:19:59Z</dcterms:created>
  <dcterms:modified xsi:type="dcterms:W3CDTF">2022-04-24T00:28:20Z</dcterms:modified>
</cp:coreProperties>
</file>