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0" r:id="rId1"/>
  </p:sldMasterIdLst>
  <p:notesMasterIdLst>
    <p:notesMasterId r:id="rId46"/>
  </p:notesMasterIdLst>
  <p:sldIdLst>
    <p:sldId id="1644" r:id="rId2"/>
    <p:sldId id="1791" r:id="rId3"/>
    <p:sldId id="1792" r:id="rId4"/>
    <p:sldId id="379" r:id="rId5"/>
    <p:sldId id="1793" r:id="rId6"/>
    <p:sldId id="290" r:id="rId7"/>
    <p:sldId id="1678" r:id="rId8"/>
    <p:sldId id="666" r:id="rId9"/>
    <p:sldId id="1796" r:id="rId10"/>
    <p:sldId id="259" r:id="rId11"/>
    <p:sldId id="1797" r:id="rId12"/>
    <p:sldId id="261" r:id="rId13"/>
    <p:sldId id="361" r:id="rId14"/>
    <p:sldId id="1795" r:id="rId15"/>
    <p:sldId id="1759" r:id="rId16"/>
    <p:sldId id="1740" r:id="rId17"/>
    <p:sldId id="1771" r:id="rId18"/>
    <p:sldId id="1798" r:id="rId19"/>
    <p:sldId id="1689" r:id="rId20"/>
    <p:sldId id="1789" r:id="rId21"/>
    <p:sldId id="1696" r:id="rId22"/>
    <p:sldId id="1695" r:id="rId23"/>
    <p:sldId id="1790" r:id="rId24"/>
    <p:sldId id="1794" r:id="rId25"/>
    <p:sldId id="1827" r:id="rId26"/>
    <p:sldId id="1829" r:id="rId27"/>
    <p:sldId id="1753" r:id="rId28"/>
    <p:sldId id="1712" r:id="rId29"/>
    <p:sldId id="1824" r:id="rId30"/>
    <p:sldId id="1714" r:id="rId31"/>
    <p:sldId id="308" r:id="rId32"/>
    <p:sldId id="1718" r:id="rId33"/>
    <p:sldId id="1722" r:id="rId34"/>
    <p:sldId id="1723" r:id="rId35"/>
    <p:sldId id="351" r:id="rId36"/>
    <p:sldId id="318" r:id="rId37"/>
    <p:sldId id="375" r:id="rId38"/>
    <p:sldId id="354" r:id="rId39"/>
    <p:sldId id="1748" r:id="rId40"/>
    <p:sldId id="1818" r:id="rId41"/>
    <p:sldId id="1638" r:id="rId42"/>
    <p:sldId id="1691" r:id="rId43"/>
    <p:sldId id="1693" r:id="rId44"/>
    <p:sldId id="1752" r:id="rId4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Snyd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AF32764-DAA8-4B19-B2B1-CEED76CBB392}">
  <a:tblStyle styleId="{BAF32764-DAA8-4B19-B2B1-CEED76CBB3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1735"/>
    <p:restoredTop sz="94444"/>
  </p:normalViewPr>
  <p:slideViewPr>
    <p:cSldViewPr snapToGrid="0" snapToObjects="1">
      <p:cViewPr varScale="1">
        <p:scale>
          <a:sx n="108" d="100"/>
          <a:sy n="108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10-16T15:49:12.669" idx="3">
    <p:pos x="10" y="10"/>
    <p:text>Can Add More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9117BB-4626-408E-88DC-DCCC2BDB501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B85B95-755A-4319-A5FD-B68184CD30FB}">
      <dgm:prSet phldrT="[Text]" custT="1"/>
      <dgm:spPr>
        <a:ln>
          <a:noFill/>
        </a:ln>
      </dgm:spPr>
      <dgm:t>
        <a:bodyPr/>
        <a:lstStyle/>
        <a:p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59EC34-8B65-4374-8E19-9311846F3400}" type="parTrans" cxnId="{8A6968BD-A8A0-472F-9B9C-9A41A1B82FAB}">
      <dgm:prSet/>
      <dgm:spPr/>
      <dgm:t>
        <a:bodyPr/>
        <a:lstStyle/>
        <a:p>
          <a:endParaRPr lang="en-US"/>
        </a:p>
      </dgm:t>
    </dgm:pt>
    <dgm:pt modelId="{D3822ACA-8A43-4357-83EC-E366AE86BBC0}" type="sibTrans" cxnId="{8A6968BD-A8A0-472F-9B9C-9A41A1B82FAB}">
      <dgm:prSet/>
      <dgm:spPr/>
      <dgm:t>
        <a:bodyPr/>
        <a:lstStyle/>
        <a:p>
          <a:endParaRPr lang="en-US"/>
        </a:p>
      </dgm:t>
    </dgm:pt>
    <dgm:pt modelId="{4E9CACA1-5099-4192-A157-16FAE4A5BC20}">
      <dgm:prSet phldrT="[Text]" phldr="1"/>
      <dgm:spPr/>
      <dgm:t>
        <a:bodyPr/>
        <a:lstStyle/>
        <a:p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9510B9-ED71-481B-8377-7B48B0DA1BD2}" type="parTrans" cxnId="{9F538CE8-B339-44FC-8010-E430DB4F368B}">
      <dgm:prSet/>
      <dgm:spPr/>
      <dgm:t>
        <a:bodyPr/>
        <a:lstStyle/>
        <a:p>
          <a:endParaRPr lang="en-US"/>
        </a:p>
      </dgm:t>
    </dgm:pt>
    <dgm:pt modelId="{64606E25-6D24-49E4-958D-6A3120BBDF0C}" type="sibTrans" cxnId="{9F538CE8-B339-44FC-8010-E430DB4F368B}">
      <dgm:prSet/>
      <dgm:spPr/>
      <dgm:t>
        <a:bodyPr/>
        <a:lstStyle/>
        <a:p>
          <a:endParaRPr lang="en-US"/>
        </a:p>
      </dgm:t>
    </dgm:pt>
    <dgm:pt modelId="{B2D21904-2106-4415-977F-03844B635549}">
      <dgm:prSet phldrT="[Text]" phldr="1"/>
      <dgm:spPr/>
      <dgm:t>
        <a:bodyPr/>
        <a:lstStyle/>
        <a:p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9B01E8-134F-425D-8C0C-4DDEB05BFCEA}" type="parTrans" cxnId="{DF3FFE6E-7CE9-4478-8130-E5CE6DED8053}">
      <dgm:prSet/>
      <dgm:spPr/>
      <dgm:t>
        <a:bodyPr/>
        <a:lstStyle/>
        <a:p>
          <a:endParaRPr lang="en-US"/>
        </a:p>
      </dgm:t>
    </dgm:pt>
    <dgm:pt modelId="{9627FC5C-71FB-4A61-B5CC-150A78E48D60}" type="sibTrans" cxnId="{DF3FFE6E-7CE9-4478-8130-E5CE6DED8053}">
      <dgm:prSet/>
      <dgm:spPr/>
      <dgm:t>
        <a:bodyPr/>
        <a:lstStyle/>
        <a:p>
          <a:endParaRPr lang="en-US"/>
        </a:p>
      </dgm:t>
    </dgm:pt>
    <dgm:pt modelId="{BA7EDDFF-46C5-4139-8DB6-1B590687AFC5}">
      <dgm:prSet custT="1"/>
      <dgm:spPr>
        <a:solidFill>
          <a:srgbClr val="002060"/>
        </a:solidFill>
      </dgm:spPr>
      <dgm:t>
        <a:bodyPr/>
        <a:lstStyle/>
        <a:p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Heme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Onc</a:t>
          </a:r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2688DD-4682-400E-9CF2-1E375A023A08}" type="parTrans" cxnId="{04DF33D4-9915-4FC5-B501-E61D0022AEE8}">
      <dgm:prSet custT="1"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648E19-A267-41C0-BAC7-609CAAEDBEA1}" type="sibTrans" cxnId="{04DF33D4-9915-4FC5-B501-E61D0022AEE8}">
      <dgm:prSet/>
      <dgm:spPr/>
      <dgm:t>
        <a:bodyPr/>
        <a:lstStyle/>
        <a:p>
          <a:endParaRPr lang="en-US"/>
        </a:p>
      </dgm:t>
    </dgm:pt>
    <dgm:pt modelId="{5AFFC484-32CF-4754-ADEE-5BCD595FB345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Metabolic</a:t>
          </a: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5C59CC-4A5D-439A-95A0-1D767D0C658E}" type="parTrans" cxnId="{EFB6D6BA-059B-4CAF-A873-D763285AA641}">
      <dgm:prSet custT="1"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D332A5-9796-4101-8A52-3777BC575B21}" type="sibTrans" cxnId="{EFB6D6BA-059B-4CAF-A873-D763285AA641}">
      <dgm:prSet/>
      <dgm:spPr/>
      <dgm:t>
        <a:bodyPr/>
        <a:lstStyle/>
        <a:p>
          <a:endParaRPr lang="en-US"/>
        </a:p>
      </dgm:t>
    </dgm:pt>
    <dgm:pt modelId="{CE1F0884-9EDA-4701-80EF-30AE9D802A9D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Infectious</a:t>
          </a:r>
        </a:p>
      </dgm:t>
    </dgm:pt>
    <dgm:pt modelId="{5C60E1BE-ECCD-46B2-9792-DB5DEC223277}" type="parTrans" cxnId="{E74649BE-ED5B-425B-9DE2-AD9336C4CDE1}">
      <dgm:prSet custT="1"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22BE21-4AE2-4891-9022-9A99F27AE51E}" type="sibTrans" cxnId="{E74649BE-ED5B-425B-9DE2-AD9336C4CDE1}">
      <dgm:prSet/>
      <dgm:spPr/>
      <dgm:t>
        <a:bodyPr/>
        <a:lstStyle/>
        <a:p>
          <a:endParaRPr lang="en-US"/>
        </a:p>
      </dgm:t>
    </dgm:pt>
    <dgm:pt modelId="{5922FA77-AAE7-42C6-B797-E72AD6B7480F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Cardiovascular</a:t>
          </a:r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258AE786-E7FB-4774-99FE-DF232232A999}" type="sibTrans" cxnId="{9FA4D966-636B-474D-A0A3-D5263DCDFCBE}">
      <dgm:prSet/>
      <dgm:spPr/>
      <dgm:t>
        <a:bodyPr/>
        <a:lstStyle/>
        <a:p>
          <a:endParaRPr lang="en-US"/>
        </a:p>
      </dgm:t>
    </dgm:pt>
    <dgm:pt modelId="{ABB8D66C-AB1C-4081-BE4C-6CDBC4EA4480}" type="parTrans" cxnId="{9FA4D966-636B-474D-A0A3-D5263DCDFCBE}">
      <dgm:prSet custT="1"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975B2B-94ED-4E07-A62C-7B47E8BEEEF3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Other</a:t>
          </a:r>
        </a:p>
      </dgm:t>
    </dgm:pt>
    <dgm:pt modelId="{9AF961DE-50E0-491E-9EFA-DCB7CF0AFC37}" type="parTrans" cxnId="{C3686DD4-B3E5-4692-859E-3D81FBEF192D}">
      <dgm:prSet/>
      <dgm:spPr/>
      <dgm:t>
        <a:bodyPr/>
        <a:lstStyle/>
        <a:p>
          <a:endParaRPr lang="en-US"/>
        </a:p>
      </dgm:t>
    </dgm:pt>
    <dgm:pt modelId="{53536E02-EB6F-48F5-BB75-3D25F4FE1AB4}" type="sibTrans" cxnId="{C3686DD4-B3E5-4692-859E-3D81FBEF192D}">
      <dgm:prSet/>
      <dgm:spPr/>
      <dgm:t>
        <a:bodyPr/>
        <a:lstStyle/>
        <a:p>
          <a:endParaRPr lang="en-US"/>
        </a:p>
      </dgm:t>
    </dgm:pt>
    <dgm:pt modelId="{5314D008-51F4-492D-9CA9-935B2C888A5C}" type="pres">
      <dgm:prSet presAssocID="{6B9117BB-4626-408E-88DC-DCCC2BDB501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4196B4A-89DA-4997-8205-8C05F73F4353}" type="pres">
      <dgm:prSet presAssocID="{C2B85B95-755A-4319-A5FD-B68184CD30FB}" presName="centerShape" presStyleLbl="node0" presStyleIdx="0" presStyleCnt="1" custFlipHor="1" custScaleX="11503" custScaleY="16866" custLinFactNeighborX="-20432" custLinFactNeighborY="352"/>
      <dgm:spPr/>
    </dgm:pt>
    <dgm:pt modelId="{62EC06B2-CFF1-4373-A13E-4A4CE666ACB2}" type="pres">
      <dgm:prSet presAssocID="{965C59CC-4A5D-439A-95A0-1D767D0C658E}" presName="Name9" presStyleLbl="parChTrans1D2" presStyleIdx="0" presStyleCnt="5" custScaleX="2000000"/>
      <dgm:spPr/>
    </dgm:pt>
    <dgm:pt modelId="{F29B4FC6-FC8C-4B96-A694-14370405B301}" type="pres">
      <dgm:prSet presAssocID="{965C59CC-4A5D-439A-95A0-1D767D0C658E}" presName="connTx" presStyleLbl="parChTrans1D2" presStyleIdx="0" presStyleCnt="5"/>
      <dgm:spPr/>
    </dgm:pt>
    <dgm:pt modelId="{56303E3C-664D-4EE6-B10C-31EF41105734}" type="pres">
      <dgm:prSet presAssocID="{5AFFC484-32CF-4754-ADEE-5BCD595FB345}" presName="node" presStyleLbl="node1" presStyleIdx="0" presStyleCnt="5" custScaleX="213002" custScaleY="36659" custRadScaleRad="134949" custRadScaleInc="-129074">
        <dgm:presLayoutVars>
          <dgm:bulletEnabled val="1"/>
        </dgm:presLayoutVars>
      </dgm:prSet>
      <dgm:spPr/>
    </dgm:pt>
    <dgm:pt modelId="{4F352DF3-C845-4DB4-8B8F-AD80D9EAAA20}" type="pres">
      <dgm:prSet presAssocID="{5C60E1BE-ECCD-46B2-9792-DB5DEC223277}" presName="Name9" presStyleLbl="parChTrans1D2" presStyleIdx="1" presStyleCnt="5" custScaleX="2000000"/>
      <dgm:spPr/>
    </dgm:pt>
    <dgm:pt modelId="{3B8EA416-FBE7-4A65-97AB-0DF1CE3C1CB3}" type="pres">
      <dgm:prSet presAssocID="{5C60E1BE-ECCD-46B2-9792-DB5DEC223277}" presName="connTx" presStyleLbl="parChTrans1D2" presStyleIdx="1" presStyleCnt="5"/>
      <dgm:spPr/>
    </dgm:pt>
    <dgm:pt modelId="{F3AF02C0-45AB-4056-8386-1942BFC41FD3}" type="pres">
      <dgm:prSet presAssocID="{CE1F0884-9EDA-4701-80EF-30AE9D802A9D}" presName="node" presStyleLbl="node1" presStyleIdx="1" presStyleCnt="5" custScaleX="221075" custScaleY="26554" custRadScaleRad="138214" custRadScaleInc="421291">
        <dgm:presLayoutVars>
          <dgm:bulletEnabled val="1"/>
        </dgm:presLayoutVars>
      </dgm:prSet>
      <dgm:spPr/>
    </dgm:pt>
    <dgm:pt modelId="{AE948EA8-4823-4045-8E2C-BE73880989F2}" type="pres">
      <dgm:prSet presAssocID="{9AF961DE-50E0-491E-9EFA-DCB7CF0AFC37}" presName="Name9" presStyleLbl="parChTrans1D2" presStyleIdx="2" presStyleCnt="5"/>
      <dgm:spPr/>
    </dgm:pt>
    <dgm:pt modelId="{6FB57179-6E1E-4318-AB7B-4A779E7BF7E7}" type="pres">
      <dgm:prSet presAssocID="{9AF961DE-50E0-491E-9EFA-DCB7CF0AFC37}" presName="connTx" presStyleLbl="parChTrans1D2" presStyleIdx="2" presStyleCnt="5"/>
      <dgm:spPr/>
    </dgm:pt>
    <dgm:pt modelId="{5726DD27-1F8E-44A5-9D74-2B55014BFFA0}" type="pres">
      <dgm:prSet presAssocID="{27975B2B-94ED-4E07-A62C-7B47E8BEEEF3}" presName="node" presStyleLbl="node1" presStyleIdx="2" presStyleCnt="5" custScaleX="110058" custScaleY="41859" custRadScaleRad="137346" custRadScaleInc="346562">
        <dgm:presLayoutVars>
          <dgm:bulletEnabled val="1"/>
        </dgm:presLayoutVars>
      </dgm:prSet>
      <dgm:spPr/>
    </dgm:pt>
    <dgm:pt modelId="{DFA8AA5F-BD01-4D11-BB97-D5B8EEFB54A1}" type="pres">
      <dgm:prSet presAssocID="{CE2688DD-4682-400E-9CF2-1E375A023A08}" presName="Name9" presStyleLbl="parChTrans1D2" presStyleIdx="3" presStyleCnt="5" custScaleX="2000000"/>
      <dgm:spPr/>
    </dgm:pt>
    <dgm:pt modelId="{FCD46B96-9C35-4DEB-B5DF-6A02CE2776C8}" type="pres">
      <dgm:prSet presAssocID="{CE2688DD-4682-400E-9CF2-1E375A023A08}" presName="connTx" presStyleLbl="parChTrans1D2" presStyleIdx="3" presStyleCnt="5"/>
      <dgm:spPr/>
    </dgm:pt>
    <dgm:pt modelId="{6D618436-0EFB-4967-806D-8839C4553A7B}" type="pres">
      <dgm:prSet presAssocID="{BA7EDDFF-46C5-4139-8DB6-1B590687AFC5}" presName="node" presStyleLbl="node1" presStyleIdx="3" presStyleCnt="5" custScaleX="220719" custScaleY="33297" custRadScaleRad="83971" custRadScaleInc="-325257">
        <dgm:presLayoutVars>
          <dgm:bulletEnabled val="1"/>
        </dgm:presLayoutVars>
      </dgm:prSet>
      <dgm:spPr/>
    </dgm:pt>
    <dgm:pt modelId="{B5C306A3-5037-492B-BFDB-F2C13244A2D5}" type="pres">
      <dgm:prSet presAssocID="{ABB8D66C-AB1C-4081-BE4C-6CDBC4EA4480}" presName="Name9" presStyleLbl="parChTrans1D2" presStyleIdx="4" presStyleCnt="5" custScaleX="2000000"/>
      <dgm:spPr/>
    </dgm:pt>
    <dgm:pt modelId="{84D2096C-4A19-43B8-AB53-78DF6792AAF0}" type="pres">
      <dgm:prSet presAssocID="{ABB8D66C-AB1C-4081-BE4C-6CDBC4EA4480}" presName="connTx" presStyleLbl="parChTrans1D2" presStyleIdx="4" presStyleCnt="5"/>
      <dgm:spPr/>
    </dgm:pt>
    <dgm:pt modelId="{785BF3CD-49BE-4F46-834E-FBFE3963B753}" type="pres">
      <dgm:prSet presAssocID="{5922FA77-AAE7-42C6-B797-E72AD6B7480F}" presName="node" presStyleLbl="node1" presStyleIdx="4" presStyleCnt="5" custScaleX="236923" custScaleY="49175" custRadScaleRad="123976" custRadScaleInc="312542">
        <dgm:presLayoutVars>
          <dgm:bulletEnabled val="1"/>
        </dgm:presLayoutVars>
      </dgm:prSet>
      <dgm:spPr/>
    </dgm:pt>
  </dgm:ptLst>
  <dgm:cxnLst>
    <dgm:cxn modelId="{7C3C4706-8DE5-4252-98A2-9639190FBB09}" type="presOf" srcId="{CE2688DD-4682-400E-9CF2-1E375A023A08}" destId="{FCD46B96-9C35-4DEB-B5DF-6A02CE2776C8}" srcOrd="1" destOrd="0" presId="urn:microsoft.com/office/officeart/2005/8/layout/radial1"/>
    <dgm:cxn modelId="{C4265A0F-2467-4FC9-B163-6AB27FB14451}" type="presOf" srcId="{CE1F0884-9EDA-4701-80EF-30AE9D802A9D}" destId="{F3AF02C0-45AB-4056-8386-1942BFC41FD3}" srcOrd="0" destOrd="0" presId="urn:microsoft.com/office/officeart/2005/8/layout/radial1"/>
    <dgm:cxn modelId="{D2CC8320-B696-46EE-9341-6AE55F6863C5}" type="presOf" srcId="{9AF961DE-50E0-491E-9EFA-DCB7CF0AFC37}" destId="{6FB57179-6E1E-4318-AB7B-4A779E7BF7E7}" srcOrd="1" destOrd="0" presId="urn:microsoft.com/office/officeart/2005/8/layout/radial1"/>
    <dgm:cxn modelId="{D4E79629-D488-4E1B-9C72-0561CC4388D7}" type="presOf" srcId="{5C60E1BE-ECCD-46B2-9792-DB5DEC223277}" destId="{3B8EA416-FBE7-4A65-97AB-0DF1CE3C1CB3}" srcOrd="1" destOrd="0" presId="urn:microsoft.com/office/officeart/2005/8/layout/radial1"/>
    <dgm:cxn modelId="{46469C29-CED4-4FA7-9EA4-7F0AC4EE19E4}" type="presOf" srcId="{9AF961DE-50E0-491E-9EFA-DCB7CF0AFC37}" destId="{AE948EA8-4823-4045-8E2C-BE73880989F2}" srcOrd="0" destOrd="0" presId="urn:microsoft.com/office/officeart/2005/8/layout/radial1"/>
    <dgm:cxn modelId="{0D6F6339-D706-45DE-A8EC-3AD90571C232}" type="presOf" srcId="{6B9117BB-4626-408E-88DC-DCCC2BDB5016}" destId="{5314D008-51F4-492D-9CA9-935B2C888A5C}" srcOrd="0" destOrd="0" presId="urn:microsoft.com/office/officeart/2005/8/layout/radial1"/>
    <dgm:cxn modelId="{F6C56E40-E234-43A8-8C35-A40C4CF6496F}" type="presOf" srcId="{5922FA77-AAE7-42C6-B797-E72AD6B7480F}" destId="{785BF3CD-49BE-4F46-834E-FBFE3963B753}" srcOrd="0" destOrd="0" presId="urn:microsoft.com/office/officeart/2005/8/layout/radial1"/>
    <dgm:cxn modelId="{3DAD8940-98AD-4A78-8335-F9339F0FCEC3}" type="presOf" srcId="{ABB8D66C-AB1C-4081-BE4C-6CDBC4EA4480}" destId="{B5C306A3-5037-492B-BFDB-F2C13244A2D5}" srcOrd="0" destOrd="0" presId="urn:microsoft.com/office/officeart/2005/8/layout/radial1"/>
    <dgm:cxn modelId="{7854884A-01A6-4C82-A83E-4294DAFAD983}" type="presOf" srcId="{965C59CC-4A5D-439A-95A0-1D767D0C658E}" destId="{62EC06B2-CFF1-4373-A13E-4A4CE666ACB2}" srcOrd="0" destOrd="0" presId="urn:microsoft.com/office/officeart/2005/8/layout/radial1"/>
    <dgm:cxn modelId="{6595035D-8D7F-414F-B2A6-813884D6E857}" type="presOf" srcId="{5AFFC484-32CF-4754-ADEE-5BCD595FB345}" destId="{56303E3C-664D-4EE6-B10C-31EF41105734}" srcOrd="0" destOrd="0" presId="urn:microsoft.com/office/officeart/2005/8/layout/radial1"/>
    <dgm:cxn modelId="{9FA4D966-636B-474D-A0A3-D5263DCDFCBE}" srcId="{C2B85B95-755A-4319-A5FD-B68184CD30FB}" destId="{5922FA77-AAE7-42C6-B797-E72AD6B7480F}" srcOrd="4" destOrd="0" parTransId="{ABB8D66C-AB1C-4081-BE4C-6CDBC4EA4480}" sibTransId="{258AE786-E7FB-4774-99FE-DF232232A999}"/>
    <dgm:cxn modelId="{DF3FFE6E-7CE9-4478-8130-E5CE6DED8053}" srcId="{6B9117BB-4626-408E-88DC-DCCC2BDB5016}" destId="{B2D21904-2106-4415-977F-03844B635549}" srcOrd="2" destOrd="0" parTransId="{C89B01E8-134F-425D-8C0C-4DDEB05BFCEA}" sibTransId="{9627FC5C-71FB-4A61-B5CC-150A78E48D60}"/>
    <dgm:cxn modelId="{0C620A95-D0FA-4050-9C6F-27133024C0B7}" type="presOf" srcId="{27975B2B-94ED-4E07-A62C-7B47E8BEEEF3}" destId="{5726DD27-1F8E-44A5-9D74-2B55014BFFA0}" srcOrd="0" destOrd="0" presId="urn:microsoft.com/office/officeart/2005/8/layout/radial1"/>
    <dgm:cxn modelId="{ED91B09D-305B-41A6-93EE-D69930EBA451}" type="presOf" srcId="{5C60E1BE-ECCD-46B2-9792-DB5DEC223277}" destId="{4F352DF3-C845-4DB4-8B8F-AD80D9EAAA20}" srcOrd="0" destOrd="0" presId="urn:microsoft.com/office/officeart/2005/8/layout/radial1"/>
    <dgm:cxn modelId="{EFB6D6BA-059B-4CAF-A873-D763285AA641}" srcId="{C2B85B95-755A-4319-A5FD-B68184CD30FB}" destId="{5AFFC484-32CF-4754-ADEE-5BCD595FB345}" srcOrd="0" destOrd="0" parTransId="{965C59CC-4A5D-439A-95A0-1D767D0C658E}" sibTransId="{90D332A5-9796-4101-8A52-3777BC575B21}"/>
    <dgm:cxn modelId="{8A6968BD-A8A0-472F-9B9C-9A41A1B82FAB}" srcId="{6B9117BB-4626-408E-88DC-DCCC2BDB5016}" destId="{C2B85B95-755A-4319-A5FD-B68184CD30FB}" srcOrd="0" destOrd="0" parTransId="{C959EC34-8B65-4374-8E19-9311846F3400}" sibTransId="{D3822ACA-8A43-4357-83EC-E366AE86BBC0}"/>
    <dgm:cxn modelId="{E74649BE-ED5B-425B-9DE2-AD9336C4CDE1}" srcId="{C2B85B95-755A-4319-A5FD-B68184CD30FB}" destId="{CE1F0884-9EDA-4701-80EF-30AE9D802A9D}" srcOrd="1" destOrd="0" parTransId="{5C60E1BE-ECCD-46B2-9792-DB5DEC223277}" sibTransId="{D122BE21-4AE2-4891-9022-9A99F27AE51E}"/>
    <dgm:cxn modelId="{637ED5CE-7732-4F0C-BE82-C31C665DBB73}" type="presOf" srcId="{ABB8D66C-AB1C-4081-BE4C-6CDBC4EA4480}" destId="{84D2096C-4A19-43B8-AB53-78DF6792AAF0}" srcOrd="1" destOrd="0" presId="urn:microsoft.com/office/officeart/2005/8/layout/radial1"/>
    <dgm:cxn modelId="{CC2660D0-63C8-46AE-8B40-195CEE32794C}" type="presOf" srcId="{C2B85B95-755A-4319-A5FD-B68184CD30FB}" destId="{A4196B4A-89DA-4997-8205-8C05F73F4353}" srcOrd="0" destOrd="0" presId="urn:microsoft.com/office/officeart/2005/8/layout/radial1"/>
    <dgm:cxn modelId="{04DF33D4-9915-4FC5-B501-E61D0022AEE8}" srcId="{C2B85B95-755A-4319-A5FD-B68184CD30FB}" destId="{BA7EDDFF-46C5-4139-8DB6-1B590687AFC5}" srcOrd="3" destOrd="0" parTransId="{CE2688DD-4682-400E-9CF2-1E375A023A08}" sibTransId="{DF648E19-A267-41C0-BAC7-609CAAEDBEA1}"/>
    <dgm:cxn modelId="{C3686DD4-B3E5-4692-859E-3D81FBEF192D}" srcId="{C2B85B95-755A-4319-A5FD-B68184CD30FB}" destId="{27975B2B-94ED-4E07-A62C-7B47E8BEEEF3}" srcOrd="2" destOrd="0" parTransId="{9AF961DE-50E0-491E-9EFA-DCB7CF0AFC37}" sibTransId="{53536E02-EB6F-48F5-BB75-3D25F4FE1AB4}"/>
    <dgm:cxn modelId="{4445D8E5-DB34-4B8C-8944-3DFEB276917A}" type="presOf" srcId="{CE2688DD-4682-400E-9CF2-1E375A023A08}" destId="{DFA8AA5F-BD01-4D11-BB97-D5B8EEFB54A1}" srcOrd="0" destOrd="0" presId="urn:microsoft.com/office/officeart/2005/8/layout/radial1"/>
    <dgm:cxn modelId="{9F538CE8-B339-44FC-8010-E430DB4F368B}" srcId="{6B9117BB-4626-408E-88DC-DCCC2BDB5016}" destId="{4E9CACA1-5099-4192-A157-16FAE4A5BC20}" srcOrd="1" destOrd="0" parTransId="{BE9510B9-ED71-481B-8377-7B48B0DA1BD2}" sibTransId="{64606E25-6D24-49E4-958D-6A3120BBDF0C}"/>
    <dgm:cxn modelId="{58A49CEE-14AC-44C0-9C8A-6D8DDFA89E45}" type="presOf" srcId="{BA7EDDFF-46C5-4139-8DB6-1B590687AFC5}" destId="{6D618436-0EFB-4967-806D-8839C4553A7B}" srcOrd="0" destOrd="0" presId="urn:microsoft.com/office/officeart/2005/8/layout/radial1"/>
    <dgm:cxn modelId="{82F617F0-BEF7-457F-BE45-DECACFA83B75}" type="presOf" srcId="{965C59CC-4A5D-439A-95A0-1D767D0C658E}" destId="{F29B4FC6-FC8C-4B96-A694-14370405B301}" srcOrd="1" destOrd="0" presId="urn:microsoft.com/office/officeart/2005/8/layout/radial1"/>
    <dgm:cxn modelId="{452DAE6B-281D-4542-AA9E-1067D18D99D2}" type="presParOf" srcId="{5314D008-51F4-492D-9CA9-935B2C888A5C}" destId="{A4196B4A-89DA-4997-8205-8C05F73F4353}" srcOrd="0" destOrd="0" presId="urn:microsoft.com/office/officeart/2005/8/layout/radial1"/>
    <dgm:cxn modelId="{9BD715CE-B2F9-4A5A-AFF1-C9508E467810}" type="presParOf" srcId="{5314D008-51F4-492D-9CA9-935B2C888A5C}" destId="{62EC06B2-CFF1-4373-A13E-4A4CE666ACB2}" srcOrd="1" destOrd="0" presId="urn:microsoft.com/office/officeart/2005/8/layout/radial1"/>
    <dgm:cxn modelId="{711741F9-A498-4CD9-884C-9EDB45C15B24}" type="presParOf" srcId="{62EC06B2-CFF1-4373-A13E-4A4CE666ACB2}" destId="{F29B4FC6-FC8C-4B96-A694-14370405B301}" srcOrd="0" destOrd="0" presId="urn:microsoft.com/office/officeart/2005/8/layout/radial1"/>
    <dgm:cxn modelId="{6D69D7AE-E2D7-4DD4-9EF2-D519F9383F4E}" type="presParOf" srcId="{5314D008-51F4-492D-9CA9-935B2C888A5C}" destId="{56303E3C-664D-4EE6-B10C-31EF41105734}" srcOrd="2" destOrd="0" presId="urn:microsoft.com/office/officeart/2005/8/layout/radial1"/>
    <dgm:cxn modelId="{E1DF89ED-CA1C-44D4-B9AB-15E35543DA1E}" type="presParOf" srcId="{5314D008-51F4-492D-9CA9-935B2C888A5C}" destId="{4F352DF3-C845-4DB4-8B8F-AD80D9EAAA20}" srcOrd="3" destOrd="0" presId="urn:microsoft.com/office/officeart/2005/8/layout/radial1"/>
    <dgm:cxn modelId="{0CAE8DF9-E2E9-4591-9690-A702D8B01EB5}" type="presParOf" srcId="{4F352DF3-C845-4DB4-8B8F-AD80D9EAAA20}" destId="{3B8EA416-FBE7-4A65-97AB-0DF1CE3C1CB3}" srcOrd="0" destOrd="0" presId="urn:microsoft.com/office/officeart/2005/8/layout/radial1"/>
    <dgm:cxn modelId="{8AE603F3-EF74-4EB5-BCFF-FFD91EC40A98}" type="presParOf" srcId="{5314D008-51F4-492D-9CA9-935B2C888A5C}" destId="{F3AF02C0-45AB-4056-8386-1942BFC41FD3}" srcOrd="4" destOrd="0" presId="urn:microsoft.com/office/officeart/2005/8/layout/radial1"/>
    <dgm:cxn modelId="{1B352FF0-4657-476A-A1F5-91562FB5B1B8}" type="presParOf" srcId="{5314D008-51F4-492D-9CA9-935B2C888A5C}" destId="{AE948EA8-4823-4045-8E2C-BE73880989F2}" srcOrd="5" destOrd="0" presId="urn:microsoft.com/office/officeart/2005/8/layout/radial1"/>
    <dgm:cxn modelId="{EF49E69A-1F79-4C99-853A-B4524E0964A1}" type="presParOf" srcId="{AE948EA8-4823-4045-8E2C-BE73880989F2}" destId="{6FB57179-6E1E-4318-AB7B-4A779E7BF7E7}" srcOrd="0" destOrd="0" presId="urn:microsoft.com/office/officeart/2005/8/layout/radial1"/>
    <dgm:cxn modelId="{6B10757F-5B34-4C2F-B3FA-8F972ED82978}" type="presParOf" srcId="{5314D008-51F4-492D-9CA9-935B2C888A5C}" destId="{5726DD27-1F8E-44A5-9D74-2B55014BFFA0}" srcOrd="6" destOrd="0" presId="urn:microsoft.com/office/officeart/2005/8/layout/radial1"/>
    <dgm:cxn modelId="{11385E38-79A6-472C-83B9-FB3A3F4C38B2}" type="presParOf" srcId="{5314D008-51F4-492D-9CA9-935B2C888A5C}" destId="{DFA8AA5F-BD01-4D11-BB97-D5B8EEFB54A1}" srcOrd="7" destOrd="0" presId="urn:microsoft.com/office/officeart/2005/8/layout/radial1"/>
    <dgm:cxn modelId="{EABFCFAB-A0F8-42E2-9DB2-8E2BE6C70979}" type="presParOf" srcId="{DFA8AA5F-BD01-4D11-BB97-D5B8EEFB54A1}" destId="{FCD46B96-9C35-4DEB-B5DF-6A02CE2776C8}" srcOrd="0" destOrd="0" presId="urn:microsoft.com/office/officeart/2005/8/layout/radial1"/>
    <dgm:cxn modelId="{131127AA-E3F5-481D-8CE6-5643CCA25284}" type="presParOf" srcId="{5314D008-51F4-492D-9CA9-935B2C888A5C}" destId="{6D618436-0EFB-4967-806D-8839C4553A7B}" srcOrd="8" destOrd="0" presId="urn:microsoft.com/office/officeart/2005/8/layout/radial1"/>
    <dgm:cxn modelId="{8C0A0668-4048-4A7A-9681-AC94D442B9F4}" type="presParOf" srcId="{5314D008-51F4-492D-9CA9-935B2C888A5C}" destId="{B5C306A3-5037-492B-BFDB-F2C13244A2D5}" srcOrd="9" destOrd="0" presId="urn:microsoft.com/office/officeart/2005/8/layout/radial1"/>
    <dgm:cxn modelId="{3290CB8A-8BF7-4730-A015-A91FE453C865}" type="presParOf" srcId="{B5C306A3-5037-492B-BFDB-F2C13244A2D5}" destId="{84D2096C-4A19-43B8-AB53-78DF6792AAF0}" srcOrd="0" destOrd="0" presId="urn:microsoft.com/office/officeart/2005/8/layout/radial1"/>
    <dgm:cxn modelId="{FC4C3263-153E-4AFF-A4FA-56848D71E120}" type="presParOf" srcId="{5314D008-51F4-492D-9CA9-935B2C888A5C}" destId="{785BF3CD-49BE-4F46-834E-FBFE3963B753}" srcOrd="10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196B4A-89DA-4997-8205-8C05F73F4353}">
      <dsp:nvSpPr>
        <dsp:cNvPr id="0" name=""/>
        <dsp:cNvSpPr/>
      </dsp:nvSpPr>
      <dsp:spPr>
        <a:xfrm flipH="1">
          <a:off x="2534150" y="2502648"/>
          <a:ext cx="166678" cy="244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58559" y="2538438"/>
        <a:ext cx="117860" cy="172808"/>
      </dsp:txXfrm>
    </dsp:sp>
    <dsp:sp modelId="{62EC06B2-CFF1-4373-A13E-4A4CE666ACB2}">
      <dsp:nvSpPr>
        <dsp:cNvPr id="0" name=""/>
        <dsp:cNvSpPr/>
      </dsp:nvSpPr>
      <dsp:spPr>
        <a:xfrm rot="14321248">
          <a:off x="1307379" y="1808744"/>
          <a:ext cx="1651157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1651157" y="19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307379" y="1787042"/>
        <a:ext cx="1651157" cy="82557"/>
      </dsp:txXfrm>
    </dsp:sp>
    <dsp:sp modelId="{56303E3C-664D-4EE6-B10C-31EF41105734}">
      <dsp:nvSpPr>
        <dsp:cNvPr id="0" name=""/>
        <dsp:cNvSpPr/>
      </dsp:nvSpPr>
      <dsp:spPr>
        <a:xfrm>
          <a:off x="17" y="593248"/>
          <a:ext cx="3086395" cy="531188"/>
        </a:xfrm>
        <a:prstGeom prst="ellipse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Metabolic</a:t>
          </a: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2009" y="671039"/>
        <a:ext cx="2182411" cy="375606"/>
      </dsp:txXfrm>
    </dsp:sp>
    <dsp:sp modelId="{4F352DF3-C845-4DB4-8B8F-AD80D9EAAA20}">
      <dsp:nvSpPr>
        <dsp:cNvPr id="0" name=""/>
        <dsp:cNvSpPr/>
      </dsp:nvSpPr>
      <dsp:spPr>
        <a:xfrm rot="7109079">
          <a:off x="1234379" y="3493124"/>
          <a:ext cx="1802698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1802698" y="19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234379" y="3467634"/>
        <a:ext cx="1802698" cy="90134"/>
      </dsp:txXfrm>
    </dsp:sp>
    <dsp:sp modelId="{F3AF02C0-45AB-4056-8386-1942BFC41FD3}">
      <dsp:nvSpPr>
        <dsp:cNvPr id="0" name=""/>
        <dsp:cNvSpPr/>
      </dsp:nvSpPr>
      <dsp:spPr>
        <a:xfrm>
          <a:off x="0" y="4304531"/>
          <a:ext cx="3203372" cy="384766"/>
        </a:xfrm>
        <a:prstGeom prst="ellipse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Infectious</a:t>
          </a:r>
        </a:p>
      </dsp:txBody>
      <dsp:txXfrm>
        <a:off x="469123" y="4360879"/>
        <a:ext cx="2265126" cy="272070"/>
      </dsp:txXfrm>
    </dsp:sp>
    <dsp:sp modelId="{AE948EA8-4823-4045-8E2C-BE73880989F2}">
      <dsp:nvSpPr>
        <dsp:cNvPr id="0" name=""/>
        <dsp:cNvSpPr/>
      </dsp:nvSpPr>
      <dsp:spPr>
        <a:xfrm rot="10719367">
          <a:off x="1594489" y="2618240"/>
          <a:ext cx="939800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939800" y="19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040894" y="2614322"/>
        <a:ext cx="46990" cy="46990"/>
      </dsp:txXfrm>
    </dsp:sp>
    <dsp:sp modelId="{5726DD27-1F8E-44A5-9D74-2B55014BFFA0}">
      <dsp:nvSpPr>
        <dsp:cNvPr id="0" name=""/>
        <dsp:cNvSpPr/>
      </dsp:nvSpPr>
      <dsp:spPr>
        <a:xfrm>
          <a:off x="1392" y="2364240"/>
          <a:ext cx="1594738" cy="606536"/>
        </a:xfrm>
        <a:prstGeom prst="ellipse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Other</a:t>
          </a:r>
        </a:p>
      </dsp:txBody>
      <dsp:txXfrm>
        <a:off x="234936" y="2453065"/>
        <a:ext cx="1127650" cy="428886"/>
      </dsp:txXfrm>
    </dsp:sp>
    <dsp:sp modelId="{DFA8AA5F-BD01-4D11-BB97-D5B8EEFB54A1}">
      <dsp:nvSpPr>
        <dsp:cNvPr id="0" name=""/>
        <dsp:cNvSpPr/>
      </dsp:nvSpPr>
      <dsp:spPr>
        <a:xfrm rot="340321">
          <a:off x="2698384" y="2659017"/>
          <a:ext cx="920608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920608" y="19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8384" y="2655579"/>
        <a:ext cx="920608" cy="46030"/>
      </dsp:txXfrm>
    </dsp:sp>
    <dsp:sp modelId="{6D618436-0EFB-4967-806D-8839C4553A7B}">
      <dsp:nvSpPr>
        <dsp:cNvPr id="0" name=""/>
        <dsp:cNvSpPr/>
      </dsp:nvSpPr>
      <dsp:spPr>
        <a:xfrm>
          <a:off x="3353261" y="2615506"/>
          <a:ext cx="3198214" cy="482472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Heme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Onc</a:t>
          </a: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21629" y="2686162"/>
        <a:ext cx="2261478" cy="341160"/>
      </dsp:txXfrm>
    </dsp:sp>
    <dsp:sp modelId="{B5C306A3-5037-492B-BFDB-F2C13244A2D5}">
      <dsp:nvSpPr>
        <dsp:cNvPr id="0" name=""/>
        <dsp:cNvSpPr/>
      </dsp:nvSpPr>
      <dsp:spPr>
        <a:xfrm rot="19318190">
          <a:off x="2451737" y="1853419"/>
          <a:ext cx="2254054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2254054" y="195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51737" y="1816644"/>
        <a:ext cx="2254054" cy="112702"/>
      </dsp:txXfrm>
    </dsp:sp>
    <dsp:sp modelId="{785BF3CD-49BE-4F46-834E-FBFE3963B753}">
      <dsp:nvSpPr>
        <dsp:cNvPr id="0" name=""/>
        <dsp:cNvSpPr/>
      </dsp:nvSpPr>
      <dsp:spPr>
        <a:xfrm>
          <a:off x="3190278" y="478035"/>
          <a:ext cx="3433009" cy="712544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Cardiovascular</a:t>
          </a: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3693031" y="582385"/>
        <a:ext cx="2427503" cy="503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09360C-62E3-FA47-9545-917325550C41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4C906-99EC-B345-9F3E-8884A695DFFA}" type="slidenum">
              <a:rPr lang="en-US"/>
              <a:pPr/>
              <a:t>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97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E4C906-99EC-B345-9F3E-8884A695DFFA}" type="slidenum">
              <a:rPr lang="en-US"/>
              <a:pPr/>
              <a:t>15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74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/>
                </a:solidFill>
              </a:rPr>
              <a:t>A2M, Alpha-2-macroglobulin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/>
                </a:solidFill>
              </a:rPr>
              <a:t>SERPINF2, Alpha-2-antiplasmin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2"/>
                </a:solidFill>
              </a:rPr>
              <a:t>MEF2A, </a:t>
            </a:r>
            <a:r>
              <a:rPr lang="en-US" sz="1200" dirty="0" err="1">
                <a:solidFill>
                  <a:schemeClr val="accent2"/>
                </a:solidFill>
              </a:rPr>
              <a:t>Myocyte</a:t>
            </a:r>
            <a:r>
              <a:rPr lang="en-US" sz="1200" dirty="0">
                <a:solidFill>
                  <a:schemeClr val="accent2"/>
                </a:solidFill>
              </a:rPr>
              <a:t> Enhancer Factor 2A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2"/>
                </a:solidFill>
              </a:rPr>
              <a:t>MAP3K6, </a:t>
            </a:r>
            <a:r>
              <a:rPr lang="en-US" sz="800" dirty="0">
                <a:solidFill>
                  <a:schemeClr val="accent2"/>
                </a:solidFill>
              </a:rPr>
              <a:t>Mitogen-Activated Protein Kinase Kinase Kinase 6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2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BBD07-08C7-E04C-B3BE-B4019FDCB65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37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7BBD07-08C7-E04C-B3BE-B4019FDCB65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33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21463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Through extensive method development,</a:t>
            </a:r>
            <a:r>
              <a:rPr lang="en-US" baseline="0" dirty="0"/>
              <a:t> tracking exposome became feasible through high sensitivity NGS and Mass-spec technologies for biotics and chemicals, respectively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841A-C791-B347-AFCA-8C8FB3E9426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48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Hundreds</a:t>
            </a:r>
            <a:r>
              <a:rPr lang="en-US" baseline="0" dirty="0"/>
              <a:t> of chemicals share similar patterns, could get the numbers if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F841A-C791-B347-AFCA-8C8FB3E942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24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CFBDD7-E3FB-9049-8498-631DF256617F}" type="slidenum">
              <a:rPr lang="en-US"/>
              <a:pPr/>
              <a:t>42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37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42019-B1E0-274F-9F5F-55E8E2485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0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6692900" y="471011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fld id="{24791E93-A2B7-0848-BDB4-10A6DF01D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2400" cy="5143500"/>
          </a:xfrm>
          <a:prstGeom prst="rect">
            <a:avLst/>
          </a:prstGeom>
          <a:solidFill>
            <a:srgbClr val="002D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0"/>
            <a:ext cx="304800" cy="5143500"/>
          </a:xfrm>
          <a:prstGeom prst="rect">
            <a:avLst/>
          </a:prstGeom>
          <a:solidFill>
            <a:srgbClr val="002D72">
              <a:alpha val="7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41443" y="1200150"/>
            <a:ext cx="7885057" cy="3143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9536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2.jpeg"/><Relationship Id="rId10" Type="http://schemas.openxmlformats.org/officeDocument/2006/relationships/image" Target="../media/image11.jpeg"/><Relationship Id="rId4" Type="http://schemas.openxmlformats.org/officeDocument/2006/relationships/image" Target="../media/image3.jp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emf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emf"/><Relationship Id="rId9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6.jpg"/><Relationship Id="rId7" Type="http://schemas.openxmlformats.org/officeDocument/2006/relationships/image" Target="../media/image15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3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6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tiff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6.emf"/><Relationship Id="rId5" Type="http://schemas.openxmlformats.org/officeDocument/2006/relationships/image" Target="../media/image95.png"/><Relationship Id="rId4" Type="http://schemas.openxmlformats.org/officeDocument/2006/relationships/image" Target="../media/image94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1.xml"/><Relationship Id="rId4" Type="http://schemas.openxmlformats.org/officeDocument/2006/relationships/comments" Target="../comments/commen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3" Type="http://schemas.openxmlformats.org/officeDocument/2006/relationships/image" Target="../media/image107.jpg"/><Relationship Id="rId7" Type="http://schemas.openxmlformats.org/officeDocument/2006/relationships/image" Target="../media/image1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0.emf"/><Relationship Id="rId5" Type="http://schemas.openxmlformats.org/officeDocument/2006/relationships/image" Target="../media/image109.jpg"/><Relationship Id="rId10" Type="http://schemas.openxmlformats.org/officeDocument/2006/relationships/image" Target="../media/image100.png"/><Relationship Id="rId4" Type="http://schemas.openxmlformats.org/officeDocument/2006/relationships/image" Target="../media/image108.jpg"/><Relationship Id="rId9" Type="http://schemas.openxmlformats.org/officeDocument/2006/relationships/image" Target="../media/image11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685800"/>
            <a:ext cx="6457950" cy="85725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Helvetica" charset="0"/>
              </a:rPr>
              <a:t>Big Data and Health</a:t>
            </a:r>
            <a:endParaRPr lang="en-US" sz="3600" b="1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223846" y="1998574"/>
            <a:ext cx="3657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Helvetica" charset="0"/>
              </a:rPr>
              <a:t>Michael Snyder</a:t>
            </a:r>
          </a:p>
          <a:p>
            <a:endParaRPr lang="en-US" sz="800" dirty="0">
              <a:latin typeface="Helvetica" charset="0"/>
            </a:endParaRPr>
          </a:p>
          <a:p>
            <a:endParaRPr lang="en-US" sz="800" dirty="0">
              <a:latin typeface="Helvetica" charset="0"/>
            </a:endParaRPr>
          </a:p>
          <a:p>
            <a:r>
              <a:rPr lang="en-US" sz="2400" i="1" dirty="0">
                <a:latin typeface="Helvetica" charset="0"/>
              </a:rPr>
              <a:t>December 7</a:t>
            </a:r>
            <a:r>
              <a:rPr lang="en-US" sz="2400" i="1" baseline="30000" dirty="0">
                <a:latin typeface="Helvetica" charset="0"/>
              </a:rPr>
              <a:t>th</a:t>
            </a:r>
            <a:r>
              <a:rPr lang="en-US" sz="2400" i="1" dirty="0">
                <a:latin typeface="Helvetica" charset="0"/>
              </a:rPr>
              <a:t>, 2019</a:t>
            </a:r>
            <a:endParaRPr lang="en-US" sz="2400" i="1" dirty="0"/>
          </a:p>
        </p:txBody>
      </p:sp>
      <p:sp>
        <p:nvSpPr>
          <p:cNvPr id="5" name="Rectangle 4"/>
          <p:cNvSpPr/>
          <p:nvPr/>
        </p:nvSpPr>
        <p:spPr>
          <a:xfrm>
            <a:off x="1442860" y="4476661"/>
            <a:ext cx="63866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" charset="0"/>
              </a:rPr>
              <a:t>Conflicts: </a:t>
            </a:r>
            <a:r>
              <a:rPr lang="en-US" dirty="0" err="1">
                <a:latin typeface="Helvetica" charset="0"/>
              </a:rPr>
              <a:t>Personalis</a:t>
            </a:r>
            <a:r>
              <a:rPr lang="en-US" dirty="0">
                <a:latin typeface="Helvetica" charset="0"/>
              </a:rPr>
              <a:t>, </a:t>
            </a:r>
            <a:r>
              <a:rPr lang="en-US" dirty="0" err="1">
                <a:latin typeface="Helvetica" charset="0"/>
              </a:rPr>
              <a:t>Genapsys</a:t>
            </a:r>
            <a:r>
              <a:rPr lang="en-US" dirty="0">
                <a:latin typeface="Helvetica" charset="0"/>
              </a:rPr>
              <a:t>, </a:t>
            </a:r>
            <a:r>
              <a:rPr lang="en-US" dirty="0" err="1">
                <a:latin typeface="Helvetica" charset="0"/>
              </a:rPr>
              <a:t>SensOmics</a:t>
            </a:r>
            <a:r>
              <a:rPr lang="en-US" dirty="0">
                <a:latin typeface="Helvetica" charset="0"/>
              </a:rPr>
              <a:t>, </a:t>
            </a:r>
            <a:r>
              <a:rPr lang="en-US" dirty="0" err="1">
                <a:latin typeface="Helvetica" charset="0"/>
              </a:rPr>
              <a:t>Qbio</a:t>
            </a:r>
            <a:r>
              <a:rPr lang="en-US" dirty="0">
                <a:latin typeface="Helvetica" charset="0"/>
              </a:rPr>
              <a:t>, January, </a:t>
            </a:r>
            <a:r>
              <a:rPr lang="en-US" dirty="0" err="1">
                <a:latin typeface="Helvetica" charset="0"/>
              </a:rPr>
              <a:t>Fitricine</a:t>
            </a:r>
            <a:r>
              <a:rPr lang="en-US" dirty="0">
                <a:latin typeface="Helvetica" charset="0"/>
              </a:rPr>
              <a:t>, </a:t>
            </a:r>
            <a:r>
              <a:rPr lang="en-US" dirty="0" err="1">
                <a:latin typeface="Helvetica" charset="0"/>
              </a:rPr>
              <a:t>Mirvie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B2E61B-6950-704F-B2AF-01FA9E7FDC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37" t="22386" r="8237" b="19280"/>
          <a:stretch/>
        </p:blipFill>
        <p:spPr>
          <a:xfrm>
            <a:off x="4208709" y="1833768"/>
            <a:ext cx="4054758" cy="200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8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251423" y="1491250"/>
            <a:ext cx="2286203" cy="2789700"/>
            <a:chOff x="905897" y="2085738"/>
            <a:chExt cx="3048271" cy="3719599"/>
          </a:xfrm>
        </p:grpSpPr>
        <p:pic>
          <p:nvPicPr>
            <p:cNvPr id="14" name="Picture 13" descr="hea;thy person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4" r="7595" b="8463"/>
            <a:stretch/>
          </p:blipFill>
          <p:spPr>
            <a:xfrm>
              <a:off x="990600" y="2085738"/>
              <a:ext cx="2743200" cy="1964623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sp>
          <p:nvSpPr>
            <p:cNvPr id="9" name="Rectangle 8"/>
            <p:cNvSpPr/>
            <p:nvPr/>
          </p:nvSpPr>
          <p:spPr>
            <a:xfrm>
              <a:off x="905897" y="4143344"/>
              <a:ext cx="3048271" cy="16619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Focused on </a:t>
              </a:r>
              <a:r>
                <a:rPr lang="en-US" sz="1500" b="1" dirty="0"/>
                <a:t>Health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Proactive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Measure many things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Frequent?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Individual based</a:t>
              </a:r>
            </a:p>
          </p:txBody>
        </p:sp>
      </p:grpSp>
      <p:cxnSp>
        <p:nvCxnSpPr>
          <p:cNvPr id="5" name="Straight Arrow Connector 4"/>
          <p:cNvCxnSpPr/>
          <p:nvPr/>
        </p:nvCxnSpPr>
        <p:spPr bwMode="auto">
          <a:xfrm flipV="1">
            <a:off x="4400550" y="2247719"/>
            <a:ext cx="571501" cy="151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grpSp>
        <p:nvGrpSpPr>
          <p:cNvPr id="2" name="Group 1"/>
          <p:cNvGrpSpPr/>
          <p:nvPr/>
        </p:nvGrpSpPr>
        <p:grpSpPr>
          <a:xfrm>
            <a:off x="1657350" y="1491250"/>
            <a:ext cx="2686050" cy="2820315"/>
            <a:chOff x="5105400" y="2100080"/>
            <a:chExt cx="3581400" cy="3760421"/>
          </a:xfrm>
        </p:grpSpPr>
        <p:pic>
          <p:nvPicPr>
            <p:cNvPr id="13" name="Picture 12" descr="staying-healthy-on-cruise-ship-300x300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6" b="17472"/>
            <a:stretch/>
          </p:blipFill>
          <p:spPr>
            <a:xfrm>
              <a:off x="5410200" y="2100080"/>
              <a:ext cx="2743200" cy="2034780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5105400" y="4198508"/>
              <a:ext cx="3581400" cy="166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57175" indent="-257175">
                <a:buFont typeface="Arial" charset="0"/>
                <a:buChar char="•"/>
              </a:pPr>
              <a:r>
                <a:rPr lang="en-US" altLang="zh-CN" sz="1500" dirty="0"/>
                <a:t>Focus on </a:t>
              </a:r>
              <a:r>
                <a:rPr lang="en-US" altLang="zh-CN" sz="1500" b="1" dirty="0"/>
                <a:t>Illness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Reactive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Measure very few things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Infrequent</a:t>
              </a:r>
            </a:p>
            <a:p>
              <a:pPr marL="257175" indent="-257175">
                <a:buFont typeface="Arial" charset="0"/>
                <a:buChar char="•"/>
              </a:pPr>
              <a:r>
                <a:rPr lang="en-US" sz="1500" dirty="0"/>
                <a:t>Population based</a:t>
              </a:r>
            </a:p>
          </p:txBody>
        </p:sp>
      </p:grp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1202006" y="259145"/>
            <a:ext cx="6858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tx1"/>
                </a:solidFill>
                <a:latin typeface="+mn-lt"/>
              </a:rPr>
              <a:t>Medicine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514350" y="800100"/>
            <a:ext cx="6858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tx1"/>
                </a:solidFill>
                <a:latin typeface="+mn-lt"/>
              </a:rPr>
              <a:t>Presently</a:t>
            </a:r>
            <a:endParaRPr lang="en-US" altLang="zh-CN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918361" y="786062"/>
            <a:ext cx="6858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tx1"/>
                </a:solidFill>
                <a:latin typeface="+mn-lt"/>
              </a:rPr>
              <a:t>Should be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F370C5-F59C-AF4D-81F1-66A5F6CDC73B}"/>
              </a:ext>
            </a:extLst>
          </p:cNvPr>
          <p:cNvSpPr/>
          <p:nvPr/>
        </p:nvSpPr>
        <p:spPr>
          <a:xfrm>
            <a:off x="5363833" y="4457700"/>
            <a:ext cx="2263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/>
              <a:t>Precision Health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659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150" y="197442"/>
            <a:ext cx="5829300" cy="857250"/>
          </a:xfrm>
        </p:spPr>
        <p:txBody>
          <a:bodyPr/>
          <a:lstStyle/>
          <a:p>
            <a:r>
              <a:rPr lang="en-US" b="1" dirty="0">
                <a:latin typeface="+mn-lt"/>
              </a:rPr>
              <a:t>Importance in Individual Variation from “Normal”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579" y="4635669"/>
            <a:ext cx="59599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n-lt"/>
              </a:rPr>
              <a:t> </a:t>
            </a:r>
            <a:r>
              <a:rPr lang="en-US" sz="900" dirty="0" err="1">
                <a:latin typeface="+mn-lt"/>
              </a:rPr>
              <a:t>Sund-Levander</a:t>
            </a:r>
            <a:r>
              <a:rPr lang="en-US" sz="900" dirty="0">
                <a:latin typeface="+mn-lt"/>
              </a:rPr>
              <a:t> M. </a:t>
            </a:r>
            <a:r>
              <a:rPr lang="en-US" sz="900" dirty="0" err="1">
                <a:latin typeface="+mn-lt"/>
              </a:rPr>
              <a:t>Scand</a:t>
            </a:r>
            <a:r>
              <a:rPr lang="en-US" sz="900" dirty="0">
                <a:latin typeface="+mn-lt"/>
              </a:rPr>
              <a:t>  J Caring </a:t>
            </a:r>
            <a:r>
              <a:rPr lang="en-US" sz="900" dirty="0" err="1">
                <a:latin typeface="+mn-lt"/>
              </a:rPr>
              <a:t>Sci</a:t>
            </a:r>
            <a:r>
              <a:rPr lang="en-US" sz="900" dirty="0">
                <a:latin typeface="+mn-lt"/>
              </a:rPr>
              <a:t> 2002;122-8</a:t>
            </a:r>
            <a:r>
              <a:rPr lang="is-IS" sz="900" dirty="0">
                <a:latin typeface="+mn-lt"/>
              </a:rPr>
              <a:t>. &amp; Souissi N. Chronobio Int 2007;24:739 -48</a:t>
            </a:r>
          </a:p>
          <a:p>
            <a:endParaRPr lang="is-IS" sz="900" dirty="0">
              <a:latin typeface="+mn-lt"/>
            </a:endParaRPr>
          </a:p>
          <a:p>
            <a:endParaRPr lang="en-US" sz="9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1744" y="1174990"/>
            <a:ext cx="3967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242638"/>
                </a:solidFill>
                <a:latin typeface="+mn-lt"/>
                <a:cs typeface="Proxima Nova Bold"/>
              </a:rPr>
              <a:t>Oral temp in 2749 healthy individuals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28"/>
          <a:stretch/>
        </p:blipFill>
        <p:spPr>
          <a:xfrm>
            <a:off x="3558957" y="1724171"/>
            <a:ext cx="2026087" cy="25617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D73F71-8F72-1A4A-BDF5-AF13A94E68E7}"/>
              </a:ext>
            </a:extLst>
          </p:cNvPr>
          <p:cNvSpPr/>
          <p:nvPr/>
        </p:nvSpPr>
        <p:spPr bwMode="auto">
          <a:xfrm>
            <a:off x="5029200" y="1949549"/>
            <a:ext cx="4572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5B1C98-5DC7-314F-A09A-9E8F7AE26C1D}"/>
              </a:ext>
            </a:extLst>
          </p:cNvPr>
          <p:cNvSpPr/>
          <p:nvPr/>
        </p:nvSpPr>
        <p:spPr bwMode="auto">
          <a:xfrm>
            <a:off x="4267021" y="2202991"/>
            <a:ext cx="4572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1BB217-10E4-FF44-9EE4-50ABA7AB1E39}"/>
              </a:ext>
            </a:extLst>
          </p:cNvPr>
          <p:cNvSpPr/>
          <p:nvPr/>
        </p:nvSpPr>
        <p:spPr bwMode="auto">
          <a:xfrm>
            <a:off x="4597001" y="2629336"/>
            <a:ext cx="342900" cy="1506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A97001-4FB1-D042-B0BC-586A7A409959}"/>
              </a:ext>
            </a:extLst>
          </p:cNvPr>
          <p:cNvSpPr/>
          <p:nvPr/>
        </p:nvSpPr>
        <p:spPr>
          <a:xfrm>
            <a:off x="5013543" y="1941400"/>
            <a:ext cx="121580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100.8F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DE4BA9-727B-F644-BB1F-EE9A139526E7}"/>
              </a:ext>
            </a:extLst>
          </p:cNvPr>
          <p:cNvSpPr/>
          <p:nvPr/>
        </p:nvSpPr>
        <p:spPr>
          <a:xfrm>
            <a:off x="5013543" y="2333839"/>
            <a:ext cx="69362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99.1F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A68D5E-A5A9-9444-B07B-E452FBBFA102}"/>
              </a:ext>
            </a:extLst>
          </p:cNvPr>
          <p:cNvSpPr/>
          <p:nvPr/>
        </p:nvSpPr>
        <p:spPr>
          <a:xfrm>
            <a:off x="5013543" y="2677358"/>
            <a:ext cx="69362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/>
              <a:t>97.5F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DFDCEC-A391-5F48-AE69-A1E21791244A}"/>
              </a:ext>
            </a:extLst>
          </p:cNvPr>
          <p:cNvSpPr/>
          <p:nvPr/>
        </p:nvSpPr>
        <p:spPr bwMode="auto">
          <a:xfrm>
            <a:off x="4286250" y="3422453"/>
            <a:ext cx="342900" cy="1506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2E390E-A0F3-6541-8DDA-D7D45FCBB1B6}"/>
              </a:ext>
            </a:extLst>
          </p:cNvPr>
          <p:cNvSpPr/>
          <p:nvPr/>
        </p:nvSpPr>
        <p:spPr>
          <a:xfrm>
            <a:off x="5013543" y="3218370"/>
            <a:ext cx="69362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94.6F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7689C5-963E-CA48-85C1-006D579D59A4}"/>
              </a:ext>
            </a:extLst>
          </p:cNvPr>
          <p:cNvSpPr/>
          <p:nvPr/>
        </p:nvSpPr>
        <p:spPr bwMode="auto">
          <a:xfrm>
            <a:off x="5029200" y="3886200"/>
            <a:ext cx="342900" cy="1506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F27640-53B3-8943-BE69-CEB14DDF4278}"/>
              </a:ext>
            </a:extLst>
          </p:cNvPr>
          <p:cNvSpPr/>
          <p:nvPr/>
        </p:nvSpPr>
        <p:spPr>
          <a:xfrm>
            <a:off x="5013543" y="3802462"/>
            <a:ext cx="69362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92.0F</a:t>
            </a:r>
          </a:p>
        </p:txBody>
      </p:sp>
    </p:spTree>
    <p:extLst>
      <p:ext uri="{BB962C8B-B14F-4D97-AF65-F5344CB8AC3E}">
        <p14:creationId xmlns:p14="http://schemas.microsoft.com/office/powerpoint/2010/main" val="140733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yoga.jpg"/>
          <p:cNvPicPr>
            <a:picLocks noChangeAspect="1"/>
          </p:cNvPicPr>
          <p:nvPr/>
        </p:nvPicPr>
        <p:blipFill>
          <a:blip r:embed="rId2"/>
          <a:srcRect r="3386" b="5051"/>
          <a:stretch>
            <a:fillRect/>
          </a:stretch>
        </p:blipFill>
        <p:spPr>
          <a:xfrm>
            <a:off x="6061323" y="485775"/>
            <a:ext cx="1811740" cy="1193723"/>
          </a:xfrm>
          <a:prstGeom prst="rect">
            <a:avLst/>
          </a:prstGeom>
        </p:spPr>
      </p:pic>
      <p:pic>
        <p:nvPicPr>
          <p:cNvPr id="10" name="Picture 9" descr="dna_500I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990600"/>
            <a:ext cx="1787769" cy="11620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2343150" y="1438275"/>
            <a:ext cx="4686300" cy="21717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2100" dirty="0">
              <a:solidFill>
                <a:schemeClr val="tx1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4343400"/>
            <a:ext cx="62388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Food</a:t>
            </a:r>
            <a:endParaRPr lang="en-US" sz="1500" dirty="0"/>
          </a:p>
        </p:txBody>
      </p:sp>
      <p:pic>
        <p:nvPicPr>
          <p:cNvPr id="13" name="Picture 12" descr="staying-healthy-on-cruise-ship-300x300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98" b="10932"/>
          <a:stretch/>
        </p:blipFill>
        <p:spPr>
          <a:xfrm>
            <a:off x="5041061" y="1847850"/>
            <a:ext cx="1420080" cy="1200150"/>
          </a:xfrm>
          <a:prstGeom prst="rect">
            <a:avLst/>
          </a:prstGeom>
        </p:spPr>
      </p:pic>
      <p:pic>
        <p:nvPicPr>
          <p:cNvPr id="14" name="Picture 13" descr="hea;thy person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4" r="7595" b="8463"/>
          <a:stretch/>
        </p:blipFill>
        <p:spPr>
          <a:xfrm>
            <a:off x="2857501" y="1905001"/>
            <a:ext cx="1600199" cy="11460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9" name="Rectangle 8"/>
          <p:cNvSpPr/>
          <p:nvPr/>
        </p:nvSpPr>
        <p:spPr>
          <a:xfrm>
            <a:off x="3200401" y="3044652"/>
            <a:ext cx="74251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Health</a:t>
            </a:r>
            <a:endParaRPr lang="en-US" sz="1500" dirty="0"/>
          </a:p>
        </p:txBody>
      </p:sp>
      <p:sp>
        <p:nvSpPr>
          <p:cNvPr id="15" name="Rectangle 14"/>
          <p:cNvSpPr/>
          <p:nvPr/>
        </p:nvSpPr>
        <p:spPr>
          <a:xfrm>
            <a:off x="5257800" y="3048000"/>
            <a:ext cx="8819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Disease</a:t>
            </a:r>
            <a:endParaRPr lang="en-US" sz="1500" dirty="0"/>
          </a:p>
        </p:txBody>
      </p:sp>
      <p:cxnSp>
        <p:nvCxnSpPr>
          <p:cNvPr id="5" name="Straight Arrow Connector 4"/>
          <p:cNvCxnSpPr>
            <a:stCxn id="14" idx="3"/>
          </p:cNvCxnSpPr>
          <p:nvPr/>
        </p:nvCxnSpPr>
        <p:spPr bwMode="auto">
          <a:xfrm flipV="1">
            <a:off x="4457700" y="2476500"/>
            <a:ext cx="571501" cy="1515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1371601" y="762000"/>
            <a:ext cx="92365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Genome</a:t>
            </a:r>
            <a:endParaRPr lang="en-US" sz="1500" dirty="0"/>
          </a:p>
        </p:txBody>
      </p:sp>
      <p:sp>
        <p:nvSpPr>
          <p:cNvPr id="18" name="Rectangle 17"/>
          <p:cNvSpPr/>
          <p:nvPr/>
        </p:nvSpPr>
        <p:spPr>
          <a:xfrm>
            <a:off x="1284024" y="2476500"/>
            <a:ext cx="11063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Pathogens</a:t>
            </a:r>
            <a:endParaRPr lang="en-US" sz="1500" dirty="0"/>
          </a:p>
        </p:txBody>
      </p:sp>
      <p:sp>
        <p:nvSpPr>
          <p:cNvPr id="23" name="Rectangle 22"/>
          <p:cNvSpPr/>
          <p:nvPr/>
        </p:nvSpPr>
        <p:spPr>
          <a:xfrm>
            <a:off x="7053541" y="3162300"/>
            <a:ext cx="72968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Stress</a:t>
            </a:r>
            <a:endParaRPr lang="en-US" sz="1500" dirty="0"/>
          </a:p>
        </p:txBody>
      </p:sp>
      <p:sp>
        <p:nvSpPr>
          <p:cNvPr id="19" name="Rectangle 18"/>
          <p:cNvSpPr/>
          <p:nvPr/>
        </p:nvSpPr>
        <p:spPr>
          <a:xfrm>
            <a:off x="5429251" y="819150"/>
            <a:ext cx="92365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/>
              <a:t>Exercise</a:t>
            </a:r>
            <a:endParaRPr lang="en-US" sz="1500" dirty="0"/>
          </a:p>
        </p:txBody>
      </p:sp>
      <p:pic>
        <p:nvPicPr>
          <p:cNvPr id="24" name="Picture 23" descr="AA02633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066" y="4395788"/>
            <a:ext cx="734402" cy="546499"/>
          </a:xfrm>
          <a:prstGeom prst="rect">
            <a:avLst/>
          </a:prstGeom>
        </p:spPr>
      </p:pic>
      <p:pic>
        <p:nvPicPr>
          <p:cNvPr id="25" name="Picture 24" descr="AA02666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4000500"/>
            <a:ext cx="309832" cy="623316"/>
          </a:xfrm>
          <a:prstGeom prst="rect">
            <a:avLst/>
          </a:prstGeom>
        </p:spPr>
      </p:pic>
      <p:pic>
        <p:nvPicPr>
          <p:cNvPr id="26" name="Picture 25" descr="AA04975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558" y="3902424"/>
            <a:ext cx="702426" cy="512414"/>
          </a:xfrm>
          <a:prstGeom prst="rect">
            <a:avLst/>
          </a:prstGeom>
        </p:spPr>
      </p:pic>
      <p:pic>
        <p:nvPicPr>
          <p:cNvPr id="27" name="Picture 26" descr="AA02635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02" y="4373003"/>
            <a:ext cx="590550" cy="664532"/>
          </a:xfrm>
          <a:prstGeom prst="rect">
            <a:avLst/>
          </a:prstGeom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1613" y="23813"/>
            <a:ext cx="7915275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latin typeface="Helvetica" charset="0"/>
                <a:ea typeface="Helvetica" charset="0"/>
                <a:cs typeface="Helvetica" charset="0"/>
              </a:rPr>
              <a:t>Health Is a Product of Genome &amp; </a:t>
            </a:r>
            <a:r>
              <a:rPr lang="en-US" altLang="zh-CN" sz="2400" dirty="0" err="1">
                <a:latin typeface="Helvetica" charset="0"/>
                <a:ea typeface="Helvetica" charset="0"/>
                <a:cs typeface="Helvetica" charset="0"/>
              </a:rPr>
              <a:t>Exposome</a:t>
            </a:r>
            <a:endParaRPr lang="en-US" altLang="zh-CN" sz="24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2" name="Picture 1" descr="images.jpe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28" y="3600450"/>
            <a:ext cx="1856922" cy="1314450"/>
          </a:xfrm>
          <a:prstGeom prst="rect">
            <a:avLst/>
          </a:prstGeom>
        </p:spPr>
      </p:pic>
      <p:pic>
        <p:nvPicPr>
          <p:cNvPr id="3" name="Picture 2" descr="pathogen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40" y="2824163"/>
            <a:ext cx="1116211" cy="7143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2"/>
          <a:srcRect r="24958"/>
          <a:stretch/>
        </p:blipFill>
        <p:spPr>
          <a:xfrm>
            <a:off x="1306576" y="4105665"/>
            <a:ext cx="1821128" cy="80893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181100" y="3767093"/>
            <a:ext cx="228460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 err="1"/>
              <a:t>Enironmental</a:t>
            </a:r>
            <a:r>
              <a:rPr lang="en-US" altLang="zh-CN" sz="1500" dirty="0"/>
              <a:t> Exposures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3258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Box 13"/>
          <p:cNvSpPr txBox="1">
            <a:spLocks noChangeArrowheads="1"/>
          </p:cNvSpPr>
          <p:nvPr/>
        </p:nvSpPr>
        <p:spPr bwMode="auto">
          <a:xfrm>
            <a:off x="3926932" y="886423"/>
            <a:ext cx="225309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/>
              <a:t>Genome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790827" y="1485901"/>
            <a:ext cx="563165" cy="3357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836507" y="2156929"/>
            <a:ext cx="621506" cy="286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75" name="TextBox 22"/>
          <p:cNvSpPr txBox="1">
            <a:spLocks noChangeArrowheads="1"/>
          </p:cNvSpPr>
          <p:nvPr/>
        </p:nvSpPr>
        <p:spPr bwMode="auto">
          <a:xfrm>
            <a:off x="3829050" y="1511928"/>
            <a:ext cx="244885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 err="1"/>
              <a:t>Transcriptome</a:t>
            </a:r>
            <a:endParaRPr lang="en-US" sz="1050" dirty="0"/>
          </a:p>
        </p:txBody>
      </p:sp>
      <p:sp>
        <p:nvSpPr>
          <p:cNvPr id="32776" name="TextBox 23"/>
          <p:cNvSpPr txBox="1">
            <a:spLocks noChangeArrowheads="1"/>
          </p:cNvSpPr>
          <p:nvPr/>
        </p:nvSpPr>
        <p:spPr bwMode="auto">
          <a:xfrm>
            <a:off x="4106421" y="1824888"/>
            <a:ext cx="189411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/>
              <a:t>Proteome</a:t>
            </a:r>
          </a:p>
        </p:txBody>
      </p:sp>
      <p:sp>
        <p:nvSpPr>
          <p:cNvPr id="32778" name="TextBox 28"/>
          <p:cNvSpPr txBox="1">
            <a:spLocks noChangeArrowheads="1"/>
          </p:cNvSpPr>
          <p:nvPr/>
        </p:nvSpPr>
        <p:spPr bwMode="auto">
          <a:xfrm>
            <a:off x="3926932" y="2439476"/>
            <a:ext cx="225309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 err="1"/>
              <a:t>Metabolome</a:t>
            </a:r>
            <a:endParaRPr lang="en-US" sz="1500" dirty="0"/>
          </a:p>
          <a:p>
            <a:pPr algn="ctr"/>
            <a:r>
              <a:rPr lang="en-US" sz="1500" dirty="0" err="1"/>
              <a:t>Lipidomics</a:t>
            </a:r>
            <a:endParaRPr lang="en-US" sz="1500" dirty="0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2823851" y="2575359"/>
            <a:ext cx="620315" cy="388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81" name="TextBox 53"/>
          <p:cNvSpPr txBox="1">
            <a:spLocks noChangeArrowheads="1"/>
          </p:cNvSpPr>
          <p:nvPr/>
        </p:nvSpPr>
        <p:spPr bwMode="auto">
          <a:xfrm>
            <a:off x="3926932" y="2971518"/>
            <a:ext cx="225309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/>
              <a:t>Autoantibody-</a:t>
            </a:r>
            <a:r>
              <a:rPr lang="en-US" sz="1500" dirty="0" err="1"/>
              <a:t>ome</a:t>
            </a:r>
            <a:endParaRPr lang="en-US" sz="1500" dirty="0"/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5543551" y="2430964"/>
            <a:ext cx="536972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90" name="TextBox 27"/>
          <p:cNvSpPr txBox="1">
            <a:spLocks noChangeArrowheads="1"/>
          </p:cNvSpPr>
          <p:nvPr/>
        </p:nvSpPr>
        <p:spPr bwMode="auto">
          <a:xfrm>
            <a:off x="1711150" y="36256"/>
            <a:ext cx="63366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/>
              <a:t>Longitudinal Personal Omics Profiling for Managing Health</a:t>
            </a:r>
          </a:p>
        </p:txBody>
      </p:sp>
      <p:sp>
        <p:nvSpPr>
          <p:cNvPr id="32791" name="TextBox 23"/>
          <p:cNvSpPr txBox="1">
            <a:spLocks noChangeArrowheads="1"/>
          </p:cNvSpPr>
          <p:nvPr/>
        </p:nvSpPr>
        <p:spPr bwMode="auto">
          <a:xfrm>
            <a:off x="3926931" y="2138057"/>
            <a:ext cx="225309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/>
              <a:t>Cytokines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374247" y="1222259"/>
            <a:ext cx="130690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dirty="0" err="1"/>
              <a:t>Epigenome</a:t>
            </a:r>
            <a:endParaRPr lang="en-US" sz="1500" dirty="0"/>
          </a:p>
        </p:txBody>
      </p:sp>
      <p:sp>
        <p:nvSpPr>
          <p:cNvPr id="29" name="TextBox 49"/>
          <p:cNvSpPr txBox="1">
            <a:spLocks noChangeArrowheads="1"/>
          </p:cNvSpPr>
          <p:nvPr/>
        </p:nvSpPr>
        <p:spPr bwMode="auto">
          <a:xfrm>
            <a:off x="5876105" y="1732528"/>
            <a:ext cx="237300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100" b="1" dirty="0">
                <a:solidFill>
                  <a:srgbClr val="FF0000"/>
                </a:solidFill>
              </a:rPr>
              <a:t>Billions of Measurements!</a:t>
            </a: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3926932" y="3261187"/>
            <a:ext cx="225309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/>
              <a:t>Microbiome (Gut, Urine, Nasal, Tongue, Skin)</a:t>
            </a:r>
          </a:p>
          <a:p>
            <a:pPr algn="ctr"/>
            <a:endParaRPr lang="en-US" sz="1500" dirty="0"/>
          </a:p>
        </p:txBody>
      </p:sp>
      <p:sp>
        <p:nvSpPr>
          <p:cNvPr id="33" name="TextBox 53"/>
          <p:cNvSpPr txBox="1">
            <a:spLocks noChangeArrowheads="1"/>
          </p:cNvSpPr>
          <p:nvPr/>
        </p:nvSpPr>
        <p:spPr bwMode="auto">
          <a:xfrm>
            <a:off x="2445461" y="788756"/>
            <a:ext cx="18407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 err="1"/>
              <a:t>Omics</a:t>
            </a:r>
            <a:r>
              <a:rPr lang="en-US" sz="1800" b="1" dirty="0"/>
              <a:t> Measurements</a:t>
            </a:r>
          </a:p>
        </p:txBody>
      </p:sp>
      <p:sp>
        <p:nvSpPr>
          <p:cNvPr id="35" name="Striped Right Arrow 34"/>
          <p:cNvSpPr/>
          <p:nvPr/>
        </p:nvSpPr>
        <p:spPr>
          <a:xfrm>
            <a:off x="2215817" y="4458814"/>
            <a:ext cx="5080147" cy="491563"/>
          </a:xfrm>
          <a:prstGeom prst="stripedRightArrow">
            <a:avLst/>
          </a:prstGeom>
          <a:gradFill flip="none" rotWithShape="1">
            <a:gsLst>
              <a:gs pos="0">
                <a:srgbClr val="51D707"/>
              </a:gs>
              <a:gs pos="100000">
                <a:srgbClr val="FFFFFF"/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36" name="Multiply 35"/>
          <p:cNvSpPr/>
          <p:nvPr/>
        </p:nvSpPr>
        <p:spPr>
          <a:xfrm>
            <a:off x="2150890" y="4807434"/>
            <a:ext cx="266280" cy="220786"/>
          </a:xfrm>
          <a:prstGeom prst="mathMultiply">
            <a:avLst>
              <a:gd name="adj1" fmla="val 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31370" y="4237914"/>
            <a:ext cx="9973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Year 2 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73477" y="4239562"/>
            <a:ext cx="7521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Year 1</a:t>
            </a:r>
          </a:p>
        </p:txBody>
      </p:sp>
      <p:sp>
        <p:nvSpPr>
          <p:cNvPr id="39" name="Multiply 38"/>
          <p:cNvSpPr/>
          <p:nvPr/>
        </p:nvSpPr>
        <p:spPr>
          <a:xfrm>
            <a:off x="3528771" y="4796231"/>
            <a:ext cx="266280" cy="235541"/>
          </a:xfrm>
          <a:prstGeom prst="mathMultiply">
            <a:avLst>
              <a:gd name="adj1" fmla="val 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0" name="Multiply 39"/>
          <p:cNvSpPr/>
          <p:nvPr/>
        </p:nvSpPr>
        <p:spPr>
          <a:xfrm>
            <a:off x="6410711" y="4788173"/>
            <a:ext cx="266280" cy="235541"/>
          </a:xfrm>
          <a:prstGeom prst="mathMultiply">
            <a:avLst>
              <a:gd name="adj1" fmla="val 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1" name="Multiply 40"/>
          <p:cNvSpPr/>
          <p:nvPr/>
        </p:nvSpPr>
        <p:spPr>
          <a:xfrm>
            <a:off x="5054968" y="4788172"/>
            <a:ext cx="266280" cy="235541"/>
          </a:xfrm>
          <a:prstGeom prst="mathMultiply">
            <a:avLst>
              <a:gd name="adj1" fmla="val 352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2" name="Multiply 41"/>
          <p:cNvSpPr/>
          <p:nvPr/>
        </p:nvSpPr>
        <p:spPr>
          <a:xfrm>
            <a:off x="3833893" y="4827484"/>
            <a:ext cx="149294" cy="146672"/>
          </a:xfrm>
          <a:prstGeom prst="mathMultiply">
            <a:avLst>
              <a:gd name="adj1" fmla="val 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3" name="Multiply 42"/>
          <p:cNvSpPr/>
          <p:nvPr/>
        </p:nvSpPr>
        <p:spPr>
          <a:xfrm>
            <a:off x="3948193" y="4829134"/>
            <a:ext cx="149294" cy="146672"/>
          </a:xfrm>
          <a:prstGeom prst="mathMultiply">
            <a:avLst>
              <a:gd name="adj1" fmla="val 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4" name="Multiply 43"/>
          <p:cNvSpPr/>
          <p:nvPr/>
        </p:nvSpPr>
        <p:spPr>
          <a:xfrm>
            <a:off x="4060849" y="4829134"/>
            <a:ext cx="149294" cy="146672"/>
          </a:xfrm>
          <a:prstGeom prst="mathMultiply">
            <a:avLst>
              <a:gd name="adj1" fmla="val 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5" name="Multiply 44"/>
          <p:cNvSpPr/>
          <p:nvPr/>
        </p:nvSpPr>
        <p:spPr>
          <a:xfrm>
            <a:off x="4163266" y="4829134"/>
            <a:ext cx="149294" cy="146672"/>
          </a:xfrm>
          <a:prstGeom prst="mathMultiply">
            <a:avLst>
              <a:gd name="adj1" fmla="val 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46" name="Multiply 45"/>
          <p:cNvSpPr/>
          <p:nvPr/>
        </p:nvSpPr>
        <p:spPr>
          <a:xfrm>
            <a:off x="4265682" y="4829134"/>
            <a:ext cx="149294" cy="146672"/>
          </a:xfrm>
          <a:prstGeom prst="mathMultiply">
            <a:avLst>
              <a:gd name="adj1" fmla="val 35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318" y="4000501"/>
            <a:ext cx="320882" cy="55657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004335" y="4308813"/>
            <a:ext cx="134203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Viral infection</a:t>
            </a:r>
          </a:p>
        </p:txBody>
      </p:sp>
      <p:pic>
        <p:nvPicPr>
          <p:cNvPr id="51" name="Shape 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977" y="2804544"/>
            <a:ext cx="505699" cy="50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 descr="dna_500I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151" y="1173664"/>
            <a:ext cx="675943" cy="439363"/>
          </a:xfrm>
          <a:prstGeom prst="rect">
            <a:avLst/>
          </a:prstGeom>
        </p:spPr>
      </p:pic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2432075" y="3220552"/>
            <a:ext cx="15161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/>
              <a:t>Biosensors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215812" y="2498347"/>
            <a:ext cx="17145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/>
              <a:t>Clinical Tests</a:t>
            </a:r>
          </a:p>
          <a:p>
            <a:pPr algn="ctr"/>
            <a:r>
              <a:rPr lang="en-US" sz="1800" b="1" dirty="0" err="1"/>
              <a:t>Questionaires</a:t>
            </a:r>
            <a:endParaRPr lang="en-US" sz="1800" b="1" dirty="0"/>
          </a:p>
          <a:p>
            <a:pPr algn="ctr"/>
            <a:endParaRPr lang="en-US" sz="1800" b="1" dirty="0"/>
          </a:p>
          <a:p>
            <a:pPr algn="ctr"/>
            <a:r>
              <a:rPr lang="en-US" sz="1800" b="1" dirty="0"/>
              <a:t>Stress </a:t>
            </a:r>
            <a:r>
              <a:rPr lang="en-US" sz="1800" b="1" dirty="0" err="1"/>
              <a:t>Echos</a:t>
            </a:r>
            <a:endParaRPr lang="en-US" sz="1800" b="1" dirty="0"/>
          </a:p>
          <a:p>
            <a:pPr algn="ctr"/>
            <a:r>
              <a:rPr lang="en-US" sz="1800" b="1" dirty="0"/>
              <a:t>Glucose Control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8F5D59-E3CE-9648-BD46-5CDB93C10C45}"/>
              </a:ext>
            </a:extLst>
          </p:cNvPr>
          <p:cNvGrpSpPr/>
          <p:nvPr/>
        </p:nvGrpSpPr>
        <p:grpSpPr>
          <a:xfrm>
            <a:off x="1161961" y="697132"/>
            <a:ext cx="1276988" cy="3587372"/>
            <a:chOff x="1279813" y="984629"/>
            <a:chExt cx="1276988" cy="358737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13F1C0E-6F02-9841-8EFD-96841D142A0D}"/>
                </a:ext>
              </a:extLst>
            </p:cNvPr>
            <p:cNvGrpSpPr/>
            <p:nvPr/>
          </p:nvGrpSpPr>
          <p:grpSpPr>
            <a:xfrm>
              <a:off x="1279813" y="984629"/>
              <a:ext cx="1276988" cy="386972"/>
              <a:chOff x="228600" y="838200"/>
              <a:chExt cx="1905000" cy="609601"/>
            </a:xfrm>
          </p:grpSpPr>
          <p:pic>
            <p:nvPicPr>
              <p:cNvPr id="113" name="Picture 8">
                <a:extLst>
                  <a:ext uri="{FF2B5EF4-FFF2-40B4-BE49-F238E27FC236}">
                    <a16:creationId xmlns:a16="http://schemas.microsoft.com/office/drawing/2014/main" id="{E9269AF3-7DAC-784D-813C-8CC1DC30FE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4" name="Picture 8">
                <a:extLst>
                  <a:ext uri="{FF2B5EF4-FFF2-40B4-BE49-F238E27FC236}">
                    <a16:creationId xmlns:a16="http://schemas.microsoft.com/office/drawing/2014/main" id="{06841E11-D2F0-9F4E-BC71-F74CD8A3E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Picture 8">
                <a:extLst>
                  <a:ext uri="{FF2B5EF4-FFF2-40B4-BE49-F238E27FC236}">
                    <a16:creationId xmlns:a16="http://schemas.microsoft.com/office/drawing/2014/main" id="{7DF0CB8B-EF22-6140-AEA8-96C66807C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Picture 8">
                <a:extLst>
                  <a:ext uri="{FF2B5EF4-FFF2-40B4-BE49-F238E27FC236}">
                    <a16:creationId xmlns:a16="http://schemas.microsoft.com/office/drawing/2014/main" id="{45303678-7B4A-A443-9356-FA5EA7FE8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" name="Picture 8">
                <a:extLst>
                  <a:ext uri="{FF2B5EF4-FFF2-40B4-BE49-F238E27FC236}">
                    <a16:creationId xmlns:a16="http://schemas.microsoft.com/office/drawing/2014/main" id="{13A4CA5D-9EDC-6248-AE5B-429FB8F2E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Picture 8">
                <a:extLst>
                  <a:ext uri="{FF2B5EF4-FFF2-40B4-BE49-F238E27FC236}">
                    <a16:creationId xmlns:a16="http://schemas.microsoft.com/office/drawing/2014/main" id="{0B5E9B89-D0A1-4C4B-B9DF-E708FE2E05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9" name="Picture 8">
                <a:extLst>
                  <a:ext uri="{FF2B5EF4-FFF2-40B4-BE49-F238E27FC236}">
                    <a16:creationId xmlns:a16="http://schemas.microsoft.com/office/drawing/2014/main" id="{31D0697C-2B87-7A45-A1D0-231826458C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A266876-DB4D-AA42-B255-BB16F04C2987}"/>
                </a:ext>
              </a:extLst>
            </p:cNvPr>
            <p:cNvGrpSpPr/>
            <p:nvPr/>
          </p:nvGrpSpPr>
          <p:grpSpPr>
            <a:xfrm>
              <a:off x="1279813" y="1441829"/>
              <a:ext cx="1276988" cy="386972"/>
              <a:chOff x="228600" y="838200"/>
              <a:chExt cx="1905000" cy="609601"/>
            </a:xfrm>
          </p:grpSpPr>
          <p:pic>
            <p:nvPicPr>
              <p:cNvPr id="106" name="Picture 8">
                <a:extLst>
                  <a:ext uri="{FF2B5EF4-FFF2-40B4-BE49-F238E27FC236}">
                    <a16:creationId xmlns:a16="http://schemas.microsoft.com/office/drawing/2014/main" id="{B7C69913-2818-934E-8214-47790AC326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Picture 8">
                <a:extLst>
                  <a:ext uri="{FF2B5EF4-FFF2-40B4-BE49-F238E27FC236}">
                    <a16:creationId xmlns:a16="http://schemas.microsoft.com/office/drawing/2014/main" id="{592C9145-D9D0-DE4F-93C9-05D7E99DF1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8" name="Picture 8">
                <a:extLst>
                  <a:ext uri="{FF2B5EF4-FFF2-40B4-BE49-F238E27FC236}">
                    <a16:creationId xmlns:a16="http://schemas.microsoft.com/office/drawing/2014/main" id="{BA633334-7084-1F45-8502-B321DCC751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9" name="Picture 8">
                <a:extLst>
                  <a:ext uri="{FF2B5EF4-FFF2-40B4-BE49-F238E27FC236}">
                    <a16:creationId xmlns:a16="http://schemas.microsoft.com/office/drawing/2014/main" id="{5522CDBB-CBD0-A44B-998E-B0FACF969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0" name="Picture 8">
                <a:extLst>
                  <a:ext uri="{FF2B5EF4-FFF2-40B4-BE49-F238E27FC236}">
                    <a16:creationId xmlns:a16="http://schemas.microsoft.com/office/drawing/2014/main" id="{508F0E84-1058-D44A-BEC0-39383E28A0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1" name="Picture 8">
                <a:extLst>
                  <a:ext uri="{FF2B5EF4-FFF2-40B4-BE49-F238E27FC236}">
                    <a16:creationId xmlns:a16="http://schemas.microsoft.com/office/drawing/2014/main" id="{4A4B8B7A-9903-B34E-B6C0-B6A4459424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2" name="Picture 8">
                <a:extLst>
                  <a:ext uri="{FF2B5EF4-FFF2-40B4-BE49-F238E27FC236}">
                    <a16:creationId xmlns:a16="http://schemas.microsoft.com/office/drawing/2014/main" id="{0CB065A3-31B3-3545-9842-DF995640A6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8D23C55-9937-0D4C-BA4F-8AB035D2506B}"/>
                </a:ext>
              </a:extLst>
            </p:cNvPr>
            <p:cNvGrpSpPr/>
            <p:nvPr/>
          </p:nvGrpSpPr>
          <p:grpSpPr>
            <a:xfrm>
              <a:off x="1279813" y="1899029"/>
              <a:ext cx="1276988" cy="386972"/>
              <a:chOff x="228600" y="838200"/>
              <a:chExt cx="1905000" cy="609601"/>
            </a:xfrm>
          </p:grpSpPr>
          <p:pic>
            <p:nvPicPr>
              <p:cNvPr id="99" name="Picture 8">
                <a:extLst>
                  <a:ext uri="{FF2B5EF4-FFF2-40B4-BE49-F238E27FC236}">
                    <a16:creationId xmlns:a16="http://schemas.microsoft.com/office/drawing/2014/main" id="{CEEEDF85-5FEE-4F46-9A47-9A3219ECE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0" name="Picture 8">
                <a:extLst>
                  <a:ext uri="{FF2B5EF4-FFF2-40B4-BE49-F238E27FC236}">
                    <a16:creationId xmlns:a16="http://schemas.microsoft.com/office/drawing/2014/main" id="{75B79396-553A-DC4A-AF22-CA96968169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1" name="Picture 8">
                <a:extLst>
                  <a:ext uri="{FF2B5EF4-FFF2-40B4-BE49-F238E27FC236}">
                    <a16:creationId xmlns:a16="http://schemas.microsoft.com/office/drawing/2014/main" id="{6F560117-2F11-A94F-B9C1-81EA069C08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2" name="Picture 8">
                <a:extLst>
                  <a:ext uri="{FF2B5EF4-FFF2-40B4-BE49-F238E27FC236}">
                    <a16:creationId xmlns:a16="http://schemas.microsoft.com/office/drawing/2014/main" id="{8CE557D7-2F35-CE45-96AC-8A96CBCF19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" name="Picture 8">
                <a:extLst>
                  <a:ext uri="{FF2B5EF4-FFF2-40B4-BE49-F238E27FC236}">
                    <a16:creationId xmlns:a16="http://schemas.microsoft.com/office/drawing/2014/main" id="{A609DD9E-CC05-F743-8DD8-E63AE1A82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" name="Picture 8">
                <a:extLst>
                  <a:ext uri="{FF2B5EF4-FFF2-40B4-BE49-F238E27FC236}">
                    <a16:creationId xmlns:a16="http://schemas.microsoft.com/office/drawing/2014/main" id="{AFFA2A68-3D48-554F-8306-B71D320EA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" name="Picture 8">
                <a:extLst>
                  <a:ext uri="{FF2B5EF4-FFF2-40B4-BE49-F238E27FC236}">
                    <a16:creationId xmlns:a16="http://schemas.microsoft.com/office/drawing/2014/main" id="{8D2E6A8C-2FA2-8E4C-86D4-39F968FF9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35F8D99-D2A9-9A48-9D13-FFDE707BF9FD}"/>
                </a:ext>
              </a:extLst>
            </p:cNvPr>
            <p:cNvGrpSpPr/>
            <p:nvPr/>
          </p:nvGrpSpPr>
          <p:grpSpPr>
            <a:xfrm>
              <a:off x="1279813" y="2356229"/>
              <a:ext cx="1276988" cy="386972"/>
              <a:chOff x="228600" y="838200"/>
              <a:chExt cx="1905000" cy="609601"/>
            </a:xfrm>
          </p:grpSpPr>
          <p:pic>
            <p:nvPicPr>
              <p:cNvPr id="92" name="Picture 8">
                <a:extLst>
                  <a:ext uri="{FF2B5EF4-FFF2-40B4-BE49-F238E27FC236}">
                    <a16:creationId xmlns:a16="http://schemas.microsoft.com/office/drawing/2014/main" id="{23BD2245-9838-5A46-A1F6-5FC4F8735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3" name="Picture 8">
                <a:extLst>
                  <a:ext uri="{FF2B5EF4-FFF2-40B4-BE49-F238E27FC236}">
                    <a16:creationId xmlns:a16="http://schemas.microsoft.com/office/drawing/2014/main" id="{1B668FCE-F1E0-C348-A265-67681C2B1B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4" name="Picture 8">
                <a:extLst>
                  <a:ext uri="{FF2B5EF4-FFF2-40B4-BE49-F238E27FC236}">
                    <a16:creationId xmlns:a16="http://schemas.microsoft.com/office/drawing/2014/main" id="{045BA12D-D919-0346-87FF-751FCF0FF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" name="Picture 8">
                <a:extLst>
                  <a:ext uri="{FF2B5EF4-FFF2-40B4-BE49-F238E27FC236}">
                    <a16:creationId xmlns:a16="http://schemas.microsoft.com/office/drawing/2014/main" id="{F1B8FB5C-FD10-9249-BF68-A0A2E3F735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6" name="Picture 8">
                <a:extLst>
                  <a:ext uri="{FF2B5EF4-FFF2-40B4-BE49-F238E27FC236}">
                    <a16:creationId xmlns:a16="http://schemas.microsoft.com/office/drawing/2014/main" id="{6EA0D79E-28CF-6B44-AC7B-EFCA90E5DC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7" name="Picture 8">
                <a:extLst>
                  <a:ext uri="{FF2B5EF4-FFF2-40B4-BE49-F238E27FC236}">
                    <a16:creationId xmlns:a16="http://schemas.microsoft.com/office/drawing/2014/main" id="{574611E3-DB51-164D-96F4-55CEF1A5E0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Picture 8">
                <a:extLst>
                  <a:ext uri="{FF2B5EF4-FFF2-40B4-BE49-F238E27FC236}">
                    <a16:creationId xmlns:a16="http://schemas.microsoft.com/office/drawing/2014/main" id="{AA809990-EBAB-8D49-B68E-040C21258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19060A2-DE90-6942-83C8-247738CE89D2}"/>
                </a:ext>
              </a:extLst>
            </p:cNvPr>
            <p:cNvGrpSpPr/>
            <p:nvPr/>
          </p:nvGrpSpPr>
          <p:grpSpPr>
            <a:xfrm>
              <a:off x="1279813" y="2813429"/>
              <a:ext cx="1276988" cy="386972"/>
              <a:chOff x="228600" y="838200"/>
              <a:chExt cx="1905000" cy="609601"/>
            </a:xfrm>
          </p:grpSpPr>
          <p:pic>
            <p:nvPicPr>
              <p:cNvPr id="85" name="Picture 8">
                <a:extLst>
                  <a:ext uri="{FF2B5EF4-FFF2-40B4-BE49-F238E27FC236}">
                    <a16:creationId xmlns:a16="http://schemas.microsoft.com/office/drawing/2014/main" id="{E76907B8-BF12-A242-A573-2208B4D680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6" name="Picture 8">
                <a:extLst>
                  <a:ext uri="{FF2B5EF4-FFF2-40B4-BE49-F238E27FC236}">
                    <a16:creationId xmlns:a16="http://schemas.microsoft.com/office/drawing/2014/main" id="{27F69B26-7139-B044-B85F-28DD57AB4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7" name="Picture 8">
                <a:extLst>
                  <a:ext uri="{FF2B5EF4-FFF2-40B4-BE49-F238E27FC236}">
                    <a16:creationId xmlns:a16="http://schemas.microsoft.com/office/drawing/2014/main" id="{F8B232FE-748E-C644-9C03-8219F62FE0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8" name="Picture 8">
                <a:extLst>
                  <a:ext uri="{FF2B5EF4-FFF2-40B4-BE49-F238E27FC236}">
                    <a16:creationId xmlns:a16="http://schemas.microsoft.com/office/drawing/2014/main" id="{8B0DBB64-28C5-4E40-87CE-722D71533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9" name="Picture 8">
                <a:extLst>
                  <a:ext uri="{FF2B5EF4-FFF2-40B4-BE49-F238E27FC236}">
                    <a16:creationId xmlns:a16="http://schemas.microsoft.com/office/drawing/2014/main" id="{6B1982E1-7AD4-0647-A196-9D5D339882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0" name="Picture 8">
                <a:extLst>
                  <a:ext uri="{FF2B5EF4-FFF2-40B4-BE49-F238E27FC236}">
                    <a16:creationId xmlns:a16="http://schemas.microsoft.com/office/drawing/2014/main" id="{92F39AD7-9E48-814F-923B-4333FAAB43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8">
                <a:extLst>
                  <a:ext uri="{FF2B5EF4-FFF2-40B4-BE49-F238E27FC236}">
                    <a16:creationId xmlns:a16="http://schemas.microsoft.com/office/drawing/2014/main" id="{EF35C864-34CE-954E-BB1A-A14A61B72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D3A46ED-3AE7-B24A-A198-543D44E36366}"/>
                </a:ext>
              </a:extLst>
            </p:cNvPr>
            <p:cNvGrpSpPr/>
            <p:nvPr/>
          </p:nvGrpSpPr>
          <p:grpSpPr>
            <a:xfrm>
              <a:off x="1279813" y="3270629"/>
              <a:ext cx="1276988" cy="386972"/>
              <a:chOff x="228600" y="838200"/>
              <a:chExt cx="1905000" cy="609601"/>
            </a:xfrm>
          </p:grpSpPr>
          <p:pic>
            <p:nvPicPr>
              <p:cNvPr id="78" name="Picture 8">
                <a:extLst>
                  <a:ext uri="{FF2B5EF4-FFF2-40B4-BE49-F238E27FC236}">
                    <a16:creationId xmlns:a16="http://schemas.microsoft.com/office/drawing/2014/main" id="{B7D25C21-F16D-C747-8D4F-8EF4C88B5F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9" name="Picture 8">
                <a:extLst>
                  <a:ext uri="{FF2B5EF4-FFF2-40B4-BE49-F238E27FC236}">
                    <a16:creationId xmlns:a16="http://schemas.microsoft.com/office/drawing/2014/main" id="{786DFF09-76AE-8845-9B42-B47348E25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0" name="Picture 8">
                <a:extLst>
                  <a:ext uri="{FF2B5EF4-FFF2-40B4-BE49-F238E27FC236}">
                    <a16:creationId xmlns:a16="http://schemas.microsoft.com/office/drawing/2014/main" id="{D4784B76-CC77-C747-ADC5-42AFC961F1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1" name="Picture 8">
                <a:extLst>
                  <a:ext uri="{FF2B5EF4-FFF2-40B4-BE49-F238E27FC236}">
                    <a16:creationId xmlns:a16="http://schemas.microsoft.com/office/drawing/2014/main" id="{99840021-7F3E-5542-9E62-B0BC5E3E8B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2" name="Picture 8">
                <a:extLst>
                  <a:ext uri="{FF2B5EF4-FFF2-40B4-BE49-F238E27FC236}">
                    <a16:creationId xmlns:a16="http://schemas.microsoft.com/office/drawing/2014/main" id="{E8D8AB89-B65E-7E49-B951-A03827894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3" name="Picture 8">
                <a:extLst>
                  <a:ext uri="{FF2B5EF4-FFF2-40B4-BE49-F238E27FC236}">
                    <a16:creationId xmlns:a16="http://schemas.microsoft.com/office/drawing/2014/main" id="{4DD4C87E-835B-C046-A253-F3FFE8D604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4" name="Picture 8">
                <a:extLst>
                  <a:ext uri="{FF2B5EF4-FFF2-40B4-BE49-F238E27FC236}">
                    <a16:creationId xmlns:a16="http://schemas.microsoft.com/office/drawing/2014/main" id="{13B7F35F-D7A6-A14D-BE8A-2BA785BA4A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5E6E2B3-C5FD-FC4F-B36D-B907619A85D6}"/>
                </a:ext>
              </a:extLst>
            </p:cNvPr>
            <p:cNvGrpSpPr/>
            <p:nvPr/>
          </p:nvGrpSpPr>
          <p:grpSpPr>
            <a:xfrm>
              <a:off x="1279813" y="3727829"/>
              <a:ext cx="1276988" cy="386972"/>
              <a:chOff x="228600" y="838200"/>
              <a:chExt cx="1905000" cy="609601"/>
            </a:xfrm>
          </p:grpSpPr>
          <p:pic>
            <p:nvPicPr>
              <p:cNvPr id="71" name="Picture 8">
                <a:extLst>
                  <a:ext uri="{FF2B5EF4-FFF2-40B4-BE49-F238E27FC236}">
                    <a16:creationId xmlns:a16="http://schemas.microsoft.com/office/drawing/2014/main" id="{C00AE946-2AAB-E848-B726-4E9BAA4E5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" name="Picture 8">
                <a:extLst>
                  <a:ext uri="{FF2B5EF4-FFF2-40B4-BE49-F238E27FC236}">
                    <a16:creationId xmlns:a16="http://schemas.microsoft.com/office/drawing/2014/main" id="{DA1DF2CC-7906-0941-A2E3-C0B97F1241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3" name="Picture 8">
                <a:extLst>
                  <a:ext uri="{FF2B5EF4-FFF2-40B4-BE49-F238E27FC236}">
                    <a16:creationId xmlns:a16="http://schemas.microsoft.com/office/drawing/2014/main" id="{21C3FC1C-E7B2-4145-BFD0-D0B1BD6EFB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" name="Picture 8">
                <a:extLst>
                  <a:ext uri="{FF2B5EF4-FFF2-40B4-BE49-F238E27FC236}">
                    <a16:creationId xmlns:a16="http://schemas.microsoft.com/office/drawing/2014/main" id="{35786F96-2C4A-BB45-9EEE-FC130A0B13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5" name="Picture 8">
                <a:extLst>
                  <a:ext uri="{FF2B5EF4-FFF2-40B4-BE49-F238E27FC236}">
                    <a16:creationId xmlns:a16="http://schemas.microsoft.com/office/drawing/2014/main" id="{81C62F9E-2770-3948-B3DE-4B0984D84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6" name="Picture 8">
                <a:extLst>
                  <a:ext uri="{FF2B5EF4-FFF2-40B4-BE49-F238E27FC236}">
                    <a16:creationId xmlns:a16="http://schemas.microsoft.com/office/drawing/2014/main" id="{91068BCC-24F2-664F-9B8E-86BF6CB47A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" name="Picture 8">
                <a:extLst>
                  <a:ext uri="{FF2B5EF4-FFF2-40B4-BE49-F238E27FC236}">
                    <a16:creationId xmlns:a16="http://schemas.microsoft.com/office/drawing/2014/main" id="{7D163233-8021-144D-A7A4-399866C45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29F946C-117D-1C41-B2D6-A511006559C8}"/>
                </a:ext>
              </a:extLst>
            </p:cNvPr>
            <p:cNvGrpSpPr/>
            <p:nvPr/>
          </p:nvGrpSpPr>
          <p:grpSpPr>
            <a:xfrm>
              <a:off x="1279813" y="4185029"/>
              <a:ext cx="1276988" cy="386972"/>
              <a:chOff x="228600" y="838200"/>
              <a:chExt cx="1905000" cy="609601"/>
            </a:xfrm>
          </p:grpSpPr>
          <p:pic>
            <p:nvPicPr>
              <p:cNvPr id="63" name="Picture 8">
                <a:extLst>
                  <a:ext uri="{FF2B5EF4-FFF2-40B4-BE49-F238E27FC236}">
                    <a16:creationId xmlns:a16="http://schemas.microsoft.com/office/drawing/2014/main" id="{1BD77880-F2FA-794E-B746-4613109CD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556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4" name="Picture 8">
                <a:extLst>
                  <a:ext uri="{FF2B5EF4-FFF2-40B4-BE49-F238E27FC236}">
                    <a16:creationId xmlns:a16="http://schemas.microsoft.com/office/drawing/2014/main" id="{124EF42F-0732-9B42-916B-D404DD45D5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717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" name="Picture 8">
                <a:extLst>
                  <a:ext uri="{FF2B5EF4-FFF2-40B4-BE49-F238E27FC236}">
                    <a16:creationId xmlns:a16="http://schemas.microsoft.com/office/drawing/2014/main" id="{7C28B855-D0FC-1A42-9D59-0214ECADBE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7878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" name="Picture 8">
                <a:extLst>
                  <a:ext uri="{FF2B5EF4-FFF2-40B4-BE49-F238E27FC236}">
                    <a16:creationId xmlns:a16="http://schemas.microsoft.com/office/drawing/2014/main" id="{D59F4BFF-598F-524A-A1FA-0D9A0E361E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6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" name="Picture 8">
                <a:extLst>
                  <a:ext uri="{FF2B5EF4-FFF2-40B4-BE49-F238E27FC236}">
                    <a16:creationId xmlns:a16="http://schemas.microsoft.com/office/drawing/2014/main" id="{105278DD-E83B-054C-9085-CE2A0E92AC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40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9" name="Picture 8">
                <a:extLst>
                  <a:ext uri="{FF2B5EF4-FFF2-40B4-BE49-F238E27FC236}">
                    <a16:creationId xmlns:a16="http://schemas.microsoft.com/office/drawing/2014/main" id="{C18DE4C2-C75C-8C48-B442-0E011C9BE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0200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Picture 8">
                <a:extLst>
                  <a:ext uri="{FF2B5EF4-FFF2-40B4-BE49-F238E27FC236}">
                    <a16:creationId xmlns:a16="http://schemas.microsoft.com/office/drawing/2014/main" id="{4768B3FB-D876-2244-B8EE-C46085E2D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57439" y="838200"/>
                <a:ext cx="276161" cy="609601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20" name="TextBox 13">
            <a:extLst>
              <a:ext uri="{FF2B5EF4-FFF2-40B4-BE49-F238E27FC236}">
                <a16:creationId xmlns:a16="http://schemas.microsoft.com/office/drawing/2014/main" id="{02391BF7-0667-C346-A4B0-9DA2D2784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242" y="4401553"/>
            <a:ext cx="22530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109 Individuals </a:t>
            </a:r>
          </a:p>
        </p:txBody>
      </p:sp>
      <p:sp>
        <p:nvSpPr>
          <p:cNvPr id="121" name="TextBox 13">
            <a:extLst>
              <a:ext uri="{FF2B5EF4-FFF2-40B4-BE49-F238E27FC236}">
                <a16:creationId xmlns:a16="http://schemas.microsoft.com/office/drawing/2014/main" id="{52EC97E2-E77C-A842-808A-DED91ED19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539" y="4418841"/>
            <a:ext cx="1378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6.5 </a:t>
            </a:r>
            <a:r>
              <a:rPr lang="en-US" sz="1800" dirty="0" err="1"/>
              <a:t>yrs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07042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9697883"/>
              </p:ext>
            </p:extLst>
          </p:nvPr>
        </p:nvGraphicFramePr>
        <p:xfrm>
          <a:off x="1230589" y="5031"/>
          <a:ext cx="6661280" cy="4900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35" y="1892616"/>
            <a:ext cx="1683641" cy="14457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7393" y="3069357"/>
            <a:ext cx="30146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7 Oncologic  Risk Genes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	(Thyroid Cancer in 1) 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Lymphoma (Imaging)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MGUS 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(IgM) 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Smoldering Myeloma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(IgM)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l-GR" sz="135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Thalassemia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(Clinical) 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l-GR" sz="135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Thalassemia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(Gene/Clinical)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Pros1 Mutation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(gene)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57057" y="4666322"/>
            <a:ext cx="31045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Lyme Disease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(wearable)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69709" y="1209465"/>
            <a:ext cx="2955254" cy="133882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6 Carotid Plaques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(imaging)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Atrial Fib.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(wearable)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RMB20 mutation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(gene)</a:t>
            </a:r>
          </a:p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 Reduced LVEF/GLS (imaging)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3 Dilated L. Atrium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(imaging) </a:t>
            </a:r>
          </a:p>
          <a:p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Pharmagenomic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(gene)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7739" y="2942954"/>
            <a:ext cx="1855511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Sleep Apnea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(wearable)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SLC7A9 mutation  (cystinuria risk)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Macroalbuminuria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2420" y="1180416"/>
            <a:ext cx="2668080" cy="62324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MODY mutation (gene)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 ABCC8 Mutation (gene)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14 New Diabetes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87067" y="-52481"/>
            <a:ext cx="5948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49 Major Health Discoveries </a:t>
            </a:r>
            <a:r>
              <a:rPr lang="en-US" sz="105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FDD093-4ED8-E44A-9BDB-9EF4F73FE4EE}"/>
              </a:ext>
            </a:extLst>
          </p:cNvPr>
          <p:cNvSpPr/>
          <p:nvPr/>
        </p:nvSpPr>
        <p:spPr>
          <a:xfrm>
            <a:off x="4807964" y="4863917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Rose, </a:t>
            </a:r>
            <a:r>
              <a:rPr lang="en-US" sz="1050" dirty="0" err="1"/>
              <a:t>Contrepois</a:t>
            </a:r>
            <a:r>
              <a:rPr lang="en-US" sz="1050" dirty="0"/>
              <a:t> et al. Nat. Medicine 2019</a:t>
            </a:r>
          </a:p>
        </p:txBody>
      </p:sp>
    </p:spTree>
    <p:extLst>
      <p:ext uri="{BB962C8B-B14F-4D97-AF65-F5344CB8AC3E}">
        <p14:creationId xmlns:p14="http://schemas.microsoft.com/office/powerpoint/2010/main" val="324208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1413185" y="189734"/>
            <a:ext cx="6686550" cy="857250"/>
          </a:xfrm>
        </p:spPr>
        <p:txBody>
          <a:bodyPr>
            <a:noAutofit/>
          </a:bodyPr>
          <a:lstStyle/>
          <a:p>
            <a:pPr eaLnBrk="1" hangingPunct="1"/>
            <a:r>
              <a:rPr lang="en-US" b="1" dirty="0">
                <a:solidFill>
                  <a:schemeClr val="tx1"/>
                </a:solidFill>
                <a:latin typeface="+mn-lt"/>
              </a:rPr>
              <a:t>Genome Sequencing – First </a:t>
            </a:r>
            <a:r>
              <a:rPr lang="en-US" b="1" dirty="0">
                <a:latin typeface="+mn-lt"/>
              </a:rPr>
              <a:t>70</a:t>
            </a:r>
            <a:r>
              <a:rPr lang="en-US" b="1" dirty="0">
                <a:solidFill>
                  <a:schemeClr val="tx1"/>
                </a:solidFill>
                <a:latin typeface="+mn-lt"/>
              </a:rPr>
              <a:t> People</a:t>
            </a:r>
          </a:p>
        </p:txBody>
      </p:sp>
      <p:sp>
        <p:nvSpPr>
          <p:cNvPr id="61443" name="Subtitle 2"/>
          <p:cNvSpPr>
            <a:spLocks noGrp="1"/>
          </p:cNvSpPr>
          <p:nvPr>
            <p:ph sz="quarter" idx="10"/>
          </p:nvPr>
        </p:nvSpPr>
        <p:spPr>
          <a:xfrm>
            <a:off x="1600200" y="857251"/>
            <a:ext cx="6115050" cy="3445388"/>
          </a:xfrm>
        </p:spPr>
        <p:txBody>
          <a:bodyPr>
            <a:noAutofit/>
          </a:bodyPr>
          <a:lstStyle/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2100" dirty="0">
                <a:latin typeface="+mn-lt"/>
                <a:ea typeface="Source Sans Pro" charset="0"/>
                <a:cs typeface="Source Sans Pro" charset="0"/>
                <a:sym typeface="Wingdings"/>
              </a:rPr>
              <a:t>Twelve have important pathogenic mutations: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solidFill>
                  <a:srgbClr val="FF0000"/>
                </a:solidFill>
                <a:latin typeface="+mn-lt"/>
                <a:ea typeface="Source Sans Pro" charset="0"/>
                <a:cs typeface="Source Sans Pro" charset="0"/>
                <a:sym typeface="Wingdings"/>
              </a:rPr>
              <a:t>SDHB (2X): high freq. of neuroendocrine tumors^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solidFill>
                  <a:srgbClr val="FF0000"/>
                </a:solidFill>
                <a:ea typeface="Source Sans Pro" charset="0"/>
                <a:cs typeface="Source Sans Pro" charset="0"/>
                <a:sym typeface="Wingdings"/>
              </a:rPr>
              <a:t>APC (2X): Colon cancer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solidFill>
                  <a:srgbClr val="FF0000"/>
                </a:solidFill>
                <a:ea typeface="Source Sans Pro" charset="0"/>
                <a:cs typeface="Source Sans Pro" charset="0"/>
                <a:sym typeface="Wingdings"/>
              </a:rPr>
              <a:t>BRCA1: Breast &amp; ovarian cancer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solidFill>
                  <a:srgbClr val="FF0000"/>
                </a:solidFill>
                <a:latin typeface="+mn-lt"/>
                <a:ea typeface="Source Sans Pro" charset="0"/>
                <a:cs typeface="Source Sans Pro" charset="0"/>
                <a:sym typeface="Wingdings"/>
              </a:rPr>
              <a:t>MUTYH: Colon cancer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latin typeface="+mn-lt"/>
                <a:ea typeface="Source Sans Pro" charset="0"/>
                <a:cs typeface="Source Sans Pro" charset="0"/>
                <a:sym typeface="Wingdings"/>
              </a:rPr>
              <a:t>SLC7A9: </a:t>
            </a:r>
            <a:r>
              <a:rPr lang="en-US" sz="1875" dirty="0" err="1">
                <a:latin typeface="+mn-lt"/>
                <a:ea typeface="Source Sans Pro" charset="0"/>
                <a:cs typeface="Source Sans Pro" charset="0"/>
                <a:sym typeface="Wingdings"/>
              </a:rPr>
              <a:t>Cystinuria</a:t>
            </a:r>
            <a:endParaRPr lang="en-US" sz="1875" dirty="0">
              <a:latin typeface="+mn-lt"/>
              <a:ea typeface="Source Sans Pro" charset="0"/>
              <a:cs typeface="Source Sans Pro" charset="0"/>
              <a:sym typeface="Wingdings"/>
            </a:endParaRP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latin typeface="+mn-lt"/>
                <a:ea typeface="Source Sans Pro" charset="0"/>
                <a:cs typeface="Source Sans Pro" charset="0"/>
                <a:sym typeface="Wingdings"/>
              </a:rPr>
              <a:t>RBM20: Dilated cardiomyopathy^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latin typeface="+mn-lt"/>
                <a:ea typeface="Source Sans Pro" charset="0"/>
                <a:cs typeface="Source Sans Pro" charset="0"/>
                <a:sym typeface="Wingdings"/>
              </a:rPr>
              <a:t>CHEK2: Breast cancer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ea typeface="Source Sans Pro" charset="0"/>
                <a:cs typeface="Source Sans Pro" charset="0"/>
              </a:rPr>
              <a:t>PROC: Affects coagulation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ea typeface="Source Sans Pro" charset="0"/>
                <a:cs typeface="Source Sans Pro" charset="0"/>
                <a:sym typeface="Wingdings"/>
              </a:rPr>
              <a:t>HNF1A: MODY mutation^</a:t>
            </a: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875" dirty="0">
                <a:ea typeface="Source Sans Pro" charset="0"/>
                <a:cs typeface="Source Sans Pro" charset="0"/>
                <a:sym typeface="Wingdings"/>
              </a:rPr>
              <a:t>ABCC8: </a:t>
            </a:r>
            <a:r>
              <a:rPr lang="en-US" sz="1875" dirty="0" err="1">
                <a:ea typeface="Source Sans Pro" charset="0"/>
                <a:cs typeface="Source Sans Pro" charset="0"/>
                <a:sym typeface="Wingdings"/>
              </a:rPr>
              <a:t>Hyperinsulinemic</a:t>
            </a:r>
            <a:r>
              <a:rPr lang="en-US" sz="1875" dirty="0">
                <a:ea typeface="Source Sans Pro" charset="0"/>
                <a:cs typeface="Source Sans Pro" charset="0"/>
                <a:sym typeface="Wingdings"/>
              </a:rPr>
              <a:t> hypoglycemia</a:t>
            </a:r>
            <a:endParaRPr lang="en-US" sz="1875" dirty="0">
              <a:solidFill>
                <a:srgbClr val="FF0000"/>
              </a:solidFill>
              <a:latin typeface="+mn-lt"/>
              <a:ea typeface="Source Sans Pro" charset="0"/>
              <a:cs typeface="Source Sans Pro" charset="0"/>
              <a:sym typeface="Wingdings"/>
            </a:endParaRPr>
          </a:p>
          <a:p>
            <a:pPr>
              <a:lnSpc>
                <a:spcPct val="80000"/>
              </a:lnSpc>
              <a:defRPr/>
            </a:pPr>
            <a:endParaRPr lang="en-US" sz="2100" dirty="0">
              <a:latin typeface="+mn-lt"/>
              <a:sym typeface="Wingdings"/>
            </a:endParaRP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2100" dirty="0">
                <a:latin typeface="+mn-lt"/>
                <a:sym typeface="Wingdings"/>
              </a:rPr>
              <a:t>All have reportable carrier mutations                                      and/or </a:t>
            </a:r>
            <a:r>
              <a:rPr lang="en-US" sz="2100" dirty="0" err="1">
                <a:latin typeface="+mn-lt"/>
                <a:sym typeface="Wingdings"/>
              </a:rPr>
              <a:t>pharmacogenetic</a:t>
            </a:r>
            <a:r>
              <a:rPr lang="en-US" sz="2100" dirty="0">
                <a:latin typeface="+mn-lt"/>
                <a:sym typeface="Wingdings"/>
              </a:rPr>
              <a:t> variants</a:t>
            </a: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endParaRPr lang="en-US" sz="2100" dirty="0">
              <a:latin typeface="+mn-lt"/>
              <a:sym typeface="Wingdings"/>
            </a:endParaRP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endParaRPr lang="en-US" sz="2850" dirty="0">
              <a:latin typeface="+mn-lt"/>
            </a:endParaRPr>
          </a:p>
        </p:txBody>
      </p:sp>
      <p:pic>
        <p:nvPicPr>
          <p:cNvPr id="4" name="Picture 3" descr="Group-of-Peop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92" y="1630980"/>
            <a:ext cx="1985018" cy="16896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452492" y="4569282"/>
            <a:ext cx="1426994" cy="2935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1600" dirty="0" err="1">
                <a:latin typeface="Source Sans Pro"/>
                <a:sym typeface="Wingdings"/>
              </a:rPr>
              <a:t>Personalis</a:t>
            </a:r>
            <a:r>
              <a:rPr lang="en-US" sz="1600" dirty="0">
                <a:latin typeface="Source Sans Pro"/>
                <a:sym typeface="Wingdings"/>
              </a:rPr>
              <a:t>, </a:t>
            </a:r>
            <a:r>
              <a:rPr lang="en-US" sz="1600" dirty="0" err="1">
                <a:latin typeface="Source Sans Pro"/>
                <a:sym typeface="Wingdings"/>
              </a:rPr>
              <a:t>Inc</a:t>
            </a:r>
            <a:endParaRPr lang="en-US" sz="1600" dirty="0">
              <a:latin typeface="Source Sans Pro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1" y="4733491"/>
            <a:ext cx="38683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Rego</a:t>
            </a:r>
            <a:r>
              <a:rPr lang="en-US" sz="1200" dirty="0"/>
              <a:t>, Dagan Rosenfeld et al. Mol. Case Studies 2018</a:t>
            </a:r>
          </a:p>
        </p:txBody>
      </p:sp>
    </p:spTree>
    <p:extLst>
      <p:ext uri="{BB962C8B-B14F-4D97-AF65-F5344CB8AC3E}">
        <p14:creationId xmlns:p14="http://schemas.microsoft.com/office/powerpoint/2010/main" val="243444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B3FD3C-6922-A640-AE47-D081E49799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118"/>
          <a:stretch/>
        </p:blipFill>
        <p:spPr>
          <a:xfrm>
            <a:off x="1315487" y="581891"/>
            <a:ext cx="6513025" cy="4561609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41C01C1-13C9-7A47-82F1-876AF0EECB57}"/>
              </a:ext>
            </a:extLst>
          </p:cNvPr>
          <p:cNvSpPr txBox="1">
            <a:spLocks/>
          </p:cNvSpPr>
          <p:nvPr/>
        </p:nvSpPr>
        <p:spPr bwMode="auto">
          <a:xfrm>
            <a:off x="842790" y="0"/>
            <a:ext cx="74584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sz="2100" dirty="0">
                <a:solidFill>
                  <a:schemeClr val="tx1"/>
                </a:solidFill>
              </a:rPr>
              <a:t>Polygenic Risk Score: Using Millions of Common SNPs</a:t>
            </a:r>
          </a:p>
        </p:txBody>
      </p:sp>
    </p:spTree>
    <p:extLst>
      <p:ext uri="{BB962C8B-B14F-4D97-AF65-F5344CB8AC3E}">
        <p14:creationId xmlns:p14="http://schemas.microsoft.com/office/powerpoint/2010/main" val="2330608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08-10 at 1.19.2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765" y="1539314"/>
            <a:ext cx="1814957" cy="264195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0626862-C8A3-3C41-8010-84A9B4FBC0C7}"/>
              </a:ext>
            </a:extLst>
          </p:cNvPr>
          <p:cNvGrpSpPr/>
          <p:nvPr/>
        </p:nvGrpSpPr>
        <p:grpSpPr>
          <a:xfrm>
            <a:off x="4003850" y="1398494"/>
            <a:ext cx="3809056" cy="2640522"/>
            <a:chOff x="5095194" y="1384359"/>
            <a:chExt cx="6919260" cy="444757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4FB9CE-9819-9A46-940F-88C211D2A2B8}"/>
                </a:ext>
              </a:extLst>
            </p:cNvPr>
            <p:cNvSpPr txBox="1"/>
            <p:nvPr/>
          </p:nvSpPr>
          <p:spPr>
            <a:xfrm>
              <a:off x="7643811" y="1384359"/>
              <a:ext cx="1567187" cy="680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25" b="1" dirty="0"/>
                <a:t>Facts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8C3D56-D43B-3646-B8AA-78C1FADBB0AD}"/>
                </a:ext>
              </a:extLst>
            </p:cNvPr>
            <p:cNvSpPr txBox="1"/>
            <p:nvPr/>
          </p:nvSpPr>
          <p:spPr>
            <a:xfrm>
              <a:off x="5095194" y="2969363"/>
              <a:ext cx="6919260" cy="563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/>
                <a:t>2. the 13</a:t>
              </a:r>
              <a:r>
                <a:rPr lang="en-US" sz="1575" baseline="30000" dirty="0"/>
                <a:t>th</a:t>
              </a:r>
              <a:r>
                <a:rPr lang="en-US" sz="1575" dirty="0"/>
                <a:t> leading cause of death (U.S.)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594E0C-B06E-484C-92C1-DC40CC21ADB5}"/>
                </a:ext>
              </a:extLst>
            </p:cNvPr>
            <p:cNvSpPr txBox="1"/>
            <p:nvPr/>
          </p:nvSpPr>
          <p:spPr>
            <a:xfrm>
              <a:off x="5095194" y="3735630"/>
              <a:ext cx="4554797" cy="563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/>
                <a:t>3. asymptotic as it grows 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2257E5-FBA0-A749-8203-6BEAECE32B57}"/>
                </a:ext>
              </a:extLst>
            </p:cNvPr>
            <p:cNvSpPr txBox="1"/>
            <p:nvPr/>
          </p:nvSpPr>
          <p:spPr>
            <a:xfrm>
              <a:off x="5095194" y="4501898"/>
              <a:ext cx="2536848" cy="563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/>
                <a:t>4. irreversible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48CA19-499C-564B-B8D4-79414F130988}"/>
                </a:ext>
              </a:extLst>
            </p:cNvPr>
            <p:cNvSpPr txBox="1"/>
            <p:nvPr/>
          </p:nvSpPr>
          <p:spPr>
            <a:xfrm>
              <a:off x="5095194" y="5268168"/>
              <a:ext cx="6095192" cy="563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/>
                <a:t>5. &gt;90% mortality rate upon rupture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ADD16-17FF-594C-A5CB-8A38525EDB0B}"/>
                </a:ext>
              </a:extLst>
            </p:cNvPr>
            <p:cNvSpPr txBox="1"/>
            <p:nvPr/>
          </p:nvSpPr>
          <p:spPr>
            <a:xfrm>
              <a:off x="5095194" y="2263856"/>
              <a:ext cx="6695042" cy="563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/>
                <a:t>1. affecting 10% of the aged population</a:t>
              </a:r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600200" y="191422"/>
            <a:ext cx="5915025" cy="7456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13" b="1" dirty="0">
                <a:solidFill>
                  <a:srgbClr val="0070C0"/>
                </a:solidFill>
                <a:latin typeface="+mn-lt"/>
              </a:rPr>
              <a:t>Abdominal Aortic Aneurysm:</a:t>
            </a:r>
            <a:br>
              <a:rPr lang="en-US" sz="2813" b="1" dirty="0">
                <a:solidFill>
                  <a:srgbClr val="0070C0"/>
                </a:solidFill>
                <a:latin typeface="+mn-lt"/>
              </a:rPr>
            </a:br>
            <a:r>
              <a:rPr lang="en-US" sz="2813" b="1" dirty="0">
                <a:solidFill>
                  <a:srgbClr val="0070C0"/>
                </a:solidFill>
                <a:latin typeface="+mn-lt"/>
              </a:rPr>
              <a:t>High Prevalence and Mortality</a:t>
            </a:r>
            <a:endParaRPr lang="en-US" sz="2813" b="1" dirty="0">
              <a:latin typeface="+mn-lt"/>
            </a:endParaRPr>
          </a:p>
        </p:txBody>
      </p:sp>
      <p:sp>
        <p:nvSpPr>
          <p:cNvPr id="18" name="Triangle 5">
            <a:extLst>
              <a:ext uri="{FF2B5EF4-FFF2-40B4-BE49-F238E27FC236}">
                <a16:creationId xmlns:a16="http://schemas.microsoft.com/office/drawing/2014/main" id="{E613600E-C0DF-234A-938B-C3157B65EDF3}"/>
              </a:ext>
            </a:extLst>
          </p:cNvPr>
          <p:cNvSpPr/>
          <p:nvPr/>
        </p:nvSpPr>
        <p:spPr>
          <a:xfrm rot="16200000">
            <a:off x="2843869" y="2433912"/>
            <a:ext cx="124570" cy="14867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E7C18A-7E16-A547-939E-8256C4D256DC}"/>
              </a:ext>
            </a:extLst>
          </p:cNvPr>
          <p:cNvSpPr txBox="1"/>
          <p:nvPr/>
        </p:nvSpPr>
        <p:spPr>
          <a:xfrm>
            <a:off x="2980493" y="2335489"/>
            <a:ext cx="1071127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dirty="0"/>
              <a:t>aneurysm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CFF4F2-284C-8E45-B8D0-AA2D675C3D20}"/>
              </a:ext>
            </a:extLst>
          </p:cNvPr>
          <p:cNvSpPr/>
          <p:nvPr/>
        </p:nvSpPr>
        <p:spPr>
          <a:xfrm>
            <a:off x="1589246" y="4732428"/>
            <a:ext cx="4124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Jingjing</a:t>
            </a:r>
            <a:r>
              <a:rPr lang="en-US" sz="1200" dirty="0"/>
              <a:t> LI, </a:t>
            </a:r>
            <a:r>
              <a:rPr lang="en-US" sz="1200" dirty="0" err="1"/>
              <a:t>Cuiping</a:t>
            </a:r>
            <a:r>
              <a:rPr lang="en-US" sz="1200" dirty="0"/>
              <a:t> Pan, Sai Zhang .. Phil Tsao, Cell 2018</a:t>
            </a:r>
          </a:p>
        </p:txBody>
      </p:sp>
    </p:spTree>
    <p:extLst>
      <p:ext uri="{BB962C8B-B14F-4D97-AF65-F5344CB8AC3E}">
        <p14:creationId xmlns:p14="http://schemas.microsoft.com/office/powerpoint/2010/main" val="366117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8-08-09 at 11.40.4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664" y="1036688"/>
            <a:ext cx="5579263" cy="31499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9A8051B-B5C7-FF44-BE3F-A9944C82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097" y="303111"/>
            <a:ext cx="5915025" cy="6604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13" b="1" dirty="0">
                <a:solidFill>
                  <a:srgbClr val="0070C0"/>
                </a:solidFill>
                <a:latin typeface="Calibri"/>
                <a:cs typeface="Calibri"/>
              </a:rPr>
              <a:t>Identifying Genes Associated with AAA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DCDE057-D90F-2D48-82D5-FB95A65B0B01}"/>
              </a:ext>
            </a:extLst>
          </p:cNvPr>
          <p:cNvSpPr txBox="1">
            <a:spLocks/>
          </p:cNvSpPr>
          <p:nvPr/>
        </p:nvSpPr>
        <p:spPr bwMode="auto">
          <a:xfrm>
            <a:off x="4737295" y="1036687"/>
            <a:ext cx="1446056" cy="67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350" b="1" dirty="0">
                <a:solidFill>
                  <a:schemeClr val="tx1"/>
                </a:solidFill>
              </a:rPr>
              <a:t>Call rare, pathogenic mutations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66779C-2777-3147-84A7-9708295232A4}"/>
              </a:ext>
            </a:extLst>
          </p:cNvPr>
          <p:cNvSpPr/>
          <p:nvPr/>
        </p:nvSpPr>
        <p:spPr>
          <a:xfrm>
            <a:off x="1600397" y="4438728"/>
            <a:ext cx="4124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Jingjing</a:t>
            </a:r>
            <a:r>
              <a:rPr lang="en-US" sz="1200" dirty="0"/>
              <a:t> LI, </a:t>
            </a:r>
            <a:r>
              <a:rPr lang="en-US" sz="1200" dirty="0" err="1"/>
              <a:t>Cuiping</a:t>
            </a:r>
            <a:r>
              <a:rPr lang="en-US" sz="1200" dirty="0"/>
              <a:t> Pan, Sai Zhang .. Phil Tsao, Cell 2018</a:t>
            </a:r>
          </a:p>
        </p:txBody>
      </p:sp>
    </p:spTree>
    <p:extLst>
      <p:ext uri="{BB962C8B-B14F-4D97-AF65-F5344CB8AC3E}">
        <p14:creationId xmlns:p14="http://schemas.microsoft.com/office/powerpoint/2010/main" val="728323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08-09 at 6.43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71" y="1437680"/>
            <a:ext cx="3275430" cy="30124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D7D906-FDB1-0A43-A951-4397286C5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140" y="17859"/>
            <a:ext cx="6858000" cy="809607"/>
          </a:xfrm>
        </p:spPr>
        <p:txBody>
          <a:bodyPr>
            <a:noAutofit/>
          </a:bodyPr>
          <a:lstStyle/>
          <a:p>
            <a:pPr algn="ctr"/>
            <a:r>
              <a:rPr lang="en-US" altLang="zh-CN" sz="2813" b="1" dirty="0">
                <a:solidFill>
                  <a:srgbClr val="0070C0"/>
                </a:solidFill>
                <a:latin typeface="Calibri"/>
                <a:cs typeface="Calibri"/>
              </a:rPr>
              <a:t>Relevant Modules</a:t>
            </a:r>
            <a:endParaRPr lang="en-US" sz="2813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ED56C9-0A16-E144-AFA2-3A95CE6249CC}"/>
              </a:ext>
            </a:extLst>
          </p:cNvPr>
          <p:cNvSpPr/>
          <p:nvPr/>
        </p:nvSpPr>
        <p:spPr>
          <a:xfrm>
            <a:off x="1732178" y="1007578"/>
            <a:ext cx="3080923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0070C0"/>
                </a:solidFill>
                <a:latin typeface="Calibri"/>
                <a:cs typeface="Calibri"/>
              </a:rPr>
              <a:t>Blood Circulation, Blood Pressure, </a:t>
            </a:r>
          </a:p>
          <a:p>
            <a:pPr algn="ctr"/>
            <a:r>
              <a:rPr lang="en-US" altLang="zh-CN" sz="1500" b="1" dirty="0">
                <a:solidFill>
                  <a:srgbClr val="0070C0"/>
                </a:solidFill>
                <a:latin typeface="Calibri"/>
                <a:cs typeface="Calibri"/>
              </a:rPr>
              <a:t>Cardiomyopathy</a:t>
            </a:r>
            <a:endParaRPr lang="en-US" sz="1500" dirty="0"/>
          </a:p>
        </p:txBody>
      </p:sp>
      <p:pic>
        <p:nvPicPr>
          <p:cNvPr id="8" name="Picture 7" descr="Screen Shot 2018-08-09 at 6.44.04 AM.png">
            <a:extLst>
              <a:ext uri="{FF2B5EF4-FFF2-40B4-BE49-F238E27FC236}">
                <a16:creationId xmlns:a16="http://schemas.microsoft.com/office/drawing/2014/main" id="{81B6870B-BC2A-964B-A85E-CDE138CFB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9"/>
          <a:stretch/>
        </p:blipFill>
        <p:spPr>
          <a:xfrm>
            <a:off x="5205033" y="2171700"/>
            <a:ext cx="2377283" cy="1626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B269E2-415A-ED43-9D56-D36EA518B9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274"/>
          <a:stretch/>
        </p:blipFill>
        <p:spPr>
          <a:xfrm>
            <a:off x="7315200" y="851730"/>
            <a:ext cx="359912" cy="1009618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639027"/>
            <a:ext cx="634008" cy="1268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97429EA-3A7B-C44B-9494-33D8650FEB60}"/>
              </a:ext>
            </a:extLst>
          </p:cNvPr>
          <p:cNvSpPr/>
          <p:nvPr/>
        </p:nvSpPr>
        <p:spPr>
          <a:xfrm>
            <a:off x="5772853" y="1062258"/>
            <a:ext cx="99738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0070C0"/>
                </a:solidFill>
                <a:latin typeface="Calibri"/>
                <a:cs typeface="Calibri"/>
              </a:rPr>
              <a:t>Aneurysm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15858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D7D906-FDB1-0A43-A951-4397286C5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019" y="286904"/>
            <a:ext cx="6858000" cy="745629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/>
                <a:cs typeface="Calibri"/>
              </a:rPr>
              <a:t>Predict AAA Using Personal Genomes and Lifestyles</a:t>
            </a:r>
          </a:p>
        </p:txBody>
      </p:sp>
      <p:pic>
        <p:nvPicPr>
          <p:cNvPr id="2" name="Picture 1" descr="Screen Shot 2018-08-10 at 5.33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2867"/>
            <a:ext cx="3041576" cy="2950369"/>
          </a:xfrm>
          <a:prstGeom prst="rect">
            <a:avLst/>
          </a:prstGeom>
        </p:spPr>
      </p:pic>
      <p:pic>
        <p:nvPicPr>
          <p:cNvPr id="3" name="Picture 2" descr="Screen Shot 2018-08-10 at 5.34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53" y="1321854"/>
            <a:ext cx="1480380" cy="866180"/>
          </a:xfrm>
          <a:prstGeom prst="rect">
            <a:avLst/>
          </a:prstGeom>
        </p:spPr>
      </p:pic>
      <p:pic>
        <p:nvPicPr>
          <p:cNvPr id="5" name="Picture 4" descr="Screen Shot 2018-08-10 at 5.35.4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663" y="2489501"/>
            <a:ext cx="2169914" cy="11540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A071FD-2F55-7A4A-8A89-5CE7177AE4A5}"/>
              </a:ext>
            </a:extLst>
          </p:cNvPr>
          <p:cNvSpPr/>
          <p:nvPr/>
        </p:nvSpPr>
        <p:spPr>
          <a:xfrm>
            <a:off x="1606265" y="4464798"/>
            <a:ext cx="4124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Jingjing</a:t>
            </a:r>
            <a:r>
              <a:rPr lang="en-US" sz="1200" dirty="0"/>
              <a:t> LI, </a:t>
            </a:r>
            <a:r>
              <a:rPr lang="en-US" sz="1200" dirty="0" err="1"/>
              <a:t>Cuiping</a:t>
            </a:r>
            <a:r>
              <a:rPr lang="en-US" sz="1200" dirty="0"/>
              <a:t> Pan, Sai Zhang .. Phil Tsao, Cell 2018</a:t>
            </a:r>
          </a:p>
        </p:txBody>
      </p:sp>
    </p:spTree>
    <p:extLst>
      <p:ext uri="{BB962C8B-B14F-4D97-AF65-F5344CB8AC3E}">
        <p14:creationId xmlns:p14="http://schemas.microsoft.com/office/powerpoint/2010/main" val="162503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680C5-ED80-644F-9744-A7D672BA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878" y="188748"/>
            <a:ext cx="5915025" cy="58569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Clinical Utility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22AEE6-8F5A-F744-BD57-06AB1C82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8" y="1073635"/>
            <a:ext cx="6248106" cy="35107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6B5834-0E78-264C-B4EC-7BBC1FC6624E}"/>
              </a:ext>
            </a:extLst>
          </p:cNvPr>
          <p:cNvSpPr/>
          <p:nvPr/>
        </p:nvSpPr>
        <p:spPr>
          <a:xfrm>
            <a:off x="1589246" y="4732428"/>
            <a:ext cx="41248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Jingjing</a:t>
            </a:r>
            <a:r>
              <a:rPr lang="en-US" sz="1200" dirty="0"/>
              <a:t> LI, </a:t>
            </a:r>
            <a:r>
              <a:rPr lang="en-US" sz="1200" dirty="0" err="1"/>
              <a:t>Cuiping</a:t>
            </a:r>
            <a:r>
              <a:rPr lang="en-US" sz="1200" dirty="0"/>
              <a:t> Pan, Sai Zhang .. Phil Tsao, Cell 2018</a:t>
            </a:r>
          </a:p>
        </p:txBody>
      </p:sp>
    </p:spTree>
    <p:extLst>
      <p:ext uri="{BB962C8B-B14F-4D97-AF65-F5344CB8AC3E}">
        <p14:creationId xmlns:p14="http://schemas.microsoft.com/office/powerpoint/2010/main" val="345440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908" r="2635" b="2179"/>
          <a:stretch/>
        </p:blipFill>
        <p:spPr>
          <a:xfrm>
            <a:off x="1342113" y="636407"/>
            <a:ext cx="6358263" cy="22649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3732" y="105493"/>
            <a:ext cx="59150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Discovery of B-Cell Lymphoma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583" t="37566" b="33718"/>
          <a:stretch/>
        </p:blipFill>
        <p:spPr>
          <a:xfrm>
            <a:off x="3486150" y="3006716"/>
            <a:ext cx="2585792" cy="20592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6FE544-939D-7946-B12A-4D4DF81AA67D}"/>
              </a:ext>
            </a:extLst>
          </p:cNvPr>
          <p:cNvSpPr/>
          <p:nvPr/>
        </p:nvSpPr>
        <p:spPr>
          <a:xfrm>
            <a:off x="6231802" y="4400550"/>
            <a:ext cx="165489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Rose, </a:t>
            </a:r>
            <a:r>
              <a:rPr lang="en-US" sz="1050" dirty="0" err="1"/>
              <a:t>Contrepois</a:t>
            </a:r>
            <a:r>
              <a:rPr lang="en-US" sz="1050" dirty="0"/>
              <a:t> et al. Nat. Medicine, in press</a:t>
            </a:r>
          </a:p>
        </p:txBody>
      </p:sp>
    </p:spTree>
    <p:extLst>
      <p:ext uri="{BB962C8B-B14F-4D97-AF65-F5344CB8AC3E}">
        <p14:creationId xmlns:p14="http://schemas.microsoft.com/office/powerpoint/2010/main" val="3191249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2734662" y="371476"/>
            <a:ext cx="4146604" cy="857250"/>
          </a:xfrm>
        </p:spPr>
        <p:txBody>
          <a:bodyPr>
            <a:noAutofit/>
          </a:bodyPr>
          <a:lstStyle/>
          <a:p>
            <a:pPr eaLnBrk="1" hangingPunct="1"/>
            <a:r>
              <a:rPr lang="en-US" sz="2100" b="1" dirty="0">
                <a:solidFill>
                  <a:schemeClr val="tx1"/>
                </a:solidFill>
                <a:latin typeface="+mn-lt"/>
              </a:rPr>
              <a:t>MGUS </a:t>
            </a:r>
            <a:r>
              <a:rPr lang="en-US" sz="2100" b="1" dirty="0" err="1">
                <a:solidFill>
                  <a:schemeClr val="tx1"/>
                </a:solidFill>
                <a:latin typeface="+mn-lt"/>
              </a:rPr>
              <a:t>PreCancer</a:t>
            </a:r>
            <a:r>
              <a:rPr lang="en-US" sz="2100" b="1" dirty="0">
                <a:solidFill>
                  <a:schemeClr val="tx1"/>
                </a:solidFill>
                <a:latin typeface="+mn-lt"/>
              </a:rPr>
              <a:t>: High IgM</a:t>
            </a:r>
          </a:p>
        </p:txBody>
      </p:sp>
      <p:sp>
        <p:nvSpPr>
          <p:cNvPr id="61443" name="Subtitle 2"/>
          <p:cNvSpPr>
            <a:spLocks noGrp="1"/>
          </p:cNvSpPr>
          <p:nvPr>
            <p:ph sz="quarter" idx="10"/>
          </p:nvPr>
        </p:nvSpPr>
        <p:spPr>
          <a:xfrm>
            <a:off x="1657350" y="800101"/>
            <a:ext cx="6115050" cy="344538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defRPr/>
            </a:pPr>
            <a:endParaRPr lang="en-US" sz="2100" dirty="0">
              <a:latin typeface="+mn-lt"/>
              <a:sym typeface="Wingdings"/>
            </a:endParaRPr>
          </a:p>
          <a:p>
            <a:pPr marL="685800" lvl="1" indent="-342900">
              <a:lnSpc>
                <a:spcPct val="80000"/>
              </a:lnSpc>
              <a:buFont typeface="Arial"/>
              <a:buChar char="•"/>
              <a:defRPr/>
            </a:pPr>
            <a:endParaRPr lang="en-US" sz="2850" dirty="0">
              <a:latin typeface="+mn-lt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4238" r="778" b="51462"/>
          <a:stretch/>
        </p:blipFill>
        <p:spPr>
          <a:xfrm>
            <a:off x="2400300" y="1366664"/>
            <a:ext cx="4716708" cy="28575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763FCE-C7D3-A745-A425-A8453224DBA9}"/>
              </a:ext>
            </a:extLst>
          </p:cNvPr>
          <p:cNvSpPr/>
          <p:nvPr/>
        </p:nvSpPr>
        <p:spPr>
          <a:xfrm>
            <a:off x="4807964" y="4863917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Rose, </a:t>
            </a:r>
            <a:r>
              <a:rPr lang="en-US" sz="1050" dirty="0" err="1"/>
              <a:t>Contrepois</a:t>
            </a:r>
            <a:r>
              <a:rPr lang="en-US" sz="1050" dirty="0"/>
              <a:t> et al. Nat. Medicine 2019</a:t>
            </a:r>
          </a:p>
        </p:txBody>
      </p:sp>
    </p:spTree>
    <p:extLst>
      <p:ext uri="{BB962C8B-B14F-4D97-AF65-F5344CB8AC3E}">
        <p14:creationId xmlns:p14="http://schemas.microsoft.com/office/powerpoint/2010/main" val="3369396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656" r="1614" b="35972"/>
          <a:stretch/>
        </p:blipFill>
        <p:spPr>
          <a:xfrm>
            <a:off x="3760809" y="381705"/>
            <a:ext cx="3620719" cy="4398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17276C-449A-E34A-A1D6-E0AAA9E18B68}"/>
              </a:ext>
            </a:extLst>
          </p:cNvPr>
          <p:cNvSpPr txBox="1"/>
          <p:nvPr/>
        </p:nvSpPr>
        <p:spPr>
          <a:xfrm>
            <a:off x="1474909" y="744699"/>
            <a:ext cx="24317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6 people with Carotid Plaque</a:t>
            </a:r>
          </a:p>
        </p:txBody>
      </p:sp>
    </p:spTree>
    <p:extLst>
      <p:ext uri="{BB962C8B-B14F-4D97-AF65-F5344CB8AC3E}">
        <p14:creationId xmlns:p14="http://schemas.microsoft.com/office/powerpoint/2010/main" val="1822188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775FF-B3B1-3A41-8044-D59F028A6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122" y="171451"/>
            <a:ext cx="5915025" cy="4014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50" b="1" dirty="0"/>
              <a:t>Transitions in DM status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9C3A83-E104-2A42-8547-0BFEF97A8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608" y="1033248"/>
            <a:ext cx="2731027" cy="35210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9636C6-8E82-0D46-B2E2-DBC0F056C8FF}"/>
              </a:ext>
            </a:extLst>
          </p:cNvPr>
          <p:cNvGrpSpPr/>
          <p:nvPr/>
        </p:nvGrpSpPr>
        <p:grpSpPr>
          <a:xfrm>
            <a:off x="5051714" y="644561"/>
            <a:ext cx="2835268" cy="4298404"/>
            <a:chOff x="4953000" y="881201"/>
            <a:chExt cx="3780357" cy="57312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4E47C77-D32C-774C-B1C5-1AAA13C4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1410" y="881201"/>
              <a:ext cx="3771947" cy="186384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0750ED-0FE7-F542-A8F9-0714A1E77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2833" y="2819400"/>
              <a:ext cx="3740524" cy="1811237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B235E7-3855-8940-AFCE-CEFA54D50712}"/>
                </a:ext>
              </a:extLst>
            </p:cNvPr>
            <p:cNvGrpSpPr/>
            <p:nvPr/>
          </p:nvGrpSpPr>
          <p:grpSpPr>
            <a:xfrm>
              <a:off x="4953000" y="4724400"/>
              <a:ext cx="3704639" cy="1888006"/>
              <a:chOff x="321274" y="3733414"/>
              <a:chExt cx="5820442" cy="294791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D02FDDF-B99A-074B-BF36-24934B6C49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189" t="4943"/>
              <a:stretch/>
            </p:blipFill>
            <p:spPr>
              <a:xfrm>
                <a:off x="562613" y="3733414"/>
                <a:ext cx="5579103" cy="2947913"/>
              </a:xfrm>
              <a:prstGeom prst="rect">
                <a:avLst/>
              </a:prstGeom>
            </p:spPr>
          </p:pic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6294057-E6E4-104E-8597-78553C8008F9}"/>
                  </a:ext>
                </a:extLst>
              </p:cNvPr>
              <p:cNvSpPr/>
              <p:nvPr/>
            </p:nvSpPr>
            <p:spPr>
              <a:xfrm>
                <a:off x="321274" y="3916649"/>
                <a:ext cx="296563" cy="3711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652D785-0B99-BD4C-AEC2-13B92301A68E}"/>
              </a:ext>
            </a:extLst>
          </p:cNvPr>
          <p:cNvSpPr/>
          <p:nvPr/>
        </p:nvSpPr>
        <p:spPr>
          <a:xfrm>
            <a:off x="1534122" y="4796233"/>
            <a:ext cx="2757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Rose, </a:t>
            </a:r>
            <a:r>
              <a:rPr lang="en-US" sz="1050" dirty="0" err="1"/>
              <a:t>Contrepois</a:t>
            </a:r>
            <a:r>
              <a:rPr lang="en-US" sz="1050" dirty="0"/>
              <a:t> et al. Nat. Medicine 2019</a:t>
            </a:r>
          </a:p>
        </p:txBody>
      </p:sp>
    </p:spTree>
    <p:extLst>
      <p:ext uri="{BB962C8B-B14F-4D97-AF65-F5344CB8AC3E}">
        <p14:creationId xmlns:p14="http://schemas.microsoft.com/office/powerpoint/2010/main" val="192047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57733" y="8600"/>
            <a:ext cx="77483" cy="187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TextBox 5"/>
          <p:cNvSpPr txBox="1"/>
          <p:nvPr/>
        </p:nvSpPr>
        <p:spPr>
          <a:xfrm>
            <a:off x="5720424" y="4866501"/>
            <a:ext cx="9428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/>
              <a:t>Tejas</a:t>
            </a:r>
            <a:r>
              <a:rPr lang="en-US" sz="1050" dirty="0"/>
              <a:t> Mishra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96475" y="85726"/>
            <a:ext cx="3611831" cy="4933859"/>
            <a:chOff x="1246909" y="1073479"/>
            <a:chExt cx="4422041" cy="782588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t="3103"/>
            <a:stretch/>
          </p:blipFill>
          <p:spPr>
            <a:xfrm>
              <a:off x="1373731" y="1339347"/>
              <a:ext cx="4295219" cy="756001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246909" y="1073479"/>
              <a:ext cx="273133" cy="256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52218" y="399411"/>
            <a:ext cx="3374372" cy="994172"/>
          </a:xfrm>
        </p:spPr>
        <p:txBody>
          <a:bodyPr/>
          <a:lstStyle/>
          <a:p>
            <a:r>
              <a:rPr lang="en-US" dirty="0"/>
              <a:t>Insulin Secretion Rate Clustering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8819" y="1393583"/>
            <a:ext cx="2677258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dirty="0"/>
              <a:t>Evaluate Pancreatic Beta Cell Function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dirty="0"/>
              <a:t>Valuable in Mechanistic Understanding  </a:t>
            </a:r>
          </a:p>
          <a:p>
            <a:endParaRPr lang="en-US" sz="21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100" dirty="0"/>
              <a:t>Glucose Disposition</a:t>
            </a:r>
          </a:p>
          <a:p>
            <a:r>
              <a:rPr lang="en-US" sz="1050" dirty="0"/>
              <a:t>insulin secretion/insulin resistance</a:t>
            </a: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557988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BE378-1096-E846-B6C1-3F9E8F034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485" y="1074379"/>
            <a:ext cx="5097065" cy="3394472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Affected by nutrition, lifestyle factors, aging, and environment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Causes gene silencing</a:t>
            </a:r>
          </a:p>
          <a:p>
            <a:pPr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en-US" sz="2000" b="1" dirty="0">
                <a:solidFill>
                  <a:schemeClr val="tx1"/>
                </a:solidFill>
              </a:rPr>
              <a:t>Map all the methylated sites using whole genome bisulfite sequencing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4754" name="Rectangle 1">
            <a:extLst>
              <a:ext uri="{FF2B5EF4-FFF2-40B4-BE49-F238E27FC236}">
                <a16:creationId xmlns:a16="http://schemas.microsoft.com/office/drawing/2014/main" id="{295F04C4-3F9B-B84F-A44E-1BF121CC6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285750"/>
            <a:ext cx="46618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800" b="1" dirty="0"/>
              <a:t>Epigenetics: DNA Methylation</a:t>
            </a:r>
          </a:p>
        </p:txBody>
      </p:sp>
      <p:pic>
        <p:nvPicPr>
          <p:cNvPr id="74755" name="Picture 3" descr="5-Methylcytosine.svg.png">
            <a:extLst>
              <a:ext uri="{FF2B5EF4-FFF2-40B4-BE49-F238E27FC236}">
                <a16:creationId xmlns:a16="http://schemas.microsoft.com/office/drawing/2014/main" id="{DA5587BF-72FB-E543-B418-0BEDCF2E3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800100"/>
            <a:ext cx="1017985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Rectangle 4">
            <a:extLst>
              <a:ext uri="{FF2B5EF4-FFF2-40B4-BE49-F238E27FC236}">
                <a16:creationId xmlns:a16="http://schemas.microsoft.com/office/drawing/2014/main" id="{46BC8513-176B-9049-8F80-426D1538A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5150" y="1771650"/>
            <a:ext cx="73770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50"/>
              <a:t>5 methylC</a:t>
            </a:r>
          </a:p>
        </p:txBody>
      </p:sp>
      <p:pic>
        <p:nvPicPr>
          <p:cNvPr id="74757" name="Picture 5" descr="DNA_methylation.jpg">
            <a:extLst>
              <a:ext uri="{FF2B5EF4-FFF2-40B4-BE49-F238E27FC236}">
                <a16:creationId xmlns:a16="http://schemas.microsoft.com/office/drawing/2014/main" id="{12FB2C2C-C3D8-194E-BB8E-F332B9373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938337"/>
            <a:ext cx="1262063" cy="12620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02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E5B6EE-D36E-4C39-ACA7-87CF1B751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571" y="123230"/>
            <a:ext cx="5915025" cy="41195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altLang="zh-CN" sz="2400" b="1" dirty="0"/>
              <a:t>Follow Personal Transcriptome and Methylome Over Three Years</a:t>
            </a:r>
            <a:endParaRPr lang="zh-CN" altLang="en-US" sz="2400" b="1" dirty="0"/>
          </a:p>
        </p:txBody>
      </p:sp>
      <p:pic>
        <p:nvPicPr>
          <p:cNvPr id="75778" name="内容占位符 4">
            <a:extLst>
              <a:ext uri="{FF2B5EF4-FFF2-40B4-BE49-F238E27FC236}">
                <a16:creationId xmlns:a16="http://schemas.microsoft.com/office/drawing/2014/main" id="{90ED56CC-D00D-6740-A4AF-D11664E22F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4488" y="907256"/>
            <a:ext cx="5915025" cy="3567113"/>
          </a:xfr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BE9EF5-F528-423C-A7B2-F62A1E12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6B8A2-622E-9B4C-8FFB-38D72D233322}" type="slidenum">
              <a:rPr lang="zh-CN" altLang="en-US"/>
              <a:pPr>
                <a:defRPr/>
              </a:pPr>
              <a:t>20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28987B8-AC59-4655-9DF9-74DA74462393}"/>
              </a:ext>
            </a:extLst>
          </p:cNvPr>
          <p:cNvSpPr/>
          <p:nvPr/>
        </p:nvSpPr>
        <p:spPr>
          <a:xfrm>
            <a:off x="2617161" y="4650262"/>
            <a:ext cx="4101703" cy="3462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1"/>
                </a:solidFill>
                <a:latin typeface="+mn-lt"/>
              </a:rPr>
              <a:t>Longitudinal Personal DNA Methylome Reveals Epigenomic Signatures of a Chronic Condition </a:t>
            </a:r>
            <a:r>
              <a:rPr lang="en-US" altLang="zh-CN" sz="825" dirty="0" err="1">
                <a:solidFill>
                  <a:schemeClr val="tx1"/>
                </a:solidFill>
                <a:latin typeface="+mn-lt"/>
              </a:rPr>
              <a:t>Cehn</a:t>
            </a:r>
            <a:r>
              <a:rPr lang="en-US" altLang="zh-CN" sz="825" dirty="0">
                <a:solidFill>
                  <a:schemeClr val="tx1"/>
                </a:solidFill>
                <a:latin typeface="+mn-lt"/>
              </a:rPr>
              <a:t> et al Nat Medicine 2018</a:t>
            </a:r>
            <a:endParaRPr lang="zh-CN" altLang="en-US" sz="825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6154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内容占位符 5">
            <a:extLst>
              <a:ext uri="{FF2B5EF4-FFF2-40B4-BE49-F238E27FC236}">
                <a16:creationId xmlns:a16="http://schemas.microsoft.com/office/drawing/2014/main" id="{13CE9834-911F-B845-AA33-41B39359E3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4488" y="920353"/>
            <a:ext cx="6179344" cy="3661172"/>
          </a:xfrm>
        </p:spPr>
      </p:pic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9D1A40-CE91-45CF-95F6-B78059DB8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894CF2-FD06-1C48-808E-B72DC0363A3A}" type="slidenum">
              <a:rPr lang="zh-CN" altLang="en-US"/>
              <a:pPr>
                <a:defRPr/>
              </a:pPr>
              <a:t>21</a:t>
            </a:fld>
            <a:endParaRPr lang="zh-CN" altLang="en-US"/>
          </a:p>
        </p:txBody>
      </p:sp>
      <p:sp>
        <p:nvSpPr>
          <p:cNvPr id="76804" name="TextBox 6">
            <a:extLst>
              <a:ext uri="{FF2B5EF4-FFF2-40B4-BE49-F238E27FC236}">
                <a16:creationId xmlns:a16="http://schemas.microsoft.com/office/drawing/2014/main" id="{D67EF30C-DF80-0849-976C-C091BE77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84535"/>
            <a:ext cx="5257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100" b="1"/>
              <a:t>Transcriptome Changes Many Times Especially at Viral Infections</a:t>
            </a:r>
          </a:p>
        </p:txBody>
      </p:sp>
      <p:sp>
        <p:nvSpPr>
          <p:cNvPr id="76805" name="Rectangle 1">
            <a:extLst>
              <a:ext uri="{FF2B5EF4-FFF2-40B4-BE49-F238E27FC236}">
                <a16:creationId xmlns:a16="http://schemas.microsoft.com/office/drawing/2014/main" id="{D393932E-165B-5C4B-9A09-B9832C266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5298" y="3674269"/>
            <a:ext cx="1215397" cy="2539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50" b="1"/>
              <a:t>Immune Response</a:t>
            </a:r>
            <a:endParaRPr lang="en-US" altLang="en-US" sz="1050"/>
          </a:p>
        </p:txBody>
      </p:sp>
      <p:sp>
        <p:nvSpPr>
          <p:cNvPr id="7" name="矩形 7">
            <a:extLst>
              <a:ext uri="{FF2B5EF4-FFF2-40B4-BE49-F238E27FC236}">
                <a16:creationId xmlns:a16="http://schemas.microsoft.com/office/drawing/2014/main" id="{28BE2FE4-8948-294C-B25E-DD6790CDD114}"/>
              </a:ext>
            </a:extLst>
          </p:cNvPr>
          <p:cNvSpPr/>
          <p:nvPr/>
        </p:nvSpPr>
        <p:spPr>
          <a:xfrm>
            <a:off x="2617161" y="4650262"/>
            <a:ext cx="4101703" cy="3462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1"/>
                </a:solidFill>
                <a:latin typeface="+mn-lt"/>
              </a:rPr>
              <a:t>Longitudinal Personal DNA Methylome Reveals Epigenomic Signatures of a Chronic Condition </a:t>
            </a:r>
            <a:r>
              <a:rPr lang="en-US" altLang="zh-CN" sz="825" dirty="0" err="1">
                <a:solidFill>
                  <a:schemeClr val="tx1"/>
                </a:solidFill>
                <a:latin typeface="+mn-lt"/>
              </a:rPr>
              <a:t>Cehn</a:t>
            </a:r>
            <a:r>
              <a:rPr lang="en-US" altLang="zh-CN" sz="825" dirty="0">
                <a:solidFill>
                  <a:schemeClr val="tx1"/>
                </a:solidFill>
                <a:latin typeface="+mn-lt"/>
              </a:rPr>
              <a:t> et al Nat Medicine 2018</a:t>
            </a:r>
            <a:endParaRPr lang="zh-CN" altLang="en-US" sz="825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2165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Box 4">
            <a:extLst>
              <a:ext uri="{FF2B5EF4-FFF2-40B4-BE49-F238E27FC236}">
                <a16:creationId xmlns:a16="http://schemas.microsoft.com/office/drawing/2014/main" id="{0EBE953B-35B1-0A49-AC9F-A2E200A55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550" y="84535"/>
            <a:ext cx="5257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100" b="1"/>
              <a:t>Methylome Changes Twice: At Glucose Misregulation Times</a:t>
            </a:r>
          </a:p>
        </p:txBody>
      </p:sp>
      <p:pic>
        <p:nvPicPr>
          <p:cNvPr id="77826" name="Picture 6" descr="Figure 3.pdf">
            <a:extLst>
              <a:ext uri="{FF2B5EF4-FFF2-40B4-BE49-F238E27FC236}">
                <a16:creationId xmlns:a16="http://schemas.microsoft.com/office/drawing/2014/main" id="{70F6ED93-31FE-1F44-99B8-5681242E0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0050"/>
            <a:ext cx="7000875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7">
            <a:extLst>
              <a:ext uri="{FF2B5EF4-FFF2-40B4-BE49-F238E27FC236}">
                <a16:creationId xmlns:a16="http://schemas.microsoft.com/office/drawing/2014/main" id="{0C295327-2546-A44F-B2D5-844CE7A9E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104" y="4857751"/>
            <a:ext cx="15760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200" b="1"/>
              <a:t>Glucose Homeostasis </a:t>
            </a:r>
            <a:endParaRPr lang="en-US" altLang="en-US" sz="1200"/>
          </a:p>
        </p:txBody>
      </p:sp>
      <p:sp>
        <p:nvSpPr>
          <p:cNvPr id="77828" name="Rectangle 5">
            <a:extLst>
              <a:ext uri="{FF2B5EF4-FFF2-40B4-BE49-F238E27FC236}">
                <a16:creationId xmlns:a16="http://schemas.microsoft.com/office/drawing/2014/main" id="{5EE4A719-835B-5048-88D5-32CF14124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4044" y="3944541"/>
            <a:ext cx="1127232" cy="2539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1050" b="1"/>
              <a:t>Metabolic Genes</a:t>
            </a:r>
            <a:endParaRPr lang="en-US" altLang="en-US" sz="1050"/>
          </a:p>
        </p:txBody>
      </p:sp>
    </p:spTree>
    <p:extLst>
      <p:ext uri="{BB962C8B-B14F-4D97-AF65-F5344CB8AC3E}">
        <p14:creationId xmlns:p14="http://schemas.microsoft.com/office/powerpoint/2010/main" val="4004279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958761"/>
            <a:ext cx="3028950" cy="39275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650" y="981171"/>
            <a:ext cx="3028950" cy="3905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9670" y="246958"/>
            <a:ext cx="44077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/>
              <a:t>Strong Personal Characteristics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0142" y="711812"/>
            <a:ext cx="62308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MultiDimensional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 Scaling for 12 subjects with at least 10 healthy baseline visits</a:t>
            </a:r>
          </a:p>
        </p:txBody>
      </p:sp>
    </p:spTree>
    <p:extLst>
      <p:ext uri="{BB962C8B-B14F-4D97-AF65-F5344CB8AC3E}">
        <p14:creationId xmlns:p14="http://schemas.microsoft.com/office/powerpoint/2010/main" val="189081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HMP2_TreeByOTU_BarChartByFamily_ColorByParticipant.pdf">
            <a:extLst>
              <a:ext uri="{FF2B5EF4-FFF2-40B4-BE49-F238E27FC236}">
                <a16:creationId xmlns:a16="http://schemas.microsoft.com/office/drawing/2014/main" id="{755FCF73-31AE-574D-9304-A6C028439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4"/>
          <a:stretch>
            <a:fillRect/>
          </a:stretch>
        </p:blipFill>
        <p:spPr bwMode="auto">
          <a:xfrm>
            <a:off x="1301354" y="1344217"/>
            <a:ext cx="6656784" cy="314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TextBox 5">
            <a:extLst>
              <a:ext uri="{FF2B5EF4-FFF2-40B4-BE49-F238E27FC236}">
                <a16:creationId xmlns:a16="http://schemas.microsoft.com/office/drawing/2014/main" id="{243FD75A-8117-7948-A858-D469B4E95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2675" y="1218010"/>
            <a:ext cx="15311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/>
              <a:t>Family Composition</a:t>
            </a:r>
          </a:p>
        </p:txBody>
      </p:sp>
      <p:sp>
        <p:nvSpPr>
          <p:cNvPr id="28675" name="TextBox 6">
            <a:extLst>
              <a:ext uri="{FF2B5EF4-FFF2-40B4-BE49-F238E27FC236}">
                <a16:creationId xmlns:a16="http://schemas.microsoft.com/office/drawing/2014/main" id="{FD18DCA3-4DDC-A040-8A16-83DE2996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6" y="4862512"/>
            <a:ext cx="296908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50" dirty="0"/>
              <a:t>Shana Leopold + George Weinstock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489A1B-A95D-A541-B4AB-D27BF0F239A3}"/>
              </a:ext>
            </a:extLst>
          </p:cNvPr>
          <p:cNvSpPr txBox="1"/>
          <p:nvPr/>
        </p:nvSpPr>
        <p:spPr>
          <a:xfrm>
            <a:off x="1441848" y="26194"/>
            <a:ext cx="6160294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250" b="1" dirty="0">
                <a:latin typeface="+mj-lt"/>
                <a:cs typeface="Segoe UI Light" panose="020B0502040204020203" pitchFamily="34" charset="0"/>
              </a:rPr>
              <a:t>Microbiome clusters by subject, not by IR/IS status or perturbation</a:t>
            </a:r>
          </a:p>
        </p:txBody>
      </p:sp>
    </p:spTree>
    <p:extLst>
      <p:ext uri="{BB962C8B-B14F-4D97-AF65-F5344CB8AC3E}">
        <p14:creationId xmlns:p14="http://schemas.microsoft.com/office/powerpoint/2010/main" val="1918117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467" y="64299"/>
            <a:ext cx="58397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/>
              <a:t>Personal Aging Molecules and Pathways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3B6F17-5F7E-BF45-9B3A-3B11CD2BAC82}"/>
              </a:ext>
            </a:extLst>
          </p:cNvPr>
          <p:cNvSpPr txBox="1"/>
          <p:nvPr/>
        </p:nvSpPr>
        <p:spPr>
          <a:xfrm>
            <a:off x="2571726" y="2436470"/>
            <a:ext cx="2245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Days since onset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5CEA11-3DDB-E340-917A-76787AADDEB0}"/>
              </a:ext>
            </a:extLst>
          </p:cNvPr>
          <p:cNvSpPr txBox="1"/>
          <p:nvPr/>
        </p:nvSpPr>
        <p:spPr>
          <a:xfrm rot="16200000">
            <a:off x="141337" y="1206982"/>
            <a:ext cx="2245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Normalized values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155B3D-A4CB-F24C-A0F5-A95BC2A33391}"/>
              </a:ext>
            </a:extLst>
          </p:cNvPr>
          <p:cNvGrpSpPr/>
          <p:nvPr/>
        </p:nvGrpSpPr>
        <p:grpSpPr>
          <a:xfrm>
            <a:off x="1523078" y="2615198"/>
            <a:ext cx="6096350" cy="2534186"/>
            <a:chOff x="506771" y="3486930"/>
            <a:chExt cx="8128466" cy="33789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446934-6D47-3442-AA5C-19E3F6FD1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771" y="3540284"/>
              <a:ext cx="4065230" cy="277666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5A1AE40-467C-8646-A76A-9ED71316A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1589" y="3486930"/>
              <a:ext cx="3223648" cy="3378915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A3B6F17-5F7E-BF45-9B3A-3B11CD2BAC82}"/>
              </a:ext>
            </a:extLst>
          </p:cNvPr>
          <p:cNvSpPr txBox="1"/>
          <p:nvPr/>
        </p:nvSpPr>
        <p:spPr>
          <a:xfrm>
            <a:off x="5932498" y="2447464"/>
            <a:ext cx="2245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Days since onset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5CEA11-3DDB-E340-917A-76787AADDEB0}"/>
              </a:ext>
            </a:extLst>
          </p:cNvPr>
          <p:cNvSpPr txBox="1"/>
          <p:nvPr/>
        </p:nvSpPr>
        <p:spPr>
          <a:xfrm rot="16200000">
            <a:off x="3596177" y="1217975"/>
            <a:ext cx="22456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Normalized values</a:t>
            </a:r>
          </a:p>
        </p:txBody>
      </p:sp>
      <p:pic>
        <p:nvPicPr>
          <p:cNvPr id="11" name="Picture 10" descr="14_edited_Mar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064" y="1377812"/>
            <a:ext cx="1704975" cy="1136650"/>
          </a:xfrm>
          <a:prstGeom prst="rect">
            <a:avLst/>
          </a:prstGeom>
        </p:spPr>
      </p:pic>
      <p:pic>
        <p:nvPicPr>
          <p:cNvPr id="22" name="Picture 21" descr="5_edited_Mar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506" y="1390511"/>
            <a:ext cx="1685925" cy="11239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978457" y="1350182"/>
            <a:ext cx="19752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A2M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33475" y="1316925"/>
            <a:ext cx="19752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SERPINF2</a:t>
            </a:r>
          </a:p>
        </p:txBody>
      </p:sp>
      <p:pic>
        <p:nvPicPr>
          <p:cNvPr id="25" name="Picture 24" descr="MEF2A_edited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72" y="1418190"/>
            <a:ext cx="1642592" cy="1095062"/>
          </a:xfrm>
          <a:prstGeom prst="rect">
            <a:avLst/>
          </a:prstGeom>
        </p:spPr>
      </p:pic>
      <p:pic>
        <p:nvPicPr>
          <p:cNvPr id="26" name="Picture 25" descr="MAP3K6_edited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115" y="1432663"/>
            <a:ext cx="1620885" cy="108059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498982" y="1310727"/>
            <a:ext cx="19752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MEF2A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13393" y="1314404"/>
            <a:ext cx="19752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MAP3K6</a:t>
            </a:r>
          </a:p>
        </p:txBody>
      </p:sp>
      <p:pic>
        <p:nvPicPr>
          <p:cNvPr id="29" name="Picture 8">
            <a:extLst>
              <a:ext uri="{FF2B5EF4-FFF2-40B4-BE49-F238E27FC236}">
                <a16:creationId xmlns:a16="http://schemas.microsoft.com/office/drawing/2014/main" id="{F09B1402-7501-E044-B57A-5A0672A6AD3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69318" y="475534"/>
            <a:ext cx="325191" cy="719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1F5EE996-1BD2-8646-9520-DF0CDBCF760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57073" y="547946"/>
            <a:ext cx="325191" cy="719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463A7FC-F46C-A344-9C47-E0CD1D856469}"/>
              </a:ext>
            </a:extLst>
          </p:cNvPr>
          <p:cNvSpPr txBox="1"/>
          <p:nvPr/>
        </p:nvSpPr>
        <p:spPr>
          <a:xfrm>
            <a:off x="6185938" y="714254"/>
            <a:ext cx="12882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Person 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CF1E4F-6460-E24B-997C-A419055847A2}"/>
              </a:ext>
            </a:extLst>
          </p:cNvPr>
          <p:cNvSpPr txBox="1"/>
          <p:nvPr/>
        </p:nvSpPr>
        <p:spPr>
          <a:xfrm>
            <a:off x="2559985" y="738771"/>
            <a:ext cx="12677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Person 1</a:t>
            </a:r>
          </a:p>
        </p:txBody>
      </p:sp>
    </p:spTree>
    <p:extLst>
      <p:ext uri="{BB962C8B-B14F-4D97-AF65-F5344CB8AC3E}">
        <p14:creationId xmlns:p14="http://schemas.microsoft.com/office/powerpoint/2010/main" val="3138033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7663" y="2200350"/>
            <a:ext cx="6045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/>
              <a:t>Different People Have Different </a:t>
            </a:r>
            <a:r>
              <a:rPr lang="en-US" sz="2100" b="1" dirty="0" err="1"/>
              <a:t>Ageotypes</a:t>
            </a:r>
            <a:endParaRPr lang="en-US" sz="21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4FB065-9A7B-474E-8F4D-FA7E69F2B5E8}"/>
              </a:ext>
            </a:extLst>
          </p:cNvPr>
          <p:cNvGrpSpPr/>
          <p:nvPr/>
        </p:nvGrpSpPr>
        <p:grpSpPr>
          <a:xfrm>
            <a:off x="1367622" y="2838042"/>
            <a:ext cx="6652597" cy="1921563"/>
            <a:chOff x="1245702" y="1594345"/>
            <a:chExt cx="6652597" cy="1921563"/>
          </a:xfrm>
        </p:grpSpPr>
        <p:pic>
          <p:nvPicPr>
            <p:cNvPr id="4" name="Picture 3" descr="PTW_Ageotypes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5702" y="1594345"/>
              <a:ext cx="6652597" cy="166314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091228" y="1619860"/>
              <a:ext cx="144581" cy="159112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695245" y="1619860"/>
              <a:ext cx="144581" cy="159112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151722" y="1619611"/>
              <a:ext cx="144581" cy="1591128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C9D1B9-1346-9F4E-A30E-0D1209EC64D5}"/>
                </a:ext>
              </a:extLst>
            </p:cNvPr>
            <p:cNvSpPr txBox="1"/>
            <p:nvPr/>
          </p:nvSpPr>
          <p:spPr>
            <a:xfrm>
              <a:off x="4447968" y="3261992"/>
              <a:ext cx="100163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Subjects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B323C87-FEB9-464D-870E-BA0F787130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888"/>
          <a:stretch/>
        </p:blipFill>
        <p:spPr>
          <a:xfrm>
            <a:off x="340921" y="241655"/>
            <a:ext cx="2872227" cy="2166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9B388C-F721-D140-9993-08FCD2884F7A}"/>
              </a:ext>
            </a:extLst>
          </p:cNvPr>
          <p:cNvSpPr txBox="1"/>
          <p:nvPr/>
        </p:nvSpPr>
        <p:spPr>
          <a:xfrm>
            <a:off x="3346460" y="642309"/>
            <a:ext cx="3934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/>
              <a:t>Four General Classes of Aging Molecules</a:t>
            </a:r>
          </a:p>
        </p:txBody>
      </p:sp>
    </p:spTree>
    <p:extLst>
      <p:ext uri="{BB962C8B-B14F-4D97-AF65-F5344CB8AC3E}">
        <p14:creationId xmlns:p14="http://schemas.microsoft.com/office/powerpoint/2010/main" val="187159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Shape 154"/>
          <p:cNvGrpSpPr/>
          <p:nvPr/>
        </p:nvGrpSpPr>
        <p:grpSpPr>
          <a:xfrm>
            <a:off x="0" y="51839"/>
            <a:ext cx="5018314" cy="5122220"/>
            <a:chOff x="431897" y="28373"/>
            <a:chExt cx="7477885" cy="6829626"/>
          </a:xfrm>
        </p:grpSpPr>
        <p:pic>
          <p:nvPicPr>
            <p:cNvPr id="155" name="Shape 155"/>
            <p:cNvPicPr preferRelativeResize="0"/>
            <p:nvPr/>
          </p:nvPicPr>
          <p:blipFill rotWithShape="1">
            <a:blip r:embed="rId3">
              <a:alphaModFix/>
            </a:blip>
            <a:srcRect l="5350"/>
            <a:stretch/>
          </p:blipFill>
          <p:spPr>
            <a:xfrm>
              <a:off x="1382548" y="28373"/>
              <a:ext cx="6436949" cy="680078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6" name="Shape 156"/>
            <p:cNvGrpSpPr/>
            <p:nvPr/>
          </p:nvGrpSpPr>
          <p:grpSpPr>
            <a:xfrm>
              <a:off x="431897" y="1514414"/>
              <a:ext cx="1286690" cy="964718"/>
              <a:chOff x="160368" y="1225367"/>
              <a:chExt cx="1286690" cy="964718"/>
            </a:xfrm>
          </p:grpSpPr>
          <p:pic>
            <p:nvPicPr>
              <p:cNvPr id="157" name="Shape 15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60368" y="1225367"/>
                <a:ext cx="1286690" cy="93844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" name="Shape 158"/>
              <p:cNvSpPr/>
              <p:nvPr/>
            </p:nvSpPr>
            <p:spPr>
              <a:xfrm rot="2056410">
                <a:off x="274778" y="1695193"/>
                <a:ext cx="519913" cy="381632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68569" tIns="34275" rIns="68569" bIns="34275" anchor="ctr" anchorCtr="0">
                <a:noAutofit/>
              </a:bodyPr>
              <a:lstStyle/>
              <a:p>
                <a:pPr algn="ctr"/>
                <a:endParaRPr sz="135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59" name="Shape 159"/>
            <p:cNvCxnSpPr/>
            <p:nvPr/>
          </p:nvCxnSpPr>
          <p:spPr>
            <a:xfrm rot="10800000" flipH="1">
              <a:off x="5372667" y="3231645"/>
              <a:ext cx="697749" cy="229629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1" name="Shape 161"/>
            <p:cNvCxnSpPr/>
            <p:nvPr/>
          </p:nvCxnSpPr>
          <p:spPr>
            <a:xfrm rot="10800000" flipH="1">
              <a:off x="2747558" y="3447317"/>
              <a:ext cx="697111" cy="13957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Shape 162"/>
            <p:cNvCxnSpPr/>
            <p:nvPr/>
          </p:nvCxnSpPr>
          <p:spPr>
            <a:xfrm>
              <a:off x="2766041" y="3236841"/>
              <a:ext cx="706539" cy="13957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Shape 164"/>
            <p:cNvCxnSpPr/>
            <p:nvPr/>
          </p:nvCxnSpPr>
          <p:spPr>
            <a:xfrm>
              <a:off x="3213483" y="2105447"/>
              <a:ext cx="607970" cy="84638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Shape 165"/>
            <p:cNvCxnSpPr/>
            <p:nvPr/>
          </p:nvCxnSpPr>
          <p:spPr>
            <a:xfrm rot="10800000" flipH="1">
              <a:off x="2501800" y="3426887"/>
              <a:ext cx="1536299" cy="94350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7" name="Shape 167"/>
            <p:cNvSpPr txBox="1"/>
            <p:nvPr/>
          </p:nvSpPr>
          <p:spPr>
            <a:xfrm>
              <a:off x="1969224" y="3330469"/>
              <a:ext cx="778333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Basis Peak</a:t>
              </a:r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x="1842992" y="2844427"/>
              <a:ext cx="923048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Apple Watch</a:t>
              </a:r>
            </a:p>
          </p:txBody>
        </p:sp>
        <p:sp>
          <p:nvSpPr>
            <p:cNvPr id="170" name="Shape 170"/>
            <p:cNvSpPr txBox="1"/>
            <p:nvPr/>
          </p:nvSpPr>
          <p:spPr>
            <a:xfrm>
              <a:off x="2360821" y="4919908"/>
              <a:ext cx="2187299" cy="261600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Dexcom Constant Glucose Monitor</a:t>
              </a:r>
            </a:p>
          </p:txBody>
        </p:sp>
        <p:sp>
          <p:nvSpPr>
            <p:cNvPr id="171" name="Shape 171"/>
            <p:cNvSpPr txBox="1"/>
            <p:nvPr/>
          </p:nvSpPr>
          <p:spPr>
            <a:xfrm>
              <a:off x="2400257" y="5995085"/>
              <a:ext cx="1499462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Withthings Smart Scale</a:t>
              </a:r>
            </a:p>
          </p:txBody>
        </p:sp>
        <p:sp>
          <p:nvSpPr>
            <p:cNvPr id="172" name="Shape 172"/>
            <p:cNvSpPr txBox="1"/>
            <p:nvPr/>
          </p:nvSpPr>
          <p:spPr>
            <a:xfrm>
              <a:off x="1392620" y="1974641"/>
              <a:ext cx="1820863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Qardio Blood Pressure Cuff</a:t>
              </a:r>
            </a:p>
          </p:txBody>
        </p:sp>
        <p:sp>
          <p:nvSpPr>
            <p:cNvPr id="174" name="Shape 174"/>
            <p:cNvSpPr txBox="1"/>
            <p:nvPr/>
          </p:nvSpPr>
          <p:spPr>
            <a:xfrm>
              <a:off x="5572080" y="992380"/>
              <a:ext cx="1018722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Scanadu</a:t>
              </a:r>
              <a:r>
                <a:rPr lang="en-US" sz="825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Scout</a:t>
              </a:r>
            </a:p>
          </p:txBody>
        </p:sp>
        <p:cxnSp>
          <p:nvCxnSpPr>
            <p:cNvPr id="175" name="Shape 175"/>
            <p:cNvCxnSpPr/>
            <p:nvPr/>
          </p:nvCxnSpPr>
          <p:spPr>
            <a:xfrm flipV="1">
              <a:off x="4395817" y="2135380"/>
              <a:ext cx="1252463" cy="54706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6" name="Shape 176"/>
            <p:cNvSpPr txBox="1"/>
            <p:nvPr/>
          </p:nvSpPr>
          <p:spPr>
            <a:xfrm>
              <a:off x="5758985" y="1949971"/>
              <a:ext cx="1724663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Autographer</a:t>
              </a:r>
              <a:r>
                <a:rPr lang="en-US" sz="825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– Life Logger</a:t>
              </a:r>
            </a:p>
          </p:txBody>
        </p:sp>
        <p:cxnSp>
          <p:nvCxnSpPr>
            <p:cNvPr id="177" name="Shape 177"/>
            <p:cNvCxnSpPr/>
            <p:nvPr/>
          </p:nvCxnSpPr>
          <p:spPr>
            <a:xfrm rot="10800000" flipH="1">
              <a:off x="5466271" y="3918283"/>
              <a:ext cx="318754" cy="19148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8" name="Shape 178"/>
            <p:cNvSpPr txBox="1"/>
            <p:nvPr/>
          </p:nvSpPr>
          <p:spPr>
            <a:xfrm>
              <a:off x="5785026" y="3787478"/>
              <a:ext cx="1505540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iHealth Pulse Oximeter</a:t>
              </a:r>
            </a:p>
          </p:txBody>
        </p:sp>
        <p:cxnSp>
          <p:nvCxnSpPr>
            <p:cNvPr id="179" name="Shape 179"/>
            <p:cNvCxnSpPr/>
            <p:nvPr/>
          </p:nvCxnSpPr>
          <p:spPr>
            <a:xfrm>
              <a:off x="4814467" y="4049087"/>
              <a:ext cx="765313" cy="51477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0" name="Shape 180"/>
            <p:cNvSpPr txBox="1"/>
            <p:nvPr/>
          </p:nvSpPr>
          <p:spPr>
            <a:xfrm>
              <a:off x="5579782" y="4433053"/>
              <a:ext cx="1389567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Athos – Smart Shorts</a:t>
              </a:r>
            </a:p>
          </p:txBody>
        </p:sp>
        <p:pic>
          <p:nvPicPr>
            <p:cNvPr id="181" name="Shape 18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1116" y="4853482"/>
              <a:ext cx="1248899" cy="673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Shape 18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38646" y="2672414"/>
              <a:ext cx="604345" cy="713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Shape 18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82548" y="3339228"/>
              <a:ext cx="674265" cy="6742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Shape 18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00053" y="2889709"/>
              <a:ext cx="924627" cy="6934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Shape 18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400880" y="1754380"/>
              <a:ext cx="508902" cy="6537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Shape 18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86480" y="687580"/>
              <a:ext cx="1367484" cy="7891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Shape 18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789299" y="3787467"/>
              <a:ext cx="770399" cy="73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Shape 18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851453" y="6143171"/>
              <a:ext cx="1198037" cy="714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Shape 189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982623" y="4672207"/>
              <a:ext cx="665502" cy="75700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1" name="Shape 191"/>
            <p:cNvCxnSpPr>
              <a:endCxn id="174" idx="1"/>
            </p:cNvCxnSpPr>
            <p:nvPr/>
          </p:nvCxnSpPr>
          <p:spPr>
            <a:xfrm>
              <a:off x="4615837" y="1002630"/>
              <a:ext cx="956243" cy="120555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6" name="Shape 166"/>
            <p:cNvSpPr txBox="1"/>
            <p:nvPr/>
          </p:nvSpPr>
          <p:spPr>
            <a:xfrm>
              <a:off x="6070416" y="3100841"/>
              <a:ext cx="651804" cy="261609"/>
            </a:xfrm>
            <a:prstGeom prst="rect">
              <a:avLst/>
            </a:prstGeom>
            <a:noFill/>
            <a:ln>
              <a:noFill/>
            </a:ln>
          </p:spPr>
          <p:txBody>
            <a:bodyPr lIns="68569" tIns="34275" rIns="68569" bIns="34275" anchor="t" anchorCtr="0">
              <a:noAutofit/>
            </a:bodyPr>
            <a:lstStyle/>
            <a:p>
              <a:pPr>
                <a:buSzPct val="25000"/>
              </a:pPr>
              <a:r>
                <a:rPr lang="en-US" sz="825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Basis B1</a:t>
              </a:r>
            </a:p>
          </p:txBody>
        </p:sp>
      </p:grpSp>
      <p:pic>
        <p:nvPicPr>
          <p:cNvPr id="192" name="Shape 19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20650" y="4056312"/>
            <a:ext cx="479999" cy="479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Shape 193"/>
          <p:cNvCxnSpPr>
            <a:stCxn id="170" idx="0"/>
          </p:cNvCxnSpPr>
          <p:nvPr/>
        </p:nvCxnSpPr>
        <p:spPr>
          <a:xfrm flipV="1">
            <a:off x="2028411" y="2477141"/>
            <a:ext cx="832519" cy="124335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Shape 194"/>
          <p:cNvSpPr txBox="1"/>
          <p:nvPr/>
        </p:nvSpPr>
        <p:spPr>
          <a:xfrm>
            <a:off x="3427299" y="4242469"/>
            <a:ext cx="583650" cy="381150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t" anchorCtr="0">
            <a:noAutofit/>
          </a:bodyPr>
          <a:lstStyle/>
          <a:p>
            <a:pPr>
              <a:buSzPct val="25000"/>
            </a:pPr>
            <a:r>
              <a:rPr lang="en-US" sz="825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Radtarge</a:t>
            </a:r>
            <a:endParaRPr lang="en-US" sz="82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ct val="25000"/>
            </a:pPr>
            <a:r>
              <a:rPr lang="en-US" sz="825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Radiation</a:t>
            </a:r>
          </a:p>
        </p:txBody>
      </p:sp>
      <p:sp>
        <p:nvSpPr>
          <p:cNvPr id="43" name="Shape 1146"/>
          <p:cNvSpPr txBox="1"/>
          <p:nvPr/>
        </p:nvSpPr>
        <p:spPr>
          <a:xfrm>
            <a:off x="1120378" y="-91864"/>
            <a:ext cx="6219967" cy="719325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r>
              <a:rPr lang="en-US" sz="2700" b="1" dirty="0"/>
              <a:t>Sensors: Over 900 Portable Devices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21DE0B-C421-CC4A-88E7-5C003EFEEC6C}"/>
              </a:ext>
            </a:extLst>
          </p:cNvPr>
          <p:cNvGrpSpPr/>
          <p:nvPr/>
        </p:nvGrpSpPr>
        <p:grpSpPr>
          <a:xfrm>
            <a:off x="5314804" y="493844"/>
            <a:ext cx="3723553" cy="4452277"/>
            <a:chOff x="5314804" y="493844"/>
            <a:chExt cx="3723553" cy="4452277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8D4A6AB-F879-3747-98C5-D5DF38768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22771" y="637451"/>
              <a:ext cx="2615586" cy="430867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F661235-17FF-0443-AFB7-D0A6816CE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14804" y="493844"/>
              <a:ext cx="1405004" cy="4152395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0F09485-3D7F-D74B-BE58-748A8CA13B28}"/>
              </a:ext>
            </a:extLst>
          </p:cNvPr>
          <p:cNvSpPr/>
          <p:nvPr/>
        </p:nvSpPr>
        <p:spPr>
          <a:xfrm>
            <a:off x="9762300" y="4621757"/>
            <a:ext cx="333108" cy="901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4BC4387-497D-374A-85D7-A135F556157C}"/>
              </a:ext>
            </a:extLst>
          </p:cNvPr>
          <p:cNvSpPr/>
          <p:nvPr/>
        </p:nvSpPr>
        <p:spPr>
          <a:xfrm>
            <a:off x="4062290" y="4536311"/>
            <a:ext cx="14859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/>
              <a:t>Li, Dunn et al. </a:t>
            </a:r>
            <a:r>
              <a:rPr lang="en-US" sz="1350" dirty="0" err="1"/>
              <a:t>PloS</a:t>
            </a:r>
            <a:r>
              <a:rPr lang="en-US" sz="1350" dirty="0"/>
              <a:t> </a:t>
            </a:r>
            <a:r>
              <a:rPr lang="en-US" sz="1350" dirty="0" err="1"/>
              <a:t>Biol</a:t>
            </a:r>
            <a:r>
              <a:rPr lang="en-US" sz="1350" dirty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2722617123"/>
      </p:ext>
    </p:extLst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188" y="920947"/>
            <a:ext cx="3094238" cy="3092252"/>
          </a:xfrm>
          <a:prstGeom prst="rect">
            <a:avLst/>
          </a:prstGeom>
        </p:spPr>
      </p:pic>
      <p:sp>
        <p:nvSpPr>
          <p:cNvPr id="7" name="Title 6"/>
          <p:cNvSpPr txBox="1">
            <a:spLocks noGrp="1"/>
          </p:cNvSpPr>
          <p:nvPr>
            <p:ph type="title"/>
          </p:nvPr>
        </p:nvSpPr>
        <p:spPr>
          <a:xfrm>
            <a:off x="1772946" y="262570"/>
            <a:ext cx="5904757" cy="553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Latest Wearable: Human Exposome</a:t>
            </a:r>
            <a:endParaRPr lang="en-US" sz="2400" b="1" dirty="0"/>
          </a:p>
        </p:txBody>
      </p:sp>
      <p:sp>
        <p:nvSpPr>
          <p:cNvPr id="12" name="TextBox 82"/>
          <p:cNvSpPr txBox="1"/>
          <p:nvPr/>
        </p:nvSpPr>
        <p:spPr>
          <a:xfrm>
            <a:off x="1584994" y="1489757"/>
            <a:ext cx="12959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Helvetica" charset="0"/>
                <a:ea typeface="Helvetica" charset="0"/>
                <a:cs typeface="Helvetica" charset="0"/>
              </a:rPr>
              <a:t>Biotics</a:t>
            </a:r>
          </a:p>
        </p:txBody>
      </p:sp>
      <p:sp>
        <p:nvSpPr>
          <p:cNvPr id="13" name="TextBox 83"/>
          <p:cNvSpPr txBox="1"/>
          <p:nvPr/>
        </p:nvSpPr>
        <p:spPr>
          <a:xfrm>
            <a:off x="6464223" y="1499833"/>
            <a:ext cx="14348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 err="1">
                <a:latin typeface="Helvetica" charset="0"/>
                <a:ea typeface="Helvetica" charset="0"/>
                <a:cs typeface="Helvetica" charset="0"/>
              </a:rPr>
              <a:t>Abiotics</a:t>
            </a:r>
            <a:endParaRPr lang="en-US" sz="2100" b="1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349158" y="2824162"/>
            <a:ext cx="2306360" cy="2167727"/>
            <a:chOff x="1085163" y="1788351"/>
            <a:chExt cx="3075147" cy="2890302"/>
          </a:xfrm>
        </p:grpSpPr>
        <p:grpSp>
          <p:nvGrpSpPr>
            <p:cNvPr id="16" name="Group 15"/>
            <p:cNvGrpSpPr/>
            <p:nvPr/>
          </p:nvGrpSpPr>
          <p:grpSpPr>
            <a:xfrm>
              <a:off x="1085163" y="2749697"/>
              <a:ext cx="3075147" cy="1928956"/>
              <a:chOff x="-654270" y="1890245"/>
              <a:chExt cx="5466928" cy="3429255"/>
            </a:xfrm>
          </p:grpSpPr>
          <p:pic>
            <p:nvPicPr>
              <p:cNvPr id="18" name="Picture 5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54270" y="1890245"/>
                <a:ext cx="5466928" cy="3429255"/>
              </a:xfrm>
              <a:prstGeom prst="rect">
                <a:avLst/>
              </a:prstGeom>
            </p:spPr>
          </p:pic>
          <p:sp>
            <p:nvSpPr>
              <p:cNvPr id="19" name="Rounded Rectangle 18"/>
              <p:cNvSpPr/>
              <p:nvPr/>
            </p:nvSpPr>
            <p:spPr>
              <a:xfrm>
                <a:off x="199505" y="2006681"/>
                <a:ext cx="2327564" cy="36305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6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-316559" y="2006680"/>
                <a:ext cx="2892973" cy="58200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6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1275126" y="1788351"/>
              <a:ext cx="2380342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Helvetica" charset="0"/>
                  <a:ea typeface="Helvetica" charset="0"/>
                  <a:cs typeface="Helvetica" charset="0"/>
                </a:rPr>
                <a:t>Asthma &amp; allergies </a:t>
              </a:r>
            </a:p>
            <a:p>
              <a:r>
                <a:rPr lang="en-US" sz="1100" b="1" dirty="0">
                  <a:latin typeface="Helvetica" charset="0"/>
                  <a:ea typeface="Helvetica" charset="0"/>
                  <a:cs typeface="Helvetica" charset="0"/>
                </a:rPr>
                <a:t>strike </a:t>
              </a:r>
            </a:p>
            <a:p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1</a:t>
              </a:r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 out of </a:t>
              </a:r>
              <a:r>
                <a:rPr lang="en-US" sz="2400" b="1" dirty="0">
                  <a:latin typeface="Helvetica" charset="0"/>
                  <a:ea typeface="Helvetica" charset="0"/>
                  <a:cs typeface="Helvetica" charset="0"/>
                </a:rPr>
                <a:t>5</a:t>
              </a:r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 Americans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6493078" y="3101125"/>
            <a:ext cx="1159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Helvetica" charset="0"/>
                <a:ea typeface="Helvetica" charset="0"/>
                <a:cs typeface="Helvetica" charset="0"/>
              </a:rPr>
              <a:t>Carcinogens,</a:t>
            </a:r>
          </a:p>
          <a:p>
            <a:r>
              <a:rPr lang="en-US" sz="1200" b="1" dirty="0">
                <a:latin typeface="Helvetica" charset="0"/>
                <a:ea typeface="Helvetica" charset="0"/>
                <a:cs typeface="Helvetica" charset="0"/>
              </a:rPr>
              <a:t>Pollutants,</a:t>
            </a:r>
          </a:p>
          <a:p>
            <a:r>
              <a:rPr lang="en-US" sz="1200" b="1" dirty="0">
                <a:latin typeface="Helvetica" charset="0"/>
                <a:ea typeface="Helvetica" charset="0"/>
                <a:cs typeface="Helvetica" charset="0"/>
              </a:rPr>
              <a:t>Smoke</a:t>
            </a:r>
          </a:p>
        </p:txBody>
      </p:sp>
      <p:pic>
        <p:nvPicPr>
          <p:cNvPr id="3" name="Picture 2" descr="cigarette smok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031" y="3938013"/>
            <a:ext cx="1355672" cy="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97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33848" y="219950"/>
            <a:ext cx="6076304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latin typeface="Helvetica" charset="0"/>
                <a:ea typeface="Helvetica" charset="0"/>
                <a:cs typeface="Helvetica" charset="0"/>
              </a:rPr>
              <a:t>Identify Personal </a:t>
            </a:r>
            <a:r>
              <a:rPr lang="en-US" sz="2700" dirty="0" err="1">
                <a:latin typeface="Helvetica" charset="0"/>
                <a:ea typeface="Helvetica" charset="0"/>
                <a:cs typeface="Helvetica" charset="0"/>
              </a:rPr>
              <a:t>Exposomes</a:t>
            </a:r>
            <a:r>
              <a:rPr lang="en-US" sz="2700" dirty="0">
                <a:latin typeface="Helvetica" charset="0"/>
                <a:ea typeface="Helvetica" charset="0"/>
                <a:cs typeface="Helvetica" charset="0"/>
              </a:rPr>
              <a:t>:</a:t>
            </a:r>
          </a:p>
          <a:p>
            <a:pPr algn="ctr"/>
            <a:r>
              <a:rPr lang="en-US" sz="2100" dirty="0">
                <a:latin typeface="Helvetica" charset="0"/>
                <a:ea typeface="Helvetica" charset="0"/>
                <a:cs typeface="Helvetica" charset="0"/>
              </a:rPr>
              <a:t>Track individuals up to 890 days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988" y="1145669"/>
            <a:ext cx="4273826" cy="3830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387" y="3421924"/>
            <a:ext cx="2015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 rate: 0.5L/min</a:t>
            </a:r>
          </a:p>
          <a:p>
            <a:endParaRPr lang="en-US" dirty="0"/>
          </a:p>
          <a:p>
            <a:r>
              <a:rPr lang="en-US" dirty="0"/>
              <a:t>Average human breathes in 11L/min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93938" y="3299274"/>
            <a:ext cx="1060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Cartridges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64988" y="3312423"/>
            <a:ext cx="10609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Filters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8BBDB-77BB-9642-993A-7D927968CA69}"/>
              </a:ext>
            </a:extLst>
          </p:cNvPr>
          <p:cNvSpPr/>
          <p:nvPr/>
        </p:nvSpPr>
        <p:spPr>
          <a:xfrm>
            <a:off x="6792257" y="4731087"/>
            <a:ext cx="349937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/>
              <a:t>Jiang et al. Cell 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422A23-1A1C-FC4F-A350-2ED1768244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97" r="50000"/>
          <a:stretch/>
        </p:blipFill>
        <p:spPr>
          <a:xfrm>
            <a:off x="650349" y="1057470"/>
            <a:ext cx="1308668" cy="219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82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66" y="604884"/>
            <a:ext cx="3923069" cy="3731141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3410" y="109331"/>
            <a:ext cx="6076304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Timelines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FB375C-3458-884C-9A27-7CF675F051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691"/>
          <a:stretch/>
        </p:blipFill>
        <p:spPr>
          <a:xfrm>
            <a:off x="4436080" y="236632"/>
            <a:ext cx="4707920" cy="3247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176D4F-29B3-5646-8231-44CD1A8D6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0965" y="2283583"/>
            <a:ext cx="3492340" cy="26220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35AA7C-3717-6341-BDD6-18655F9F5309}"/>
              </a:ext>
            </a:extLst>
          </p:cNvPr>
          <p:cNvSpPr txBox="1"/>
          <p:nvPr/>
        </p:nvSpPr>
        <p:spPr>
          <a:xfrm>
            <a:off x="7689714" y="3329113"/>
            <a:ext cx="1006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3907A"/>
                </a:solidFill>
              </a:rPr>
              <a:t>P1</a:t>
            </a:r>
            <a:r>
              <a:rPr lang="en-US" sz="2400" dirty="0"/>
              <a:t>   </a:t>
            </a:r>
            <a:r>
              <a:rPr lang="en-US" sz="2400" dirty="0">
                <a:solidFill>
                  <a:srgbClr val="3C5388"/>
                </a:solidFill>
              </a:rPr>
              <a:t>P2</a:t>
            </a:r>
            <a:r>
              <a:rPr lang="en-US" sz="2400" dirty="0"/>
              <a:t>   </a:t>
            </a:r>
            <a:r>
              <a:rPr lang="en-US" sz="2400" dirty="0">
                <a:solidFill>
                  <a:srgbClr val="E54C36"/>
                </a:solidFill>
              </a:rPr>
              <a:t>P3</a:t>
            </a:r>
          </a:p>
        </p:txBody>
      </p:sp>
    </p:spTree>
    <p:extLst>
      <p:ext uri="{BB962C8B-B14F-4D97-AF65-F5344CB8AC3E}">
        <p14:creationId xmlns:p14="http://schemas.microsoft.com/office/powerpoint/2010/main" val="27015864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38822" y="85015"/>
            <a:ext cx="6076304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>
                <a:latin typeface="Helvetica" charset="0"/>
                <a:ea typeface="Helvetica" charset="0"/>
                <a:cs typeface="Helvetica" charset="0"/>
              </a:rPr>
              <a:t>What can we capture?</a:t>
            </a:r>
          </a:p>
          <a:p>
            <a:pPr algn="ctr"/>
            <a:r>
              <a:rPr lang="en-US" sz="2100" dirty="0">
                <a:latin typeface="Helvetica" charset="0"/>
                <a:ea typeface="Helvetica" charset="0"/>
                <a:cs typeface="Helvetica" charset="0"/>
              </a:rPr>
              <a:t>(Minus human reads)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698" y="832964"/>
            <a:ext cx="6172200" cy="4195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26813" y="980968"/>
            <a:ext cx="2897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&gt;2500 species</a:t>
            </a:r>
            <a:br>
              <a:rPr lang="en-US" sz="2400" b="1" dirty="0"/>
            </a:br>
            <a:r>
              <a:rPr lang="en-US" sz="2400" b="1" dirty="0"/>
              <a:t>~300/sample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686" y="625215"/>
            <a:ext cx="2291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&gt;70 billion reads</a:t>
            </a:r>
          </a:p>
          <a:p>
            <a:r>
              <a:rPr lang="en-US" sz="1500" dirty="0"/>
              <a:t>&gt;10 Trillion base pairs</a:t>
            </a:r>
          </a:p>
          <a:p>
            <a:r>
              <a:rPr lang="en-US" sz="1500" dirty="0"/>
              <a:t>&gt; 7 million assembled contigs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E3BAD5-E4ED-8942-9F97-80E90FD9540F}"/>
              </a:ext>
            </a:extLst>
          </p:cNvPr>
          <p:cNvGrpSpPr/>
          <p:nvPr/>
        </p:nvGrpSpPr>
        <p:grpSpPr>
          <a:xfrm>
            <a:off x="5354977" y="2612163"/>
            <a:ext cx="3834881" cy="2365421"/>
            <a:chOff x="-1562149" y="711021"/>
            <a:chExt cx="11814301" cy="66067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438835-DC15-3C4B-90E1-9CA50ACE2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846" y="1450929"/>
              <a:ext cx="2974249" cy="200801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1D186F-7FDA-664A-9162-37590FA8E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08073" y="1450929"/>
              <a:ext cx="2965193" cy="200801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44FB9E9-A0D4-3243-A2E7-8C7DD448B8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72912" y="1450929"/>
              <a:ext cx="2969344" cy="200801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DC35B7C-16DA-C340-B0F9-2065FD7280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847" y="4144558"/>
              <a:ext cx="2983416" cy="201273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A7E18DC-860C-8340-A650-E29B6AB01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08072" y="4144558"/>
              <a:ext cx="2974967" cy="200801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A94662F-FEF0-B744-80DF-7CF882F94A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80147" y="4144558"/>
              <a:ext cx="2964040" cy="200801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4A8209-E3C1-C24C-9813-E69BE51C2EF4}"/>
                </a:ext>
              </a:extLst>
            </p:cNvPr>
            <p:cNvSpPr txBox="1"/>
            <p:nvPr/>
          </p:nvSpPr>
          <p:spPr>
            <a:xfrm>
              <a:off x="-52297" y="711021"/>
              <a:ext cx="3504699" cy="7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Empty filter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1928A3-3219-6949-8AA9-FBADF46BBC13}"/>
                </a:ext>
              </a:extLst>
            </p:cNvPr>
            <p:cNvSpPr txBox="1"/>
            <p:nvPr/>
          </p:nvSpPr>
          <p:spPr>
            <a:xfrm>
              <a:off x="3106869" y="782457"/>
              <a:ext cx="3971716" cy="7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Pine Pollen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C45262-F847-A94E-8D7E-2D2582B8AA57}"/>
                </a:ext>
              </a:extLst>
            </p:cNvPr>
            <p:cNvSpPr txBox="1"/>
            <p:nvPr/>
          </p:nvSpPr>
          <p:spPr>
            <a:xfrm>
              <a:off x="2168578" y="3537331"/>
              <a:ext cx="4657397" cy="7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 err="1"/>
                <a:t>Brochosomes</a:t>
              </a:r>
              <a:endParaRPr lang="en-US" sz="1050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A657B3-2598-3A45-9A1D-9A049975A119}"/>
                </a:ext>
              </a:extLst>
            </p:cNvPr>
            <p:cNvSpPr txBox="1"/>
            <p:nvPr/>
          </p:nvSpPr>
          <p:spPr>
            <a:xfrm>
              <a:off x="-1562149" y="3579350"/>
              <a:ext cx="5315658" cy="7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/>
                <a:t>“Stem rust” spores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784C57-9295-464B-BCA6-5A9CD33286E8}"/>
                </a:ext>
              </a:extLst>
            </p:cNvPr>
            <p:cNvSpPr txBox="1"/>
            <p:nvPr/>
          </p:nvSpPr>
          <p:spPr>
            <a:xfrm>
              <a:off x="5900186" y="3571845"/>
              <a:ext cx="4351966" cy="70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/>
                <a:t>Inorganic materials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EBF155-D0A0-4445-A6DE-2E666317EB7E}"/>
                </a:ext>
              </a:extLst>
            </p:cNvPr>
            <p:cNvSpPr txBox="1"/>
            <p:nvPr/>
          </p:nvSpPr>
          <p:spPr>
            <a:xfrm>
              <a:off x="3106869" y="6157292"/>
              <a:ext cx="2771210" cy="1160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/>
                <a:t>(water repellent coating on insects)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C07376-AB5A-5F47-8853-2F7E2862F49E}"/>
                </a:ext>
              </a:extLst>
            </p:cNvPr>
            <p:cNvSpPr/>
            <p:nvPr/>
          </p:nvSpPr>
          <p:spPr>
            <a:xfrm>
              <a:off x="129776" y="6095736"/>
              <a:ext cx="2939363" cy="5587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700" b="1" dirty="0" err="1"/>
                <a:t>Puccinia</a:t>
              </a:r>
              <a:r>
                <a:rPr lang="en-US" sz="700" b="1" dirty="0"/>
                <a:t> </a:t>
              </a:r>
              <a:r>
                <a:rPr lang="en-US" sz="700" b="1" dirty="0" err="1"/>
                <a:t>graminis</a:t>
              </a:r>
              <a:endParaRPr lang="en-US" sz="700" b="1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2422DB8-9826-0140-AECA-1B773BEE2CA4}"/>
              </a:ext>
            </a:extLst>
          </p:cNvPr>
          <p:cNvSpPr txBox="1"/>
          <p:nvPr/>
        </p:nvSpPr>
        <p:spPr>
          <a:xfrm>
            <a:off x="7683550" y="2612163"/>
            <a:ext cx="3954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Eucalyptus Pollen</a:t>
            </a:r>
          </a:p>
        </p:txBody>
      </p:sp>
    </p:spTree>
    <p:extLst>
      <p:ext uri="{BB962C8B-B14F-4D97-AF65-F5344CB8AC3E}">
        <p14:creationId xmlns:p14="http://schemas.microsoft.com/office/powerpoint/2010/main" val="2814706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94" y="1186299"/>
            <a:ext cx="5723890" cy="110276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124997" y="377488"/>
            <a:ext cx="4894199" cy="4194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25" b="1" dirty="0">
                <a:latin typeface="Helvetica" charset="0"/>
                <a:ea typeface="Helvetica" charset="0"/>
                <a:cs typeface="Helvetica" charset="0"/>
              </a:rPr>
              <a:t>Dynamic </a:t>
            </a:r>
            <a:r>
              <a:rPr lang="en-US" sz="2025" b="1" dirty="0" err="1">
                <a:latin typeface="Helvetica" charset="0"/>
                <a:ea typeface="Helvetica" charset="0"/>
                <a:cs typeface="Helvetica" charset="0"/>
              </a:rPr>
              <a:t>exposome</a:t>
            </a:r>
            <a:r>
              <a:rPr lang="en-US" sz="2025" b="1" dirty="0">
                <a:latin typeface="Helvetica" charset="0"/>
                <a:ea typeface="Helvetica" charset="0"/>
                <a:cs typeface="Helvetica" charset="0"/>
              </a:rPr>
              <a:t> specific to individuals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7374" y="1028700"/>
            <a:ext cx="752708" cy="455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81"/>
              <a:t>Timeline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1384" y="1030030"/>
            <a:ext cx="34853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5144" y="1044939"/>
            <a:ext cx="34853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0396" y="1043609"/>
            <a:ext cx="34853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92" y="4189234"/>
            <a:ext cx="3053409" cy="4970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58767" y="4333891"/>
            <a:ext cx="995156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88" dirty="0"/>
              <a:t>Kingdom level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8784" y="2244226"/>
            <a:ext cx="523052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 dirty="0"/>
              <a:t>890 days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9084" y="2244226"/>
            <a:ext cx="477057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/>
              <a:t>429 days</a:t>
            </a:r>
            <a:endParaRPr lang="en-US" sz="760" dirty="0"/>
          </a:p>
        </p:txBody>
      </p:sp>
      <p:sp>
        <p:nvSpPr>
          <p:cNvPr id="19" name="TextBox 18"/>
          <p:cNvSpPr txBox="1"/>
          <p:nvPr/>
        </p:nvSpPr>
        <p:spPr>
          <a:xfrm>
            <a:off x="6723843" y="2244226"/>
            <a:ext cx="477057" cy="32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/>
              <a:t>301 days</a:t>
            </a:r>
            <a:endParaRPr lang="en-US" sz="76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A8DEA39-E34E-574C-BF31-F993DB5F0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372" y="2822244"/>
            <a:ext cx="5677461" cy="11000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6F3A2C-9527-C94C-B948-C6F6AC2B9DA9}"/>
              </a:ext>
            </a:extLst>
          </p:cNvPr>
          <p:cNvSpPr txBox="1"/>
          <p:nvPr/>
        </p:nvSpPr>
        <p:spPr>
          <a:xfrm>
            <a:off x="2137792" y="2623007"/>
            <a:ext cx="37785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2AD4AC-C6CB-F14F-8A25-54739111DBF6}"/>
              </a:ext>
            </a:extLst>
          </p:cNvPr>
          <p:cNvSpPr txBox="1"/>
          <p:nvPr/>
        </p:nvSpPr>
        <p:spPr>
          <a:xfrm>
            <a:off x="5974041" y="2623007"/>
            <a:ext cx="37785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EFAE92-26AD-B84B-8D87-10F80630AA2C}"/>
              </a:ext>
            </a:extLst>
          </p:cNvPr>
          <p:cNvSpPr txBox="1"/>
          <p:nvPr/>
        </p:nvSpPr>
        <p:spPr>
          <a:xfrm>
            <a:off x="6744651" y="2623007"/>
            <a:ext cx="37785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/>
              <a:t>P3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DA4F29-4B79-F44B-8DEB-3962FF6BA479}"/>
              </a:ext>
            </a:extLst>
          </p:cNvPr>
          <p:cNvSpPr txBox="1"/>
          <p:nvPr/>
        </p:nvSpPr>
        <p:spPr>
          <a:xfrm>
            <a:off x="2419796" y="2633613"/>
            <a:ext cx="315230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 dirty="0"/>
              <a:t>Plant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165378-1FF2-2F48-8F14-A9E9515784F8}"/>
              </a:ext>
            </a:extLst>
          </p:cNvPr>
          <p:cNvSpPr txBox="1"/>
          <p:nvPr/>
        </p:nvSpPr>
        <p:spPr>
          <a:xfrm>
            <a:off x="3949588" y="2633613"/>
            <a:ext cx="56923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/>
              <a:t>Fungi</a:t>
            </a:r>
            <a:endParaRPr lang="en-US" sz="76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964027-2A5E-0643-B0CE-E54CC9A66F87}"/>
              </a:ext>
            </a:extLst>
          </p:cNvPr>
          <p:cNvSpPr txBox="1"/>
          <p:nvPr/>
        </p:nvSpPr>
        <p:spPr>
          <a:xfrm>
            <a:off x="2701096" y="2633613"/>
            <a:ext cx="764468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 dirty="0"/>
              <a:t>Bacteria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6D3344-0D62-6047-9E98-D9C34B160552}"/>
              </a:ext>
            </a:extLst>
          </p:cNvPr>
          <p:cNvSpPr/>
          <p:nvPr/>
        </p:nvSpPr>
        <p:spPr>
          <a:xfrm>
            <a:off x="2340113" y="2795963"/>
            <a:ext cx="544040" cy="25343"/>
          </a:xfrm>
          <a:prstGeom prst="rect">
            <a:avLst/>
          </a:prstGeom>
          <a:solidFill>
            <a:srgbClr val="00B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D3C96F-7AB2-EF4B-9563-38329A075A9A}"/>
              </a:ext>
            </a:extLst>
          </p:cNvPr>
          <p:cNvSpPr/>
          <p:nvPr/>
        </p:nvSpPr>
        <p:spPr>
          <a:xfrm>
            <a:off x="2770257" y="2795963"/>
            <a:ext cx="341086" cy="25343"/>
          </a:xfrm>
          <a:prstGeom prst="rect">
            <a:avLst/>
          </a:prstGeom>
          <a:solidFill>
            <a:srgbClr val="F77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63F713-CF9E-A14E-8F3A-C2D1CCDF8ECC}"/>
              </a:ext>
            </a:extLst>
          </p:cNvPr>
          <p:cNvSpPr/>
          <p:nvPr/>
        </p:nvSpPr>
        <p:spPr>
          <a:xfrm>
            <a:off x="3060121" y="2794586"/>
            <a:ext cx="2380145" cy="26720"/>
          </a:xfrm>
          <a:prstGeom prst="rect">
            <a:avLst/>
          </a:prstGeom>
          <a:solidFill>
            <a:srgbClr val="B69F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813B80-ABB0-0D43-B308-AD11BF8F1C0E}"/>
              </a:ext>
            </a:extLst>
          </p:cNvPr>
          <p:cNvSpPr/>
          <p:nvPr/>
        </p:nvSpPr>
        <p:spPr>
          <a:xfrm>
            <a:off x="5398881" y="2798451"/>
            <a:ext cx="341086" cy="25717"/>
          </a:xfrm>
          <a:prstGeom prst="rect">
            <a:avLst/>
          </a:prstGeom>
          <a:gradFill flip="none" rotWithShape="1">
            <a:gsLst>
              <a:gs pos="0">
                <a:srgbClr val="F7766F"/>
              </a:gs>
              <a:gs pos="100000">
                <a:srgbClr val="B69F03">
                  <a:lumMod val="100000"/>
                </a:srgbClr>
              </a:gs>
            </a:gsLst>
            <a:lin ang="5400000" scaled="1"/>
            <a:tileRect/>
          </a:gradFill>
          <a:ln>
            <a:gradFill>
              <a:gsLst>
                <a:gs pos="0">
                  <a:srgbClr val="F7766F"/>
                </a:gs>
                <a:gs pos="100000">
                  <a:srgbClr val="B69F0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95F8A6E-05B1-604A-8A39-8B5B53C1C577}"/>
              </a:ext>
            </a:extLst>
          </p:cNvPr>
          <p:cNvSpPr/>
          <p:nvPr/>
        </p:nvSpPr>
        <p:spPr>
          <a:xfrm>
            <a:off x="5596477" y="2798754"/>
            <a:ext cx="270132" cy="25717"/>
          </a:xfrm>
          <a:prstGeom prst="rect">
            <a:avLst/>
          </a:prstGeom>
          <a:gradFill>
            <a:gsLst>
              <a:gs pos="0">
                <a:srgbClr val="B69F03"/>
              </a:gs>
              <a:gs pos="100000">
                <a:srgbClr val="00BFC4"/>
              </a:gs>
            </a:gsLst>
            <a:lin ang="5400000" scaled="1"/>
          </a:gradFill>
          <a:ln>
            <a:gradFill flip="none" rotWithShape="1">
              <a:gsLst>
                <a:gs pos="0">
                  <a:srgbClr val="B69F03"/>
                </a:gs>
                <a:gs pos="100000">
                  <a:srgbClr val="00BFC4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CA6D31-7785-E047-989D-E3AB415429D2}"/>
              </a:ext>
            </a:extLst>
          </p:cNvPr>
          <p:cNvSpPr txBox="1"/>
          <p:nvPr/>
        </p:nvSpPr>
        <p:spPr>
          <a:xfrm>
            <a:off x="5310228" y="2633613"/>
            <a:ext cx="56923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 dirty="0"/>
              <a:t>Mixed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2709B82-0221-F04C-97B7-316A1D75F8B0}"/>
              </a:ext>
            </a:extLst>
          </p:cNvPr>
          <p:cNvCxnSpPr/>
          <p:nvPr/>
        </p:nvCxnSpPr>
        <p:spPr>
          <a:xfrm flipV="1">
            <a:off x="3046250" y="3877363"/>
            <a:ext cx="0" cy="102870"/>
          </a:xfrm>
          <a:prstGeom prst="straightConnector1">
            <a:avLst/>
          </a:prstGeom>
          <a:ln w="38100">
            <a:solidFill>
              <a:srgbClr val="B69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AEF169-967D-3A4F-9C1A-96FE15566F20}"/>
              </a:ext>
            </a:extLst>
          </p:cNvPr>
          <p:cNvCxnSpPr/>
          <p:nvPr/>
        </p:nvCxnSpPr>
        <p:spPr>
          <a:xfrm flipV="1">
            <a:off x="4519702" y="3877363"/>
            <a:ext cx="0" cy="102870"/>
          </a:xfrm>
          <a:prstGeom prst="straightConnector1">
            <a:avLst/>
          </a:prstGeom>
          <a:ln w="38100">
            <a:solidFill>
              <a:srgbClr val="B69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D217A9F-0B19-A842-A3F2-1A22014FCCEE}"/>
              </a:ext>
            </a:extLst>
          </p:cNvPr>
          <p:cNvCxnSpPr/>
          <p:nvPr/>
        </p:nvCxnSpPr>
        <p:spPr>
          <a:xfrm flipV="1">
            <a:off x="4938082" y="3877363"/>
            <a:ext cx="0" cy="102870"/>
          </a:xfrm>
          <a:prstGeom prst="straightConnector1">
            <a:avLst/>
          </a:prstGeom>
          <a:ln w="38100">
            <a:solidFill>
              <a:srgbClr val="B69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4536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61202" y="79932"/>
            <a:ext cx="4746494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Season and location matter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4793" r="50668"/>
          <a:stretch/>
        </p:blipFill>
        <p:spPr>
          <a:xfrm>
            <a:off x="1071739" y="1022720"/>
            <a:ext cx="3265485" cy="18880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5573" y="659530"/>
            <a:ext cx="158248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Helvetica" charset="0"/>
                <a:ea typeface="Helvetica" charset="0"/>
                <a:cs typeface="Helvetica" charset="0"/>
              </a:rPr>
              <a:t>P1 Samples: Location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49E080-3C15-4747-BDCE-C5C3B8151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38" t="24793"/>
          <a:stretch/>
        </p:blipFill>
        <p:spPr>
          <a:xfrm>
            <a:off x="977070" y="2747388"/>
            <a:ext cx="3360154" cy="18880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188347-9A89-824C-8680-66317081FE47}"/>
              </a:ext>
            </a:extLst>
          </p:cNvPr>
          <p:cNvSpPr/>
          <p:nvPr/>
        </p:nvSpPr>
        <p:spPr>
          <a:xfrm>
            <a:off x="-1935058" y="2904636"/>
            <a:ext cx="94128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Helvetica" charset="0"/>
                <a:ea typeface="Helvetica" charset="0"/>
                <a:cs typeface="Helvetica" charset="0"/>
              </a:rPr>
              <a:t>P1 Samples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043B98-98B5-B748-AFCB-710754DF0A7B}"/>
              </a:ext>
            </a:extLst>
          </p:cNvPr>
          <p:cNvSpPr/>
          <p:nvPr/>
        </p:nvSpPr>
        <p:spPr>
          <a:xfrm>
            <a:off x="855350" y="2493472"/>
            <a:ext cx="150233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Helvetica" charset="0"/>
                <a:ea typeface="Helvetica" charset="0"/>
                <a:cs typeface="Helvetica" charset="0"/>
              </a:rPr>
              <a:t>P1 Samples: Season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7F05DC-7463-2142-9A21-7845079E98BB}"/>
              </a:ext>
            </a:extLst>
          </p:cNvPr>
          <p:cNvSpPr txBox="1"/>
          <p:nvPr/>
        </p:nvSpPr>
        <p:spPr>
          <a:xfrm>
            <a:off x="4759307" y="4663817"/>
            <a:ext cx="47808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Forward-selected variables from a collection of 64 meta-variables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28BF29-6C4D-FB4F-85EB-1EA267118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149" y="990571"/>
            <a:ext cx="3678707" cy="344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73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28660" y="55972"/>
            <a:ext cx="6525598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Location, location, location</a:t>
            </a:r>
          </a:p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Different persons, same month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439" y="5946388"/>
            <a:ext cx="3203873" cy="22884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45" y="1293482"/>
            <a:ext cx="3861353" cy="25742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788" y="1424795"/>
            <a:ext cx="3109656" cy="29384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814736-024C-6A4D-898A-F2B311784816}"/>
              </a:ext>
            </a:extLst>
          </p:cNvPr>
          <p:cNvSpPr txBox="1"/>
          <p:nvPr/>
        </p:nvSpPr>
        <p:spPr>
          <a:xfrm>
            <a:off x="2898398" y="4184866"/>
            <a:ext cx="2204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San Francisco</a:t>
            </a:r>
          </a:p>
          <a:p>
            <a:r>
              <a:rPr lang="en-US" sz="1200" dirty="0" err="1"/>
              <a:t>Alkanindiges</a:t>
            </a:r>
            <a:r>
              <a:rPr lang="en-US" sz="1200" dirty="0"/>
              <a:t>: Sludge bacteria</a:t>
            </a:r>
          </a:p>
          <a:p>
            <a:r>
              <a:rPr lang="en-US" sz="1200" dirty="0" err="1"/>
              <a:t>Klebsiella</a:t>
            </a:r>
            <a:r>
              <a:rPr lang="en-US" sz="1200" dirty="0"/>
              <a:t>: pneumonia pathogen</a:t>
            </a:r>
          </a:p>
        </p:txBody>
      </p:sp>
    </p:spTree>
    <p:extLst>
      <p:ext uri="{BB962C8B-B14F-4D97-AF65-F5344CB8AC3E}">
        <p14:creationId xmlns:p14="http://schemas.microsoft.com/office/powerpoint/2010/main" val="379101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74" y="1198653"/>
            <a:ext cx="4572049" cy="294731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272209" y="166446"/>
            <a:ext cx="6547233" cy="5592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Seasonal influence on the genera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62A1FA-0D2A-AF43-97B3-1AE57C492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045" y="1217676"/>
            <a:ext cx="1692818" cy="11315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4535EB-C958-C24A-9BF5-1B87F9801B3C}"/>
              </a:ext>
            </a:extLst>
          </p:cNvPr>
          <p:cNvSpPr txBox="1"/>
          <p:nvPr/>
        </p:nvSpPr>
        <p:spPr>
          <a:xfrm>
            <a:off x="7097175" y="2404541"/>
            <a:ext cx="2111680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Pine tree sheds millions </a:t>
            </a:r>
            <a:r>
              <a:rPr lang="en-US" sz="1013"/>
              <a:t>of pollens</a:t>
            </a:r>
            <a:endParaRPr lang="en-US" sz="1013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C6020C-AECF-C84E-83C2-CE4BDE028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045" y="3108873"/>
            <a:ext cx="1692818" cy="12088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61CAE3-D486-8745-A0D6-E732597B32DE}"/>
              </a:ext>
            </a:extLst>
          </p:cNvPr>
          <p:cNvSpPr txBox="1"/>
          <p:nvPr/>
        </p:nvSpPr>
        <p:spPr>
          <a:xfrm>
            <a:off x="7109050" y="4272628"/>
            <a:ext cx="2245366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dirty="0"/>
              <a:t>“False Turkey Tail”, spore season starts around fall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0E2FA-1106-0A40-BFC5-5E7C9F6B41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893" t="18549"/>
          <a:stretch/>
        </p:blipFill>
        <p:spPr>
          <a:xfrm>
            <a:off x="4842476" y="1380651"/>
            <a:ext cx="2115578" cy="1359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6B6B22-44E1-E046-8915-E3BC4C40E4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871"/>
          <a:stretch/>
        </p:blipFill>
        <p:spPr>
          <a:xfrm>
            <a:off x="4842476" y="3108874"/>
            <a:ext cx="2142094" cy="1315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12C12A-2138-D841-B716-1C446B2CEB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83221"/>
          <a:stretch/>
        </p:blipFill>
        <p:spPr>
          <a:xfrm>
            <a:off x="4532167" y="910002"/>
            <a:ext cx="4397696" cy="2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63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266825"/>
            <a:ext cx="3962400" cy="31659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87172" y="496619"/>
            <a:ext cx="61284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Helvetica" charset="0"/>
                <a:ea typeface="Helvetica" charset="0"/>
                <a:cs typeface="Helvetica" charset="0"/>
              </a:rPr>
              <a:t>Chemicals are influenced by season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2514" y="3084596"/>
            <a:ext cx="8487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“</a:t>
            </a:r>
            <a:r>
              <a:rPr lang="en-US" sz="1050" dirty="0" err="1"/>
              <a:t>Elatine</a:t>
            </a:r>
            <a:r>
              <a:rPr lang="en-US" sz="1050" dirty="0"/>
              <a:t>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545521" y="1763048"/>
            <a:ext cx="12618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/>
              <a:t>3-Hexa-</a:t>
            </a:r>
          </a:p>
          <a:p>
            <a:pPr algn="ctr"/>
            <a:r>
              <a:rPr lang="en-US" sz="1050" dirty="0" err="1"/>
              <a:t>decanoyloleanolic</a:t>
            </a:r>
            <a:endParaRPr lang="en-US" sz="1050" dirty="0"/>
          </a:p>
          <a:p>
            <a:pPr algn="ctr"/>
            <a:r>
              <a:rPr lang="en-US" sz="1050" dirty="0"/>
              <a:t> acid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3FD97-043F-D846-AFDB-EFD4E2482577}"/>
              </a:ext>
            </a:extLst>
          </p:cNvPr>
          <p:cNvSpPr txBox="1"/>
          <p:nvPr/>
        </p:nvSpPr>
        <p:spPr>
          <a:xfrm>
            <a:off x="1687172" y="4604941"/>
            <a:ext cx="7146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Ubiquitous: Plastics, DEET, Pesticides, Carcinogens (DEG)</a:t>
            </a:r>
          </a:p>
        </p:txBody>
      </p:sp>
    </p:spTree>
    <p:extLst>
      <p:ext uri="{BB962C8B-B14F-4D97-AF65-F5344CB8AC3E}">
        <p14:creationId xmlns:p14="http://schemas.microsoft.com/office/powerpoint/2010/main" val="3921644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2826" y="47350"/>
            <a:ext cx="62998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Chemicals are influenced by location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547" y="846718"/>
            <a:ext cx="3962054" cy="40491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05765" y="1882325"/>
            <a:ext cx="13658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/>
              <a:t>“Earthy” smell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8705" y="3566750"/>
            <a:ext cx="136584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/>
              <a:t>Pesticide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2826" y="993937"/>
            <a:ext cx="18317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/>
              <a:t>Plastic components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2236" y="2724538"/>
            <a:ext cx="1365842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/>
              <a:t>Body Scent</a:t>
            </a:r>
            <a:endParaRPr lang="en-US" sz="1575" b="1" dirty="0"/>
          </a:p>
        </p:txBody>
      </p:sp>
    </p:spTree>
    <p:extLst>
      <p:ext uri="{BB962C8B-B14F-4D97-AF65-F5344CB8AC3E}">
        <p14:creationId xmlns:p14="http://schemas.microsoft.com/office/powerpoint/2010/main" val="4257905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1" y="65554"/>
            <a:ext cx="69913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Chemicals </a:t>
            </a:r>
            <a:r>
              <a:rPr lang="en-US" sz="2700" b="1">
                <a:latin typeface="Helvetica" charset="0"/>
                <a:ea typeface="Helvetica" charset="0"/>
                <a:cs typeface="Helvetica" charset="0"/>
              </a:rPr>
              <a:t>are correlated with biologicals</a:t>
            </a:r>
            <a:endParaRPr lang="en-US" sz="2700" b="1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966" y="607453"/>
            <a:ext cx="3431309" cy="4536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4124" y="3746802"/>
            <a:ext cx="13658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b="1" dirty="0"/>
              <a:t>Organic solvent, used </a:t>
            </a:r>
            <a:r>
              <a:rPr lang="en-US" sz="1575" b="1"/>
              <a:t>in paint</a:t>
            </a:r>
            <a:endParaRPr lang="en-US" sz="1575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59950" y="1827404"/>
            <a:ext cx="1365842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75" b="1" dirty="0"/>
              <a:t>Common Fungal genera</a:t>
            </a:r>
          </a:p>
        </p:txBody>
      </p:sp>
    </p:spTree>
    <p:extLst>
      <p:ext uri="{BB962C8B-B14F-4D97-AF65-F5344CB8AC3E}">
        <p14:creationId xmlns:p14="http://schemas.microsoft.com/office/powerpoint/2010/main" val="6564105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23660" y="0"/>
            <a:ext cx="6525598" cy="5592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The </a:t>
            </a:r>
            <a:r>
              <a:rPr lang="en-US" sz="2700" b="1" dirty="0" err="1">
                <a:latin typeface="Helvetica" charset="0"/>
                <a:ea typeface="Helvetica" charset="0"/>
                <a:cs typeface="Helvetica" charset="0"/>
              </a:rPr>
              <a:t>Exposome</a:t>
            </a:r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 Cloud </a:t>
            </a:r>
            <a:r>
              <a:rPr lang="mr-IN" sz="2700" b="1" dirty="0">
                <a:latin typeface="Helvetica" charset="0"/>
                <a:ea typeface="Helvetica" charset="0"/>
                <a:cs typeface="Helvetica" charset="0"/>
              </a:rPr>
              <a:t>–</a:t>
            </a:r>
            <a:r>
              <a:rPr lang="en-US" sz="2700" b="1" dirty="0">
                <a:latin typeface="Helvetica" charset="0"/>
                <a:ea typeface="Helvetica" charset="0"/>
                <a:cs typeface="Helvetica" charset="0"/>
              </a:rPr>
              <a:t> connections between detected species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389" y="742153"/>
            <a:ext cx="6182139" cy="440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39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AFD34F0-4451-4E84-A881-C5929F706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392" y="918055"/>
            <a:ext cx="2019733" cy="3592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3E4470-5424-422C-BC31-BCFE127D3B15}"/>
              </a:ext>
            </a:extLst>
          </p:cNvPr>
          <p:cNvSpPr txBox="1"/>
          <p:nvPr/>
        </p:nvSpPr>
        <p:spPr>
          <a:xfrm>
            <a:off x="584948" y="265580"/>
            <a:ext cx="7346372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Playfair Display"/>
              </a:rPr>
              <a:t>My Health Dashboard UI</a:t>
            </a:r>
            <a:endParaRPr lang="en-US" sz="1050"/>
          </a:p>
        </p:txBody>
      </p:sp>
      <p:pic>
        <p:nvPicPr>
          <p:cNvPr id="11" name="Picture 11" descr="A screenshot of a map&#10;&#10;Description generated with very high confidence">
            <a:extLst>
              <a:ext uri="{FF2B5EF4-FFF2-40B4-BE49-F238E27FC236}">
                <a16:creationId xmlns:a16="http://schemas.microsoft.com/office/drawing/2014/main" id="{0AF615DA-95D9-4543-9EDA-F79D54301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292" y="1017494"/>
            <a:ext cx="1410093" cy="25089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A937724-C284-4849-B55B-8B2A5117B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39" y="1017495"/>
            <a:ext cx="1421300" cy="25202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0ABF742-3775-49DE-B1E4-1900B4B41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425" y="1017495"/>
            <a:ext cx="1398887" cy="2503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EA01F7-8E9D-4E04-8916-99E631C206DA}"/>
              </a:ext>
            </a:extLst>
          </p:cNvPr>
          <p:cNvSpPr txBox="1"/>
          <p:nvPr/>
        </p:nvSpPr>
        <p:spPr>
          <a:xfrm>
            <a:off x="4047259" y="3855027"/>
            <a:ext cx="4810991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57175" indent="-257175">
              <a:buFont typeface="Arial"/>
              <a:buChar char="•"/>
            </a:pPr>
            <a:r>
              <a:rPr lang="en-US" sz="1650">
                <a:latin typeface="Playfair Display"/>
              </a:rPr>
              <a:t>Visualize and monitor your health data at different resolutions</a:t>
            </a:r>
          </a:p>
        </p:txBody>
      </p:sp>
    </p:spTree>
    <p:extLst>
      <p:ext uri="{BB962C8B-B14F-4D97-AF65-F5344CB8AC3E}">
        <p14:creationId xmlns:p14="http://schemas.microsoft.com/office/powerpoint/2010/main" val="2548807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15004" y="273406"/>
            <a:ext cx="469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Share Information With Physician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202892" y="2640059"/>
            <a:ext cx="387636" cy="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o-DOCTOR-LOOK-AT-COMPUTER-facebook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r="4855"/>
          <a:stretch/>
        </p:blipFill>
        <p:spPr>
          <a:xfrm>
            <a:off x="3767722" y="1508136"/>
            <a:ext cx="4053314" cy="2286000"/>
          </a:xfrm>
          <a:prstGeom prst="rect">
            <a:avLst/>
          </a:prstGeom>
        </p:spPr>
      </p:pic>
      <p:pic>
        <p:nvPicPr>
          <p:cNvPr id="6" name="Shape 1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4450" y="1314450"/>
            <a:ext cx="1714500" cy="297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1349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pregnant woma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95"/>
          <a:stretch/>
        </p:blipFill>
        <p:spPr>
          <a:xfrm>
            <a:off x="1232471" y="655488"/>
            <a:ext cx="1157567" cy="1941757"/>
          </a:xfrm>
          <a:prstGeom prst="rect">
            <a:avLst/>
          </a:prstGeom>
        </p:spPr>
      </p:pic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675210" y="179085"/>
            <a:ext cx="598289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2100" b="1" dirty="0">
                <a:ea typeface="Arial" charset="0"/>
                <a:cs typeface="Arial" charset="0"/>
              </a:rPr>
              <a:t>The Future?</a:t>
            </a:r>
            <a:endParaRPr lang="en-US" sz="1350" b="1" dirty="0">
              <a:ea typeface="Arial" charset="0"/>
              <a:cs typeface="Arial" charset="0"/>
            </a:endParaRPr>
          </a:p>
        </p:txBody>
      </p:sp>
      <p:sp>
        <p:nvSpPr>
          <p:cNvPr id="76803" name="Rectangle 7"/>
          <p:cNvSpPr>
            <a:spLocks noChangeArrowheads="1"/>
          </p:cNvSpPr>
          <p:nvPr/>
        </p:nvSpPr>
        <p:spPr bwMode="auto">
          <a:xfrm>
            <a:off x="2114192" y="628650"/>
            <a:ext cx="214834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500" b="1" dirty="0">
                <a:ea typeface="Arial" charset="0"/>
                <a:cs typeface="Arial" charset="0"/>
              </a:rPr>
              <a:t>Genomic Sequencing</a:t>
            </a:r>
          </a:p>
        </p:txBody>
      </p:sp>
      <p:sp>
        <p:nvSpPr>
          <p:cNvPr id="76807" name="Rectangle 18"/>
          <p:cNvSpPr>
            <a:spLocks noChangeArrowheads="1"/>
          </p:cNvSpPr>
          <p:nvPr/>
        </p:nvSpPr>
        <p:spPr bwMode="auto">
          <a:xfrm>
            <a:off x="2070492" y="3075586"/>
            <a:ext cx="178766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500" b="1" dirty="0">
                <a:ea typeface="Arial" charset="0"/>
                <a:cs typeface="Arial" charset="0"/>
              </a:rPr>
              <a:t>1. Predict risk</a:t>
            </a:r>
          </a:p>
          <a:p>
            <a:r>
              <a:rPr lang="en-US" sz="1500" b="1" dirty="0">
                <a:ea typeface="Arial" charset="0"/>
                <a:cs typeface="Arial" charset="0"/>
              </a:rPr>
              <a:t>2. Early Diagnose</a:t>
            </a:r>
          </a:p>
          <a:p>
            <a:r>
              <a:rPr lang="en-US" sz="1500" b="1" dirty="0">
                <a:ea typeface="Arial" charset="0"/>
                <a:cs typeface="Arial" charset="0"/>
              </a:rPr>
              <a:t>3. Monitor</a:t>
            </a:r>
          </a:p>
          <a:p>
            <a:r>
              <a:rPr lang="en-US" sz="1500" b="1" dirty="0">
                <a:ea typeface="Arial" charset="0"/>
                <a:cs typeface="Arial" charset="0"/>
              </a:rPr>
              <a:t>4. Treat</a:t>
            </a:r>
          </a:p>
        </p:txBody>
      </p:sp>
      <p:sp>
        <p:nvSpPr>
          <p:cNvPr id="76808" name="Rectangle 5"/>
          <p:cNvSpPr>
            <a:spLocks noChangeArrowheads="1"/>
          </p:cNvSpPr>
          <p:nvPr/>
        </p:nvSpPr>
        <p:spPr bwMode="auto">
          <a:xfrm>
            <a:off x="2070491" y="1099931"/>
            <a:ext cx="193427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900" dirty="0">
                <a:latin typeface="Courier" charset="0"/>
              </a:rPr>
              <a:t>GGTTCCAAAAGTTTATTGGATGCCGTTTCAGTACATTTATCGTTTGCTTTGGATGCCCTAATTAAAAGTGACCCTTTCAAACTGAAATTCATGATACACCAATGGATATCCTTAGTCGATAAAATTTGCGAGTACTTTCAAAGCCAAATGAAATTATCTATGGTAGACAAAACATTGACCAATTTCATATCGATCCTCCTGAATTTATTGGCGTTAGACACAGTTGGTATATTTA….</a:t>
            </a:r>
          </a:p>
        </p:txBody>
      </p:sp>
      <p:sp>
        <p:nvSpPr>
          <p:cNvPr id="7" name="Rectangle 6"/>
          <p:cNvSpPr/>
          <p:nvPr/>
        </p:nvSpPr>
        <p:spPr>
          <a:xfrm>
            <a:off x="4174250" y="4818148"/>
            <a:ext cx="822661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dirty="0"/>
              <a:t>Amanda Mills</a:t>
            </a:r>
          </a:p>
        </p:txBody>
      </p:sp>
      <p:pic>
        <p:nvPicPr>
          <p:cNvPr id="8" name="Picture 7" descr="13507_lore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1760" b="25371"/>
          <a:stretch/>
        </p:blipFill>
        <p:spPr>
          <a:xfrm>
            <a:off x="3829050" y="2844843"/>
            <a:ext cx="1680385" cy="1956455"/>
          </a:xfrm>
          <a:prstGeom prst="rect">
            <a:avLst/>
          </a:prstGeom>
        </p:spPr>
      </p:pic>
      <p:sp>
        <p:nvSpPr>
          <p:cNvPr id="26" name="Down Arrow 25"/>
          <p:cNvSpPr/>
          <p:nvPr/>
        </p:nvSpPr>
        <p:spPr>
          <a:xfrm rot="18900000">
            <a:off x="3966124" y="2423829"/>
            <a:ext cx="190499" cy="3468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 rot="2700000" flipH="1">
            <a:off x="4858276" y="2423829"/>
            <a:ext cx="190499" cy="3468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4629151" y="638252"/>
            <a:ext cx="3437159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500" b="1" dirty="0" err="1">
                <a:ea typeface="Arial" charset="0"/>
                <a:cs typeface="Arial" charset="0"/>
              </a:rPr>
              <a:t>Omes</a:t>
            </a:r>
            <a:r>
              <a:rPr lang="en-US" sz="1500" b="1" dirty="0">
                <a:ea typeface="Arial" charset="0"/>
                <a:cs typeface="Arial" charset="0"/>
              </a:rPr>
              <a:t> &amp; Sensors: Personal Devices</a:t>
            </a:r>
          </a:p>
        </p:txBody>
      </p:sp>
      <p:pic>
        <p:nvPicPr>
          <p:cNvPr id="5" name="Picture 4" descr="smart-watch-821567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4" t="26666" r="33612" b="38981"/>
          <a:stretch/>
        </p:blipFill>
        <p:spPr>
          <a:xfrm>
            <a:off x="6334515" y="1128506"/>
            <a:ext cx="1044240" cy="1024946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5364567" y="1653055"/>
            <a:ext cx="578733" cy="707954"/>
            <a:chOff x="3372356" y="3183962"/>
            <a:chExt cx="771644" cy="943938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953009">
              <a:off x="3372356" y="3341278"/>
              <a:ext cx="762000" cy="413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372358" y="3183962"/>
              <a:ext cx="705673" cy="227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 rot="18650455">
              <a:off x="3609579" y="3593480"/>
              <a:ext cx="489275" cy="579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4" name="Group 9"/>
          <p:cNvGrpSpPr>
            <a:grpSpLocks/>
          </p:cNvGrpSpPr>
          <p:nvPr/>
        </p:nvGrpSpPr>
        <p:grpSpPr bwMode="auto">
          <a:xfrm flipH="1">
            <a:off x="4789749" y="1326987"/>
            <a:ext cx="629210" cy="397508"/>
            <a:chOff x="4656" y="2112"/>
            <a:chExt cx="662" cy="669"/>
          </a:xfrm>
        </p:grpSpPr>
        <p:grpSp>
          <p:nvGrpSpPr>
            <p:cNvPr id="35" name="Group 10"/>
            <p:cNvGrpSpPr>
              <a:grpSpLocks/>
            </p:cNvGrpSpPr>
            <p:nvPr/>
          </p:nvGrpSpPr>
          <p:grpSpPr bwMode="auto">
            <a:xfrm>
              <a:off x="4656" y="2400"/>
              <a:ext cx="316" cy="212"/>
              <a:chOff x="4776" y="2907"/>
              <a:chExt cx="316" cy="212"/>
            </a:xfrm>
          </p:grpSpPr>
          <p:sp>
            <p:nvSpPr>
              <p:cNvPr id="60" name="Freeform 11"/>
              <p:cNvSpPr>
                <a:spLocks/>
              </p:cNvSpPr>
              <p:nvPr/>
            </p:nvSpPr>
            <p:spPr bwMode="auto">
              <a:xfrm>
                <a:off x="4776" y="2907"/>
                <a:ext cx="316" cy="212"/>
              </a:xfrm>
              <a:custGeom>
                <a:avLst/>
                <a:gdLst/>
                <a:ahLst/>
                <a:cxnLst>
                  <a:cxn ang="0">
                    <a:pos x="37" y="6"/>
                  </a:cxn>
                  <a:cxn ang="0">
                    <a:pos x="61" y="0"/>
                  </a:cxn>
                  <a:cxn ang="0">
                    <a:pos x="79" y="0"/>
                  </a:cxn>
                  <a:cxn ang="0">
                    <a:pos x="103" y="12"/>
                  </a:cxn>
                  <a:cxn ang="0">
                    <a:pos x="109" y="24"/>
                  </a:cxn>
                  <a:cxn ang="0">
                    <a:pos x="122" y="36"/>
                  </a:cxn>
                  <a:cxn ang="0">
                    <a:pos x="128" y="42"/>
                  </a:cxn>
                  <a:cxn ang="0">
                    <a:pos x="140" y="54"/>
                  </a:cxn>
                  <a:cxn ang="0">
                    <a:pos x="158" y="60"/>
                  </a:cxn>
                  <a:cxn ang="0">
                    <a:pos x="176" y="54"/>
                  </a:cxn>
                  <a:cxn ang="0">
                    <a:pos x="207" y="54"/>
                  </a:cxn>
                  <a:cxn ang="0">
                    <a:pos x="231" y="48"/>
                  </a:cxn>
                  <a:cxn ang="0">
                    <a:pos x="255" y="42"/>
                  </a:cxn>
                  <a:cxn ang="0">
                    <a:pos x="279" y="48"/>
                  </a:cxn>
                  <a:cxn ang="0">
                    <a:pos x="304" y="66"/>
                  </a:cxn>
                  <a:cxn ang="0">
                    <a:pos x="316" y="91"/>
                  </a:cxn>
                  <a:cxn ang="0">
                    <a:pos x="310" y="127"/>
                  </a:cxn>
                  <a:cxn ang="0">
                    <a:pos x="298" y="157"/>
                  </a:cxn>
                  <a:cxn ang="0">
                    <a:pos x="267" y="182"/>
                  </a:cxn>
                  <a:cxn ang="0">
                    <a:pos x="237" y="200"/>
                  </a:cxn>
                  <a:cxn ang="0">
                    <a:pos x="207" y="206"/>
                  </a:cxn>
                  <a:cxn ang="0">
                    <a:pos x="164" y="212"/>
                  </a:cxn>
                  <a:cxn ang="0">
                    <a:pos x="128" y="212"/>
                  </a:cxn>
                  <a:cxn ang="0">
                    <a:pos x="97" y="206"/>
                  </a:cxn>
                  <a:cxn ang="0">
                    <a:pos x="67" y="194"/>
                  </a:cxn>
                  <a:cxn ang="0">
                    <a:pos x="49" y="176"/>
                  </a:cxn>
                  <a:cxn ang="0">
                    <a:pos x="31" y="151"/>
                  </a:cxn>
                  <a:cxn ang="0">
                    <a:pos x="12" y="127"/>
                  </a:cxn>
                  <a:cxn ang="0">
                    <a:pos x="0" y="103"/>
                  </a:cxn>
                  <a:cxn ang="0">
                    <a:pos x="0" y="79"/>
                  </a:cxn>
                  <a:cxn ang="0">
                    <a:pos x="0" y="54"/>
                  </a:cxn>
                  <a:cxn ang="0">
                    <a:pos x="12" y="30"/>
                  </a:cxn>
                  <a:cxn ang="0">
                    <a:pos x="25" y="12"/>
                  </a:cxn>
                </a:cxnLst>
                <a:rect l="0" t="0" r="r" b="b"/>
                <a:pathLst>
                  <a:path w="316" h="212">
                    <a:moveTo>
                      <a:pt x="25" y="12"/>
                    </a:moveTo>
                    <a:lnTo>
                      <a:pt x="37" y="6"/>
                    </a:lnTo>
                    <a:lnTo>
                      <a:pt x="49" y="0"/>
                    </a:lnTo>
                    <a:lnTo>
                      <a:pt x="61" y="0"/>
                    </a:lnTo>
                    <a:lnTo>
                      <a:pt x="73" y="0"/>
                    </a:lnTo>
                    <a:lnTo>
                      <a:pt x="79" y="0"/>
                    </a:lnTo>
                    <a:lnTo>
                      <a:pt x="91" y="6"/>
                    </a:lnTo>
                    <a:lnTo>
                      <a:pt x="103" y="12"/>
                    </a:lnTo>
                    <a:lnTo>
                      <a:pt x="109" y="18"/>
                    </a:lnTo>
                    <a:lnTo>
                      <a:pt x="109" y="24"/>
                    </a:lnTo>
                    <a:lnTo>
                      <a:pt x="116" y="30"/>
                    </a:lnTo>
                    <a:lnTo>
                      <a:pt x="122" y="36"/>
                    </a:lnTo>
                    <a:lnTo>
                      <a:pt x="122" y="42"/>
                    </a:lnTo>
                    <a:lnTo>
                      <a:pt x="128" y="42"/>
                    </a:lnTo>
                    <a:lnTo>
                      <a:pt x="134" y="48"/>
                    </a:lnTo>
                    <a:lnTo>
                      <a:pt x="140" y="54"/>
                    </a:lnTo>
                    <a:lnTo>
                      <a:pt x="146" y="54"/>
                    </a:lnTo>
                    <a:lnTo>
                      <a:pt x="158" y="60"/>
                    </a:lnTo>
                    <a:lnTo>
                      <a:pt x="164" y="60"/>
                    </a:lnTo>
                    <a:lnTo>
                      <a:pt x="176" y="54"/>
                    </a:lnTo>
                    <a:lnTo>
                      <a:pt x="194" y="54"/>
                    </a:lnTo>
                    <a:lnTo>
                      <a:pt x="207" y="54"/>
                    </a:lnTo>
                    <a:lnTo>
                      <a:pt x="219" y="48"/>
                    </a:lnTo>
                    <a:lnTo>
                      <a:pt x="231" y="48"/>
                    </a:lnTo>
                    <a:lnTo>
                      <a:pt x="243" y="42"/>
                    </a:lnTo>
                    <a:lnTo>
                      <a:pt x="255" y="42"/>
                    </a:lnTo>
                    <a:lnTo>
                      <a:pt x="267" y="48"/>
                    </a:lnTo>
                    <a:lnTo>
                      <a:pt x="279" y="48"/>
                    </a:lnTo>
                    <a:lnTo>
                      <a:pt x="291" y="60"/>
                    </a:lnTo>
                    <a:lnTo>
                      <a:pt x="304" y="66"/>
                    </a:lnTo>
                    <a:lnTo>
                      <a:pt x="310" y="79"/>
                    </a:lnTo>
                    <a:lnTo>
                      <a:pt x="316" y="91"/>
                    </a:lnTo>
                    <a:lnTo>
                      <a:pt x="316" y="109"/>
                    </a:lnTo>
                    <a:lnTo>
                      <a:pt x="310" y="127"/>
                    </a:lnTo>
                    <a:lnTo>
                      <a:pt x="304" y="139"/>
                    </a:lnTo>
                    <a:lnTo>
                      <a:pt x="298" y="157"/>
                    </a:lnTo>
                    <a:lnTo>
                      <a:pt x="285" y="170"/>
                    </a:lnTo>
                    <a:lnTo>
                      <a:pt x="267" y="182"/>
                    </a:lnTo>
                    <a:lnTo>
                      <a:pt x="255" y="194"/>
                    </a:lnTo>
                    <a:lnTo>
                      <a:pt x="237" y="200"/>
                    </a:lnTo>
                    <a:lnTo>
                      <a:pt x="219" y="206"/>
                    </a:lnTo>
                    <a:lnTo>
                      <a:pt x="207" y="206"/>
                    </a:lnTo>
                    <a:lnTo>
                      <a:pt x="188" y="212"/>
                    </a:lnTo>
                    <a:lnTo>
                      <a:pt x="164" y="212"/>
                    </a:lnTo>
                    <a:lnTo>
                      <a:pt x="146" y="212"/>
                    </a:lnTo>
                    <a:lnTo>
                      <a:pt x="128" y="212"/>
                    </a:lnTo>
                    <a:lnTo>
                      <a:pt x="109" y="206"/>
                    </a:lnTo>
                    <a:lnTo>
                      <a:pt x="97" y="206"/>
                    </a:lnTo>
                    <a:lnTo>
                      <a:pt x="79" y="200"/>
                    </a:lnTo>
                    <a:lnTo>
                      <a:pt x="67" y="194"/>
                    </a:lnTo>
                    <a:lnTo>
                      <a:pt x="55" y="182"/>
                    </a:lnTo>
                    <a:lnTo>
                      <a:pt x="49" y="176"/>
                    </a:lnTo>
                    <a:lnTo>
                      <a:pt x="37" y="164"/>
                    </a:lnTo>
                    <a:lnTo>
                      <a:pt x="31" y="151"/>
                    </a:lnTo>
                    <a:lnTo>
                      <a:pt x="18" y="139"/>
                    </a:lnTo>
                    <a:lnTo>
                      <a:pt x="12" y="127"/>
                    </a:lnTo>
                    <a:lnTo>
                      <a:pt x="6" y="115"/>
                    </a:lnTo>
                    <a:lnTo>
                      <a:pt x="0" y="103"/>
                    </a:lnTo>
                    <a:lnTo>
                      <a:pt x="0" y="91"/>
                    </a:lnTo>
                    <a:lnTo>
                      <a:pt x="0" y="79"/>
                    </a:lnTo>
                    <a:lnTo>
                      <a:pt x="0" y="66"/>
                    </a:lnTo>
                    <a:lnTo>
                      <a:pt x="0" y="54"/>
                    </a:lnTo>
                    <a:lnTo>
                      <a:pt x="6" y="42"/>
                    </a:lnTo>
                    <a:lnTo>
                      <a:pt x="12" y="30"/>
                    </a:lnTo>
                    <a:lnTo>
                      <a:pt x="18" y="18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78A26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1" name="Freeform 12"/>
              <p:cNvSpPr>
                <a:spLocks/>
              </p:cNvSpPr>
              <p:nvPr/>
            </p:nvSpPr>
            <p:spPr bwMode="auto">
              <a:xfrm>
                <a:off x="4776" y="2907"/>
                <a:ext cx="316" cy="212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49" y="0"/>
                  </a:cxn>
                  <a:cxn ang="0">
                    <a:pos x="73" y="0"/>
                  </a:cxn>
                  <a:cxn ang="0">
                    <a:pos x="91" y="6"/>
                  </a:cxn>
                  <a:cxn ang="0">
                    <a:pos x="109" y="18"/>
                  </a:cxn>
                  <a:cxn ang="0">
                    <a:pos x="122" y="42"/>
                  </a:cxn>
                  <a:cxn ang="0">
                    <a:pos x="134" y="48"/>
                  </a:cxn>
                  <a:cxn ang="0">
                    <a:pos x="146" y="54"/>
                  </a:cxn>
                  <a:cxn ang="0">
                    <a:pos x="164" y="60"/>
                  </a:cxn>
                  <a:cxn ang="0">
                    <a:pos x="194" y="54"/>
                  </a:cxn>
                  <a:cxn ang="0">
                    <a:pos x="219" y="48"/>
                  </a:cxn>
                  <a:cxn ang="0">
                    <a:pos x="243" y="42"/>
                  </a:cxn>
                  <a:cxn ang="0">
                    <a:pos x="267" y="48"/>
                  </a:cxn>
                  <a:cxn ang="0">
                    <a:pos x="291" y="60"/>
                  </a:cxn>
                  <a:cxn ang="0">
                    <a:pos x="310" y="79"/>
                  </a:cxn>
                  <a:cxn ang="0">
                    <a:pos x="316" y="109"/>
                  </a:cxn>
                  <a:cxn ang="0">
                    <a:pos x="304" y="145"/>
                  </a:cxn>
                  <a:cxn ang="0">
                    <a:pos x="279" y="176"/>
                  </a:cxn>
                  <a:cxn ang="0">
                    <a:pos x="249" y="194"/>
                  </a:cxn>
                  <a:cxn ang="0">
                    <a:pos x="207" y="206"/>
                  </a:cxn>
                  <a:cxn ang="0">
                    <a:pos x="164" y="212"/>
                  </a:cxn>
                  <a:cxn ang="0">
                    <a:pos x="128" y="212"/>
                  </a:cxn>
                  <a:cxn ang="0">
                    <a:pos x="67" y="194"/>
                  </a:cxn>
                  <a:cxn ang="0">
                    <a:pos x="49" y="176"/>
                  </a:cxn>
                  <a:cxn ang="0">
                    <a:pos x="31" y="151"/>
                  </a:cxn>
                  <a:cxn ang="0">
                    <a:pos x="12" y="127"/>
                  </a:cxn>
                  <a:cxn ang="0">
                    <a:pos x="0" y="103"/>
                  </a:cxn>
                  <a:cxn ang="0">
                    <a:pos x="0" y="79"/>
                  </a:cxn>
                  <a:cxn ang="0">
                    <a:pos x="0" y="54"/>
                  </a:cxn>
                  <a:cxn ang="0">
                    <a:pos x="12" y="30"/>
                  </a:cxn>
                  <a:cxn ang="0">
                    <a:pos x="25" y="12"/>
                  </a:cxn>
                  <a:cxn ang="0">
                    <a:pos x="49" y="0"/>
                  </a:cxn>
                  <a:cxn ang="0">
                    <a:pos x="73" y="0"/>
                  </a:cxn>
                  <a:cxn ang="0">
                    <a:pos x="91" y="6"/>
                  </a:cxn>
                  <a:cxn ang="0">
                    <a:pos x="109" y="18"/>
                  </a:cxn>
                </a:cxnLst>
                <a:rect l="0" t="0" r="r" b="b"/>
                <a:pathLst>
                  <a:path w="316" h="212">
                    <a:moveTo>
                      <a:pt x="25" y="12"/>
                    </a:moveTo>
                    <a:lnTo>
                      <a:pt x="49" y="0"/>
                    </a:lnTo>
                    <a:lnTo>
                      <a:pt x="73" y="0"/>
                    </a:lnTo>
                    <a:lnTo>
                      <a:pt x="91" y="6"/>
                    </a:lnTo>
                    <a:lnTo>
                      <a:pt x="109" y="18"/>
                    </a:lnTo>
                    <a:lnTo>
                      <a:pt x="122" y="42"/>
                    </a:lnTo>
                    <a:lnTo>
                      <a:pt x="134" y="48"/>
                    </a:lnTo>
                    <a:lnTo>
                      <a:pt x="146" y="54"/>
                    </a:lnTo>
                    <a:lnTo>
                      <a:pt x="164" y="60"/>
                    </a:lnTo>
                    <a:lnTo>
                      <a:pt x="194" y="54"/>
                    </a:lnTo>
                    <a:lnTo>
                      <a:pt x="219" y="48"/>
                    </a:lnTo>
                    <a:lnTo>
                      <a:pt x="243" y="42"/>
                    </a:lnTo>
                    <a:lnTo>
                      <a:pt x="267" y="48"/>
                    </a:lnTo>
                    <a:lnTo>
                      <a:pt x="291" y="60"/>
                    </a:lnTo>
                    <a:lnTo>
                      <a:pt x="310" y="79"/>
                    </a:lnTo>
                    <a:lnTo>
                      <a:pt x="316" y="109"/>
                    </a:lnTo>
                    <a:lnTo>
                      <a:pt x="304" y="145"/>
                    </a:lnTo>
                    <a:lnTo>
                      <a:pt x="279" y="176"/>
                    </a:lnTo>
                    <a:lnTo>
                      <a:pt x="249" y="194"/>
                    </a:lnTo>
                    <a:lnTo>
                      <a:pt x="207" y="206"/>
                    </a:lnTo>
                    <a:lnTo>
                      <a:pt x="164" y="212"/>
                    </a:lnTo>
                    <a:lnTo>
                      <a:pt x="128" y="212"/>
                    </a:lnTo>
                    <a:lnTo>
                      <a:pt x="67" y="194"/>
                    </a:lnTo>
                    <a:lnTo>
                      <a:pt x="49" y="176"/>
                    </a:lnTo>
                    <a:lnTo>
                      <a:pt x="31" y="151"/>
                    </a:lnTo>
                    <a:lnTo>
                      <a:pt x="12" y="127"/>
                    </a:lnTo>
                    <a:lnTo>
                      <a:pt x="0" y="103"/>
                    </a:lnTo>
                    <a:lnTo>
                      <a:pt x="0" y="79"/>
                    </a:lnTo>
                    <a:lnTo>
                      <a:pt x="0" y="54"/>
                    </a:lnTo>
                    <a:lnTo>
                      <a:pt x="12" y="30"/>
                    </a:lnTo>
                    <a:lnTo>
                      <a:pt x="25" y="12"/>
                    </a:lnTo>
                    <a:lnTo>
                      <a:pt x="49" y="0"/>
                    </a:lnTo>
                    <a:lnTo>
                      <a:pt x="73" y="0"/>
                    </a:lnTo>
                    <a:lnTo>
                      <a:pt x="91" y="6"/>
                    </a:lnTo>
                    <a:lnTo>
                      <a:pt x="109" y="18"/>
                    </a:lnTo>
                  </a:path>
                </a:pathLst>
              </a:custGeom>
              <a:noFill/>
              <a:ln w="9525">
                <a:solidFill>
                  <a:srgbClr val="78A26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4776" y="2998"/>
                <a:ext cx="316" cy="121"/>
              </a:xfrm>
              <a:custGeom>
                <a:avLst/>
                <a:gdLst/>
                <a:ahLst/>
                <a:cxnLst>
                  <a:cxn ang="0">
                    <a:pos x="79" y="36"/>
                  </a:cxn>
                  <a:cxn ang="0">
                    <a:pos x="91" y="42"/>
                  </a:cxn>
                  <a:cxn ang="0">
                    <a:pos x="109" y="60"/>
                  </a:cxn>
                  <a:cxn ang="0">
                    <a:pos x="128" y="73"/>
                  </a:cxn>
                  <a:cxn ang="0">
                    <a:pos x="140" y="73"/>
                  </a:cxn>
                  <a:cxn ang="0">
                    <a:pos x="158" y="73"/>
                  </a:cxn>
                  <a:cxn ang="0">
                    <a:pos x="182" y="60"/>
                  </a:cxn>
                  <a:cxn ang="0">
                    <a:pos x="194" y="60"/>
                  </a:cxn>
                  <a:cxn ang="0">
                    <a:pos x="225" y="66"/>
                  </a:cxn>
                  <a:cxn ang="0">
                    <a:pos x="243" y="66"/>
                  </a:cxn>
                  <a:cxn ang="0">
                    <a:pos x="267" y="60"/>
                  </a:cxn>
                  <a:cxn ang="0">
                    <a:pos x="291" y="42"/>
                  </a:cxn>
                  <a:cxn ang="0">
                    <a:pos x="310" y="18"/>
                  </a:cxn>
                  <a:cxn ang="0">
                    <a:pos x="316" y="0"/>
                  </a:cxn>
                  <a:cxn ang="0">
                    <a:pos x="316" y="12"/>
                  </a:cxn>
                  <a:cxn ang="0">
                    <a:pos x="310" y="42"/>
                  </a:cxn>
                  <a:cxn ang="0">
                    <a:pos x="285" y="73"/>
                  </a:cxn>
                  <a:cxn ang="0">
                    <a:pos x="261" y="97"/>
                  </a:cxn>
                  <a:cxn ang="0">
                    <a:pos x="225" y="115"/>
                  </a:cxn>
                  <a:cxn ang="0">
                    <a:pos x="188" y="121"/>
                  </a:cxn>
                  <a:cxn ang="0">
                    <a:pos x="146" y="121"/>
                  </a:cxn>
                  <a:cxn ang="0">
                    <a:pos x="109" y="115"/>
                  </a:cxn>
                  <a:cxn ang="0">
                    <a:pos x="79" y="103"/>
                  </a:cxn>
                  <a:cxn ang="0">
                    <a:pos x="55" y="91"/>
                  </a:cxn>
                  <a:cxn ang="0">
                    <a:pos x="37" y="73"/>
                  </a:cxn>
                  <a:cxn ang="0">
                    <a:pos x="18" y="48"/>
                  </a:cxn>
                  <a:cxn ang="0">
                    <a:pos x="6" y="24"/>
                  </a:cxn>
                  <a:cxn ang="0">
                    <a:pos x="0" y="6"/>
                  </a:cxn>
                  <a:cxn ang="0">
                    <a:pos x="6" y="12"/>
                  </a:cxn>
                  <a:cxn ang="0">
                    <a:pos x="25" y="30"/>
                  </a:cxn>
                  <a:cxn ang="0">
                    <a:pos x="49" y="42"/>
                  </a:cxn>
                  <a:cxn ang="0">
                    <a:pos x="67" y="36"/>
                  </a:cxn>
                </a:cxnLst>
                <a:rect l="0" t="0" r="r" b="b"/>
                <a:pathLst>
                  <a:path w="316" h="121">
                    <a:moveTo>
                      <a:pt x="67" y="36"/>
                    </a:moveTo>
                    <a:lnTo>
                      <a:pt x="79" y="36"/>
                    </a:lnTo>
                    <a:lnTo>
                      <a:pt x="85" y="36"/>
                    </a:lnTo>
                    <a:lnTo>
                      <a:pt x="91" y="42"/>
                    </a:lnTo>
                    <a:lnTo>
                      <a:pt x="103" y="48"/>
                    </a:lnTo>
                    <a:lnTo>
                      <a:pt x="109" y="60"/>
                    </a:lnTo>
                    <a:lnTo>
                      <a:pt x="116" y="66"/>
                    </a:lnTo>
                    <a:lnTo>
                      <a:pt x="128" y="73"/>
                    </a:lnTo>
                    <a:lnTo>
                      <a:pt x="140" y="73"/>
                    </a:lnTo>
                    <a:lnTo>
                      <a:pt x="140" y="73"/>
                    </a:lnTo>
                    <a:lnTo>
                      <a:pt x="146" y="73"/>
                    </a:lnTo>
                    <a:lnTo>
                      <a:pt x="158" y="73"/>
                    </a:lnTo>
                    <a:lnTo>
                      <a:pt x="170" y="66"/>
                    </a:lnTo>
                    <a:lnTo>
                      <a:pt x="182" y="60"/>
                    </a:lnTo>
                    <a:lnTo>
                      <a:pt x="188" y="60"/>
                    </a:lnTo>
                    <a:lnTo>
                      <a:pt x="194" y="60"/>
                    </a:lnTo>
                    <a:lnTo>
                      <a:pt x="213" y="66"/>
                    </a:lnTo>
                    <a:lnTo>
                      <a:pt x="225" y="66"/>
                    </a:lnTo>
                    <a:lnTo>
                      <a:pt x="231" y="66"/>
                    </a:lnTo>
                    <a:lnTo>
                      <a:pt x="243" y="66"/>
                    </a:lnTo>
                    <a:lnTo>
                      <a:pt x="249" y="66"/>
                    </a:lnTo>
                    <a:lnTo>
                      <a:pt x="267" y="60"/>
                    </a:lnTo>
                    <a:lnTo>
                      <a:pt x="279" y="54"/>
                    </a:lnTo>
                    <a:lnTo>
                      <a:pt x="291" y="42"/>
                    </a:lnTo>
                    <a:lnTo>
                      <a:pt x="304" y="30"/>
                    </a:lnTo>
                    <a:lnTo>
                      <a:pt x="310" y="18"/>
                    </a:lnTo>
                    <a:lnTo>
                      <a:pt x="310" y="6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316" y="12"/>
                    </a:lnTo>
                    <a:lnTo>
                      <a:pt x="316" y="30"/>
                    </a:lnTo>
                    <a:lnTo>
                      <a:pt x="310" y="42"/>
                    </a:lnTo>
                    <a:lnTo>
                      <a:pt x="298" y="60"/>
                    </a:lnTo>
                    <a:lnTo>
                      <a:pt x="285" y="73"/>
                    </a:lnTo>
                    <a:lnTo>
                      <a:pt x="273" y="85"/>
                    </a:lnTo>
                    <a:lnTo>
                      <a:pt x="261" y="97"/>
                    </a:lnTo>
                    <a:lnTo>
                      <a:pt x="243" y="103"/>
                    </a:lnTo>
                    <a:lnTo>
                      <a:pt x="225" y="115"/>
                    </a:lnTo>
                    <a:lnTo>
                      <a:pt x="207" y="115"/>
                    </a:lnTo>
                    <a:lnTo>
                      <a:pt x="188" y="121"/>
                    </a:lnTo>
                    <a:lnTo>
                      <a:pt x="164" y="121"/>
                    </a:lnTo>
                    <a:lnTo>
                      <a:pt x="146" y="121"/>
                    </a:lnTo>
                    <a:lnTo>
                      <a:pt x="128" y="121"/>
                    </a:lnTo>
                    <a:lnTo>
                      <a:pt x="109" y="115"/>
                    </a:lnTo>
                    <a:lnTo>
                      <a:pt x="97" y="109"/>
                    </a:lnTo>
                    <a:lnTo>
                      <a:pt x="79" y="103"/>
                    </a:lnTo>
                    <a:lnTo>
                      <a:pt x="67" y="97"/>
                    </a:lnTo>
                    <a:lnTo>
                      <a:pt x="55" y="91"/>
                    </a:lnTo>
                    <a:lnTo>
                      <a:pt x="49" y="85"/>
                    </a:lnTo>
                    <a:lnTo>
                      <a:pt x="37" y="73"/>
                    </a:lnTo>
                    <a:lnTo>
                      <a:pt x="31" y="60"/>
                    </a:lnTo>
                    <a:lnTo>
                      <a:pt x="18" y="48"/>
                    </a:lnTo>
                    <a:lnTo>
                      <a:pt x="12" y="36"/>
                    </a:lnTo>
                    <a:lnTo>
                      <a:pt x="6" y="24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24"/>
                    </a:lnTo>
                    <a:lnTo>
                      <a:pt x="25" y="30"/>
                    </a:lnTo>
                    <a:lnTo>
                      <a:pt x="37" y="36"/>
                    </a:lnTo>
                    <a:lnTo>
                      <a:pt x="49" y="42"/>
                    </a:lnTo>
                    <a:lnTo>
                      <a:pt x="67" y="36"/>
                    </a:lnTo>
                    <a:lnTo>
                      <a:pt x="67" y="36"/>
                    </a:lnTo>
                    <a:close/>
                  </a:path>
                </a:pathLst>
              </a:custGeom>
              <a:solidFill>
                <a:srgbClr val="6F94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3" name="Freeform 14"/>
              <p:cNvSpPr>
                <a:spLocks/>
              </p:cNvSpPr>
              <p:nvPr/>
            </p:nvSpPr>
            <p:spPr bwMode="auto">
              <a:xfrm>
                <a:off x="4776" y="2998"/>
                <a:ext cx="316" cy="121"/>
              </a:xfrm>
              <a:custGeom>
                <a:avLst/>
                <a:gdLst/>
                <a:ahLst/>
                <a:cxnLst>
                  <a:cxn ang="0">
                    <a:pos x="67" y="36"/>
                  </a:cxn>
                  <a:cxn ang="0">
                    <a:pos x="85" y="36"/>
                  </a:cxn>
                  <a:cxn ang="0">
                    <a:pos x="103" y="48"/>
                  </a:cxn>
                  <a:cxn ang="0">
                    <a:pos x="116" y="66"/>
                  </a:cxn>
                  <a:cxn ang="0">
                    <a:pos x="140" y="73"/>
                  </a:cxn>
                  <a:cxn ang="0">
                    <a:pos x="146" y="73"/>
                  </a:cxn>
                  <a:cxn ang="0">
                    <a:pos x="164" y="66"/>
                  </a:cxn>
                  <a:cxn ang="0">
                    <a:pos x="182" y="60"/>
                  </a:cxn>
                  <a:cxn ang="0">
                    <a:pos x="194" y="60"/>
                  </a:cxn>
                  <a:cxn ang="0">
                    <a:pos x="231" y="66"/>
                  </a:cxn>
                  <a:cxn ang="0">
                    <a:pos x="267" y="60"/>
                  </a:cxn>
                  <a:cxn ang="0">
                    <a:pos x="291" y="42"/>
                  </a:cxn>
                  <a:cxn ang="0">
                    <a:pos x="310" y="12"/>
                  </a:cxn>
                  <a:cxn ang="0">
                    <a:pos x="310" y="6"/>
                  </a:cxn>
                  <a:cxn ang="0">
                    <a:pos x="316" y="0"/>
                  </a:cxn>
                  <a:cxn ang="0">
                    <a:pos x="316" y="0"/>
                  </a:cxn>
                  <a:cxn ang="0">
                    <a:pos x="316" y="12"/>
                  </a:cxn>
                  <a:cxn ang="0">
                    <a:pos x="304" y="48"/>
                  </a:cxn>
                  <a:cxn ang="0">
                    <a:pos x="279" y="79"/>
                  </a:cxn>
                  <a:cxn ang="0">
                    <a:pos x="249" y="103"/>
                  </a:cxn>
                  <a:cxn ang="0">
                    <a:pos x="207" y="115"/>
                  </a:cxn>
                  <a:cxn ang="0">
                    <a:pos x="164" y="121"/>
                  </a:cxn>
                  <a:cxn ang="0">
                    <a:pos x="128" y="121"/>
                  </a:cxn>
                  <a:cxn ang="0">
                    <a:pos x="67" y="97"/>
                  </a:cxn>
                  <a:cxn ang="0">
                    <a:pos x="49" y="85"/>
                  </a:cxn>
                  <a:cxn ang="0">
                    <a:pos x="31" y="60"/>
                  </a:cxn>
                  <a:cxn ang="0">
                    <a:pos x="12" y="36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2" y="18"/>
                  </a:cxn>
                  <a:cxn ang="0">
                    <a:pos x="31" y="36"/>
                  </a:cxn>
                  <a:cxn ang="0">
                    <a:pos x="49" y="42"/>
                  </a:cxn>
                  <a:cxn ang="0">
                    <a:pos x="67" y="36"/>
                  </a:cxn>
                  <a:cxn ang="0">
                    <a:pos x="85" y="36"/>
                  </a:cxn>
                  <a:cxn ang="0">
                    <a:pos x="103" y="48"/>
                  </a:cxn>
                  <a:cxn ang="0">
                    <a:pos x="116" y="66"/>
                  </a:cxn>
                  <a:cxn ang="0">
                    <a:pos x="140" y="73"/>
                  </a:cxn>
                </a:cxnLst>
                <a:rect l="0" t="0" r="r" b="b"/>
                <a:pathLst>
                  <a:path w="316" h="121">
                    <a:moveTo>
                      <a:pt x="67" y="36"/>
                    </a:moveTo>
                    <a:lnTo>
                      <a:pt x="85" y="36"/>
                    </a:lnTo>
                    <a:lnTo>
                      <a:pt x="103" y="48"/>
                    </a:lnTo>
                    <a:lnTo>
                      <a:pt x="116" y="66"/>
                    </a:lnTo>
                    <a:lnTo>
                      <a:pt x="140" y="73"/>
                    </a:lnTo>
                    <a:lnTo>
                      <a:pt x="146" y="73"/>
                    </a:lnTo>
                    <a:lnTo>
                      <a:pt x="164" y="66"/>
                    </a:lnTo>
                    <a:lnTo>
                      <a:pt x="182" y="60"/>
                    </a:lnTo>
                    <a:lnTo>
                      <a:pt x="194" y="60"/>
                    </a:lnTo>
                    <a:lnTo>
                      <a:pt x="231" y="66"/>
                    </a:lnTo>
                    <a:lnTo>
                      <a:pt x="267" y="60"/>
                    </a:lnTo>
                    <a:lnTo>
                      <a:pt x="291" y="42"/>
                    </a:lnTo>
                    <a:lnTo>
                      <a:pt x="310" y="12"/>
                    </a:lnTo>
                    <a:lnTo>
                      <a:pt x="310" y="6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316" y="12"/>
                    </a:lnTo>
                    <a:lnTo>
                      <a:pt x="304" y="48"/>
                    </a:lnTo>
                    <a:lnTo>
                      <a:pt x="279" y="79"/>
                    </a:lnTo>
                    <a:lnTo>
                      <a:pt x="249" y="103"/>
                    </a:lnTo>
                    <a:lnTo>
                      <a:pt x="207" y="115"/>
                    </a:lnTo>
                    <a:lnTo>
                      <a:pt x="164" y="121"/>
                    </a:lnTo>
                    <a:lnTo>
                      <a:pt x="128" y="121"/>
                    </a:lnTo>
                    <a:lnTo>
                      <a:pt x="67" y="97"/>
                    </a:lnTo>
                    <a:lnTo>
                      <a:pt x="49" y="85"/>
                    </a:lnTo>
                    <a:lnTo>
                      <a:pt x="31" y="60"/>
                    </a:lnTo>
                    <a:lnTo>
                      <a:pt x="12" y="3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31" y="36"/>
                    </a:lnTo>
                    <a:lnTo>
                      <a:pt x="49" y="42"/>
                    </a:lnTo>
                    <a:lnTo>
                      <a:pt x="67" y="36"/>
                    </a:lnTo>
                    <a:lnTo>
                      <a:pt x="85" y="36"/>
                    </a:lnTo>
                    <a:lnTo>
                      <a:pt x="103" y="48"/>
                    </a:lnTo>
                    <a:lnTo>
                      <a:pt x="116" y="66"/>
                    </a:lnTo>
                    <a:lnTo>
                      <a:pt x="140" y="73"/>
                    </a:lnTo>
                  </a:path>
                </a:pathLst>
              </a:custGeom>
              <a:noFill/>
              <a:ln w="9525">
                <a:solidFill>
                  <a:srgbClr val="6F946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4" name="Freeform 15"/>
              <p:cNvSpPr>
                <a:spLocks/>
              </p:cNvSpPr>
              <p:nvPr/>
            </p:nvSpPr>
            <p:spPr bwMode="auto">
              <a:xfrm>
                <a:off x="4867" y="2919"/>
                <a:ext cx="79" cy="54"/>
              </a:xfrm>
              <a:custGeom>
                <a:avLst/>
                <a:gdLst/>
                <a:ahLst/>
                <a:cxnLst>
                  <a:cxn ang="0">
                    <a:pos x="73" y="48"/>
                  </a:cxn>
                  <a:cxn ang="0">
                    <a:pos x="61" y="48"/>
                  </a:cxn>
                  <a:cxn ang="0">
                    <a:pos x="55" y="42"/>
                  </a:cxn>
                  <a:cxn ang="0">
                    <a:pos x="49" y="42"/>
                  </a:cxn>
                  <a:cxn ang="0">
                    <a:pos x="37" y="36"/>
                  </a:cxn>
                  <a:cxn ang="0">
                    <a:pos x="31" y="30"/>
                  </a:cxn>
                  <a:cxn ang="0">
                    <a:pos x="25" y="24"/>
                  </a:cxn>
                  <a:cxn ang="0">
                    <a:pos x="25" y="18"/>
                  </a:cxn>
                  <a:cxn ang="0">
                    <a:pos x="18" y="12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0" y="24"/>
                  </a:cxn>
                  <a:cxn ang="0">
                    <a:pos x="6" y="30"/>
                  </a:cxn>
                  <a:cxn ang="0">
                    <a:pos x="6" y="30"/>
                  </a:cxn>
                  <a:cxn ang="0">
                    <a:pos x="12" y="42"/>
                  </a:cxn>
                  <a:cxn ang="0">
                    <a:pos x="18" y="42"/>
                  </a:cxn>
                  <a:cxn ang="0">
                    <a:pos x="25" y="48"/>
                  </a:cxn>
                  <a:cxn ang="0">
                    <a:pos x="31" y="48"/>
                  </a:cxn>
                  <a:cxn ang="0">
                    <a:pos x="37" y="48"/>
                  </a:cxn>
                  <a:cxn ang="0">
                    <a:pos x="43" y="54"/>
                  </a:cxn>
                  <a:cxn ang="0">
                    <a:pos x="55" y="54"/>
                  </a:cxn>
                  <a:cxn ang="0">
                    <a:pos x="67" y="48"/>
                  </a:cxn>
                  <a:cxn ang="0">
                    <a:pos x="73" y="48"/>
                  </a:cxn>
                  <a:cxn ang="0">
                    <a:pos x="79" y="48"/>
                  </a:cxn>
                  <a:cxn ang="0">
                    <a:pos x="79" y="48"/>
                  </a:cxn>
                  <a:cxn ang="0">
                    <a:pos x="79" y="48"/>
                  </a:cxn>
                  <a:cxn ang="0">
                    <a:pos x="73" y="48"/>
                  </a:cxn>
                </a:cxnLst>
                <a:rect l="0" t="0" r="r" b="b"/>
                <a:pathLst>
                  <a:path w="79" h="54">
                    <a:moveTo>
                      <a:pt x="73" y="48"/>
                    </a:moveTo>
                    <a:lnTo>
                      <a:pt x="61" y="48"/>
                    </a:lnTo>
                    <a:lnTo>
                      <a:pt x="55" y="42"/>
                    </a:lnTo>
                    <a:lnTo>
                      <a:pt x="49" y="42"/>
                    </a:lnTo>
                    <a:lnTo>
                      <a:pt x="37" y="36"/>
                    </a:lnTo>
                    <a:lnTo>
                      <a:pt x="31" y="30"/>
                    </a:lnTo>
                    <a:lnTo>
                      <a:pt x="25" y="24"/>
                    </a:lnTo>
                    <a:lnTo>
                      <a:pt x="25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5" y="48"/>
                    </a:lnTo>
                    <a:lnTo>
                      <a:pt x="31" y="48"/>
                    </a:lnTo>
                    <a:lnTo>
                      <a:pt x="37" y="48"/>
                    </a:lnTo>
                    <a:lnTo>
                      <a:pt x="43" y="54"/>
                    </a:lnTo>
                    <a:lnTo>
                      <a:pt x="55" y="54"/>
                    </a:lnTo>
                    <a:lnTo>
                      <a:pt x="67" y="48"/>
                    </a:lnTo>
                    <a:lnTo>
                      <a:pt x="73" y="48"/>
                    </a:lnTo>
                    <a:lnTo>
                      <a:pt x="79" y="48"/>
                    </a:lnTo>
                    <a:lnTo>
                      <a:pt x="79" y="48"/>
                    </a:lnTo>
                    <a:lnTo>
                      <a:pt x="79" y="48"/>
                    </a:lnTo>
                    <a:lnTo>
                      <a:pt x="73" y="48"/>
                    </a:lnTo>
                    <a:close/>
                  </a:path>
                </a:pathLst>
              </a:custGeom>
              <a:solidFill>
                <a:srgbClr val="6A8E6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5" name="Freeform 16"/>
              <p:cNvSpPr>
                <a:spLocks/>
              </p:cNvSpPr>
              <p:nvPr/>
            </p:nvSpPr>
            <p:spPr bwMode="auto">
              <a:xfrm>
                <a:off x="4867" y="2925"/>
                <a:ext cx="79" cy="48"/>
              </a:xfrm>
              <a:custGeom>
                <a:avLst/>
                <a:gdLst/>
                <a:ahLst/>
                <a:cxnLst>
                  <a:cxn ang="0">
                    <a:pos x="73" y="42"/>
                  </a:cxn>
                  <a:cxn ang="0">
                    <a:pos x="55" y="36"/>
                  </a:cxn>
                  <a:cxn ang="0">
                    <a:pos x="37" y="30"/>
                  </a:cxn>
                  <a:cxn ang="0">
                    <a:pos x="25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12" y="30"/>
                  </a:cxn>
                  <a:cxn ang="0">
                    <a:pos x="25" y="42"/>
                  </a:cxn>
                  <a:cxn ang="0">
                    <a:pos x="43" y="48"/>
                  </a:cxn>
                  <a:cxn ang="0">
                    <a:pos x="55" y="48"/>
                  </a:cxn>
                  <a:cxn ang="0">
                    <a:pos x="73" y="42"/>
                  </a:cxn>
                  <a:cxn ang="0">
                    <a:pos x="79" y="42"/>
                  </a:cxn>
                  <a:cxn ang="0">
                    <a:pos x="79" y="42"/>
                  </a:cxn>
                  <a:cxn ang="0">
                    <a:pos x="73" y="42"/>
                  </a:cxn>
                  <a:cxn ang="0">
                    <a:pos x="55" y="36"/>
                  </a:cxn>
                  <a:cxn ang="0">
                    <a:pos x="37" y="30"/>
                  </a:cxn>
                  <a:cxn ang="0">
                    <a:pos x="25" y="18"/>
                  </a:cxn>
                  <a:cxn ang="0">
                    <a:pos x="18" y="6"/>
                  </a:cxn>
                </a:cxnLst>
                <a:rect l="0" t="0" r="r" b="b"/>
                <a:pathLst>
                  <a:path w="79" h="48">
                    <a:moveTo>
                      <a:pt x="73" y="42"/>
                    </a:moveTo>
                    <a:lnTo>
                      <a:pt x="55" y="36"/>
                    </a:lnTo>
                    <a:lnTo>
                      <a:pt x="37" y="30"/>
                    </a:lnTo>
                    <a:lnTo>
                      <a:pt x="25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30"/>
                    </a:lnTo>
                    <a:lnTo>
                      <a:pt x="25" y="42"/>
                    </a:lnTo>
                    <a:lnTo>
                      <a:pt x="43" y="48"/>
                    </a:lnTo>
                    <a:lnTo>
                      <a:pt x="55" y="48"/>
                    </a:lnTo>
                    <a:lnTo>
                      <a:pt x="73" y="42"/>
                    </a:lnTo>
                    <a:lnTo>
                      <a:pt x="79" y="42"/>
                    </a:lnTo>
                    <a:lnTo>
                      <a:pt x="79" y="42"/>
                    </a:lnTo>
                    <a:lnTo>
                      <a:pt x="73" y="42"/>
                    </a:lnTo>
                    <a:lnTo>
                      <a:pt x="55" y="36"/>
                    </a:lnTo>
                    <a:lnTo>
                      <a:pt x="37" y="30"/>
                    </a:lnTo>
                    <a:lnTo>
                      <a:pt x="25" y="18"/>
                    </a:lnTo>
                    <a:lnTo>
                      <a:pt x="18" y="6"/>
                    </a:lnTo>
                  </a:path>
                </a:pathLst>
              </a:custGeom>
              <a:noFill/>
              <a:ln w="9525">
                <a:solidFill>
                  <a:srgbClr val="6A8E6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6" name="Freeform 17"/>
              <p:cNvSpPr>
                <a:spLocks/>
              </p:cNvSpPr>
              <p:nvPr/>
            </p:nvSpPr>
            <p:spPr bwMode="auto">
              <a:xfrm>
                <a:off x="4776" y="2907"/>
                <a:ext cx="316" cy="212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49" y="0"/>
                  </a:cxn>
                  <a:cxn ang="0">
                    <a:pos x="73" y="0"/>
                  </a:cxn>
                  <a:cxn ang="0">
                    <a:pos x="91" y="6"/>
                  </a:cxn>
                  <a:cxn ang="0">
                    <a:pos x="109" y="18"/>
                  </a:cxn>
                  <a:cxn ang="0">
                    <a:pos x="122" y="42"/>
                  </a:cxn>
                  <a:cxn ang="0">
                    <a:pos x="134" y="48"/>
                  </a:cxn>
                  <a:cxn ang="0">
                    <a:pos x="146" y="54"/>
                  </a:cxn>
                  <a:cxn ang="0">
                    <a:pos x="164" y="60"/>
                  </a:cxn>
                  <a:cxn ang="0">
                    <a:pos x="194" y="54"/>
                  </a:cxn>
                  <a:cxn ang="0">
                    <a:pos x="219" y="48"/>
                  </a:cxn>
                  <a:cxn ang="0">
                    <a:pos x="243" y="42"/>
                  </a:cxn>
                  <a:cxn ang="0">
                    <a:pos x="267" y="48"/>
                  </a:cxn>
                  <a:cxn ang="0">
                    <a:pos x="291" y="60"/>
                  </a:cxn>
                  <a:cxn ang="0">
                    <a:pos x="310" y="79"/>
                  </a:cxn>
                  <a:cxn ang="0">
                    <a:pos x="316" y="109"/>
                  </a:cxn>
                  <a:cxn ang="0">
                    <a:pos x="304" y="145"/>
                  </a:cxn>
                  <a:cxn ang="0">
                    <a:pos x="279" y="176"/>
                  </a:cxn>
                  <a:cxn ang="0">
                    <a:pos x="249" y="194"/>
                  </a:cxn>
                  <a:cxn ang="0">
                    <a:pos x="207" y="206"/>
                  </a:cxn>
                  <a:cxn ang="0">
                    <a:pos x="164" y="212"/>
                  </a:cxn>
                  <a:cxn ang="0">
                    <a:pos x="128" y="212"/>
                  </a:cxn>
                  <a:cxn ang="0">
                    <a:pos x="67" y="194"/>
                  </a:cxn>
                  <a:cxn ang="0">
                    <a:pos x="49" y="176"/>
                  </a:cxn>
                  <a:cxn ang="0">
                    <a:pos x="31" y="151"/>
                  </a:cxn>
                  <a:cxn ang="0">
                    <a:pos x="12" y="127"/>
                  </a:cxn>
                  <a:cxn ang="0">
                    <a:pos x="0" y="103"/>
                  </a:cxn>
                  <a:cxn ang="0">
                    <a:pos x="0" y="79"/>
                  </a:cxn>
                  <a:cxn ang="0">
                    <a:pos x="0" y="54"/>
                  </a:cxn>
                  <a:cxn ang="0">
                    <a:pos x="12" y="30"/>
                  </a:cxn>
                  <a:cxn ang="0">
                    <a:pos x="25" y="12"/>
                  </a:cxn>
                  <a:cxn ang="0">
                    <a:pos x="49" y="0"/>
                  </a:cxn>
                  <a:cxn ang="0">
                    <a:pos x="73" y="0"/>
                  </a:cxn>
                  <a:cxn ang="0">
                    <a:pos x="91" y="6"/>
                  </a:cxn>
                  <a:cxn ang="0">
                    <a:pos x="109" y="18"/>
                  </a:cxn>
                </a:cxnLst>
                <a:rect l="0" t="0" r="r" b="b"/>
                <a:pathLst>
                  <a:path w="316" h="212">
                    <a:moveTo>
                      <a:pt x="25" y="12"/>
                    </a:moveTo>
                    <a:lnTo>
                      <a:pt x="49" y="0"/>
                    </a:lnTo>
                    <a:lnTo>
                      <a:pt x="73" y="0"/>
                    </a:lnTo>
                    <a:lnTo>
                      <a:pt x="91" y="6"/>
                    </a:lnTo>
                    <a:lnTo>
                      <a:pt x="109" y="18"/>
                    </a:lnTo>
                    <a:lnTo>
                      <a:pt x="122" y="42"/>
                    </a:lnTo>
                    <a:lnTo>
                      <a:pt x="134" y="48"/>
                    </a:lnTo>
                    <a:lnTo>
                      <a:pt x="146" y="54"/>
                    </a:lnTo>
                    <a:lnTo>
                      <a:pt x="164" y="60"/>
                    </a:lnTo>
                    <a:lnTo>
                      <a:pt x="194" y="54"/>
                    </a:lnTo>
                    <a:lnTo>
                      <a:pt x="219" y="48"/>
                    </a:lnTo>
                    <a:lnTo>
                      <a:pt x="243" y="42"/>
                    </a:lnTo>
                    <a:lnTo>
                      <a:pt x="267" y="48"/>
                    </a:lnTo>
                    <a:lnTo>
                      <a:pt x="291" y="60"/>
                    </a:lnTo>
                    <a:lnTo>
                      <a:pt x="310" y="79"/>
                    </a:lnTo>
                    <a:lnTo>
                      <a:pt x="316" y="109"/>
                    </a:lnTo>
                    <a:lnTo>
                      <a:pt x="304" y="145"/>
                    </a:lnTo>
                    <a:lnTo>
                      <a:pt x="279" y="176"/>
                    </a:lnTo>
                    <a:lnTo>
                      <a:pt x="249" y="194"/>
                    </a:lnTo>
                    <a:lnTo>
                      <a:pt x="207" y="206"/>
                    </a:lnTo>
                    <a:lnTo>
                      <a:pt x="164" y="212"/>
                    </a:lnTo>
                    <a:lnTo>
                      <a:pt x="128" y="212"/>
                    </a:lnTo>
                    <a:lnTo>
                      <a:pt x="67" y="194"/>
                    </a:lnTo>
                    <a:lnTo>
                      <a:pt x="49" y="176"/>
                    </a:lnTo>
                    <a:lnTo>
                      <a:pt x="31" y="151"/>
                    </a:lnTo>
                    <a:lnTo>
                      <a:pt x="12" y="127"/>
                    </a:lnTo>
                    <a:lnTo>
                      <a:pt x="0" y="103"/>
                    </a:lnTo>
                    <a:lnTo>
                      <a:pt x="0" y="79"/>
                    </a:lnTo>
                    <a:lnTo>
                      <a:pt x="0" y="54"/>
                    </a:lnTo>
                    <a:lnTo>
                      <a:pt x="12" y="30"/>
                    </a:lnTo>
                    <a:lnTo>
                      <a:pt x="25" y="12"/>
                    </a:lnTo>
                    <a:lnTo>
                      <a:pt x="49" y="0"/>
                    </a:lnTo>
                    <a:lnTo>
                      <a:pt x="73" y="0"/>
                    </a:lnTo>
                    <a:lnTo>
                      <a:pt x="91" y="6"/>
                    </a:lnTo>
                    <a:lnTo>
                      <a:pt x="109" y="18"/>
                    </a:lnTo>
                  </a:path>
                </a:pathLst>
              </a:custGeom>
              <a:noFill/>
              <a:ln w="9525">
                <a:solidFill>
                  <a:srgbClr val="445B3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67" name="Freeform 18"/>
              <p:cNvSpPr>
                <a:spLocks/>
              </p:cNvSpPr>
              <p:nvPr/>
            </p:nvSpPr>
            <p:spPr bwMode="auto">
              <a:xfrm>
                <a:off x="4892" y="2961"/>
                <a:ext cx="72" cy="12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0" y="12"/>
                  </a:cxn>
                  <a:cxn ang="0">
                    <a:pos x="0" y="6"/>
                  </a:cxn>
                </a:cxnLst>
                <a:rect l="0" t="0" r="r" b="b"/>
                <a:pathLst>
                  <a:path w="72" h="12">
                    <a:moveTo>
                      <a:pt x="72" y="0"/>
                    </a:moveTo>
                    <a:lnTo>
                      <a:pt x="30" y="12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solidFill>
                  <a:srgbClr val="445B3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</p:grpSp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4944" y="2112"/>
              <a:ext cx="225" cy="322"/>
              <a:chOff x="5231" y="2664"/>
              <a:chExt cx="225" cy="322"/>
            </a:xfrm>
          </p:grpSpPr>
          <p:sp>
            <p:nvSpPr>
              <p:cNvPr id="53" name="Freeform 20"/>
              <p:cNvSpPr>
                <a:spLocks/>
              </p:cNvSpPr>
              <p:nvPr/>
            </p:nvSpPr>
            <p:spPr bwMode="auto">
              <a:xfrm>
                <a:off x="5231" y="2664"/>
                <a:ext cx="225" cy="322"/>
              </a:xfrm>
              <a:custGeom>
                <a:avLst/>
                <a:gdLst/>
                <a:ahLst/>
                <a:cxnLst>
                  <a:cxn ang="0">
                    <a:pos x="122" y="322"/>
                  </a:cxn>
                  <a:cxn ang="0">
                    <a:pos x="146" y="322"/>
                  </a:cxn>
                  <a:cxn ang="0">
                    <a:pos x="164" y="316"/>
                  </a:cxn>
                  <a:cxn ang="0">
                    <a:pos x="194" y="285"/>
                  </a:cxn>
                  <a:cxn ang="0">
                    <a:pos x="219" y="255"/>
                  </a:cxn>
                  <a:cxn ang="0">
                    <a:pos x="225" y="219"/>
                  </a:cxn>
                  <a:cxn ang="0">
                    <a:pos x="219" y="188"/>
                  </a:cxn>
                  <a:cxn ang="0">
                    <a:pos x="219" y="164"/>
                  </a:cxn>
                  <a:cxn ang="0">
                    <a:pos x="213" y="146"/>
                  </a:cxn>
                  <a:cxn ang="0">
                    <a:pos x="207" y="134"/>
                  </a:cxn>
                  <a:cxn ang="0">
                    <a:pos x="188" y="109"/>
                  </a:cxn>
                  <a:cxn ang="0">
                    <a:pos x="182" y="91"/>
                  </a:cxn>
                  <a:cxn ang="0">
                    <a:pos x="176" y="61"/>
                  </a:cxn>
                  <a:cxn ang="0">
                    <a:pos x="176" y="49"/>
                  </a:cxn>
                  <a:cxn ang="0">
                    <a:pos x="182" y="37"/>
                  </a:cxn>
                  <a:cxn ang="0">
                    <a:pos x="201" y="18"/>
                  </a:cxn>
                  <a:cxn ang="0">
                    <a:pos x="207" y="12"/>
                  </a:cxn>
                  <a:cxn ang="0">
                    <a:pos x="207" y="12"/>
                  </a:cxn>
                  <a:cxn ang="0">
                    <a:pos x="201" y="6"/>
                  </a:cxn>
                  <a:cxn ang="0">
                    <a:pos x="176" y="0"/>
                  </a:cxn>
                  <a:cxn ang="0">
                    <a:pos x="134" y="0"/>
                  </a:cxn>
                  <a:cxn ang="0">
                    <a:pos x="97" y="6"/>
                  </a:cxn>
                  <a:cxn ang="0">
                    <a:pos x="67" y="25"/>
                  </a:cxn>
                  <a:cxn ang="0">
                    <a:pos x="49" y="43"/>
                  </a:cxn>
                  <a:cxn ang="0">
                    <a:pos x="12" y="103"/>
                  </a:cxn>
                  <a:cxn ang="0">
                    <a:pos x="0" y="158"/>
                  </a:cxn>
                  <a:cxn ang="0">
                    <a:pos x="0" y="206"/>
                  </a:cxn>
                  <a:cxn ang="0">
                    <a:pos x="25" y="261"/>
                  </a:cxn>
                  <a:cxn ang="0">
                    <a:pos x="67" y="303"/>
                  </a:cxn>
                  <a:cxn ang="0">
                    <a:pos x="91" y="316"/>
                  </a:cxn>
                  <a:cxn ang="0">
                    <a:pos x="122" y="322"/>
                  </a:cxn>
                  <a:cxn ang="0">
                    <a:pos x="146" y="322"/>
                  </a:cxn>
                  <a:cxn ang="0">
                    <a:pos x="164" y="316"/>
                  </a:cxn>
                  <a:cxn ang="0">
                    <a:pos x="194" y="285"/>
                  </a:cxn>
                  <a:cxn ang="0">
                    <a:pos x="219" y="255"/>
                  </a:cxn>
                  <a:cxn ang="0">
                    <a:pos x="225" y="219"/>
                  </a:cxn>
                </a:cxnLst>
                <a:rect l="0" t="0" r="r" b="b"/>
                <a:pathLst>
                  <a:path w="225" h="322">
                    <a:moveTo>
                      <a:pt x="122" y="322"/>
                    </a:moveTo>
                    <a:lnTo>
                      <a:pt x="146" y="322"/>
                    </a:lnTo>
                    <a:lnTo>
                      <a:pt x="164" y="316"/>
                    </a:lnTo>
                    <a:lnTo>
                      <a:pt x="194" y="285"/>
                    </a:lnTo>
                    <a:lnTo>
                      <a:pt x="219" y="255"/>
                    </a:lnTo>
                    <a:lnTo>
                      <a:pt x="225" y="219"/>
                    </a:lnTo>
                    <a:lnTo>
                      <a:pt x="219" y="188"/>
                    </a:lnTo>
                    <a:lnTo>
                      <a:pt x="219" y="164"/>
                    </a:lnTo>
                    <a:lnTo>
                      <a:pt x="213" y="146"/>
                    </a:lnTo>
                    <a:lnTo>
                      <a:pt x="207" y="134"/>
                    </a:lnTo>
                    <a:lnTo>
                      <a:pt x="188" y="109"/>
                    </a:lnTo>
                    <a:lnTo>
                      <a:pt x="182" y="91"/>
                    </a:lnTo>
                    <a:lnTo>
                      <a:pt x="176" y="61"/>
                    </a:lnTo>
                    <a:lnTo>
                      <a:pt x="176" y="49"/>
                    </a:lnTo>
                    <a:lnTo>
                      <a:pt x="182" y="37"/>
                    </a:lnTo>
                    <a:lnTo>
                      <a:pt x="201" y="18"/>
                    </a:lnTo>
                    <a:lnTo>
                      <a:pt x="207" y="12"/>
                    </a:lnTo>
                    <a:lnTo>
                      <a:pt x="207" y="12"/>
                    </a:lnTo>
                    <a:lnTo>
                      <a:pt x="201" y="6"/>
                    </a:lnTo>
                    <a:lnTo>
                      <a:pt x="176" y="0"/>
                    </a:lnTo>
                    <a:lnTo>
                      <a:pt x="134" y="0"/>
                    </a:lnTo>
                    <a:lnTo>
                      <a:pt x="97" y="6"/>
                    </a:lnTo>
                    <a:lnTo>
                      <a:pt x="67" y="25"/>
                    </a:lnTo>
                    <a:lnTo>
                      <a:pt x="49" y="43"/>
                    </a:lnTo>
                    <a:lnTo>
                      <a:pt x="12" y="103"/>
                    </a:lnTo>
                    <a:lnTo>
                      <a:pt x="0" y="158"/>
                    </a:lnTo>
                    <a:lnTo>
                      <a:pt x="0" y="206"/>
                    </a:lnTo>
                    <a:lnTo>
                      <a:pt x="25" y="261"/>
                    </a:lnTo>
                    <a:lnTo>
                      <a:pt x="67" y="303"/>
                    </a:lnTo>
                    <a:lnTo>
                      <a:pt x="91" y="316"/>
                    </a:lnTo>
                    <a:lnTo>
                      <a:pt x="122" y="322"/>
                    </a:lnTo>
                    <a:lnTo>
                      <a:pt x="146" y="322"/>
                    </a:lnTo>
                    <a:lnTo>
                      <a:pt x="164" y="316"/>
                    </a:lnTo>
                    <a:lnTo>
                      <a:pt x="194" y="285"/>
                    </a:lnTo>
                    <a:lnTo>
                      <a:pt x="219" y="255"/>
                    </a:lnTo>
                    <a:lnTo>
                      <a:pt x="225" y="219"/>
                    </a:lnTo>
                  </a:path>
                </a:pathLst>
              </a:custGeom>
              <a:noFill/>
              <a:ln w="9525">
                <a:solidFill>
                  <a:srgbClr val="86CB65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54" name="Freeform 21"/>
              <p:cNvSpPr>
                <a:spLocks/>
              </p:cNvSpPr>
              <p:nvPr/>
            </p:nvSpPr>
            <p:spPr bwMode="auto">
              <a:xfrm>
                <a:off x="5292" y="2919"/>
                <a:ext cx="146" cy="61"/>
              </a:xfrm>
              <a:custGeom>
                <a:avLst/>
                <a:gdLst/>
                <a:ahLst/>
                <a:cxnLst>
                  <a:cxn ang="0">
                    <a:pos x="6" y="42"/>
                  </a:cxn>
                  <a:cxn ang="0">
                    <a:pos x="36" y="54"/>
                  </a:cxn>
                  <a:cxn ang="0">
                    <a:pos x="67" y="61"/>
                  </a:cxn>
                  <a:cxn ang="0">
                    <a:pos x="85" y="54"/>
                  </a:cxn>
                  <a:cxn ang="0">
                    <a:pos x="103" y="48"/>
                  </a:cxn>
                  <a:cxn ang="0">
                    <a:pos x="127" y="30"/>
                  </a:cxn>
                  <a:cxn ang="0">
                    <a:pos x="140" y="12"/>
                  </a:cxn>
                  <a:cxn ang="0">
                    <a:pos x="146" y="0"/>
                  </a:cxn>
                  <a:cxn ang="0">
                    <a:pos x="140" y="0"/>
                  </a:cxn>
                  <a:cxn ang="0">
                    <a:pos x="121" y="6"/>
                  </a:cxn>
                  <a:cxn ang="0">
                    <a:pos x="97" y="30"/>
                  </a:cxn>
                  <a:cxn ang="0">
                    <a:pos x="79" y="42"/>
                  </a:cxn>
                  <a:cxn ang="0">
                    <a:pos x="55" y="42"/>
                  </a:cxn>
                  <a:cxn ang="0">
                    <a:pos x="30" y="42"/>
                  </a:cxn>
                  <a:cxn ang="0">
                    <a:pos x="12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6" y="42"/>
                  </a:cxn>
                  <a:cxn ang="0">
                    <a:pos x="36" y="54"/>
                  </a:cxn>
                  <a:cxn ang="0">
                    <a:pos x="67" y="61"/>
                  </a:cxn>
                </a:cxnLst>
                <a:rect l="0" t="0" r="r" b="b"/>
                <a:pathLst>
                  <a:path w="146" h="61">
                    <a:moveTo>
                      <a:pt x="6" y="42"/>
                    </a:moveTo>
                    <a:lnTo>
                      <a:pt x="36" y="54"/>
                    </a:lnTo>
                    <a:lnTo>
                      <a:pt x="67" y="61"/>
                    </a:lnTo>
                    <a:lnTo>
                      <a:pt x="85" y="54"/>
                    </a:lnTo>
                    <a:lnTo>
                      <a:pt x="103" y="48"/>
                    </a:lnTo>
                    <a:lnTo>
                      <a:pt x="127" y="30"/>
                    </a:lnTo>
                    <a:lnTo>
                      <a:pt x="140" y="12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21" y="6"/>
                    </a:lnTo>
                    <a:lnTo>
                      <a:pt x="97" y="30"/>
                    </a:lnTo>
                    <a:lnTo>
                      <a:pt x="79" y="42"/>
                    </a:lnTo>
                    <a:lnTo>
                      <a:pt x="55" y="42"/>
                    </a:lnTo>
                    <a:lnTo>
                      <a:pt x="30" y="42"/>
                    </a:lnTo>
                    <a:lnTo>
                      <a:pt x="12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36" y="54"/>
                    </a:lnTo>
                    <a:lnTo>
                      <a:pt x="67" y="61"/>
                    </a:lnTo>
                  </a:path>
                </a:pathLst>
              </a:custGeom>
              <a:noFill/>
              <a:ln w="9525">
                <a:solidFill>
                  <a:srgbClr val="79B65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grpSp>
            <p:nvGrpSpPr>
              <p:cNvPr id="55" name="Group 22"/>
              <p:cNvGrpSpPr>
                <a:grpSpLocks/>
              </p:cNvGrpSpPr>
              <p:nvPr/>
            </p:nvGrpSpPr>
            <p:grpSpPr bwMode="auto">
              <a:xfrm>
                <a:off x="5231" y="2664"/>
                <a:ext cx="225" cy="322"/>
                <a:chOff x="5231" y="2664"/>
                <a:chExt cx="225" cy="322"/>
              </a:xfrm>
            </p:grpSpPr>
            <p:sp>
              <p:nvSpPr>
                <p:cNvPr id="56" name="Freeform 23"/>
                <p:cNvSpPr>
                  <a:spLocks/>
                </p:cNvSpPr>
                <p:nvPr/>
              </p:nvSpPr>
              <p:spPr bwMode="auto">
                <a:xfrm>
                  <a:off x="5231" y="2664"/>
                  <a:ext cx="225" cy="322"/>
                </a:xfrm>
                <a:custGeom>
                  <a:avLst/>
                  <a:gdLst/>
                  <a:ahLst/>
                  <a:cxnLst>
                    <a:cxn ang="0">
                      <a:pos x="140" y="322"/>
                    </a:cxn>
                    <a:cxn ang="0">
                      <a:pos x="170" y="309"/>
                    </a:cxn>
                    <a:cxn ang="0">
                      <a:pos x="201" y="285"/>
                    </a:cxn>
                    <a:cxn ang="0">
                      <a:pos x="213" y="255"/>
                    </a:cxn>
                    <a:cxn ang="0">
                      <a:pos x="225" y="231"/>
                    </a:cxn>
                    <a:cxn ang="0">
                      <a:pos x="219" y="194"/>
                    </a:cxn>
                    <a:cxn ang="0">
                      <a:pos x="219" y="164"/>
                    </a:cxn>
                    <a:cxn ang="0">
                      <a:pos x="207" y="140"/>
                    </a:cxn>
                    <a:cxn ang="0">
                      <a:pos x="201" y="122"/>
                    </a:cxn>
                    <a:cxn ang="0">
                      <a:pos x="188" y="103"/>
                    </a:cxn>
                    <a:cxn ang="0">
                      <a:pos x="176" y="73"/>
                    </a:cxn>
                    <a:cxn ang="0">
                      <a:pos x="176" y="49"/>
                    </a:cxn>
                    <a:cxn ang="0">
                      <a:pos x="182" y="31"/>
                    </a:cxn>
                    <a:cxn ang="0">
                      <a:pos x="201" y="25"/>
                    </a:cxn>
                    <a:cxn ang="0">
                      <a:pos x="207" y="12"/>
                    </a:cxn>
                    <a:cxn ang="0">
                      <a:pos x="207" y="12"/>
                    </a:cxn>
                    <a:cxn ang="0">
                      <a:pos x="188" y="6"/>
                    </a:cxn>
                    <a:cxn ang="0">
                      <a:pos x="152" y="0"/>
                    </a:cxn>
                    <a:cxn ang="0">
                      <a:pos x="116" y="0"/>
                    </a:cxn>
                    <a:cxn ang="0">
                      <a:pos x="85" y="12"/>
                    </a:cxn>
                    <a:cxn ang="0">
                      <a:pos x="55" y="31"/>
                    </a:cxn>
                    <a:cxn ang="0">
                      <a:pos x="37" y="55"/>
                    </a:cxn>
                    <a:cxn ang="0">
                      <a:pos x="12" y="97"/>
                    </a:cxn>
                    <a:cxn ang="0">
                      <a:pos x="0" y="140"/>
                    </a:cxn>
                    <a:cxn ang="0">
                      <a:pos x="0" y="158"/>
                    </a:cxn>
                    <a:cxn ang="0">
                      <a:pos x="0" y="182"/>
                    </a:cxn>
                    <a:cxn ang="0">
                      <a:pos x="6" y="219"/>
                    </a:cxn>
                    <a:cxn ang="0">
                      <a:pos x="19" y="249"/>
                    </a:cxn>
                    <a:cxn ang="0">
                      <a:pos x="37" y="279"/>
                    </a:cxn>
                    <a:cxn ang="0">
                      <a:pos x="67" y="303"/>
                    </a:cxn>
                    <a:cxn ang="0">
                      <a:pos x="97" y="322"/>
                    </a:cxn>
                    <a:cxn ang="0">
                      <a:pos x="122" y="322"/>
                    </a:cxn>
                  </a:cxnLst>
                  <a:rect l="0" t="0" r="r" b="b"/>
                  <a:pathLst>
                    <a:path w="225" h="322">
                      <a:moveTo>
                        <a:pt x="122" y="322"/>
                      </a:moveTo>
                      <a:lnTo>
                        <a:pt x="140" y="322"/>
                      </a:lnTo>
                      <a:lnTo>
                        <a:pt x="158" y="322"/>
                      </a:lnTo>
                      <a:lnTo>
                        <a:pt x="170" y="309"/>
                      </a:lnTo>
                      <a:lnTo>
                        <a:pt x="188" y="297"/>
                      </a:lnTo>
                      <a:lnTo>
                        <a:pt x="201" y="285"/>
                      </a:lnTo>
                      <a:lnTo>
                        <a:pt x="207" y="273"/>
                      </a:lnTo>
                      <a:lnTo>
                        <a:pt x="213" y="255"/>
                      </a:lnTo>
                      <a:lnTo>
                        <a:pt x="219" y="243"/>
                      </a:lnTo>
                      <a:lnTo>
                        <a:pt x="225" y="231"/>
                      </a:lnTo>
                      <a:lnTo>
                        <a:pt x="225" y="219"/>
                      </a:lnTo>
                      <a:lnTo>
                        <a:pt x="219" y="194"/>
                      </a:lnTo>
                      <a:lnTo>
                        <a:pt x="219" y="176"/>
                      </a:lnTo>
                      <a:lnTo>
                        <a:pt x="219" y="164"/>
                      </a:lnTo>
                      <a:lnTo>
                        <a:pt x="213" y="152"/>
                      </a:lnTo>
                      <a:lnTo>
                        <a:pt x="207" y="140"/>
                      </a:lnTo>
                      <a:lnTo>
                        <a:pt x="201" y="134"/>
                      </a:lnTo>
                      <a:lnTo>
                        <a:pt x="201" y="122"/>
                      </a:lnTo>
                      <a:lnTo>
                        <a:pt x="194" y="115"/>
                      </a:lnTo>
                      <a:lnTo>
                        <a:pt x="188" y="103"/>
                      </a:lnTo>
                      <a:lnTo>
                        <a:pt x="182" y="91"/>
                      </a:lnTo>
                      <a:lnTo>
                        <a:pt x="176" y="73"/>
                      </a:lnTo>
                      <a:lnTo>
                        <a:pt x="176" y="61"/>
                      </a:lnTo>
                      <a:lnTo>
                        <a:pt x="176" y="49"/>
                      </a:lnTo>
                      <a:lnTo>
                        <a:pt x="182" y="43"/>
                      </a:lnTo>
                      <a:lnTo>
                        <a:pt x="182" y="31"/>
                      </a:lnTo>
                      <a:lnTo>
                        <a:pt x="194" y="25"/>
                      </a:lnTo>
                      <a:lnTo>
                        <a:pt x="201" y="25"/>
                      </a:lnTo>
                      <a:lnTo>
                        <a:pt x="207" y="18"/>
                      </a:lnTo>
                      <a:lnTo>
                        <a:pt x="207" y="12"/>
                      </a:lnTo>
                      <a:lnTo>
                        <a:pt x="213" y="12"/>
                      </a:lnTo>
                      <a:lnTo>
                        <a:pt x="207" y="12"/>
                      </a:lnTo>
                      <a:lnTo>
                        <a:pt x="201" y="6"/>
                      </a:lnTo>
                      <a:lnTo>
                        <a:pt x="188" y="6"/>
                      </a:lnTo>
                      <a:lnTo>
                        <a:pt x="176" y="0"/>
                      </a:lnTo>
                      <a:lnTo>
                        <a:pt x="152" y="0"/>
                      </a:lnTo>
                      <a:lnTo>
                        <a:pt x="134" y="0"/>
                      </a:lnTo>
                      <a:lnTo>
                        <a:pt x="116" y="0"/>
                      </a:lnTo>
                      <a:lnTo>
                        <a:pt x="97" y="6"/>
                      </a:lnTo>
                      <a:lnTo>
                        <a:pt x="85" y="12"/>
                      </a:lnTo>
                      <a:lnTo>
                        <a:pt x="67" y="25"/>
                      </a:lnTo>
                      <a:lnTo>
                        <a:pt x="55" y="31"/>
                      </a:lnTo>
                      <a:lnTo>
                        <a:pt x="49" y="43"/>
                      </a:lnTo>
                      <a:lnTo>
                        <a:pt x="37" y="55"/>
                      </a:lnTo>
                      <a:lnTo>
                        <a:pt x="31" y="73"/>
                      </a:lnTo>
                      <a:lnTo>
                        <a:pt x="12" y="97"/>
                      </a:lnTo>
                      <a:lnTo>
                        <a:pt x="12" y="115"/>
                      </a:lnTo>
                      <a:lnTo>
                        <a:pt x="0" y="140"/>
                      </a:lnTo>
                      <a:lnTo>
                        <a:pt x="0" y="152"/>
                      </a:lnTo>
                      <a:lnTo>
                        <a:pt x="0" y="158"/>
                      </a:lnTo>
                      <a:lnTo>
                        <a:pt x="0" y="170"/>
                      </a:lnTo>
                      <a:lnTo>
                        <a:pt x="0" y="182"/>
                      </a:lnTo>
                      <a:lnTo>
                        <a:pt x="0" y="200"/>
                      </a:lnTo>
                      <a:lnTo>
                        <a:pt x="6" y="219"/>
                      </a:lnTo>
                      <a:lnTo>
                        <a:pt x="12" y="237"/>
                      </a:lnTo>
                      <a:lnTo>
                        <a:pt x="19" y="249"/>
                      </a:lnTo>
                      <a:lnTo>
                        <a:pt x="31" y="267"/>
                      </a:lnTo>
                      <a:lnTo>
                        <a:pt x="37" y="279"/>
                      </a:lnTo>
                      <a:lnTo>
                        <a:pt x="49" y="291"/>
                      </a:lnTo>
                      <a:lnTo>
                        <a:pt x="67" y="303"/>
                      </a:lnTo>
                      <a:lnTo>
                        <a:pt x="79" y="316"/>
                      </a:lnTo>
                      <a:lnTo>
                        <a:pt x="97" y="322"/>
                      </a:lnTo>
                      <a:lnTo>
                        <a:pt x="116" y="322"/>
                      </a:lnTo>
                      <a:lnTo>
                        <a:pt x="122" y="322"/>
                      </a:lnTo>
                      <a:close/>
                    </a:path>
                  </a:pathLst>
                </a:custGeom>
                <a:solidFill>
                  <a:srgbClr val="86CB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7" name="Freeform 24"/>
                <p:cNvSpPr>
                  <a:spLocks/>
                </p:cNvSpPr>
                <p:nvPr/>
              </p:nvSpPr>
              <p:spPr bwMode="auto">
                <a:xfrm>
                  <a:off x="5292" y="2919"/>
                  <a:ext cx="146" cy="61"/>
                </a:xfrm>
                <a:custGeom>
                  <a:avLst/>
                  <a:gdLst/>
                  <a:ahLst/>
                  <a:cxnLst>
                    <a:cxn ang="0">
                      <a:pos x="6" y="42"/>
                    </a:cxn>
                    <a:cxn ang="0">
                      <a:pos x="12" y="48"/>
                    </a:cxn>
                    <a:cxn ang="0">
                      <a:pos x="18" y="48"/>
                    </a:cxn>
                    <a:cxn ang="0">
                      <a:pos x="30" y="54"/>
                    </a:cxn>
                    <a:cxn ang="0">
                      <a:pos x="36" y="54"/>
                    </a:cxn>
                    <a:cxn ang="0">
                      <a:pos x="42" y="54"/>
                    </a:cxn>
                    <a:cxn ang="0">
                      <a:pos x="49" y="61"/>
                    </a:cxn>
                    <a:cxn ang="0">
                      <a:pos x="67" y="61"/>
                    </a:cxn>
                    <a:cxn ang="0">
                      <a:pos x="79" y="61"/>
                    </a:cxn>
                    <a:cxn ang="0">
                      <a:pos x="85" y="54"/>
                    </a:cxn>
                    <a:cxn ang="0">
                      <a:pos x="97" y="54"/>
                    </a:cxn>
                    <a:cxn ang="0">
                      <a:pos x="103" y="48"/>
                    </a:cxn>
                    <a:cxn ang="0">
                      <a:pos x="109" y="42"/>
                    </a:cxn>
                    <a:cxn ang="0">
                      <a:pos x="121" y="42"/>
                    </a:cxn>
                    <a:cxn ang="0">
                      <a:pos x="127" y="36"/>
                    </a:cxn>
                    <a:cxn ang="0">
                      <a:pos x="127" y="30"/>
                    </a:cxn>
                    <a:cxn ang="0">
                      <a:pos x="140" y="24"/>
                    </a:cxn>
                    <a:cxn ang="0">
                      <a:pos x="140" y="12"/>
                    </a:cxn>
                    <a:cxn ang="0">
                      <a:pos x="146" y="6"/>
                    </a:cxn>
                    <a:cxn ang="0">
                      <a:pos x="146" y="0"/>
                    </a:cxn>
                    <a:cxn ang="0">
                      <a:pos x="140" y="0"/>
                    </a:cxn>
                    <a:cxn ang="0">
                      <a:pos x="140" y="0"/>
                    </a:cxn>
                    <a:cxn ang="0">
                      <a:pos x="127" y="0"/>
                    </a:cxn>
                    <a:cxn ang="0">
                      <a:pos x="121" y="6"/>
                    </a:cxn>
                    <a:cxn ang="0">
                      <a:pos x="115" y="12"/>
                    </a:cxn>
                    <a:cxn ang="0">
                      <a:pos x="109" y="18"/>
                    </a:cxn>
                    <a:cxn ang="0">
                      <a:pos x="103" y="24"/>
                    </a:cxn>
                    <a:cxn ang="0">
                      <a:pos x="97" y="30"/>
                    </a:cxn>
                    <a:cxn ang="0">
                      <a:pos x="85" y="36"/>
                    </a:cxn>
                    <a:cxn ang="0">
                      <a:pos x="79" y="36"/>
                    </a:cxn>
                    <a:cxn ang="0">
                      <a:pos x="67" y="42"/>
                    </a:cxn>
                    <a:cxn ang="0">
                      <a:pos x="55" y="42"/>
                    </a:cxn>
                    <a:cxn ang="0">
                      <a:pos x="42" y="42"/>
                    </a:cxn>
                    <a:cxn ang="0">
                      <a:pos x="30" y="42"/>
                    </a:cxn>
                    <a:cxn ang="0">
                      <a:pos x="18" y="42"/>
                    </a:cxn>
                    <a:cxn ang="0">
                      <a:pos x="12" y="36"/>
                    </a:cxn>
                    <a:cxn ang="0">
                      <a:pos x="0" y="36"/>
                    </a:cxn>
                    <a:cxn ang="0">
                      <a:pos x="0" y="36"/>
                    </a:cxn>
                    <a:cxn ang="0">
                      <a:pos x="0" y="36"/>
                    </a:cxn>
                    <a:cxn ang="0">
                      <a:pos x="6" y="42"/>
                    </a:cxn>
                  </a:cxnLst>
                  <a:rect l="0" t="0" r="r" b="b"/>
                  <a:pathLst>
                    <a:path w="146" h="61">
                      <a:moveTo>
                        <a:pt x="6" y="42"/>
                      </a:moveTo>
                      <a:lnTo>
                        <a:pt x="12" y="48"/>
                      </a:lnTo>
                      <a:lnTo>
                        <a:pt x="18" y="48"/>
                      </a:lnTo>
                      <a:lnTo>
                        <a:pt x="30" y="54"/>
                      </a:lnTo>
                      <a:lnTo>
                        <a:pt x="36" y="54"/>
                      </a:lnTo>
                      <a:lnTo>
                        <a:pt x="42" y="54"/>
                      </a:lnTo>
                      <a:lnTo>
                        <a:pt x="49" y="61"/>
                      </a:lnTo>
                      <a:lnTo>
                        <a:pt x="67" y="61"/>
                      </a:lnTo>
                      <a:lnTo>
                        <a:pt x="79" y="61"/>
                      </a:lnTo>
                      <a:lnTo>
                        <a:pt x="85" y="54"/>
                      </a:lnTo>
                      <a:lnTo>
                        <a:pt x="97" y="54"/>
                      </a:lnTo>
                      <a:lnTo>
                        <a:pt x="103" y="48"/>
                      </a:lnTo>
                      <a:lnTo>
                        <a:pt x="109" y="42"/>
                      </a:lnTo>
                      <a:lnTo>
                        <a:pt x="121" y="42"/>
                      </a:lnTo>
                      <a:lnTo>
                        <a:pt x="127" y="36"/>
                      </a:lnTo>
                      <a:lnTo>
                        <a:pt x="127" y="30"/>
                      </a:lnTo>
                      <a:lnTo>
                        <a:pt x="140" y="24"/>
                      </a:lnTo>
                      <a:lnTo>
                        <a:pt x="140" y="12"/>
                      </a:lnTo>
                      <a:lnTo>
                        <a:pt x="146" y="6"/>
                      </a:lnTo>
                      <a:lnTo>
                        <a:pt x="146" y="0"/>
                      </a:lnTo>
                      <a:lnTo>
                        <a:pt x="140" y="0"/>
                      </a:lnTo>
                      <a:lnTo>
                        <a:pt x="140" y="0"/>
                      </a:lnTo>
                      <a:lnTo>
                        <a:pt x="127" y="0"/>
                      </a:lnTo>
                      <a:lnTo>
                        <a:pt x="121" y="6"/>
                      </a:lnTo>
                      <a:lnTo>
                        <a:pt x="115" y="12"/>
                      </a:lnTo>
                      <a:lnTo>
                        <a:pt x="109" y="18"/>
                      </a:lnTo>
                      <a:lnTo>
                        <a:pt x="103" y="24"/>
                      </a:lnTo>
                      <a:lnTo>
                        <a:pt x="97" y="30"/>
                      </a:lnTo>
                      <a:lnTo>
                        <a:pt x="85" y="36"/>
                      </a:lnTo>
                      <a:lnTo>
                        <a:pt x="79" y="36"/>
                      </a:lnTo>
                      <a:lnTo>
                        <a:pt x="67" y="42"/>
                      </a:lnTo>
                      <a:lnTo>
                        <a:pt x="55" y="42"/>
                      </a:lnTo>
                      <a:lnTo>
                        <a:pt x="42" y="42"/>
                      </a:lnTo>
                      <a:lnTo>
                        <a:pt x="30" y="42"/>
                      </a:lnTo>
                      <a:lnTo>
                        <a:pt x="18" y="42"/>
                      </a:lnTo>
                      <a:lnTo>
                        <a:pt x="12" y="36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6" y="42"/>
                      </a:lnTo>
                      <a:close/>
                    </a:path>
                  </a:pathLst>
                </a:custGeom>
                <a:solidFill>
                  <a:srgbClr val="79B65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8" name="Freeform 25"/>
                <p:cNvSpPr>
                  <a:spLocks/>
                </p:cNvSpPr>
                <p:nvPr/>
              </p:nvSpPr>
              <p:spPr bwMode="auto">
                <a:xfrm>
                  <a:off x="5310" y="2682"/>
                  <a:ext cx="43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0" y="25"/>
                    </a:cxn>
                    <a:cxn ang="0">
                      <a:pos x="6" y="25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24" y="25"/>
                    </a:cxn>
                    <a:cxn ang="0">
                      <a:pos x="31" y="19"/>
                    </a:cxn>
                    <a:cxn ang="0">
                      <a:pos x="37" y="19"/>
                    </a:cxn>
                    <a:cxn ang="0">
                      <a:pos x="37" y="13"/>
                    </a:cxn>
                    <a:cxn ang="0">
                      <a:pos x="43" y="13"/>
                    </a:cxn>
                    <a:cxn ang="0">
                      <a:pos x="43" y="7"/>
                    </a:cxn>
                    <a:cxn ang="0">
                      <a:pos x="43" y="7"/>
                    </a:cxn>
                    <a:cxn ang="0">
                      <a:pos x="43" y="0"/>
                    </a:cxn>
                    <a:cxn ang="0">
                      <a:pos x="43" y="0"/>
                    </a:cxn>
                    <a:cxn ang="0">
                      <a:pos x="37" y="0"/>
                    </a:cxn>
                    <a:cxn ang="0">
                      <a:pos x="31" y="0"/>
                    </a:cxn>
                    <a:cxn ang="0">
                      <a:pos x="24" y="0"/>
                    </a:cxn>
                    <a:cxn ang="0">
                      <a:pos x="24" y="0"/>
                    </a:cxn>
                    <a:cxn ang="0">
                      <a:pos x="18" y="0"/>
                    </a:cxn>
                    <a:cxn ang="0">
                      <a:pos x="12" y="7"/>
                    </a:cxn>
                    <a:cxn ang="0">
                      <a:pos x="6" y="7"/>
                    </a:cxn>
                    <a:cxn ang="0">
                      <a:pos x="6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0" y="1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3" h="25">
                      <a:moveTo>
                        <a:pt x="0" y="25"/>
                      </a:moveTo>
                      <a:lnTo>
                        <a:pt x="0" y="25"/>
                      </a:lnTo>
                      <a:lnTo>
                        <a:pt x="6" y="25"/>
                      </a:lnTo>
                      <a:lnTo>
                        <a:pt x="12" y="25"/>
                      </a:lnTo>
                      <a:lnTo>
                        <a:pt x="18" y="25"/>
                      </a:lnTo>
                      <a:lnTo>
                        <a:pt x="24" y="25"/>
                      </a:lnTo>
                      <a:lnTo>
                        <a:pt x="31" y="19"/>
                      </a:lnTo>
                      <a:lnTo>
                        <a:pt x="37" y="19"/>
                      </a:lnTo>
                      <a:lnTo>
                        <a:pt x="37" y="13"/>
                      </a:lnTo>
                      <a:lnTo>
                        <a:pt x="43" y="13"/>
                      </a:lnTo>
                      <a:lnTo>
                        <a:pt x="43" y="7"/>
                      </a:lnTo>
                      <a:lnTo>
                        <a:pt x="43" y="7"/>
                      </a:lnTo>
                      <a:lnTo>
                        <a:pt x="43" y="0"/>
                      </a:lnTo>
                      <a:lnTo>
                        <a:pt x="43" y="0"/>
                      </a:lnTo>
                      <a:lnTo>
                        <a:pt x="37" y="0"/>
                      </a:lnTo>
                      <a:lnTo>
                        <a:pt x="31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7"/>
                      </a:lnTo>
                      <a:lnTo>
                        <a:pt x="6" y="7"/>
                      </a:lnTo>
                      <a:lnTo>
                        <a:pt x="6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9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A6DE8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9" name="Freeform 26"/>
                <p:cNvSpPr>
                  <a:spLocks/>
                </p:cNvSpPr>
                <p:nvPr/>
              </p:nvSpPr>
              <p:spPr bwMode="auto">
                <a:xfrm>
                  <a:off x="5310" y="2682"/>
                  <a:ext cx="43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6" y="25"/>
                    </a:cxn>
                    <a:cxn ang="0">
                      <a:pos x="24" y="25"/>
                    </a:cxn>
                    <a:cxn ang="0">
                      <a:pos x="43" y="13"/>
                    </a:cxn>
                    <a:cxn ang="0">
                      <a:pos x="43" y="0"/>
                    </a:cxn>
                    <a:cxn ang="0">
                      <a:pos x="37" y="0"/>
                    </a:cxn>
                    <a:cxn ang="0">
                      <a:pos x="18" y="0"/>
                    </a:cxn>
                    <a:cxn ang="0">
                      <a:pos x="0" y="13"/>
                    </a:cxn>
                    <a:cxn ang="0">
                      <a:pos x="0" y="25"/>
                    </a:cxn>
                    <a:cxn ang="0">
                      <a:pos x="6" y="25"/>
                    </a:cxn>
                    <a:cxn ang="0">
                      <a:pos x="24" y="25"/>
                    </a:cxn>
                  </a:cxnLst>
                  <a:rect l="0" t="0" r="r" b="b"/>
                  <a:pathLst>
                    <a:path w="43" h="25">
                      <a:moveTo>
                        <a:pt x="0" y="25"/>
                      </a:moveTo>
                      <a:lnTo>
                        <a:pt x="6" y="25"/>
                      </a:lnTo>
                      <a:lnTo>
                        <a:pt x="24" y="25"/>
                      </a:lnTo>
                      <a:lnTo>
                        <a:pt x="43" y="13"/>
                      </a:lnTo>
                      <a:lnTo>
                        <a:pt x="43" y="0"/>
                      </a:lnTo>
                      <a:lnTo>
                        <a:pt x="37" y="0"/>
                      </a:lnTo>
                      <a:lnTo>
                        <a:pt x="18" y="0"/>
                      </a:lnTo>
                      <a:lnTo>
                        <a:pt x="0" y="13"/>
                      </a:lnTo>
                      <a:lnTo>
                        <a:pt x="0" y="25"/>
                      </a:lnTo>
                      <a:lnTo>
                        <a:pt x="6" y="25"/>
                      </a:lnTo>
                      <a:lnTo>
                        <a:pt x="24" y="25"/>
                      </a:lnTo>
                    </a:path>
                  </a:pathLst>
                </a:custGeom>
                <a:noFill/>
                <a:ln w="9525">
                  <a:solidFill>
                    <a:srgbClr val="A6DE85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</p:grpSp>
        </p:grpSp>
        <p:grpSp>
          <p:nvGrpSpPr>
            <p:cNvPr id="37" name="Group 27"/>
            <p:cNvGrpSpPr>
              <a:grpSpLocks/>
            </p:cNvGrpSpPr>
            <p:nvPr/>
          </p:nvGrpSpPr>
          <p:grpSpPr bwMode="auto">
            <a:xfrm>
              <a:off x="5088" y="2544"/>
              <a:ext cx="230" cy="237"/>
              <a:chOff x="5177" y="3143"/>
              <a:chExt cx="230" cy="237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5177" y="3149"/>
                <a:ext cx="97" cy="225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66" y="12"/>
                  </a:cxn>
                  <a:cxn ang="0">
                    <a:pos x="85" y="25"/>
                  </a:cxn>
                  <a:cxn ang="0">
                    <a:pos x="91" y="43"/>
                  </a:cxn>
                  <a:cxn ang="0">
                    <a:pos x="97" y="55"/>
                  </a:cxn>
                  <a:cxn ang="0">
                    <a:pos x="97" y="97"/>
                  </a:cxn>
                  <a:cxn ang="0">
                    <a:pos x="97" y="146"/>
                  </a:cxn>
                  <a:cxn ang="0">
                    <a:pos x="91" y="188"/>
                  </a:cxn>
                  <a:cxn ang="0">
                    <a:pos x="85" y="206"/>
                  </a:cxn>
                  <a:cxn ang="0">
                    <a:pos x="73" y="219"/>
                  </a:cxn>
                  <a:cxn ang="0">
                    <a:pos x="48" y="225"/>
                  </a:cxn>
                  <a:cxn ang="0">
                    <a:pos x="36" y="225"/>
                  </a:cxn>
                  <a:cxn ang="0">
                    <a:pos x="18" y="219"/>
                  </a:cxn>
                  <a:cxn ang="0">
                    <a:pos x="12" y="206"/>
                  </a:cxn>
                  <a:cxn ang="0">
                    <a:pos x="6" y="188"/>
                  </a:cxn>
                  <a:cxn ang="0">
                    <a:pos x="0" y="170"/>
                  </a:cxn>
                  <a:cxn ang="0">
                    <a:pos x="6" y="152"/>
                  </a:cxn>
                  <a:cxn ang="0">
                    <a:pos x="12" y="116"/>
                  </a:cxn>
                  <a:cxn ang="0">
                    <a:pos x="18" y="97"/>
                  </a:cxn>
                  <a:cxn ang="0">
                    <a:pos x="12" y="79"/>
                  </a:cxn>
                  <a:cxn ang="0">
                    <a:pos x="6" y="55"/>
                  </a:cxn>
                  <a:cxn ang="0">
                    <a:pos x="0" y="43"/>
                  </a:cxn>
                  <a:cxn ang="0">
                    <a:pos x="6" y="19"/>
                  </a:cxn>
                  <a:cxn ang="0">
                    <a:pos x="24" y="6"/>
                  </a:cxn>
                  <a:cxn ang="0">
                    <a:pos x="48" y="0"/>
                  </a:cxn>
                  <a:cxn ang="0">
                    <a:pos x="66" y="12"/>
                  </a:cxn>
                  <a:cxn ang="0">
                    <a:pos x="85" y="25"/>
                  </a:cxn>
                  <a:cxn ang="0">
                    <a:pos x="91" y="43"/>
                  </a:cxn>
                  <a:cxn ang="0">
                    <a:pos x="97" y="55"/>
                  </a:cxn>
                </a:cxnLst>
                <a:rect l="0" t="0" r="r" b="b"/>
                <a:pathLst>
                  <a:path w="97" h="225">
                    <a:moveTo>
                      <a:pt x="48" y="0"/>
                    </a:moveTo>
                    <a:lnTo>
                      <a:pt x="66" y="12"/>
                    </a:lnTo>
                    <a:lnTo>
                      <a:pt x="85" y="25"/>
                    </a:lnTo>
                    <a:lnTo>
                      <a:pt x="91" y="43"/>
                    </a:lnTo>
                    <a:lnTo>
                      <a:pt x="97" y="55"/>
                    </a:lnTo>
                    <a:lnTo>
                      <a:pt x="97" y="97"/>
                    </a:lnTo>
                    <a:lnTo>
                      <a:pt x="97" y="146"/>
                    </a:lnTo>
                    <a:lnTo>
                      <a:pt x="91" y="188"/>
                    </a:lnTo>
                    <a:lnTo>
                      <a:pt x="85" y="206"/>
                    </a:lnTo>
                    <a:lnTo>
                      <a:pt x="73" y="219"/>
                    </a:lnTo>
                    <a:lnTo>
                      <a:pt x="48" y="225"/>
                    </a:lnTo>
                    <a:lnTo>
                      <a:pt x="36" y="225"/>
                    </a:lnTo>
                    <a:lnTo>
                      <a:pt x="18" y="219"/>
                    </a:lnTo>
                    <a:lnTo>
                      <a:pt x="12" y="206"/>
                    </a:lnTo>
                    <a:lnTo>
                      <a:pt x="6" y="188"/>
                    </a:lnTo>
                    <a:lnTo>
                      <a:pt x="0" y="170"/>
                    </a:lnTo>
                    <a:lnTo>
                      <a:pt x="6" y="152"/>
                    </a:lnTo>
                    <a:lnTo>
                      <a:pt x="12" y="116"/>
                    </a:lnTo>
                    <a:lnTo>
                      <a:pt x="18" y="97"/>
                    </a:lnTo>
                    <a:lnTo>
                      <a:pt x="12" y="79"/>
                    </a:lnTo>
                    <a:lnTo>
                      <a:pt x="6" y="55"/>
                    </a:lnTo>
                    <a:lnTo>
                      <a:pt x="0" y="43"/>
                    </a:lnTo>
                    <a:lnTo>
                      <a:pt x="6" y="19"/>
                    </a:lnTo>
                    <a:lnTo>
                      <a:pt x="24" y="6"/>
                    </a:lnTo>
                    <a:lnTo>
                      <a:pt x="48" y="0"/>
                    </a:lnTo>
                    <a:lnTo>
                      <a:pt x="66" y="12"/>
                    </a:lnTo>
                    <a:lnTo>
                      <a:pt x="85" y="25"/>
                    </a:lnTo>
                    <a:lnTo>
                      <a:pt x="91" y="43"/>
                    </a:lnTo>
                    <a:lnTo>
                      <a:pt x="97" y="55"/>
                    </a:lnTo>
                  </a:path>
                </a:pathLst>
              </a:custGeom>
              <a:noFill/>
              <a:ln w="9525">
                <a:solidFill>
                  <a:srgbClr val="7893B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sp>
            <p:nvSpPr>
              <p:cNvPr id="39" name="Freeform 29"/>
              <p:cNvSpPr>
                <a:spLocks/>
              </p:cNvSpPr>
              <p:nvPr/>
            </p:nvSpPr>
            <p:spPr bwMode="auto">
              <a:xfrm>
                <a:off x="5177" y="3149"/>
                <a:ext cx="97" cy="231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73" y="12"/>
                  </a:cxn>
                  <a:cxn ang="0">
                    <a:pos x="85" y="25"/>
                  </a:cxn>
                  <a:cxn ang="0">
                    <a:pos x="97" y="43"/>
                  </a:cxn>
                  <a:cxn ang="0">
                    <a:pos x="97" y="61"/>
                  </a:cxn>
                  <a:cxn ang="0">
                    <a:pos x="97" y="97"/>
                  </a:cxn>
                  <a:cxn ang="0">
                    <a:pos x="97" y="146"/>
                  </a:cxn>
                  <a:cxn ang="0">
                    <a:pos x="91" y="188"/>
                  </a:cxn>
                  <a:cxn ang="0">
                    <a:pos x="85" y="206"/>
                  </a:cxn>
                  <a:cxn ang="0">
                    <a:pos x="79" y="219"/>
                  </a:cxn>
                  <a:cxn ang="0">
                    <a:pos x="48" y="231"/>
                  </a:cxn>
                  <a:cxn ang="0">
                    <a:pos x="36" y="225"/>
                  </a:cxn>
                  <a:cxn ang="0">
                    <a:pos x="18" y="219"/>
                  </a:cxn>
                  <a:cxn ang="0">
                    <a:pos x="12" y="206"/>
                  </a:cxn>
                  <a:cxn ang="0">
                    <a:pos x="6" y="188"/>
                  </a:cxn>
                  <a:cxn ang="0">
                    <a:pos x="0" y="170"/>
                  </a:cxn>
                  <a:cxn ang="0">
                    <a:pos x="6" y="152"/>
                  </a:cxn>
                  <a:cxn ang="0">
                    <a:pos x="18" y="122"/>
                  </a:cxn>
                  <a:cxn ang="0">
                    <a:pos x="18" y="97"/>
                  </a:cxn>
                  <a:cxn ang="0">
                    <a:pos x="12" y="79"/>
                  </a:cxn>
                  <a:cxn ang="0">
                    <a:pos x="6" y="55"/>
                  </a:cxn>
                  <a:cxn ang="0">
                    <a:pos x="6" y="43"/>
                  </a:cxn>
                  <a:cxn ang="0">
                    <a:pos x="12" y="19"/>
                  </a:cxn>
                  <a:cxn ang="0">
                    <a:pos x="30" y="6"/>
                  </a:cxn>
                  <a:cxn ang="0">
                    <a:pos x="48" y="0"/>
                  </a:cxn>
                  <a:cxn ang="0">
                    <a:pos x="73" y="12"/>
                  </a:cxn>
                  <a:cxn ang="0">
                    <a:pos x="85" y="25"/>
                  </a:cxn>
                  <a:cxn ang="0">
                    <a:pos x="97" y="43"/>
                  </a:cxn>
                  <a:cxn ang="0">
                    <a:pos x="97" y="61"/>
                  </a:cxn>
                </a:cxnLst>
                <a:rect l="0" t="0" r="r" b="b"/>
                <a:pathLst>
                  <a:path w="97" h="231">
                    <a:moveTo>
                      <a:pt x="48" y="0"/>
                    </a:moveTo>
                    <a:lnTo>
                      <a:pt x="73" y="12"/>
                    </a:lnTo>
                    <a:lnTo>
                      <a:pt x="85" y="25"/>
                    </a:lnTo>
                    <a:lnTo>
                      <a:pt x="97" y="43"/>
                    </a:lnTo>
                    <a:lnTo>
                      <a:pt x="97" y="61"/>
                    </a:lnTo>
                    <a:lnTo>
                      <a:pt x="97" y="97"/>
                    </a:lnTo>
                    <a:lnTo>
                      <a:pt x="97" y="146"/>
                    </a:lnTo>
                    <a:lnTo>
                      <a:pt x="91" y="188"/>
                    </a:lnTo>
                    <a:lnTo>
                      <a:pt x="85" y="206"/>
                    </a:lnTo>
                    <a:lnTo>
                      <a:pt x="79" y="219"/>
                    </a:lnTo>
                    <a:lnTo>
                      <a:pt x="48" y="231"/>
                    </a:lnTo>
                    <a:lnTo>
                      <a:pt x="36" y="225"/>
                    </a:lnTo>
                    <a:lnTo>
                      <a:pt x="18" y="219"/>
                    </a:lnTo>
                    <a:lnTo>
                      <a:pt x="12" y="206"/>
                    </a:lnTo>
                    <a:lnTo>
                      <a:pt x="6" y="188"/>
                    </a:lnTo>
                    <a:lnTo>
                      <a:pt x="0" y="170"/>
                    </a:lnTo>
                    <a:lnTo>
                      <a:pt x="6" y="152"/>
                    </a:lnTo>
                    <a:lnTo>
                      <a:pt x="18" y="122"/>
                    </a:lnTo>
                    <a:lnTo>
                      <a:pt x="18" y="97"/>
                    </a:lnTo>
                    <a:lnTo>
                      <a:pt x="12" y="79"/>
                    </a:lnTo>
                    <a:lnTo>
                      <a:pt x="6" y="55"/>
                    </a:lnTo>
                    <a:lnTo>
                      <a:pt x="6" y="43"/>
                    </a:lnTo>
                    <a:lnTo>
                      <a:pt x="12" y="19"/>
                    </a:lnTo>
                    <a:lnTo>
                      <a:pt x="30" y="6"/>
                    </a:lnTo>
                    <a:lnTo>
                      <a:pt x="48" y="0"/>
                    </a:lnTo>
                    <a:lnTo>
                      <a:pt x="73" y="12"/>
                    </a:lnTo>
                    <a:lnTo>
                      <a:pt x="85" y="25"/>
                    </a:lnTo>
                    <a:lnTo>
                      <a:pt x="97" y="43"/>
                    </a:lnTo>
                    <a:lnTo>
                      <a:pt x="97" y="61"/>
                    </a:lnTo>
                  </a:path>
                </a:pathLst>
              </a:custGeom>
              <a:noFill/>
              <a:ln w="9525">
                <a:solidFill>
                  <a:srgbClr val="53668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050"/>
              </a:p>
            </p:txBody>
          </p:sp>
          <p:grpSp>
            <p:nvGrpSpPr>
              <p:cNvPr id="40" name="Group 30"/>
              <p:cNvGrpSpPr>
                <a:grpSpLocks/>
              </p:cNvGrpSpPr>
              <p:nvPr/>
            </p:nvGrpSpPr>
            <p:grpSpPr bwMode="auto">
              <a:xfrm>
                <a:off x="5177" y="3143"/>
                <a:ext cx="230" cy="237"/>
                <a:chOff x="5177" y="3143"/>
                <a:chExt cx="230" cy="237"/>
              </a:xfrm>
            </p:grpSpPr>
            <p:sp>
              <p:nvSpPr>
                <p:cNvPr id="41" name="Freeform 31"/>
                <p:cNvSpPr>
                  <a:spLocks/>
                </p:cNvSpPr>
                <p:nvPr/>
              </p:nvSpPr>
              <p:spPr bwMode="auto">
                <a:xfrm>
                  <a:off x="5231" y="3143"/>
                  <a:ext cx="128" cy="237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49" y="0"/>
                    </a:cxn>
                    <a:cxn ang="0">
                      <a:pos x="37" y="0"/>
                    </a:cxn>
                    <a:cxn ang="0">
                      <a:pos x="31" y="6"/>
                    </a:cxn>
                    <a:cxn ang="0">
                      <a:pos x="25" y="6"/>
                    </a:cxn>
                    <a:cxn ang="0">
                      <a:pos x="19" y="12"/>
                    </a:cxn>
                    <a:cxn ang="0">
                      <a:pos x="12" y="12"/>
                    </a:cxn>
                    <a:cxn ang="0">
                      <a:pos x="12" y="18"/>
                    </a:cxn>
                    <a:cxn ang="0">
                      <a:pos x="6" y="18"/>
                    </a:cxn>
                    <a:cxn ang="0">
                      <a:pos x="0" y="25"/>
                    </a:cxn>
                    <a:cxn ang="0">
                      <a:pos x="0" y="31"/>
                    </a:cxn>
                    <a:cxn ang="0">
                      <a:pos x="0" y="43"/>
                    </a:cxn>
                    <a:cxn ang="0">
                      <a:pos x="0" y="49"/>
                    </a:cxn>
                    <a:cxn ang="0">
                      <a:pos x="0" y="55"/>
                    </a:cxn>
                    <a:cxn ang="0">
                      <a:pos x="0" y="67"/>
                    </a:cxn>
                    <a:cxn ang="0">
                      <a:pos x="6" y="79"/>
                    </a:cxn>
                    <a:cxn ang="0">
                      <a:pos x="12" y="103"/>
                    </a:cxn>
                    <a:cxn ang="0">
                      <a:pos x="12" y="115"/>
                    </a:cxn>
                    <a:cxn ang="0">
                      <a:pos x="12" y="128"/>
                    </a:cxn>
                    <a:cxn ang="0">
                      <a:pos x="12" y="146"/>
                    </a:cxn>
                    <a:cxn ang="0">
                      <a:pos x="12" y="152"/>
                    </a:cxn>
                    <a:cxn ang="0">
                      <a:pos x="12" y="164"/>
                    </a:cxn>
                    <a:cxn ang="0">
                      <a:pos x="12" y="170"/>
                    </a:cxn>
                    <a:cxn ang="0">
                      <a:pos x="19" y="194"/>
                    </a:cxn>
                    <a:cxn ang="0">
                      <a:pos x="19" y="206"/>
                    </a:cxn>
                    <a:cxn ang="0">
                      <a:pos x="25" y="219"/>
                    </a:cxn>
                    <a:cxn ang="0">
                      <a:pos x="31" y="225"/>
                    </a:cxn>
                    <a:cxn ang="0">
                      <a:pos x="43" y="231"/>
                    </a:cxn>
                    <a:cxn ang="0">
                      <a:pos x="55" y="237"/>
                    </a:cxn>
                    <a:cxn ang="0">
                      <a:pos x="67" y="237"/>
                    </a:cxn>
                    <a:cxn ang="0">
                      <a:pos x="79" y="237"/>
                    </a:cxn>
                    <a:cxn ang="0">
                      <a:pos x="85" y="237"/>
                    </a:cxn>
                    <a:cxn ang="0">
                      <a:pos x="97" y="231"/>
                    </a:cxn>
                    <a:cxn ang="0">
                      <a:pos x="103" y="219"/>
                    </a:cxn>
                    <a:cxn ang="0">
                      <a:pos x="110" y="206"/>
                    </a:cxn>
                    <a:cxn ang="0">
                      <a:pos x="110" y="194"/>
                    </a:cxn>
                    <a:cxn ang="0">
                      <a:pos x="116" y="182"/>
                    </a:cxn>
                    <a:cxn ang="0">
                      <a:pos x="122" y="170"/>
                    </a:cxn>
                    <a:cxn ang="0">
                      <a:pos x="122" y="164"/>
                    </a:cxn>
                    <a:cxn ang="0">
                      <a:pos x="122" y="152"/>
                    </a:cxn>
                    <a:cxn ang="0">
                      <a:pos x="116" y="146"/>
                    </a:cxn>
                    <a:cxn ang="0">
                      <a:pos x="116" y="134"/>
                    </a:cxn>
                    <a:cxn ang="0">
                      <a:pos x="110" y="128"/>
                    </a:cxn>
                    <a:cxn ang="0">
                      <a:pos x="110" y="115"/>
                    </a:cxn>
                    <a:cxn ang="0">
                      <a:pos x="110" y="103"/>
                    </a:cxn>
                    <a:cxn ang="0">
                      <a:pos x="116" y="91"/>
                    </a:cxn>
                    <a:cxn ang="0">
                      <a:pos x="122" y="73"/>
                    </a:cxn>
                    <a:cxn ang="0">
                      <a:pos x="122" y="61"/>
                    </a:cxn>
                    <a:cxn ang="0">
                      <a:pos x="128" y="49"/>
                    </a:cxn>
                    <a:cxn ang="0">
                      <a:pos x="128" y="43"/>
                    </a:cxn>
                    <a:cxn ang="0">
                      <a:pos x="122" y="37"/>
                    </a:cxn>
                    <a:cxn ang="0">
                      <a:pos x="122" y="31"/>
                    </a:cxn>
                    <a:cxn ang="0">
                      <a:pos x="122" y="25"/>
                    </a:cxn>
                    <a:cxn ang="0">
                      <a:pos x="116" y="25"/>
                    </a:cxn>
                    <a:cxn ang="0">
                      <a:pos x="110" y="12"/>
                    </a:cxn>
                    <a:cxn ang="0">
                      <a:pos x="103" y="12"/>
                    </a:cxn>
                    <a:cxn ang="0">
                      <a:pos x="97" y="6"/>
                    </a:cxn>
                    <a:cxn ang="0">
                      <a:pos x="79" y="0"/>
                    </a:cxn>
                    <a:cxn ang="0">
                      <a:pos x="73" y="0"/>
                    </a:cxn>
                    <a:cxn ang="0">
                      <a:pos x="61" y="0"/>
                    </a:cxn>
                  </a:cxnLst>
                  <a:rect l="0" t="0" r="r" b="b"/>
                  <a:pathLst>
                    <a:path w="128" h="237">
                      <a:moveTo>
                        <a:pt x="61" y="0"/>
                      </a:moveTo>
                      <a:lnTo>
                        <a:pt x="49" y="0"/>
                      </a:lnTo>
                      <a:lnTo>
                        <a:pt x="37" y="0"/>
                      </a:lnTo>
                      <a:lnTo>
                        <a:pt x="31" y="6"/>
                      </a:lnTo>
                      <a:lnTo>
                        <a:pt x="25" y="6"/>
                      </a:lnTo>
                      <a:lnTo>
                        <a:pt x="19" y="12"/>
                      </a:lnTo>
                      <a:lnTo>
                        <a:pt x="12" y="12"/>
                      </a:lnTo>
                      <a:lnTo>
                        <a:pt x="12" y="18"/>
                      </a:lnTo>
                      <a:lnTo>
                        <a:pt x="6" y="18"/>
                      </a:lnTo>
                      <a:lnTo>
                        <a:pt x="0" y="25"/>
                      </a:lnTo>
                      <a:lnTo>
                        <a:pt x="0" y="31"/>
                      </a:lnTo>
                      <a:lnTo>
                        <a:pt x="0" y="43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0" y="67"/>
                      </a:lnTo>
                      <a:lnTo>
                        <a:pt x="6" y="79"/>
                      </a:lnTo>
                      <a:lnTo>
                        <a:pt x="12" y="103"/>
                      </a:lnTo>
                      <a:lnTo>
                        <a:pt x="12" y="115"/>
                      </a:lnTo>
                      <a:lnTo>
                        <a:pt x="12" y="128"/>
                      </a:lnTo>
                      <a:lnTo>
                        <a:pt x="12" y="146"/>
                      </a:lnTo>
                      <a:lnTo>
                        <a:pt x="12" y="152"/>
                      </a:lnTo>
                      <a:lnTo>
                        <a:pt x="12" y="164"/>
                      </a:lnTo>
                      <a:lnTo>
                        <a:pt x="12" y="170"/>
                      </a:lnTo>
                      <a:lnTo>
                        <a:pt x="19" y="194"/>
                      </a:lnTo>
                      <a:lnTo>
                        <a:pt x="19" y="206"/>
                      </a:lnTo>
                      <a:lnTo>
                        <a:pt x="25" y="219"/>
                      </a:lnTo>
                      <a:lnTo>
                        <a:pt x="31" y="225"/>
                      </a:lnTo>
                      <a:lnTo>
                        <a:pt x="43" y="231"/>
                      </a:lnTo>
                      <a:lnTo>
                        <a:pt x="55" y="237"/>
                      </a:lnTo>
                      <a:lnTo>
                        <a:pt x="67" y="237"/>
                      </a:lnTo>
                      <a:lnTo>
                        <a:pt x="79" y="237"/>
                      </a:lnTo>
                      <a:lnTo>
                        <a:pt x="85" y="237"/>
                      </a:lnTo>
                      <a:lnTo>
                        <a:pt x="97" y="231"/>
                      </a:lnTo>
                      <a:lnTo>
                        <a:pt x="103" y="219"/>
                      </a:lnTo>
                      <a:lnTo>
                        <a:pt x="110" y="206"/>
                      </a:lnTo>
                      <a:lnTo>
                        <a:pt x="110" y="194"/>
                      </a:lnTo>
                      <a:lnTo>
                        <a:pt x="116" y="182"/>
                      </a:lnTo>
                      <a:lnTo>
                        <a:pt x="122" y="170"/>
                      </a:lnTo>
                      <a:lnTo>
                        <a:pt x="122" y="164"/>
                      </a:lnTo>
                      <a:lnTo>
                        <a:pt x="122" y="152"/>
                      </a:lnTo>
                      <a:lnTo>
                        <a:pt x="116" y="146"/>
                      </a:lnTo>
                      <a:lnTo>
                        <a:pt x="116" y="134"/>
                      </a:lnTo>
                      <a:lnTo>
                        <a:pt x="110" y="128"/>
                      </a:lnTo>
                      <a:lnTo>
                        <a:pt x="110" y="115"/>
                      </a:lnTo>
                      <a:lnTo>
                        <a:pt x="110" y="103"/>
                      </a:lnTo>
                      <a:lnTo>
                        <a:pt x="116" y="91"/>
                      </a:lnTo>
                      <a:lnTo>
                        <a:pt x="122" y="73"/>
                      </a:lnTo>
                      <a:lnTo>
                        <a:pt x="122" y="61"/>
                      </a:lnTo>
                      <a:lnTo>
                        <a:pt x="128" y="49"/>
                      </a:lnTo>
                      <a:lnTo>
                        <a:pt x="128" y="43"/>
                      </a:lnTo>
                      <a:lnTo>
                        <a:pt x="122" y="37"/>
                      </a:lnTo>
                      <a:lnTo>
                        <a:pt x="122" y="31"/>
                      </a:lnTo>
                      <a:lnTo>
                        <a:pt x="122" y="25"/>
                      </a:lnTo>
                      <a:lnTo>
                        <a:pt x="116" y="25"/>
                      </a:lnTo>
                      <a:lnTo>
                        <a:pt x="110" y="12"/>
                      </a:lnTo>
                      <a:lnTo>
                        <a:pt x="103" y="12"/>
                      </a:lnTo>
                      <a:lnTo>
                        <a:pt x="97" y="6"/>
                      </a:lnTo>
                      <a:lnTo>
                        <a:pt x="79" y="0"/>
                      </a:lnTo>
                      <a:lnTo>
                        <a:pt x="73" y="0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667EA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2" name="Freeform 32"/>
                <p:cNvSpPr>
                  <a:spLocks/>
                </p:cNvSpPr>
                <p:nvPr/>
              </p:nvSpPr>
              <p:spPr bwMode="auto">
                <a:xfrm>
                  <a:off x="5231" y="3143"/>
                  <a:ext cx="128" cy="237"/>
                </a:xfrm>
                <a:custGeom>
                  <a:avLst/>
                  <a:gdLst/>
                  <a:ahLst/>
                  <a:cxnLst>
                    <a:cxn ang="0">
                      <a:pos x="61" y="0"/>
                    </a:cxn>
                    <a:cxn ang="0">
                      <a:pos x="37" y="0"/>
                    </a:cxn>
                    <a:cxn ang="0">
                      <a:pos x="25" y="6"/>
                    </a:cxn>
                    <a:cxn ang="0">
                      <a:pos x="6" y="18"/>
                    </a:cxn>
                    <a:cxn ang="0">
                      <a:pos x="0" y="49"/>
                    </a:cxn>
                    <a:cxn ang="0">
                      <a:pos x="0" y="67"/>
                    </a:cxn>
                    <a:cxn ang="0">
                      <a:pos x="12" y="91"/>
                    </a:cxn>
                    <a:cxn ang="0">
                      <a:pos x="12" y="115"/>
                    </a:cxn>
                    <a:cxn ang="0">
                      <a:pos x="12" y="134"/>
                    </a:cxn>
                    <a:cxn ang="0">
                      <a:pos x="12" y="152"/>
                    </a:cxn>
                    <a:cxn ang="0">
                      <a:pos x="12" y="170"/>
                    </a:cxn>
                    <a:cxn ang="0">
                      <a:pos x="19" y="194"/>
                    </a:cxn>
                    <a:cxn ang="0">
                      <a:pos x="25" y="219"/>
                    </a:cxn>
                    <a:cxn ang="0">
                      <a:pos x="43" y="231"/>
                    </a:cxn>
                    <a:cxn ang="0">
                      <a:pos x="67" y="237"/>
                    </a:cxn>
                    <a:cxn ang="0">
                      <a:pos x="85" y="237"/>
                    </a:cxn>
                    <a:cxn ang="0">
                      <a:pos x="103" y="219"/>
                    </a:cxn>
                    <a:cxn ang="0">
                      <a:pos x="116" y="194"/>
                    </a:cxn>
                    <a:cxn ang="0">
                      <a:pos x="122" y="170"/>
                    </a:cxn>
                    <a:cxn ang="0">
                      <a:pos x="122" y="152"/>
                    </a:cxn>
                    <a:cxn ang="0">
                      <a:pos x="116" y="134"/>
                    </a:cxn>
                    <a:cxn ang="0">
                      <a:pos x="110" y="115"/>
                    </a:cxn>
                    <a:cxn ang="0">
                      <a:pos x="116" y="91"/>
                    </a:cxn>
                    <a:cxn ang="0">
                      <a:pos x="122" y="61"/>
                    </a:cxn>
                    <a:cxn ang="0">
                      <a:pos x="128" y="43"/>
                    </a:cxn>
                    <a:cxn ang="0">
                      <a:pos x="122" y="31"/>
                    </a:cxn>
                    <a:cxn ang="0">
                      <a:pos x="116" y="25"/>
                    </a:cxn>
                    <a:cxn ang="0">
                      <a:pos x="97" y="6"/>
                    </a:cxn>
                    <a:cxn ang="0">
                      <a:pos x="61" y="0"/>
                    </a:cxn>
                    <a:cxn ang="0">
                      <a:pos x="37" y="0"/>
                    </a:cxn>
                    <a:cxn ang="0">
                      <a:pos x="25" y="6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128" h="237">
                      <a:moveTo>
                        <a:pt x="61" y="0"/>
                      </a:move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6" y="18"/>
                      </a:lnTo>
                      <a:lnTo>
                        <a:pt x="0" y="49"/>
                      </a:lnTo>
                      <a:lnTo>
                        <a:pt x="0" y="67"/>
                      </a:lnTo>
                      <a:lnTo>
                        <a:pt x="12" y="91"/>
                      </a:lnTo>
                      <a:lnTo>
                        <a:pt x="12" y="115"/>
                      </a:lnTo>
                      <a:lnTo>
                        <a:pt x="12" y="134"/>
                      </a:lnTo>
                      <a:lnTo>
                        <a:pt x="12" y="152"/>
                      </a:lnTo>
                      <a:lnTo>
                        <a:pt x="12" y="170"/>
                      </a:lnTo>
                      <a:lnTo>
                        <a:pt x="19" y="194"/>
                      </a:lnTo>
                      <a:lnTo>
                        <a:pt x="25" y="219"/>
                      </a:lnTo>
                      <a:lnTo>
                        <a:pt x="43" y="231"/>
                      </a:lnTo>
                      <a:lnTo>
                        <a:pt x="67" y="237"/>
                      </a:lnTo>
                      <a:lnTo>
                        <a:pt x="85" y="237"/>
                      </a:lnTo>
                      <a:lnTo>
                        <a:pt x="103" y="219"/>
                      </a:lnTo>
                      <a:lnTo>
                        <a:pt x="116" y="194"/>
                      </a:lnTo>
                      <a:lnTo>
                        <a:pt x="122" y="170"/>
                      </a:lnTo>
                      <a:lnTo>
                        <a:pt x="122" y="152"/>
                      </a:lnTo>
                      <a:lnTo>
                        <a:pt x="116" y="134"/>
                      </a:lnTo>
                      <a:lnTo>
                        <a:pt x="110" y="115"/>
                      </a:lnTo>
                      <a:lnTo>
                        <a:pt x="116" y="91"/>
                      </a:lnTo>
                      <a:lnTo>
                        <a:pt x="122" y="61"/>
                      </a:lnTo>
                      <a:lnTo>
                        <a:pt x="128" y="43"/>
                      </a:lnTo>
                      <a:lnTo>
                        <a:pt x="122" y="31"/>
                      </a:lnTo>
                      <a:lnTo>
                        <a:pt x="116" y="25"/>
                      </a:lnTo>
                      <a:lnTo>
                        <a:pt x="97" y="6"/>
                      </a:lnTo>
                      <a:lnTo>
                        <a:pt x="61" y="0"/>
                      </a:ln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6" y="18"/>
                      </a:lnTo>
                    </a:path>
                  </a:pathLst>
                </a:custGeom>
                <a:noFill/>
                <a:ln w="9525">
                  <a:solidFill>
                    <a:srgbClr val="667EA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3" name="Freeform 33"/>
                <p:cNvSpPr>
                  <a:spLocks/>
                </p:cNvSpPr>
                <p:nvPr/>
              </p:nvSpPr>
              <p:spPr bwMode="auto">
                <a:xfrm>
                  <a:off x="5256" y="3149"/>
                  <a:ext cx="24" cy="6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6" y="6"/>
                    </a:cxn>
                    <a:cxn ang="0">
                      <a:pos x="6" y="6"/>
                    </a:cxn>
                    <a:cxn ang="0">
                      <a:pos x="6" y="6"/>
                    </a:cxn>
                    <a:cxn ang="0">
                      <a:pos x="12" y="6"/>
                    </a:cxn>
                    <a:cxn ang="0">
                      <a:pos x="12" y="0"/>
                    </a:cxn>
                    <a:cxn ang="0">
                      <a:pos x="12" y="0"/>
                    </a:cxn>
                    <a:cxn ang="0">
                      <a:pos x="12" y="0"/>
                    </a:cxn>
                    <a:cxn ang="0">
                      <a:pos x="12" y="0"/>
                    </a:cxn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24" y="0"/>
                    </a:cxn>
                    <a:cxn ang="0">
                      <a:pos x="24" y="0"/>
                    </a:cxn>
                    <a:cxn ang="0">
                      <a:pos x="24" y="0"/>
                    </a:cxn>
                    <a:cxn ang="0">
                      <a:pos x="18" y="0"/>
                    </a:cxn>
                    <a:cxn ang="0">
                      <a:pos x="12" y="0"/>
                    </a:cxn>
                    <a:cxn ang="0">
                      <a:pos x="12" y="0"/>
                    </a:cxn>
                    <a:cxn ang="0">
                      <a:pos x="6" y="0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24" h="6">
                      <a:moveTo>
                        <a:pt x="6" y="6"/>
                      </a:move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12" y="6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solidFill>
                  <a:srgbClr val="9DA8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4" name="Freeform 34"/>
                <p:cNvSpPr>
                  <a:spLocks/>
                </p:cNvSpPr>
                <p:nvPr/>
              </p:nvSpPr>
              <p:spPr bwMode="auto">
                <a:xfrm>
                  <a:off x="5256" y="3149"/>
                  <a:ext cx="24" cy="6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12" y="0"/>
                    </a:cxn>
                    <a:cxn ang="0">
                      <a:pos x="24" y="0"/>
                    </a:cxn>
                    <a:cxn ang="0">
                      <a:pos x="24" y="0"/>
                    </a:cxn>
                    <a:cxn ang="0">
                      <a:pos x="18" y="0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6" y="6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24" h="6">
                      <a:moveTo>
                        <a:pt x="6" y="6"/>
                      </a:moveTo>
                      <a:lnTo>
                        <a:pt x="12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6" y="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6" y="6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9525">
                  <a:solidFill>
                    <a:srgbClr val="9DA8B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5" name="Freeform 35"/>
                <p:cNvSpPr>
                  <a:spLocks/>
                </p:cNvSpPr>
                <p:nvPr/>
              </p:nvSpPr>
              <p:spPr bwMode="auto">
                <a:xfrm>
                  <a:off x="5189" y="3155"/>
                  <a:ext cx="91" cy="213"/>
                </a:xfrm>
                <a:custGeom>
                  <a:avLst/>
                  <a:gdLst/>
                  <a:ahLst/>
                  <a:cxnLst>
                    <a:cxn ang="0">
                      <a:pos x="42" y="0"/>
                    </a:cxn>
                    <a:cxn ang="0">
                      <a:pos x="54" y="6"/>
                    </a:cxn>
                    <a:cxn ang="0">
                      <a:pos x="67" y="6"/>
                    </a:cxn>
                    <a:cxn ang="0">
                      <a:pos x="73" y="13"/>
                    </a:cxn>
                    <a:cxn ang="0">
                      <a:pos x="79" y="25"/>
                    </a:cxn>
                    <a:cxn ang="0">
                      <a:pos x="85" y="31"/>
                    </a:cxn>
                    <a:cxn ang="0">
                      <a:pos x="91" y="37"/>
                    </a:cxn>
                    <a:cxn ang="0">
                      <a:pos x="91" y="43"/>
                    </a:cxn>
                    <a:cxn ang="0">
                      <a:pos x="91" y="55"/>
                    </a:cxn>
                    <a:cxn ang="0">
                      <a:pos x="91" y="61"/>
                    </a:cxn>
                    <a:cxn ang="0">
                      <a:pos x="91" y="146"/>
                    </a:cxn>
                    <a:cxn ang="0">
                      <a:pos x="91" y="164"/>
                    </a:cxn>
                    <a:cxn ang="0">
                      <a:pos x="85" y="176"/>
                    </a:cxn>
                    <a:cxn ang="0">
                      <a:pos x="85" y="188"/>
                    </a:cxn>
                    <a:cxn ang="0">
                      <a:pos x="85" y="194"/>
                    </a:cxn>
                    <a:cxn ang="0">
                      <a:pos x="79" y="200"/>
                    </a:cxn>
                    <a:cxn ang="0">
                      <a:pos x="73" y="207"/>
                    </a:cxn>
                    <a:cxn ang="0">
                      <a:pos x="67" y="213"/>
                    </a:cxn>
                    <a:cxn ang="0">
                      <a:pos x="54" y="213"/>
                    </a:cxn>
                    <a:cxn ang="0">
                      <a:pos x="36" y="213"/>
                    </a:cxn>
                    <a:cxn ang="0">
                      <a:pos x="30" y="213"/>
                    </a:cxn>
                    <a:cxn ang="0">
                      <a:pos x="24" y="207"/>
                    </a:cxn>
                    <a:cxn ang="0">
                      <a:pos x="18" y="207"/>
                    </a:cxn>
                    <a:cxn ang="0">
                      <a:pos x="12" y="200"/>
                    </a:cxn>
                    <a:cxn ang="0">
                      <a:pos x="6" y="194"/>
                    </a:cxn>
                    <a:cxn ang="0">
                      <a:pos x="6" y="188"/>
                    </a:cxn>
                    <a:cxn ang="0">
                      <a:pos x="0" y="176"/>
                    </a:cxn>
                    <a:cxn ang="0">
                      <a:pos x="0" y="170"/>
                    </a:cxn>
                    <a:cxn ang="0">
                      <a:pos x="0" y="164"/>
                    </a:cxn>
                    <a:cxn ang="0">
                      <a:pos x="0" y="152"/>
                    </a:cxn>
                    <a:cxn ang="0">
                      <a:pos x="6" y="134"/>
                    </a:cxn>
                    <a:cxn ang="0">
                      <a:pos x="12" y="122"/>
                    </a:cxn>
                    <a:cxn ang="0">
                      <a:pos x="12" y="110"/>
                    </a:cxn>
                    <a:cxn ang="0">
                      <a:pos x="12" y="103"/>
                    </a:cxn>
                    <a:cxn ang="0">
                      <a:pos x="12" y="91"/>
                    </a:cxn>
                    <a:cxn ang="0">
                      <a:pos x="12" y="85"/>
                    </a:cxn>
                    <a:cxn ang="0">
                      <a:pos x="6" y="73"/>
                    </a:cxn>
                    <a:cxn ang="0">
                      <a:pos x="6" y="61"/>
                    </a:cxn>
                    <a:cxn ang="0">
                      <a:pos x="0" y="49"/>
                    </a:cxn>
                    <a:cxn ang="0">
                      <a:pos x="0" y="43"/>
                    </a:cxn>
                    <a:cxn ang="0">
                      <a:pos x="0" y="37"/>
                    </a:cxn>
                    <a:cxn ang="0">
                      <a:pos x="0" y="25"/>
                    </a:cxn>
                    <a:cxn ang="0">
                      <a:pos x="0" y="19"/>
                    </a:cxn>
                    <a:cxn ang="0">
                      <a:pos x="6" y="13"/>
                    </a:cxn>
                    <a:cxn ang="0">
                      <a:pos x="6" y="13"/>
                    </a:cxn>
                    <a:cxn ang="0">
                      <a:pos x="12" y="6"/>
                    </a:cxn>
                    <a:cxn ang="0">
                      <a:pos x="18" y="6"/>
                    </a:cxn>
                    <a:cxn ang="0">
                      <a:pos x="24" y="0"/>
                    </a:cxn>
                    <a:cxn ang="0">
                      <a:pos x="30" y="0"/>
                    </a:cxn>
                    <a:cxn ang="0">
                      <a:pos x="36" y="0"/>
                    </a:cxn>
                    <a:cxn ang="0">
                      <a:pos x="42" y="0"/>
                    </a:cxn>
                    <a:cxn ang="0">
                      <a:pos x="42" y="0"/>
                    </a:cxn>
                  </a:cxnLst>
                  <a:rect l="0" t="0" r="r" b="b"/>
                  <a:pathLst>
                    <a:path w="91" h="213">
                      <a:moveTo>
                        <a:pt x="42" y="0"/>
                      </a:moveTo>
                      <a:lnTo>
                        <a:pt x="54" y="6"/>
                      </a:lnTo>
                      <a:lnTo>
                        <a:pt x="67" y="6"/>
                      </a:lnTo>
                      <a:lnTo>
                        <a:pt x="73" y="13"/>
                      </a:lnTo>
                      <a:lnTo>
                        <a:pt x="79" y="25"/>
                      </a:lnTo>
                      <a:lnTo>
                        <a:pt x="85" y="31"/>
                      </a:lnTo>
                      <a:lnTo>
                        <a:pt x="91" y="37"/>
                      </a:lnTo>
                      <a:lnTo>
                        <a:pt x="91" y="43"/>
                      </a:lnTo>
                      <a:lnTo>
                        <a:pt x="91" y="55"/>
                      </a:lnTo>
                      <a:lnTo>
                        <a:pt x="91" y="61"/>
                      </a:lnTo>
                      <a:lnTo>
                        <a:pt x="91" y="146"/>
                      </a:lnTo>
                      <a:lnTo>
                        <a:pt x="91" y="164"/>
                      </a:lnTo>
                      <a:lnTo>
                        <a:pt x="85" y="176"/>
                      </a:lnTo>
                      <a:lnTo>
                        <a:pt x="85" y="188"/>
                      </a:lnTo>
                      <a:lnTo>
                        <a:pt x="85" y="194"/>
                      </a:lnTo>
                      <a:lnTo>
                        <a:pt x="79" y="200"/>
                      </a:lnTo>
                      <a:lnTo>
                        <a:pt x="73" y="207"/>
                      </a:lnTo>
                      <a:lnTo>
                        <a:pt x="67" y="213"/>
                      </a:lnTo>
                      <a:lnTo>
                        <a:pt x="54" y="213"/>
                      </a:lnTo>
                      <a:lnTo>
                        <a:pt x="36" y="213"/>
                      </a:lnTo>
                      <a:lnTo>
                        <a:pt x="30" y="213"/>
                      </a:lnTo>
                      <a:lnTo>
                        <a:pt x="24" y="207"/>
                      </a:lnTo>
                      <a:lnTo>
                        <a:pt x="18" y="207"/>
                      </a:lnTo>
                      <a:lnTo>
                        <a:pt x="12" y="200"/>
                      </a:lnTo>
                      <a:lnTo>
                        <a:pt x="6" y="194"/>
                      </a:lnTo>
                      <a:lnTo>
                        <a:pt x="6" y="188"/>
                      </a:lnTo>
                      <a:lnTo>
                        <a:pt x="0" y="176"/>
                      </a:lnTo>
                      <a:lnTo>
                        <a:pt x="0" y="170"/>
                      </a:lnTo>
                      <a:lnTo>
                        <a:pt x="0" y="164"/>
                      </a:lnTo>
                      <a:lnTo>
                        <a:pt x="0" y="152"/>
                      </a:lnTo>
                      <a:lnTo>
                        <a:pt x="6" y="134"/>
                      </a:lnTo>
                      <a:lnTo>
                        <a:pt x="12" y="122"/>
                      </a:lnTo>
                      <a:lnTo>
                        <a:pt x="12" y="110"/>
                      </a:lnTo>
                      <a:lnTo>
                        <a:pt x="12" y="103"/>
                      </a:lnTo>
                      <a:lnTo>
                        <a:pt x="12" y="91"/>
                      </a:lnTo>
                      <a:lnTo>
                        <a:pt x="12" y="85"/>
                      </a:lnTo>
                      <a:lnTo>
                        <a:pt x="6" y="73"/>
                      </a:lnTo>
                      <a:lnTo>
                        <a:pt x="6" y="61"/>
                      </a:lnTo>
                      <a:lnTo>
                        <a:pt x="0" y="49"/>
                      </a:lnTo>
                      <a:lnTo>
                        <a:pt x="0" y="43"/>
                      </a:lnTo>
                      <a:lnTo>
                        <a:pt x="0" y="37"/>
                      </a:lnTo>
                      <a:lnTo>
                        <a:pt x="0" y="25"/>
                      </a:lnTo>
                      <a:lnTo>
                        <a:pt x="0" y="19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12" y="6"/>
                      </a:lnTo>
                      <a:lnTo>
                        <a:pt x="18" y="6"/>
                      </a:lnTo>
                      <a:lnTo>
                        <a:pt x="24" y="0"/>
                      </a:lnTo>
                      <a:lnTo>
                        <a:pt x="30" y="0"/>
                      </a:lnTo>
                      <a:lnTo>
                        <a:pt x="36" y="0"/>
                      </a:lnTo>
                      <a:lnTo>
                        <a:pt x="42" y="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5C72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6" name="Freeform 36"/>
                <p:cNvSpPr>
                  <a:spLocks/>
                </p:cNvSpPr>
                <p:nvPr/>
              </p:nvSpPr>
              <p:spPr bwMode="auto">
                <a:xfrm>
                  <a:off x="5189" y="3155"/>
                  <a:ext cx="91" cy="213"/>
                </a:xfrm>
                <a:custGeom>
                  <a:avLst/>
                  <a:gdLst/>
                  <a:ahLst/>
                  <a:cxnLst>
                    <a:cxn ang="0">
                      <a:pos x="42" y="0"/>
                    </a:cxn>
                    <a:cxn ang="0">
                      <a:pos x="67" y="6"/>
                    </a:cxn>
                    <a:cxn ang="0">
                      <a:pos x="79" y="25"/>
                    </a:cxn>
                    <a:cxn ang="0">
                      <a:pos x="91" y="37"/>
                    </a:cxn>
                    <a:cxn ang="0">
                      <a:pos x="91" y="55"/>
                    </a:cxn>
                    <a:cxn ang="0">
                      <a:pos x="91" y="91"/>
                    </a:cxn>
                    <a:cxn ang="0">
                      <a:pos x="91" y="134"/>
                    </a:cxn>
                    <a:cxn ang="0">
                      <a:pos x="85" y="176"/>
                    </a:cxn>
                    <a:cxn ang="0">
                      <a:pos x="85" y="194"/>
                    </a:cxn>
                    <a:cxn ang="0">
                      <a:pos x="73" y="207"/>
                    </a:cxn>
                    <a:cxn ang="0">
                      <a:pos x="48" y="213"/>
                    </a:cxn>
                    <a:cxn ang="0">
                      <a:pos x="30" y="213"/>
                    </a:cxn>
                    <a:cxn ang="0">
                      <a:pos x="18" y="207"/>
                    </a:cxn>
                    <a:cxn ang="0">
                      <a:pos x="6" y="194"/>
                    </a:cxn>
                    <a:cxn ang="0">
                      <a:pos x="0" y="182"/>
                    </a:cxn>
                    <a:cxn ang="0">
                      <a:pos x="0" y="164"/>
                    </a:cxn>
                    <a:cxn ang="0">
                      <a:pos x="0" y="146"/>
                    </a:cxn>
                    <a:cxn ang="0">
                      <a:pos x="12" y="110"/>
                    </a:cxn>
                    <a:cxn ang="0">
                      <a:pos x="12" y="91"/>
                    </a:cxn>
                    <a:cxn ang="0">
                      <a:pos x="6" y="73"/>
                    </a:cxn>
                    <a:cxn ang="0">
                      <a:pos x="0" y="49"/>
                    </a:cxn>
                    <a:cxn ang="0">
                      <a:pos x="0" y="37"/>
                    </a:cxn>
                    <a:cxn ang="0">
                      <a:pos x="6" y="13"/>
                    </a:cxn>
                    <a:cxn ang="0">
                      <a:pos x="24" y="0"/>
                    </a:cxn>
                    <a:cxn ang="0">
                      <a:pos x="42" y="0"/>
                    </a:cxn>
                    <a:cxn ang="0">
                      <a:pos x="67" y="6"/>
                    </a:cxn>
                    <a:cxn ang="0">
                      <a:pos x="79" y="25"/>
                    </a:cxn>
                    <a:cxn ang="0">
                      <a:pos x="91" y="37"/>
                    </a:cxn>
                    <a:cxn ang="0">
                      <a:pos x="91" y="55"/>
                    </a:cxn>
                  </a:cxnLst>
                  <a:rect l="0" t="0" r="r" b="b"/>
                  <a:pathLst>
                    <a:path w="91" h="213">
                      <a:moveTo>
                        <a:pt x="42" y="0"/>
                      </a:moveTo>
                      <a:lnTo>
                        <a:pt x="67" y="6"/>
                      </a:lnTo>
                      <a:lnTo>
                        <a:pt x="79" y="25"/>
                      </a:lnTo>
                      <a:lnTo>
                        <a:pt x="91" y="37"/>
                      </a:lnTo>
                      <a:lnTo>
                        <a:pt x="91" y="55"/>
                      </a:lnTo>
                      <a:lnTo>
                        <a:pt x="91" y="91"/>
                      </a:lnTo>
                      <a:lnTo>
                        <a:pt x="91" y="134"/>
                      </a:lnTo>
                      <a:lnTo>
                        <a:pt x="85" y="176"/>
                      </a:lnTo>
                      <a:lnTo>
                        <a:pt x="85" y="194"/>
                      </a:lnTo>
                      <a:lnTo>
                        <a:pt x="73" y="207"/>
                      </a:lnTo>
                      <a:lnTo>
                        <a:pt x="48" y="213"/>
                      </a:lnTo>
                      <a:lnTo>
                        <a:pt x="30" y="213"/>
                      </a:lnTo>
                      <a:lnTo>
                        <a:pt x="18" y="207"/>
                      </a:lnTo>
                      <a:lnTo>
                        <a:pt x="6" y="194"/>
                      </a:lnTo>
                      <a:lnTo>
                        <a:pt x="0" y="182"/>
                      </a:lnTo>
                      <a:lnTo>
                        <a:pt x="0" y="164"/>
                      </a:lnTo>
                      <a:lnTo>
                        <a:pt x="0" y="146"/>
                      </a:lnTo>
                      <a:lnTo>
                        <a:pt x="12" y="110"/>
                      </a:lnTo>
                      <a:lnTo>
                        <a:pt x="12" y="91"/>
                      </a:lnTo>
                      <a:lnTo>
                        <a:pt x="6" y="73"/>
                      </a:lnTo>
                      <a:lnTo>
                        <a:pt x="0" y="49"/>
                      </a:lnTo>
                      <a:lnTo>
                        <a:pt x="0" y="37"/>
                      </a:lnTo>
                      <a:lnTo>
                        <a:pt x="6" y="13"/>
                      </a:lnTo>
                      <a:lnTo>
                        <a:pt x="24" y="0"/>
                      </a:lnTo>
                      <a:lnTo>
                        <a:pt x="42" y="0"/>
                      </a:lnTo>
                      <a:lnTo>
                        <a:pt x="67" y="6"/>
                      </a:lnTo>
                      <a:lnTo>
                        <a:pt x="79" y="25"/>
                      </a:lnTo>
                      <a:lnTo>
                        <a:pt x="91" y="37"/>
                      </a:lnTo>
                      <a:lnTo>
                        <a:pt x="91" y="55"/>
                      </a:lnTo>
                    </a:path>
                  </a:pathLst>
                </a:custGeom>
                <a:noFill/>
                <a:ln w="9525">
                  <a:solidFill>
                    <a:srgbClr val="5C729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7" name="Freeform 37"/>
                <p:cNvSpPr>
                  <a:spLocks/>
                </p:cNvSpPr>
                <p:nvPr/>
              </p:nvSpPr>
              <p:spPr bwMode="auto">
                <a:xfrm>
                  <a:off x="5177" y="3149"/>
                  <a:ext cx="97" cy="225"/>
                </a:xfrm>
                <a:custGeom>
                  <a:avLst/>
                  <a:gdLst/>
                  <a:ahLst/>
                  <a:cxnLst>
                    <a:cxn ang="0">
                      <a:pos x="48" y="0"/>
                    </a:cxn>
                    <a:cxn ang="0">
                      <a:pos x="60" y="6"/>
                    </a:cxn>
                    <a:cxn ang="0">
                      <a:pos x="66" y="12"/>
                    </a:cxn>
                    <a:cxn ang="0">
                      <a:pos x="79" y="19"/>
                    </a:cxn>
                    <a:cxn ang="0">
                      <a:pos x="85" y="25"/>
                    </a:cxn>
                    <a:cxn ang="0">
                      <a:pos x="91" y="31"/>
                    </a:cxn>
                    <a:cxn ang="0">
                      <a:pos x="91" y="43"/>
                    </a:cxn>
                    <a:cxn ang="0">
                      <a:pos x="97" y="49"/>
                    </a:cxn>
                    <a:cxn ang="0">
                      <a:pos x="97" y="55"/>
                    </a:cxn>
                    <a:cxn ang="0">
                      <a:pos x="97" y="67"/>
                    </a:cxn>
                    <a:cxn ang="0">
                      <a:pos x="91" y="152"/>
                    </a:cxn>
                    <a:cxn ang="0">
                      <a:pos x="91" y="176"/>
                    </a:cxn>
                    <a:cxn ang="0">
                      <a:pos x="91" y="188"/>
                    </a:cxn>
                    <a:cxn ang="0">
                      <a:pos x="91" y="200"/>
                    </a:cxn>
                    <a:cxn ang="0">
                      <a:pos x="85" y="206"/>
                    </a:cxn>
                    <a:cxn ang="0">
                      <a:pos x="79" y="213"/>
                    </a:cxn>
                    <a:cxn ang="0">
                      <a:pos x="73" y="219"/>
                    </a:cxn>
                    <a:cxn ang="0">
                      <a:pos x="66" y="225"/>
                    </a:cxn>
                    <a:cxn ang="0">
                      <a:pos x="54" y="225"/>
                    </a:cxn>
                    <a:cxn ang="0">
                      <a:pos x="42" y="225"/>
                    </a:cxn>
                    <a:cxn ang="0">
                      <a:pos x="36" y="225"/>
                    </a:cxn>
                    <a:cxn ang="0">
                      <a:pos x="24" y="219"/>
                    </a:cxn>
                    <a:cxn ang="0">
                      <a:pos x="18" y="219"/>
                    </a:cxn>
                    <a:cxn ang="0">
                      <a:pos x="12" y="213"/>
                    </a:cxn>
                    <a:cxn ang="0">
                      <a:pos x="12" y="206"/>
                    </a:cxn>
                    <a:cxn ang="0">
                      <a:pos x="6" y="200"/>
                    </a:cxn>
                    <a:cxn ang="0">
                      <a:pos x="6" y="188"/>
                    </a:cxn>
                    <a:cxn ang="0">
                      <a:pos x="0" y="182"/>
                    </a:cxn>
                    <a:cxn ang="0">
                      <a:pos x="0" y="170"/>
                    </a:cxn>
                    <a:cxn ang="0">
                      <a:pos x="0" y="164"/>
                    </a:cxn>
                    <a:cxn ang="0">
                      <a:pos x="6" y="152"/>
                    </a:cxn>
                    <a:cxn ang="0">
                      <a:pos x="6" y="146"/>
                    </a:cxn>
                    <a:cxn ang="0">
                      <a:pos x="12" y="128"/>
                    </a:cxn>
                    <a:cxn ang="0">
                      <a:pos x="12" y="116"/>
                    </a:cxn>
                    <a:cxn ang="0">
                      <a:pos x="18" y="97"/>
                    </a:cxn>
                    <a:cxn ang="0">
                      <a:pos x="12" y="91"/>
                    </a:cxn>
                    <a:cxn ang="0">
                      <a:pos x="12" y="79"/>
                    </a:cxn>
                    <a:cxn ang="0">
                      <a:pos x="6" y="67"/>
                    </a:cxn>
                    <a:cxn ang="0">
                      <a:pos x="6" y="55"/>
                    </a:cxn>
                    <a:cxn ang="0">
                      <a:pos x="6" y="49"/>
                    </a:cxn>
                    <a:cxn ang="0">
                      <a:pos x="0" y="37"/>
                    </a:cxn>
                    <a:cxn ang="0">
                      <a:pos x="0" y="25"/>
                    </a:cxn>
                    <a:cxn ang="0">
                      <a:pos x="6" y="25"/>
                    </a:cxn>
                    <a:cxn ang="0">
                      <a:pos x="6" y="19"/>
                    </a:cxn>
                    <a:cxn ang="0">
                      <a:pos x="12" y="12"/>
                    </a:cxn>
                    <a:cxn ang="0">
                      <a:pos x="18" y="12"/>
                    </a:cxn>
                    <a:cxn ang="0">
                      <a:pos x="24" y="6"/>
                    </a:cxn>
                    <a:cxn ang="0">
                      <a:pos x="24" y="6"/>
                    </a:cxn>
                    <a:cxn ang="0">
                      <a:pos x="30" y="0"/>
                    </a:cxn>
                    <a:cxn ang="0">
                      <a:pos x="36" y="0"/>
                    </a:cxn>
                    <a:cxn ang="0">
                      <a:pos x="42" y="0"/>
                    </a:cxn>
                    <a:cxn ang="0">
                      <a:pos x="48" y="0"/>
                    </a:cxn>
                  </a:cxnLst>
                  <a:rect l="0" t="0" r="r" b="b"/>
                  <a:pathLst>
                    <a:path w="97" h="225">
                      <a:moveTo>
                        <a:pt x="48" y="0"/>
                      </a:moveTo>
                      <a:lnTo>
                        <a:pt x="60" y="6"/>
                      </a:lnTo>
                      <a:lnTo>
                        <a:pt x="66" y="12"/>
                      </a:lnTo>
                      <a:lnTo>
                        <a:pt x="79" y="19"/>
                      </a:lnTo>
                      <a:lnTo>
                        <a:pt x="85" y="25"/>
                      </a:lnTo>
                      <a:lnTo>
                        <a:pt x="91" y="31"/>
                      </a:lnTo>
                      <a:lnTo>
                        <a:pt x="91" y="43"/>
                      </a:lnTo>
                      <a:lnTo>
                        <a:pt x="97" y="49"/>
                      </a:lnTo>
                      <a:lnTo>
                        <a:pt x="97" y="55"/>
                      </a:lnTo>
                      <a:lnTo>
                        <a:pt x="97" y="67"/>
                      </a:lnTo>
                      <a:lnTo>
                        <a:pt x="91" y="152"/>
                      </a:lnTo>
                      <a:lnTo>
                        <a:pt x="91" y="176"/>
                      </a:lnTo>
                      <a:lnTo>
                        <a:pt x="91" y="188"/>
                      </a:lnTo>
                      <a:lnTo>
                        <a:pt x="91" y="200"/>
                      </a:lnTo>
                      <a:lnTo>
                        <a:pt x="85" y="206"/>
                      </a:lnTo>
                      <a:lnTo>
                        <a:pt x="79" y="213"/>
                      </a:lnTo>
                      <a:lnTo>
                        <a:pt x="73" y="219"/>
                      </a:lnTo>
                      <a:lnTo>
                        <a:pt x="66" y="225"/>
                      </a:lnTo>
                      <a:lnTo>
                        <a:pt x="54" y="225"/>
                      </a:lnTo>
                      <a:lnTo>
                        <a:pt x="42" y="225"/>
                      </a:lnTo>
                      <a:lnTo>
                        <a:pt x="36" y="225"/>
                      </a:lnTo>
                      <a:lnTo>
                        <a:pt x="24" y="219"/>
                      </a:lnTo>
                      <a:lnTo>
                        <a:pt x="18" y="219"/>
                      </a:lnTo>
                      <a:lnTo>
                        <a:pt x="12" y="213"/>
                      </a:lnTo>
                      <a:lnTo>
                        <a:pt x="12" y="206"/>
                      </a:lnTo>
                      <a:lnTo>
                        <a:pt x="6" y="200"/>
                      </a:lnTo>
                      <a:lnTo>
                        <a:pt x="6" y="188"/>
                      </a:lnTo>
                      <a:lnTo>
                        <a:pt x="0" y="182"/>
                      </a:lnTo>
                      <a:lnTo>
                        <a:pt x="0" y="170"/>
                      </a:lnTo>
                      <a:lnTo>
                        <a:pt x="0" y="164"/>
                      </a:lnTo>
                      <a:lnTo>
                        <a:pt x="6" y="152"/>
                      </a:lnTo>
                      <a:lnTo>
                        <a:pt x="6" y="146"/>
                      </a:lnTo>
                      <a:lnTo>
                        <a:pt x="12" y="128"/>
                      </a:lnTo>
                      <a:lnTo>
                        <a:pt x="12" y="116"/>
                      </a:lnTo>
                      <a:lnTo>
                        <a:pt x="18" y="97"/>
                      </a:lnTo>
                      <a:lnTo>
                        <a:pt x="12" y="91"/>
                      </a:lnTo>
                      <a:lnTo>
                        <a:pt x="12" y="79"/>
                      </a:lnTo>
                      <a:lnTo>
                        <a:pt x="6" y="67"/>
                      </a:lnTo>
                      <a:lnTo>
                        <a:pt x="6" y="55"/>
                      </a:lnTo>
                      <a:lnTo>
                        <a:pt x="6" y="49"/>
                      </a:lnTo>
                      <a:lnTo>
                        <a:pt x="0" y="37"/>
                      </a:lnTo>
                      <a:lnTo>
                        <a:pt x="0" y="25"/>
                      </a:lnTo>
                      <a:lnTo>
                        <a:pt x="6" y="25"/>
                      </a:lnTo>
                      <a:lnTo>
                        <a:pt x="6" y="19"/>
                      </a:lnTo>
                      <a:lnTo>
                        <a:pt x="12" y="12"/>
                      </a:lnTo>
                      <a:lnTo>
                        <a:pt x="18" y="12"/>
                      </a:lnTo>
                      <a:lnTo>
                        <a:pt x="24" y="6"/>
                      </a:lnTo>
                      <a:lnTo>
                        <a:pt x="24" y="6"/>
                      </a:lnTo>
                      <a:lnTo>
                        <a:pt x="30" y="0"/>
                      </a:lnTo>
                      <a:lnTo>
                        <a:pt x="36" y="0"/>
                      </a:lnTo>
                      <a:lnTo>
                        <a:pt x="42" y="0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7893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8" name="Freeform 38"/>
                <p:cNvSpPr>
                  <a:spLocks/>
                </p:cNvSpPr>
                <p:nvPr/>
              </p:nvSpPr>
              <p:spPr bwMode="auto">
                <a:xfrm>
                  <a:off x="5304" y="3155"/>
                  <a:ext cx="97" cy="219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7" y="6"/>
                    </a:cxn>
                    <a:cxn ang="0">
                      <a:pos x="30" y="13"/>
                    </a:cxn>
                    <a:cxn ang="0">
                      <a:pos x="18" y="19"/>
                    </a:cxn>
                    <a:cxn ang="0">
                      <a:pos x="12" y="25"/>
                    </a:cxn>
                    <a:cxn ang="0">
                      <a:pos x="6" y="31"/>
                    </a:cxn>
                    <a:cxn ang="0">
                      <a:pos x="6" y="37"/>
                    </a:cxn>
                    <a:cxn ang="0">
                      <a:pos x="0" y="49"/>
                    </a:cxn>
                    <a:cxn ang="0">
                      <a:pos x="0" y="73"/>
                    </a:cxn>
                    <a:cxn ang="0">
                      <a:pos x="0" y="79"/>
                    </a:cxn>
                    <a:cxn ang="0">
                      <a:pos x="6" y="158"/>
                    </a:cxn>
                    <a:cxn ang="0">
                      <a:pos x="6" y="170"/>
                    </a:cxn>
                    <a:cxn ang="0">
                      <a:pos x="6" y="188"/>
                    </a:cxn>
                    <a:cxn ang="0">
                      <a:pos x="12" y="194"/>
                    </a:cxn>
                    <a:cxn ang="0">
                      <a:pos x="18" y="207"/>
                    </a:cxn>
                    <a:cxn ang="0">
                      <a:pos x="18" y="207"/>
                    </a:cxn>
                    <a:cxn ang="0">
                      <a:pos x="30" y="213"/>
                    </a:cxn>
                    <a:cxn ang="0">
                      <a:pos x="37" y="213"/>
                    </a:cxn>
                    <a:cxn ang="0">
                      <a:pos x="49" y="219"/>
                    </a:cxn>
                    <a:cxn ang="0">
                      <a:pos x="55" y="213"/>
                    </a:cxn>
                    <a:cxn ang="0">
                      <a:pos x="61" y="213"/>
                    </a:cxn>
                    <a:cxn ang="0">
                      <a:pos x="73" y="213"/>
                    </a:cxn>
                    <a:cxn ang="0">
                      <a:pos x="79" y="207"/>
                    </a:cxn>
                    <a:cxn ang="0">
                      <a:pos x="85" y="200"/>
                    </a:cxn>
                    <a:cxn ang="0">
                      <a:pos x="85" y="194"/>
                    </a:cxn>
                    <a:cxn ang="0">
                      <a:pos x="91" y="188"/>
                    </a:cxn>
                    <a:cxn ang="0">
                      <a:pos x="91" y="182"/>
                    </a:cxn>
                    <a:cxn ang="0">
                      <a:pos x="97" y="170"/>
                    </a:cxn>
                    <a:cxn ang="0">
                      <a:pos x="97" y="164"/>
                    </a:cxn>
                    <a:cxn ang="0">
                      <a:pos x="97" y="152"/>
                    </a:cxn>
                    <a:cxn ang="0">
                      <a:pos x="91" y="146"/>
                    </a:cxn>
                    <a:cxn ang="0">
                      <a:pos x="91" y="134"/>
                    </a:cxn>
                    <a:cxn ang="0">
                      <a:pos x="85" y="128"/>
                    </a:cxn>
                    <a:cxn ang="0">
                      <a:pos x="85" y="122"/>
                    </a:cxn>
                    <a:cxn ang="0">
                      <a:pos x="79" y="110"/>
                    </a:cxn>
                    <a:cxn ang="0">
                      <a:pos x="79" y="103"/>
                    </a:cxn>
                    <a:cxn ang="0">
                      <a:pos x="79" y="91"/>
                    </a:cxn>
                    <a:cxn ang="0">
                      <a:pos x="79" y="85"/>
                    </a:cxn>
                    <a:cxn ang="0">
                      <a:pos x="85" y="73"/>
                    </a:cxn>
                    <a:cxn ang="0">
                      <a:pos x="91" y="61"/>
                    </a:cxn>
                    <a:cxn ang="0">
                      <a:pos x="91" y="55"/>
                    </a:cxn>
                    <a:cxn ang="0">
                      <a:pos x="91" y="43"/>
                    </a:cxn>
                    <a:cxn ang="0">
                      <a:pos x="97" y="37"/>
                    </a:cxn>
                    <a:cxn ang="0">
                      <a:pos x="97" y="31"/>
                    </a:cxn>
                    <a:cxn ang="0">
                      <a:pos x="97" y="25"/>
                    </a:cxn>
                    <a:cxn ang="0">
                      <a:pos x="91" y="19"/>
                    </a:cxn>
                    <a:cxn ang="0">
                      <a:pos x="91" y="19"/>
                    </a:cxn>
                    <a:cxn ang="0">
                      <a:pos x="85" y="13"/>
                    </a:cxn>
                    <a:cxn ang="0">
                      <a:pos x="79" y="13"/>
                    </a:cxn>
                    <a:cxn ang="0">
                      <a:pos x="67" y="6"/>
                    </a:cxn>
                    <a:cxn ang="0">
                      <a:pos x="67" y="0"/>
                    </a:cxn>
                    <a:cxn ang="0">
                      <a:pos x="61" y="0"/>
                    </a:cxn>
                    <a:cxn ang="0">
                      <a:pos x="55" y="0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97" h="219">
                      <a:moveTo>
                        <a:pt x="49" y="0"/>
                      </a:moveTo>
                      <a:lnTo>
                        <a:pt x="37" y="6"/>
                      </a:lnTo>
                      <a:lnTo>
                        <a:pt x="30" y="13"/>
                      </a:lnTo>
                      <a:lnTo>
                        <a:pt x="18" y="19"/>
                      </a:lnTo>
                      <a:lnTo>
                        <a:pt x="12" y="25"/>
                      </a:lnTo>
                      <a:lnTo>
                        <a:pt x="6" y="31"/>
                      </a:lnTo>
                      <a:lnTo>
                        <a:pt x="6" y="37"/>
                      </a:lnTo>
                      <a:lnTo>
                        <a:pt x="0" y="49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6" y="158"/>
                      </a:lnTo>
                      <a:lnTo>
                        <a:pt x="6" y="170"/>
                      </a:lnTo>
                      <a:lnTo>
                        <a:pt x="6" y="188"/>
                      </a:lnTo>
                      <a:lnTo>
                        <a:pt x="12" y="194"/>
                      </a:lnTo>
                      <a:lnTo>
                        <a:pt x="18" y="207"/>
                      </a:lnTo>
                      <a:lnTo>
                        <a:pt x="18" y="207"/>
                      </a:lnTo>
                      <a:lnTo>
                        <a:pt x="30" y="213"/>
                      </a:lnTo>
                      <a:lnTo>
                        <a:pt x="37" y="213"/>
                      </a:lnTo>
                      <a:lnTo>
                        <a:pt x="49" y="219"/>
                      </a:lnTo>
                      <a:lnTo>
                        <a:pt x="55" y="213"/>
                      </a:lnTo>
                      <a:lnTo>
                        <a:pt x="61" y="213"/>
                      </a:lnTo>
                      <a:lnTo>
                        <a:pt x="73" y="213"/>
                      </a:lnTo>
                      <a:lnTo>
                        <a:pt x="79" y="207"/>
                      </a:lnTo>
                      <a:lnTo>
                        <a:pt x="85" y="200"/>
                      </a:lnTo>
                      <a:lnTo>
                        <a:pt x="85" y="194"/>
                      </a:lnTo>
                      <a:lnTo>
                        <a:pt x="91" y="188"/>
                      </a:lnTo>
                      <a:lnTo>
                        <a:pt x="91" y="182"/>
                      </a:lnTo>
                      <a:lnTo>
                        <a:pt x="97" y="170"/>
                      </a:lnTo>
                      <a:lnTo>
                        <a:pt x="97" y="164"/>
                      </a:lnTo>
                      <a:lnTo>
                        <a:pt x="97" y="152"/>
                      </a:lnTo>
                      <a:lnTo>
                        <a:pt x="91" y="146"/>
                      </a:lnTo>
                      <a:lnTo>
                        <a:pt x="91" y="134"/>
                      </a:lnTo>
                      <a:lnTo>
                        <a:pt x="85" y="128"/>
                      </a:lnTo>
                      <a:lnTo>
                        <a:pt x="85" y="122"/>
                      </a:lnTo>
                      <a:lnTo>
                        <a:pt x="79" y="110"/>
                      </a:lnTo>
                      <a:lnTo>
                        <a:pt x="79" y="103"/>
                      </a:lnTo>
                      <a:lnTo>
                        <a:pt x="79" y="91"/>
                      </a:lnTo>
                      <a:lnTo>
                        <a:pt x="79" y="85"/>
                      </a:lnTo>
                      <a:lnTo>
                        <a:pt x="85" y="73"/>
                      </a:lnTo>
                      <a:lnTo>
                        <a:pt x="91" y="61"/>
                      </a:lnTo>
                      <a:lnTo>
                        <a:pt x="91" y="55"/>
                      </a:lnTo>
                      <a:lnTo>
                        <a:pt x="91" y="43"/>
                      </a:lnTo>
                      <a:lnTo>
                        <a:pt x="97" y="37"/>
                      </a:lnTo>
                      <a:lnTo>
                        <a:pt x="97" y="31"/>
                      </a:lnTo>
                      <a:lnTo>
                        <a:pt x="97" y="25"/>
                      </a:lnTo>
                      <a:lnTo>
                        <a:pt x="91" y="19"/>
                      </a:lnTo>
                      <a:lnTo>
                        <a:pt x="91" y="19"/>
                      </a:lnTo>
                      <a:lnTo>
                        <a:pt x="85" y="13"/>
                      </a:lnTo>
                      <a:lnTo>
                        <a:pt x="79" y="13"/>
                      </a:lnTo>
                      <a:lnTo>
                        <a:pt x="67" y="6"/>
                      </a:lnTo>
                      <a:lnTo>
                        <a:pt x="67" y="0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solidFill>
                  <a:srgbClr val="5C729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49" name="Freeform 39"/>
                <p:cNvSpPr>
                  <a:spLocks/>
                </p:cNvSpPr>
                <p:nvPr/>
              </p:nvSpPr>
              <p:spPr bwMode="auto">
                <a:xfrm>
                  <a:off x="5304" y="3155"/>
                  <a:ext cx="97" cy="219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0" y="13"/>
                    </a:cxn>
                    <a:cxn ang="0">
                      <a:pos x="12" y="25"/>
                    </a:cxn>
                    <a:cxn ang="0">
                      <a:pos x="6" y="37"/>
                    </a:cxn>
                    <a:cxn ang="0">
                      <a:pos x="0" y="55"/>
                    </a:cxn>
                    <a:cxn ang="0">
                      <a:pos x="0" y="91"/>
                    </a:cxn>
                    <a:cxn ang="0">
                      <a:pos x="0" y="134"/>
                    </a:cxn>
                    <a:cxn ang="0">
                      <a:pos x="6" y="176"/>
                    </a:cxn>
                    <a:cxn ang="0">
                      <a:pos x="12" y="194"/>
                    </a:cxn>
                    <a:cxn ang="0">
                      <a:pos x="18" y="207"/>
                    </a:cxn>
                    <a:cxn ang="0">
                      <a:pos x="49" y="219"/>
                    </a:cxn>
                    <a:cxn ang="0">
                      <a:pos x="61" y="213"/>
                    </a:cxn>
                    <a:cxn ang="0">
                      <a:pos x="79" y="207"/>
                    </a:cxn>
                    <a:cxn ang="0">
                      <a:pos x="85" y="194"/>
                    </a:cxn>
                    <a:cxn ang="0">
                      <a:pos x="91" y="182"/>
                    </a:cxn>
                    <a:cxn ang="0">
                      <a:pos x="97" y="164"/>
                    </a:cxn>
                    <a:cxn ang="0">
                      <a:pos x="91" y="146"/>
                    </a:cxn>
                    <a:cxn ang="0">
                      <a:pos x="79" y="110"/>
                    </a:cxn>
                    <a:cxn ang="0">
                      <a:pos x="79" y="91"/>
                    </a:cxn>
                    <a:cxn ang="0">
                      <a:pos x="85" y="73"/>
                    </a:cxn>
                    <a:cxn ang="0">
                      <a:pos x="91" y="55"/>
                    </a:cxn>
                    <a:cxn ang="0">
                      <a:pos x="97" y="37"/>
                    </a:cxn>
                    <a:cxn ang="0">
                      <a:pos x="91" y="19"/>
                    </a:cxn>
                    <a:cxn ang="0">
                      <a:pos x="67" y="6"/>
                    </a:cxn>
                    <a:cxn ang="0">
                      <a:pos x="49" y="0"/>
                    </a:cxn>
                    <a:cxn ang="0">
                      <a:pos x="30" y="13"/>
                    </a:cxn>
                    <a:cxn ang="0">
                      <a:pos x="12" y="25"/>
                    </a:cxn>
                    <a:cxn ang="0">
                      <a:pos x="6" y="37"/>
                    </a:cxn>
                    <a:cxn ang="0">
                      <a:pos x="0" y="55"/>
                    </a:cxn>
                  </a:cxnLst>
                  <a:rect l="0" t="0" r="r" b="b"/>
                  <a:pathLst>
                    <a:path w="97" h="219">
                      <a:moveTo>
                        <a:pt x="49" y="0"/>
                      </a:moveTo>
                      <a:lnTo>
                        <a:pt x="30" y="13"/>
                      </a:lnTo>
                      <a:lnTo>
                        <a:pt x="12" y="25"/>
                      </a:lnTo>
                      <a:lnTo>
                        <a:pt x="6" y="37"/>
                      </a:lnTo>
                      <a:lnTo>
                        <a:pt x="0" y="55"/>
                      </a:lnTo>
                      <a:lnTo>
                        <a:pt x="0" y="91"/>
                      </a:lnTo>
                      <a:lnTo>
                        <a:pt x="0" y="134"/>
                      </a:lnTo>
                      <a:lnTo>
                        <a:pt x="6" y="176"/>
                      </a:lnTo>
                      <a:lnTo>
                        <a:pt x="12" y="194"/>
                      </a:lnTo>
                      <a:lnTo>
                        <a:pt x="18" y="207"/>
                      </a:lnTo>
                      <a:lnTo>
                        <a:pt x="49" y="219"/>
                      </a:lnTo>
                      <a:lnTo>
                        <a:pt x="61" y="213"/>
                      </a:lnTo>
                      <a:lnTo>
                        <a:pt x="79" y="207"/>
                      </a:lnTo>
                      <a:lnTo>
                        <a:pt x="85" y="194"/>
                      </a:lnTo>
                      <a:lnTo>
                        <a:pt x="91" y="182"/>
                      </a:lnTo>
                      <a:lnTo>
                        <a:pt x="97" y="164"/>
                      </a:lnTo>
                      <a:lnTo>
                        <a:pt x="91" y="146"/>
                      </a:lnTo>
                      <a:lnTo>
                        <a:pt x="79" y="110"/>
                      </a:lnTo>
                      <a:lnTo>
                        <a:pt x="79" y="91"/>
                      </a:lnTo>
                      <a:lnTo>
                        <a:pt x="85" y="73"/>
                      </a:lnTo>
                      <a:lnTo>
                        <a:pt x="91" y="55"/>
                      </a:lnTo>
                      <a:lnTo>
                        <a:pt x="97" y="37"/>
                      </a:lnTo>
                      <a:lnTo>
                        <a:pt x="91" y="19"/>
                      </a:lnTo>
                      <a:lnTo>
                        <a:pt x="67" y="6"/>
                      </a:lnTo>
                      <a:lnTo>
                        <a:pt x="49" y="0"/>
                      </a:lnTo>
                      <a:lnTo>
                        <a:pt x="30" y="13"/>
                      </a:lnTo>
                      <a:lnTo>
                        <a:pt x="12" y="25"/>
                      </a:lnTo>
                      <a:lnTo>
                        <a:pt x="6" y="37"/>
                      </a:lnTo>
                      <a:lnTo>
                        <a:pt x="0" y="55"/>
                      </a:lnTo>
                    </a:path>
                  </a:pathLst>
                </a:custGeom>
                <a:noFill/>
                <a:ln w="9525">
                  <a:solidFill>
                    <a:srgbClr val="5C729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0" name="Freeform 40"/>
                <p:cNvSpPr>
                  <a:spLocks/>
                </p:cNvSpPr>
                <p:nvPr/>
              </p:nvSpPr>
              <p:spPr bwMode="auto">
                <a:xfrm>
                  <a:off x="5310" y="3149"/>
                  <a:ext cx="97" cy="231"/>
                </a:xfrm>
                <a:custGeom>
                  <a:avLst/>
                  <a:gdLst/>
                  <a:ahLst/>
                  <a:cxnLst>
                    <a:cxn ang="0">
                      <a:pos x="49" y="6"/>
                    </a:cxn>
                    <a:cxn ang="0">
                      <a:pos x="37" y="6"/>
                    </a:cxn>
                    <a:cxn ang="0">
                      <a:pos x="31" y="12"/>
                    </a:cxn>
                    <a:cxn ang="0">
                      <a:pos x="18" y="19"/>
                    </a:cxn>
                    <a:cxn ang="0">
                      <a:pos x="12" y="25"/>
                    </a:cxn>
                    <a:cxn ang="0">
                      <a:pos x="6" y="37"/>
                    </a:cxn>
                    <a:cxn ang="0">
                      <a:pos x="6" y="43"/>
                    </a:cxn>
                    <a:cxn ang="0">
                      <a:pos x="0" y="49"/>
                    </a:cxn>
                    <a:cxn ang="0">
                      <a:pos x="0" y="61"/>
                    </a:cxn>
                    <a:cxn ang="0">
                      <a:pos x="0" y="67"/>
                    </a:cxn>
                    <a:cxn ang="0">
                      <a:pos x="6" y="109"/>
                    </a:cxn>
                    <a:cxn ang="0">
                      <a:pos x="6" y="122"/>
                    </a:cxn>
                    <a:cxn ang="0">
                      <a:pos x="6" y="170"/>
                    </a:cxn>
                    <a:cxn ang="0">
                      <a:pos x="6" y="176"/>
                    </a:cxn>
                    <a:cxn ang="0">
                      <a:pos x="6" y="188"/>
                    </a:cxn>
                    <a:cxn ang="0">
                      <a:pos x="6" y="200"/>
                    </a:cxn>
                    <a:cxn ang="0">
                      <a:pos x="12" y="206"/>
                    </a:cxn>
                    <a:cxn ang="0">
                      <a:pos x="18" y="219"/>
                    </a:cxn>
                    <a:cxn ang="0">
                      <a:pos x="24" y="219"/>
                    </a:cxn>
                    <a:cxn ang="0">
                      <a:pos x="31" y="225"/>
                    </a:cxn>
                    <a:cxn ang="0">
                      <a:pos x="37" y="225"/>
                    </a:cxn>
                    <a:cxn ang="0">
                      <a:pos x="43" y="231"/>
                    </a:cxn>
                    <a:cxn ang="0">
                      <a:pos x="49" y="231"/>
                    </a:cxn>
                    <a:cxn ang="0">
                      <a:pos x="55" y="231"/>
                    </a:cxn>
                    <a:cxn ang="0">
                      <a:pos x="61" y="225"/>
                    </a:cxn>
                    <a:cxn ang="0">
                      <a:pos x="73" y="225"/>
                    </a:cxn>
                    <a:cxn ang="0">
                      <a:pos x="79" y="219"/>
                    </a:cxn>
                    <a:cxn ang="0">
                      <a:pos x="85" y="213"/>
                    </a:cxn>
                    <a:cxn ang="0">
                      <a:pos x="85" y="206"/>
                    </a:cxn>
                    <a:cxn ang="0">
                      <a:pos x="91" y="200"/>
                    </a:cxn>
                    <a:cxn ang="0">
                      <a:pos x="91" y="194"/>
                    </a:cxn>
                    <a:cxn ang="0">
                      <a:pos x="97" y="182"/>
                    </a:cxn>
                    <a:cxn ang="0">
                      <a:pos x="97" y="176"/>
                    </a:cxn>
                    <a:cxn ang="0">
                      <a:pos x="97" y="164"/>
                    </a:cxn>
                    <a:cxn ang="0">
                      <a:pos x="91" y="152"/>
                    </a:cxn>
                    <a:cxn ang="0">
                      <a:pos x="91" y="146"/>
                    </a:cxn>
                    <a:cxn ang="0">
                      <a:pos x="85" y="128"/>
                    </a:cxn>
                    <a:cxn ang="0">
                      <a:pos x="85" y="122"/>
                    </a:cxn>
                    <a:cxn ang="0">
                      <a:pos x="79" y="109"/>
                    </a:cxn>
                    <a:cxn ang="0">
                      <a:pos x="79" y="103"/>
                    </a:cxn>
                    <a:cxn ang="0">
                      <a:pos x="85" y="91"/>
                    </a:cxn>
                    <a:cxn ang="0">
                      <a:pos x="85" y="79"/>
                    </a:cxn>
                    <a:cxn ang="0">
                      <a:pos x="91" y="67"/>
                    </a:cxn>
                    <a:cxn ang="0">
                      <a:pos x="91" y="55"/>
                    </a:cxn>
                    <a:cxn ang="0">
                      <a:pos x="97" y="49"/>
                    </a:cxn>
                    <a:cxn ang="0">
                      <a:pos x="97" y="43"/>
                    </a:cxn>
                    <a:cxn ang="0">
                      <a:pos x="97" y="37"/>
                    </a:cxn>
                    <a:cxn ang="0">
                      <a:pos x="97" y="31"/>
                    </a:cxn>
                    <a:cxn ang="0">
                      <a:pos x="91" y="25"/>
                    </a:cxn>
                    <a:cxn ang="0">
                      <a:pos x="85" y="19"/>
                    </a:cxn>
                    <a:cxn ang="0">
                      <a:pos x="73" y="6"/>
                    </a:cxn>
                    <a:cxn ang="0">
                      <a:pos x="73" y="6"/>
                    </a:cxn>
                    <a:cxn ang="0">
                      <a:pos x="67" y="6"/>
                    </a:cxn>
                    <a:cxn ang="0">
                      <a:pos x="61" y="0"/>
                    </a:cxn>
                    <a:cxn ang="0">
                      <a:pos x="55" y="0"/>
                    </a:cxn>
                    <a:cxn ang="0">
                      <a:pos x="49" y="6"/>
                    </a:cxn>
                  </a:cxnLst>
                  <a:rect l="0" t="0" r="r" b="b"/>
                  <a:pathLst>
                    <a:path w="97" h="231">
                      <a:moveTo>
                        <a:pt x="49" y="6"/>
                      </a:moveTo>
                      <a:lnTo>
                        <a:pt x="37" y="6"/>
                      </a:lnTo>
                      <a:lnTo>
                        <a:pt x="31" y="12"/>
                      </a:lnTo>
                      <a:lnTo>
                        <a:pt x="18" y="19"/>
                      </a:lnTo>
                      <a:lnTo>
                        <a:pt x="12" y="25"/>
                      </a:lnTo>
                      <a:lnTo>
                        <a:pt x="6" y="37"/>
                      </a:lnTo>
                      <a:lnTo>
                        <a:pt x="6" y="43"/>
                      </a:lnTo>
                      <a:lnTo>
                        <a:pt x="0" y="49"/>
                      </a:lnTo>
                      <a:lnTo>
                        <a:pt x="0" y="61"/>
                      </a:lnTo>
                      <a:lnTo>
                        <a:pt x="0" y="67"/>
                      </a:lnTo>
                      <a:lnTo>
                        <a:pt x="6" y="109"/>
                      </a:lnTo>
                      <a:lnTo>
                        <a:pt x="6" y="122"/>
                      </a:lnTo>
                      <a:lnTo>
                        <a:pt x="6" y="170"/>
                      </a:lnTo>
                      <a:lnTo>
                        <a:pt x="6" y="176"/>
                      </a:lnTo>
                      <a:lnTo>
                        <a:pt x="6" y="188"/>
                      </a:lnTo>
                      <a:lnTo>
                        <a:pt x="6" y="200"/>
                      </a:lnTo>
                      <a:lnTo>
                        <a:pt x="12" y="206"/>
                      </a:lnTo>
                      <a:lnTo>
                        <a:pt x="18" y="219"/>
                      </a:lnTo>
                      <a:lnTo>
                        <a:pt x="24" y="219"/>
                      </a:lnTo>
                      <a:lnTo>
                        <a:pt x="31" y="225"/>
                      </a:lnTo>
                      <a:lnTo>
                        <a:pt x="37" y="225"/>
                      </a:lnTo>
                      <a:lnTo>
                        <a:pt x="43" y="231"/>
                      </a:lnTo>
                      <a:lnTo>
                        <a:pt x="49" y="231"/>
                      </a:lnTo>
                      <a:lnTo>
                        <a:pt x="55" y="231"/>
                      </a:lnTo>
                      <a:lnTo>
                        <a:pt x="61" y="225"/>
                      </a:lnTo>
                      <a:lnTo>
                        <a:pt x="73" y="225"/>
                      </a:lnTo>
                      <a:lnTo>
                        <a:pt x="79" y="219"/>
                      </a:lnTo>
                      <a:lnTo>
                        <a:pt x="85" y="213"/>
                      </a:lnTo>
                      <a:lnTo>
                        <a:pt x="85" y="206"/>
                      </a:lnTo>
                      <a:lnTo>
                        <a:pt x="91" y="200"/>
                      </a:lnTo>
                      <a:lnTo>
                        <a:pt x="91" y="194"/>
                      </a:lnTo>
                      <a:lnTo>
                        <a:pt x="97" y="182"/>
                      </a:lnTo>
                      <a:lnTo>
                        <a:pt x="97" y="176"/>
                      </a:lnTo>
                      <a:lnTo>
                        <a:pt x="97" y="164"/>
                      </a:lnTo>
                      <a:lnTo>
                        <a:pt x="91" y="152"/>
                      </a:lnTo>
                      <a:lnTo>
                        <a:pt x="91" y="146"/>
                      </a:lnTo>
                      <a:lnTo>
                        <a:pt x="85" y="128"/>
                      </a:lnTo>
                      <a:lnTo>
                        <a:pt x="85" y="122"/>
                      </a:lnTo>
                      <a:lnTo>
                        <a:pt x="79" y="109"/>
                      </a:lnTo>
                      <a:lnTo>
                        <a:pt x="79" y="103"/>
                      </a:lnTo>
                      <a:lnTo>
                        <a:pt x="85" y="91"/>
                      </a:lnTo>
                      <a:lnTo>
                        <a:pt x="85" y="79"/>
                      </a:lnTo>
                      <a:lnTo>
                        <a:pt x="91" y="67"/>
                      </a:lnTo>
                      <a:lnTo>
                        <a:pt x="91" y="55"/>
                      </a:lnTo>
                      <a:lnTo>
                        <a:pt x="97" y="49"/>
                      </a:lnTo>
                      <a:lnTo>
                        <a:pt x="97" y="43"/>
                      </a:lnTo>
                      <a:lnTo>
                        <a:pt x="97" y="37"/>
                      </a:lnTo>
                      <a:lnTo>
                        <a:pt x="97" y="31"/>
                      </a:lnTo>
                      <a:lnTo>
                        <a:pt x="91" y="25"/>
                      </a:lnTo>
                      <a:lnTo>
                        <a:pt x="85" y="19"/>
                      </a:lnTo>
                      <a:lnTo>
                        <a:pt x="73" y="6"/>
                      </a:lnTo>
                      <a:lnTo>
                        <a:pt x="73" y="6"/>
                      </a:lnTo>
                      <a:lnTo>
                        <a:pt x="67" y="6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9" y="6"/>
                      </a:lnTo>
                      <a:close/>
                    </a:path>
                  </a:pathLst>
                </a:custGeom>
                <a:solidFill>
                  <a:srgbClr val="7893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1" name="Freeform 41"/>
                <p:cNvSpPr>
                  <a:spLocks/>
                </p:cNvSpPr>
                <p:nvPr/>
              </p:nvSpPr>
              <p:spPr bwMode="auto">
                <a:xfrm>
                  <a:off x="5310" y="3155"/>
                  <a:ext cx="97" cy="225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1" y="6"/>
                    </a:cxn>
                    <a:cxn ang="0">
                      <a:pos x="12" y="19"/>
                    </a:cxn>
                    <a:cxn ang="0">
                      <a:pos x="6" y="37"/>
                    </a:cxn>
                    <a:cxn ang="0">
                      <a:pos x="0" y="55"/>
                    </a:cxn>
                    <a:cxn ang="0">
                      <a:pos x="6" y="91"/>
                    </a:cxn>
                    <a:cxn ang="0">
                      <a:pos x="6" y="140"/>
                    </a:cxn>
                    <a:cxn ang="0">
                      <a:pos x="6" y="182"/>
                    </a:cxn>
                    <a:cxn ang="0">
                      <a:pos x="12" y="200"/>
                    </a:cxn>
                    <a:cxn ang="0">
                      <a:pos x="24" y="213"/>
                    </a:cxn>
                    <a:cxn ang="0">
                      <a:pos x="49" y="225"/>
                    </a:cxn>
                    <a:cxn ang="0">
                      <a:pos x="61" y="219"/>
                    </a:cxn>
                    <a:cxn ang="0">
                      <a:pos x="79" y="213"/>
                    </a:cxn>
                    <a:cxn ang="0">
                      <a:pos x="85" y="200"/>
                    </a:cxn>
                    <a:cxn ang="0">
                      <a:pos x="91" y="188"/>
                    </a:cxn>
                    <a:cxn ang="0">
                      <a:pos x="97" y="170"/>
                    </a:cxn>
                    <a:cxn ang="0">
                      <a:pos x="91" y="146"/>
                    </a:cxn>
                    <a:cxn ang="0">
                      <a:pos x="85" y="116"/>
                    </a:cxn>
                    <a:cxn ang="0">
                      <a:pos x="79" y="97"/>
                    </a:cxn>
                    <a:cxn ang="0">
                      <a:pos x="85" y="73"/>
                    </a:cxn>
                    <a:cxn ang="0">
                      <a:pos x="91" y="49"/>
                    </a:cxn>
                    <a:cxn ang="0">
                      <a:pos x="97" y="37"/>
                    </a:cxn>
                    <a:cxn ang="0">
                      <a:pos x="91" y="13"/>
                    </a:cxn>
                    <a:cxn ang="0">
                      <a:pos x="73" y="0"/>
                    </a:cxn>
                    <a:cxn ang="0">
                      <a:pos x="49" y="0"/>
                    </a:cxn>
                    <a:cxn ang="0">
                      <a:pos x="31" y="6"/>
                    </a:cxn>
                    <a:cxn ang="0">
                      <a:pos x="12" y="19"/>
                    </a:cxn>
                    <a:cxn ang="0">
                      <a:pos x="6" y="37"/>
                    </a:cxn>
                    <a:cxn ang="0">
                      <a:pos x="0" y="55"/>
                    </a:cxn>
                  </a:cxnLst>
                  <a:rect l="0" t="0" r="r" b="b"/>
                  <a:pathLst>
                    <a:path w="97" h="225">
                      <a:moveTo>
                        <a:pt x="49" y="0"/>
                      </a:moveTo>
                      <a:lnTo>
                        <a:pt x="31" y="6"/>
                      </a:lnTo>
                      <a:lnTo>
                        <a:pt x="12" y="19"/>
                      </a:lnTo>
                      <a:lnTo>
                        <a:pt x="6" y="37"/>
                      </a:lnTo>
                      <a:lnTo>
                        <a:pt x="0" y="55"/>
                      </a:lnTo>
                      <a:lnTo>
                        <a:pt x="6" y="91"/>
                      </a:lnTo>
                      <a:lnTo>
                        <a:pt x="6" y="140"/>
                      </a:lnTo>
                      <a:lnTo>
                        <a:pt x="6" y="182"/>
                      </a:lnTo>
                      <a:lnTo>
                        <a:pt x="12" y="200"/>
                      </a:lnTo>
                      <a:lnTo>
                        <a:pt x="24" y="213"/>
                      </a:lnTo>
                      <a:lnTo>
                        <a:pt x="49" y="225"/>
                      </a:lnTo>
                      <a:lnTo>
                        <a:pt x="61" y="219"/>
                      </a:lnTo>
                      <a:lnTo>
                        <a:pt x="79" y="213"/>
                      </a:lnTo>
                      <a:lnTo>
                        <a:pt x="85" y="200"/>
                      </a:lnTo>
                      <a:lnTo>
                        <a:pt x="91" y="188"/>
                      </a:lnTo>
                      <a:lnTo>
                        <a:pt x="97" y="170"/>
                      </a:lnTo>
                      <a:lnTo>
                        <a:pt x="91" y="146"/>
                      </a:lnTo>
                      <a:lnTo>
                        <a:pt x="85" y="116"/>
                      </a:lnTo>
                      <a:lnTo>
                        <a:pt x="79" y="97"/>
                      </a:lnTo>
                      <a:lnTo>
                        <a:pt x="85" y="73"/>
                      </a:lnTo>
                      <a:lnTo>
                        <a:pt x="91" y="49"/>
                      </a:lnTo>
                      <a:lnTo>
                        <a:pt x="97" y="37"/>
                      </a:lnTo>
                      <a:lnTo>
                        <a:pt x="91" y="13"/>
                      </a:lnTo>
                      <a:lnTo>
                        <a:pt x="73" y="0"/>
                      </a:lnTo>
                      <a:lnTo>
                        <a:pt x="49" y="0"/>
                      </a:lnTo>
                      <a:lnTo>
                        <a:pt x="31" y="6"/>
                      </a:lnTo>
                      <a:lnTo>
                        <a:pt x="12" y="19"/>
                      </a:lnTo>
                      <a:lnTo>
                        <a:pt x="6" y="37"/>
                      </a:lnTo>
                      <a:lnTo>
                        <a:pt x="0" y="55"/>
                      </a:lnTo>
                    </a:path>
                  </a:pathLst>
                </a:custGeom>
                <a:noFill/>
                <a:ln w="9525">
                  <a:solidFill>
                    <a:srgbClr val="7893B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  <p:sp>
              <p:nvSpPr>
                <p:cNvPr id="52" name="Freeform 42"/>
                <p:cNvSpPr>
                  <a:spLocks/>
                </p:cNvSpPr>
                <p:nvPr/>
              </p:nvSpPr>
              <p:spPr bwMode="auto">
                <a:xfrm>
                  <a:off x="5316" y="3149"/>
                  <a:ext cx="91" cy="231"/>
                </a:xfrm>
                <a:custGeom>
                  <a:avLst/>
                  <a:gdLst/>
                  <a:ahLst/>
                  <a:cxnLst>
                    <a:cxn ang="0">
                      <a:pos x="43" y="0"/>
                    </a:cxn>
                    <a:cxn ang="0">
                      <a:pos x="25" y="12"/>
                    </a:cxn>
                    <a:cxn ang="0">
                      <a:pos x="6" y="25"/>
                    </a:cxn>
                    <a:cxn ang="0">
                      <a:pos x="0" y="43"/>
                    </a:cxn>
                    <a:cxn ang="0">
                      <a:pos x="0" y="61"/>
                    </a:cxn>
                    <a:cxn ang="0">
                      <a:pos x="0" y="97"/>
                    </a:cxn>
                    <a:cxn ang="0">
                      <a:pos x="0" y="146"/>
                    </a:cxn>
                    <a:cxn ang="0">
                      <a:pos x="0" y="188"/>
                    </a:cxn>
                    <a:cxn ang="0">
                      <a:pos x="6" y="206"/>
                    </a:cxn>
                    <a:cxn ang="0">
                      <a:pos x="18" y="219"/>
                    </a:cxn>
                    <a:cxn ang="0">
                      <a:pos x="43" y="231"/>
                    </a:cxn>
                    <a:cxn ang="0">
                      <a:pos x="61" y="225"/>
                    </a:cxn>
                    <a:cxn ang="0">
                      <a:pos x="73" y="219"/>
                    </a:cxn>
                    <a:cxn ang="0">
                      <a:pos x="85" y="206"/>
                    </a:cxn>
                    <a:cxn ang="0">
                      <a:pos x="91" y="188"/>
                    </a:cxn>
                    <a:cxn ang="0">
                      <a:pos x="91" y="170"/>
                    </a:cxn>
                    <a:cxn ang="0">
                      <a:pos x="91" y="152"/>
                    </a:cxn>
                    <a:cxn ang="0">
                      <a:pos x="79" y="122"/>
                    </a:cxn>
                    <a:cxn ang="0">
                      <a:pos x="79" y="97"/>
                    </a:cxn>
                    <a:cxn ang="0">
                      <a:pos x="79" y="79"/>
                    </a:cxn>
                    <a:cxn ang="0">
                      <a:pos x="85" y="55"/>
                    </a:cxn>
                    <a:cxn ang="0">
                      <a:pos x="91" y="43"/>
                    </a:cxn>
                    <a:cxn ang="0">
                      <a:pos x="85" y="19"/>
                    </a:cxn>
                    <a:cxn ang="0">
                      <a:pos x="67" y="6"/>
                    </a:cxn>
                    <a:cxn ang="0">
                      <a:pos x="43" y="0"/>
                    </a:cxn>
                    <a:cxn ang="0">
                      <a:pos x="25" y="12"/>
                    </a:cxn>
                    <a:cxn ang="0">
                      <a:pos x="6" y="25"/>
                    </a:cxn>
                    <a:cxn ang="0">
                      <a:pos x="0" y="43"/>
                    </a:cxn>
                    <a:cxn ang="0">
                      <a:pos x="0" y="61"/>
                    </a:cxn>
                  </a:cxnLst>
                  <a:rect l="0" t="0" r="r" b="b"/>
                  <a:pathLst>
                    <a:path w="91" h="231">
                      <a:moveTo>
                        <a:pt x="43" y="0"/>
                      </a:moveTo>
                      <a:lnTo>
                        <a:pt x="25" y="12"/>
                      </a:lnTo>
                      <a:lnTo>
                        <a:pt x="6" y="25"/>
                      </a:lnTo>
                      <a:lnTo>
                        <a:pt x="0" y="43"/>
                      </a:lnTo>
                      <a:lnTo>
                        <a:pt x="0" y="61"/>
                      </a:lnTo>
                      <a:lnTo>
                        <a:pt x="0" y="97"/>
                      </a:lnTo>
                      <a:lnTo>
                        <a:pt x="0" y="146"/>
                      </a:lnTo>
                      <a:lnTo>
                        <a:pt x="0" y="188"/>
                      </a:lnTo>
                      <a:lnTo>
                        <a:pt x="6" y="206"/>
                      </a:lnTo>
                      <a:lnTo>
                        <a:pt x="18" y="219"/>
                      </a:lnTo>
                      <a:lnTo>
                        <a:pt x="43" y="231"/>
                      </a:lnTo>
                      <a:lnTo>
                        <a:pt x="61" y="225"/>
                      </a:lnTo>
                      <a:lnTo>
                        <a:pt x="73" y="219"/>
                      </a:lnTo>
                      <a:lnTo>
                        <a:pt x="85" y="206"/>
                      </a:lnTo>
                      <a:lnTo>
                        <a:pt x="91" y="188"/>
                      </a:lnTo>
                      <a:lnTo>
                        <a:pt x="91" y="170"/>
                      </a:lnTo>
                      <a:lnTo>
                        <a:pt x="91" y="152"/>
                      </a:lnTo>
                      <a:lnTo>
                        <a:pt x="79" y="122"/>
                      </a:lnTo>
                      <a:lnTo>
                        <a:pt x="79" y="97"/>
                      </a:lnTo>
                      <a:lnTo>
                        <a:pt x="79" y="79"/>
                      </a:lnTo>
                      <a:lnTo>
                        <a:pt x="85" y="55"/>
                      </a:lnTo>
                      <a:lnTo>
                        <a:pt x="91" y="43"/>
                      </a:lnTo>
                      <a:lnTo>
                        <a:pt x="85" y="19"/>
                      </a:lnTo>
                      <a:lnTo>
                        <a:pt x="67" y="6"/>
                      </a:lnTo>
                      <a:lnTo>
                        <a:pt x="43" y="0"/>
                      </a:lnTo>
                      <a:lnTo>
                        <a:pt x="25" y="12"/>
                      </a:lnTo>
                      <a:lnTo>
                        <a:pt x="6" y="25"/>
                      </a:lnTo>
                      <a:lnTo>
                        <a:pt x="0" y="43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9525">
                  <a:solidFill>
                    <a:srgbClr val="53668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1050"/>
                </a:p>
              </p:txBody>
            </p:sp>
          </p:grpSp>
        </p:grpSp>
      </p:grpSp>
      <p:pic>
        <p:nvPicPr>
          <p:cNvPr id="68" name="Picture 6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66607" y="1058756"/>
            <a:ext cx="615511" cy="4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10"/>
          <a:srcRect l="6196" t="5430" r="490" b="3108"/>
          <a:stretch/>
        </p:blipFill>
        <p:spPr>
          <a:xfrm>
            <a:off x="6229350" y="2228851"/>
            <a:ext cx="1541515" cy="98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96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9083" y="33436"/>
            <a:ext cx="5913793" cy="857250"/>
          </a:xfrm>
        </p:spPr>
        <p:txBody>
          <a:bodyPr>
            <a:normAutofit/>
          </a:bodyPr>
          <a:lstStyle/>
          <a:p>
            <a:r>
              <a:rPr lang="en-US" sz="1500" b="1" dirty="0">
                <a:latin typeface="+mn-lt"/>
              </a:rPr>
              <a:t>Acknowledgements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791E93-A2B7-0848-BDB4-10A6DF01D9B6}" type="slidenum">
              <a:rPr lang="en-US" sz="1200">
                <a:latin typeface="+mn-lt"/>
              </a:rPr>
              <a:pPr/>
              <a:t>43</a:t>
            </a:fld>
            <a:endParaRPr lang="en-US" sz="1200" dirty="0">
              <a:latin typeface="+mn-lt"/>
            </a:endParaRPr>
          </a:p>
        </p:txBody>
      </p:sp>
      <p:pic>
        <p:nvPicPr>
          <p:cNvPr id="5" name="Picture 4" descr="jax-g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20250" r="5844" b="15034"/>
          <a:stretch/>
        </p:blipFill>
        <p:spPr>
          <a:xfrm>
            <a:off x="5851667" y="1537247"/>
            <a:ext cx="1721478" cy="8401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14550" y="742950"/>
            <a:ext cx="284345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395"/>
              </a:lnSpc>
            </a:pPr>
            <a:r>
              <a:rPr lang="en-US" sz="1200" u="sng" dirty="0">
                <a:latin typeface="+mn-lt"/>
              </a:rPr>
              <a:t>Snyder Lab</a:t>
            </a:r>
          </a:p>
          <a:p>
            <a:pPr>
              <a:lnSpc>
                <a:spcPts val="1395"/>
              </a:lnSpc>
            </a:pPr>
            <a:r>
              <a:rPr lang="en-US" sz="1200" dirty="0" err="1">
                <a:latin typeface="+mn-lt"/>
              </a:rPr>
              <a:t>Wenyu</a:t>
            </a:r>
            <a:r>
              <a:rPr lang="en-US" sz="1200" dirty="0">
                <a:latin typeface="+mn-lt"/>
              </a:rPr>
              <a:t>  Zhou</a:t>
            </a: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Brian </a:t>
            </a:r>
            <a:r>
              <a:rPr lang="en-US" sz="1200" dirty="0" err="1">
                <a:latin typeface="+mn-lt"/>
              </a:rPr>
              <a:t>Piening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Kevin </a:t>
            </a:r>
            <a:r>
              <a:rPr lang="en-US" sz="1200" dirty="0" err="1">
                <a:latin typeface="+mn-lt"/>
              </a:rPr>
              <a:t>Contrepois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 err="1">
                <a:latin typeface="+mn-lt"/>
              </a:rPr>
              <a:t>Tejaswini</a:t>
            </a:r>
            <a:r>
              <a:rPr lang="en-US" sz="1200" dirty="0">
                <a:latin typeface="+mn-lt"/>
              </a:rPr>
              <a:t> Mishra</a:t>
            </a: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Kim </a:t>
            </a:r>
            <a:r>
              <a:rPr lang="en-US" sz="1200" dirty="0" err="1">
                <a:latin typeface="+mn-lt"/>
              </a:rPr>
              <a:t>Kukurba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Shannon </a:t>
            </a:r>
            <a:r>
              <a:rPr lang="en-US" sz="1200" dirty="0" err="1">
                <a:latin typeface="+mn-lt"/>
              </a:rPr>
              <a:t>Rego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Jessica </a:t>
            </a:r>
            <a:r>
              <a:rPr lang="en-US" sz="1200" dirty="0" err="1">
                <a:latin typeface="+mn-lt"/>
              </a:rPr>
              <a:t>Sibal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 err="1">
                <a:latin typeface="+mn-lt"/>
              </a:rPr>
              <a:t>Hannes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Rost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 err="1">
                <a:latin typeface="+mn-lt"/>
              </a:rPr>
              <a:t>Varsha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Rao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Liang Liang</a:t>
            </a:r>
          </a:p>
          <a:p>
            <a:pPr>
              <a:lnSpc>
                <a:spcPts val="1395"/>
              </a:lnSpc>
            </a:pPr>
            <a:r>
              <a:rPr lang="en-US" sz="1200" dirty="0" err="1">
                <a:latin typeface="+mn-lt"/>
              </a:rPr>
              <a:t>Tejas</a:t>
            </a:r>
            <a:r>
              <a:rPr lang="en-US" sz="1200" dirty="0">
                <a:latin typeface="+mn-lt"/>
              </a:rPr>
              <a:t> Mishra</a:t>
            </a: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Christine </a:t>
            </a:r>
            <a:r>
              <a:rPr lang="en-US" sz="1200" dirty="0" err="1">
                <a:latin typeface="+mn-lt"/>
              </a:rPr>
              <a:t>Yeh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Hassan </a:t>
            </a:r>
            <a:r>
              <a:rPr lang="en-US" sz="1200" dirty="0" err="1">
                <a:latin typeface="+mn-lt"/>
              </a:rPr>
              <a:t>Chaib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Eric Wei</a:t>
            </a:r>
          </a:p>
          <a:p>
            <a:pPr>
              <a:lnSpc>
                <a:spcPts val="1395"/>
              </a:lnSpc>
            </a:pPr>
            <a:r>
              <a:rPr lang="en-US" sz="1200" dirty="0">
                <a:latin typeface="+mn-lt"/>
              </a:rPr>
              <a:t>Monica </a:t>
            </a:r>
            <a:r>
              <a:rPr lang="en-US" sz="1200" dirty="0" err="1">
                <a:latin typeface="+mn-lt"/>
              </a:rPr>
              <a:t>Avina</a:t>
            </a: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endParaRPr lang="en-US" sz="1200" dirty="0">
              <a:latin typeface="+mn-lt"/>
            </a:endParaRPr>
          </a:p>
          <a:p>
            <a:pPr>
              <a:lnSpc>
                <a:spcPts val="1395"/>
              </a:lnSpc>
            </a:pPr>
            <a:r>
              <a:rPr lang="en-US" sz="1200" u="sng" dirty="0" err="1">
                <a:latin typeface="+mn-lt"/>
              </a:rPr>
              <a:t>Wearables</a:t>
            </a:r>
            <a:endParaRPr lang="en-US" sz="1200" u="sng" dirty="0">
              <a:latin typeface="+mn-lt"/>
            </a:endParaRPr>
          </a:p>
          <a:p>
            <a:pPr algn="l"/>
            <a:r>
              <a:rPr lang="en-US" sz="1200" dirty="0">
                <a:latin typeface="+mn-lt"/>
              </a:rPr>
              <a:t>Xiao Li</a:t>
            </a:r>
          </a:p>
          <a:p>
            <a:pPr algn="l"/>
            <a:r>
              <a:rPr lang="en-US" sz="1200" dirty="0">
                <a:latin typeface="+mn-lt"/>
              </a:rPr>
              <a:t>Jessie Dunn</a:t>
            </a:r>
          </a:p>
          <a:p>
            <a:r>
              <a:rPr lang="en-US" sz="1200" dirty="0"/>
              <a:t>Denis </a:t>
            </a:r>
            <a:r>
              <a:rPr lang="en-US" sz="1200" dirty="0" err="1"/>
              <a:t>Salins</a:t>
            </a:r>
            <a:endParaRPr lang="en-US" sz="1200" dirty="0"/>
          </a:p>
          <a:p>
            <a:r>
              <a:rPr lang="en-US" sz="1200" dirty="0"/>
              <a:t>Sophia </a:t>
            </a:r>
            <a:r>
              <a:rPr lang="en-US" sz="1200" dirty="0" err="1"/>
              <a:t>Miryam</a:t>
            </a:r>
            <a:r>
              <a:rPr lang="en-US" sz="1200" dirty="0"/>
              <a:t> …</a:t>
            </a:r>
          </a:p>
          <a:p>
            <a:r>
              <a:rPr lang="en-US" sz="1200" dirty="0"/>
              <a:t>Heather Hall</a:t>
            </a:r>
            <a:endParaRPr lang="en-US" sz="1200" dirty="0"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29050" y="685800"/>
            <a:ext cx="17356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u="sng" dirty="0">
                <a:latin typeface="+mn-lt"/>
              </a:rPr>
              <a:t>Weinstock Lab</a:t>
            </a:r>
          </a:p>
          <a:p>
            <a:pPr algn="l"/>
            <a:r>
              <a:rPr lang="en-US" sz="1200" dirty="0">
                <a:latin typeface="+mn-lt"/>
              </a:rPr>
              <a:t>George Weinstock</a:t>
            </a:r>
          </a:p>
          <a:p>
            <a:pPr algn="l"/>
            <a:r>
              <a:rPr lang="en-US" sz="1200" dirty="0">
                <a:latin typeface="+mn-lt"/>
              </a:rPr>
              <a:t>Erica </a:t>
            </a:r>
            <a:r>
              <a:rPr lang="en-US" sz="1200" dirty="0" err="1">
                <a:latin typeface="+mn-lt"/>
              </a:rPr>
              <a:t>Sodergren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 err="1">
                <a:latin typeface="+mn-lt"/>
              </a:rPr>
              <a:t>Yanjiao</a:t>
            </a:r>
            <a:r>
              <a:rPr lang="en-US" sz="1200" dirty="0">
                <a:latin typeface="+mn-lt"/>
              </a:rPr>
              <a:t> Zhou</a:t>
            </a:r>
          </a:p>
          <a:p>
            <a:pPr algn="l"/>
            <a:r>
              <a:rPr lang="en-US" sz="1200" dirty="0">
                <a:latin typeface="+mn-lt"/>
              </a:rPr>
              <a:t>Shana Leopold</a:t>
            </a:r>
          </a:p>
          <a:p>
            <a:pPr algn="l"/>
            <a:r>
              <a:rPr lang="en-US" sz="1200" dirty="0">
                <a:latin typeface="+mn-lt"/>
              </a:rPr>
              <a:t>Daniel </a:t>
            </a:r>
            <a:r>
              <a:rPr lang="en-US" sz="1200" dirty="0" err="1">
                <a:latin typeface="+mn-lt"/>
              </a:rPr>
              <a:t>Spakowicz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>
                <a:latin typeface="+mn-lt"/>
              </a:rPr>
              <a:t>Blake Hanson</a:t>
            </a:r>
          </a:p>
          <a:p>
            <a:pPr algn="l"/>
            <a:r>
              <a:rPr lang="en-US" sz="1200" dirty="0">
                <a:latin typeface="+mn-lt"/>
              </a:rPr>
              <a:t>Eddy Bautista</a:t>
            </a:r>
          </a:p>
          <a:p>
            <a:pPr algn="l"/>
            <a:r>
              <a:rPr lang="en-US" sz="1200" dirty="0">
                <a:latin typeface="+mn-lt"/>
              </a:rPr>
              <a:t>Lauren Petersen</a:t>
            </a:r>
          </a:p>
          <a:p>
            <a:pPr algn="l"/>
            <a:r>
              <a:rPr lang="en-US" sz="1200" dirty="0">
                <a:latin typeface="+mn-lt"/>
              </a:rPr>
              <a:t>Lei Chen</a:t>
            </a:r>
          </a:p>
          <a:p>
            <a:pPr algn="l"/>
            <a:r>
              <a:rPr lang="en-US" sz="1200" dirty="0">
                <a:latin typeface="+mn-lt"/>
              </a:rPr>
              <a:t>Benjamin Leopold</a:t>
            </a:r>
          </a:p>
          <a:p>
            <a:pPr algn="l"/>
            <a:r>
              <a:rPr lang="en-US" sz="1200" dirty="0" err="1">
                <a:latin typeface="+mn-lt"/>
              </a:rPr>
              <a:t>Sai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err="1">
                <a:latin typeface="+mn-lt"/>
              </a:rPr>
              <a:t>Lek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 err="1">
                <a:latin typeface="+mn-lt"/>
              </a:rPr>
              <a:t>Purva</a:t>
            </a:r>
            <a:r>
              <a:rPr lang="en-US" sz="1200" dirty="0">
                <a:latin typeface="+mn-lt"/>
              </a:rPr>
              <a:t> Vats</a:t>
            </a:r>
          </a:p>
          <a:p>
            <a:pPr algn="l"/>
            <a:endParaRPr lang="en-US" sz="1200" u="sng" dirty="0">
              <a:latin typeface="+mn-lt"/>
            </a:endParaRPr>
          </a:p>
          <a:p>
            <a:pPr algn="l"/>
            <a:r>
              <a:rPr lang="en-US" sz="1200" u="sng" dirty="0">
                <a:latin typeface="+mn-lt"/>
              </a:rPr>
              <a:t>Jon Bernstein</a:t>
            </a:r>
          </a:p>
          <a:p>
            <a:pPr algn="l"/>
            <a:endParaRPr lang="en-US" sz="1200" dirty="0">
              <a:latin typeface="+mn-lt"/>
            </a:endParaRPr>
          </a:p>
          <a:p>
            <a:pPr algn="l"/>
            <a:endParaRPr lang="en-US" sz="1200" dirty="0">
              <a:latin typeface="+mn-lt"/>
            </a:endParaRPr>
          </a:p>
          <a:p>
            <a:pPr algn="l"/>
            <a:endParaRPr lang="en-US" sz="1200" dirty="0"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079" y="784509"/>
            <a:ext cx="1724450" cy="740487"/>
          </a:xfrm>
          <a:prstGeom prst="rect">
            <a:avLst/>
          </a:prstGeom>
        </p:spPr>
      </p:pic>
      <p:pic>
        <p:nvPicPr>
          <p:cNvPr id="9" name="Picture 21" descr="Jacks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7" t="16934" r="50278" b="39977"/>
          <a:stretch>
            <a:fillRect/>
          </a:stretch>
        </p:blipFill>
        <p:spPr bwMode="auto">
          <a:xfrm>
            <a:off x="5848078" y="1522351"/>
            <a:ext cx="471725" cy="28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7" descr="som_logo_dk240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" t="-684" r="83528" b="40695"/>
          <a:stretch>
            <a:fillRect/>
          </a:stretch>
        </p:blipFill>
        <p:spPr bwMode="auto">
          <a:xfrm>
            <a:off x="5840382" y="784509"/>
            <a:ext cx="319497" cy="38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172201" y="2743201"/>
            <a:ext cx="1428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u="sng" dirty="0">
                <a:latin typeface="+mn-lt"/>
              </a:rPr>
              <a:t>NIH</a:t>
            </a:r>
          </a:p>
          <a:p>
            <a:pPr algn="l"/>
            <a:r>
              <a:rPr lang="en-US" sz="1200" dirty="0" err="1">
                <a:latin typeface="+mn-lt"/>
              </a:rPr>
              <a:t>Lita</a:t>
            </a:r>
            <a:r>
              <a:rPr lang="en-US" sz="1200" dirty="0">
                <a:latin typeface="+mn-lt"/>
              </a:rPr>
              <a:t> Proctor</a:t>
            </a:r>
          </a:p>
          <a:p>
            <a:pPr algn="l"/>
            <a:r>
              <a:rPr lang="en-US" sz="1200" dirty="0">
                <a:latin typeface="+mn-lt"/>
              </a:rPr>
              <a:t>Salvatore </a:t>
            </a:r>
            <a:r>
              <a:rPr lang="en-US" sz="1200" dirty="0" err="1">
                <a:latin typeface="+mn-lt"/>
              </a:rPr>
              <a:t>Sechi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>
                <a:latin typeface="+mn-lt"/>
              </a:rPr>
              <a:t>Jon </a:t>
            </a:r>
            <a:r>
              <a:rPr lang="en-US" sz="1200" dirty="0" err="1">
                <a:latin typeface="+mn-lt"/>
              </a:rPr>
              <a:t>LoTempio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>
                <a:latin typeface="+mn-lt"/>
              </a:rPr>
              <a:t>And other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829050" y="3680505"/>
            <a:ext cx="3429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1200" u="sng" dirty="0">
                <a:latin typeface="+mn-lt"/>
              </a:rPr>
              <a:t>McLaughlin Lab</a:t>
            </a:r>
          </a:p>
          <a:p>
            <a:pPr algn="l"/>
            <a:r>
              <a:rPr lang="en-US" sz="1200" dirty="0">
                <a:latin typeface="+mn-lt"/>
              </a:rPr>
              <a:t>Tracy McLaughlin</a:t>
            </a:r>
          </a:p>
          <a:p>
            <a:pPr algn="l"/>
            <a:r>
              <a:rPr lang="en-US" sz="1200" dirty="0">
                <a:latin typeface="+mn-lt"/>
              </a:rPr>
              <a:t>Colleen Craig</a:t>
            </a:r>
          </a:p>
          <a:p>
            <a:pPr algn="l"/>
            <a:r>
              <a:rPr lang="en-US" sz="1200" dirty="0">
                <a:latin typeface="+mn-lt"/>
              </a:rPr>
              <a:t>Candice </a:t>
            </a:r>
            <a:r>
              <a:rPr lang="en-US" sz="1200" dirty="0" err="1">
                <a:latin typeface="+mn-lt"/>
              </a:rPr>
              <a:t>Allister</a:t>
            </a:r>
            <a:endParaRPr lang="en-US" sz="1200" dirty="0">
              <a:latin typeface="+mn-lt"/>
            </a:endParaRPr>
          </a:p>
          <a:p>
            <a:pPr algn="l"/>
            <a:r>
              <a:rPr lang="en-US" sz="1200" dirty="0">
                <a:latin typeface="+mn-lt"/>
              </a:rPr>
              <a:t>Dalia Perelman</a:t>
            </a:r>
          </a:p>
          <a:p>
            <a:pPr algn="l"/>
            <a:r>
              <a:rPr lang="en-US" sz="1200" dirty="0">
                <a:latin typeface="+mn-lt"/>
              </a:rPr>
              <a:t>Elizabeth Colbert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3771901"/>
            <a:ext cx="3429000" cy="11951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395"/>
              </a:lnSpc>
            </a:pPr>
            <a:r>
              <a:rPr lang="en-US" sz="1200" u="sng" dirty="0" err="1"/>
              <a:t>Exposome</a:t>
            </a:r>
            <a:endParaRPr lang="en-US" sz="1200" u="sng" dirty="0"/>
          </a:p>
          <a:p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Chao Jiang</a:t>
            </a:r>
          </a:p>
          <a:p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Xin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Wang</a:t>
            </a:r>
          </a:p>
          <a:p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Jingga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Inlora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Ting Wang</a:t>
            </a:r>
          </a:p>
          <a:p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Xiyan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Li</a:t>
            </a:r>
          </a:p>
        </p:txBody>
      </p:sp>
    </p:spTree>
    <p:extLst>
      <p:ext uri="{BB962C8B-B14F-4D97-AF65-F5344CB8AC3E}">
        <p14:creationId xmlns:p14="http://schemas.microsoft.com/office/powerpoint/2010/main" val="2207824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73F2-6A7F-DC40-B4C8-54FC5B4B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9AFE94-77DB-7F4A-BF3F-48EB3A96DF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72115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12687</TotalTime>
  <Words>1244</Words>
  <Application>Microsoft Macintosh PowerPoint</Application>
  <PresentationFormat>On-screen Show (16:9)</PresentationFormat>
  <Paragraphs>353</Paragraphs>
  <Slides>44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Courier</vt:lpstr>
      <vt:lpstr>Helvetica</vt:lpstr>
      <vt:lpstr>Playfair Display</vt:lpstr>
      <vt:lpstr>Source Sans Pro</vt:lpstr>
      <vt:lpstr>Simple Light</vt:lpstr>
      <vt:lpstr>Big Data and Health</vt:lpstr>
      <vt:lpstr>PowerPoint Presentation</vt:lpstr>
      <vt:lpstr>Importance in Individual Variation from “Normal”</vt:lpstr>
      <vt:lpstr>Health Is a Product of Genome &amp; Exposome</vt:lpstr>
      <vt:lpstr>PowerPoint Presentation</vt:lpstr>
      <vt:lpstr>PowerPoint Presentation</vt:lpstr>
      <vt:lpstr>Genome Sequencing – First 70 People</vt:lpstr>
      <vt:lpstr>PowerPoint Presentation</vt:lpstr>
      <vt:lpstr>Abdominal Aortic Aneurysm: High Prevalence and Mortality</vt:lpstr>
      <vt:lpstr>Identifying Genes Associated with AAA</vt:lpstr>
      <vt:lpstr>Relevant Modules</vt:lpstr>
      <vt:lpstr>Predict AAA Using Personal Genomes and Lifestyles</vt:lpstr>
      <vt:lpstr>Clinical Utility</vt:lpstr>
      <vt:lpstr>PowerPoint Presentation</vt:lpstr>
      <vt:lpstr>MGUS PreCancer: High IgM</vt:lpstr>
      <vt:lpstr>PowerPoint Presentation</vt:lpstr>
      <vt:lpstr>Transitions in DM status</vt:lpstr>
      <vt:lpstr>Insulin Secretion Rate Clustering </vt:lpstr>
      <vt:lpstr>PowerPoint Presentation</vt:lpstr>
      <vt:lpstr>Follow Personal Transcriptome and Methylome Over Three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Latest Wearable: Human Exposome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Glucotypes reveal new patterns of glucose dysregulation</dc:title>
  <cp:lastModifiedBy>Michael Snyder PhD</cp:lastModifiedBy>
  <cp:revision>95</cp:revision>
  <cp:lastPrinted>2018-09-20T01:34:03Z</cp:lastPrinted>
  <dcterms:modified xsi:type="dcterms:W3CDTF">2019-12-07T16:51:16Z</dcterms:modified>
</cp:coreProperties>
</file>