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7" r:id="rId1"/>
  </p:sldMasterIdLst>
  <p:notesMasterIdLst>
    <p:notesMasterId r:id="rId12"/>
  </p:notesMasterIdLst>
  <p:sldIdLst>
    <p:sldId id="264" r:id="rId2"/>
    <p:sldId id="256" r:id="rId3"/>
    <p:sldId id="257" r:id="rId4"/>
    <p:sldId id="265" r:id="rId5"/>
    <p:sldId id="258" r:id="rId6"/>
    <p:sldId id="259" r:id="rId7"/>
    <p:sldId id="260" r:id="rId8"/>
    <p:sldId id="261" r:id="rId9"/>
    <p:sldId id="262"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D0DE"/>
    <a:srgbClr val="B1D60C"/>
    <a:srgbClr val="8BD6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31"/>
    <p:restoredTop sz="94663"/>
  </p:normalViewPr>
  <p:slideViewPr>
    <p:cSldViewPr snapToGrid="0" snapToObjects="1">
      <p:cViewPr varScale="1">
        <p:scale>
          <a:sx n="109" d="100"/>
          <a:sy n="109" d="100"/>
        </p:scale>
        <p:origin x="26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4.png"/></Relationships>
</file>

<file path=ppt/diagrams/_rels/drawing1.xml.rels><?xml version="1.0" encoding="UTF-8" standalone="yes"?>
<Relationships xmlns="http://schemas.openxmlformats.org/package/2006/relationships"><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8C5EDA-5058-1549-991C-CD097155D8B9}" type="doc">
      <dgm:prSet loTypeId="urn:microsoft.com/office/officeart/2008/layout/TitlePictureLineup" loCatId="" qsTypeId="urn:microsoft.com/office/officeart/2005/8/quickstyle/3d1" qsCatId="3D" csTypeId="urn:microsoft.com/office/officeart/2005/8/colors/colorful1" csCatId="colorful" phldr="1"/>
      <dgm:spPr/>
      <dgm:t>
        <a:bodyPr/>
        <a:lstStyle/>
        <a:p>
          <a:endParaRPr lang="en-US"/>
        </a:p>
      </dgm:t>
    </dgm:pt>
    <dgm:pt modelId="{BFBB781B-527B-2F4A-A2A5-0C2D1A9BB8A7}">
      <dgm:prSet phldrT="[Text]"/>
      <dgm:spPr/>
      <dgm:t>
        <a:bodyPr/>
        <a:lstStyle/>
        <a:p>
          <a:r>
            <a:rPr lang="en-US" dirty="0"/>
            <a:t>CBS Challenge</a:t>
          </a:r>
        </a:p>
      </dgm:t>
    </dgm:pt>
    <dgm:pt modelId="{400F4C19-204E-4D40-A8C0-65AE0F5272D5}" type="parTrans" cxnId="{D8D87F12-6D6B-C143-BB0D-A91708024B30}">
      <dgm:prSet/>
      <dgm:spPr/>
      <dgm:t>
        <a:bodyPr/>
        <a:lstStyle/>
        <a:p>
          <a:endParaRPr lang="en-US"/>
        </a:p>
      </dgm:t>
    </dgm:pt>
    <dgm:pt modelId="{3CA0FCDC-1FE4-8648-A462-32CB0E763CA7}" type="sibTrans" cxnId="{D8D87F12-6D6B-C143-BB0D-A91708024B30}">
      <dgm:prSet/>
      <dgm:spPr/>
      <dgm:t>
        <a:bodyPr/>
        <a:lstStyle/>
        <a:p>
          <a:endParaRPr lang="en-US"/>
        </a:p>
      </dgm:t>
    </dgm:pt>
    <dgm:pt modelId="{667814E4-7CB5-4E40-8EB3-04D0F0A0A9A1}">
      <dgm:prSet phldrT="[Text]" custT="1"/>
      <dgm:spPr/>
      <dgm:t>
        <a:bodyPr/>
        <a:lstStyle/>
        <a:p>
          <a:r>
            <a:rPr lang="en-US" sz="2400" dirty="0">
              <a:latin typeface="Times New Roman" panose="02020603050405020304" pitchFamily="18" charset="0"/>
              <a:cs typeface="Times New Roman" panose="02020603050405020304" pitchFamily="18" charset="0"/>
            </a:rPr>
            <a:t>Experimental data from model organism may not always match with the predictions based on human sequence</a:t>
          </a:r>
          <a:endParaRPr lang="en-US" sz="2400" dirty="0"/>
        </a:p>
      </dgm:t>
    </dgm:pt>
    <dgm:pt modelId="{859644CB-CAD6-184B-99E0-9B3816E1C438}" type="parTrans" cxnId="{7FE4419F-8AE8-3C48-9F55-A84E77072510}">
      <dgm:prSet/>
      <dgm:spPr/>
      <dgm:t>
        <a:bodyPr/>
        <a:lstStyle/>
        <a:p>
          <a:endParaRPr lang="en-US"/>
        </a:p>
      </dgm:t>
    </dgm:pt>
    <dgm:pt modelId="{34E1B11A-868A-264B-B7F4-83D5065A19C5}" type="sibTrans" cxnId="{7FE4419F-8AE8-3C48-9F55-A84E77072510}">
      <dgm:prSet/>
      <dgm:spPr/>
      <dgm:t>
        <a:bodyPr/>
        <a:lstStyle/>
        <a:p>
          <a:endParaRPr lang="en-US"/>
        </a:p>
      </dgm:t>
    </dgm:pt>
    <dgm:pt modelId="{A89D6CBE-6EEC-B740-85C6-8F5C9D50CD5D}">
      <dgm:prSet phldrT="[Text]"/>
      <dgm:spPr/>
      <dgm:t>
        <a:bodyPr/>
        <a:lstStyle/>
        <a:p>
          <a:r>
            <a:rPr lang="en-US" dirty="0"/>
            <a:t>RAD50-MRN challenge</a:t>
          </a:r>
        </a:p>
      </dgm:t>
    </dgm:pt>
    <dgm:pt modelId="{9D0BEE72-5ACE-174E-85A5-10DEDB2B278C}" type="parTrans" cxnId="{8824873D-51E9-7A42-BF12-E972EF696421}">
      <dgm:prSet/>
      <dgm:spPr/>
      <dgm:t>
        <a:bodyPr/>
        <a:lstStyle/>
        <a:p>
          <a:endParaRPr lang="en-US"/>
        </a:p>
      </dgm:t>
    </dgm:pt>
    <dgm:pt modelId="{5B3884CA-0FDB-D543-AACE-EB347171C263}" type="sibTrans" cxnId="{8824873D-51E9-7A42-BF12-E972EF696421}">
      <dgm:prSet/>
      <dgm:spPr/>
      <dgm:t>
        <a:bodyPr/>
        <a:lstStyle/>
        <a:p>
          <a:endParaRPr lang="en-US"/>
        </a:p>
      </dgm:t>
    </dgm:pt>
    <dgm:pt modelId="{7194D8C5-B91E-1F40-AD75-6A2130B444D6}">
      <dgm:prSet phldrT="[Text]" custT="1"/>
      <dgm:spPr/>
      <dgm:t>
        <a:bodyPr/>
        <a:lstStyle/>
        <a:p>
          <a:r>
            <a:rPr lang="en-US" sz="2300" b="0" dirty="0">
              <a:latin typeface="Times New Roman" panose="02020603050405020304" pitchFamily="18" charset="0"/>
              <a:cs typeface="Times New Roman" panose="02020603050405020304" pitchFamily="18" charset="0"/>
            </a:rPr>
            <a:t>Gene specific or domain specific </a:t>
          </a:r>
          <a:r>
            <a:rPr lang="en-US" sz="2400" b="0" dirty="0">
              <a:latin typeface="Times New Roman" panose="02020603050405020304" pitchFamily="18" charset="0"/>
              <a:cs typeface="Times New Roman" panose="02020603050405020304" pitchFamily="18" charset="0"/>
            </a:rPr>
            <a:t>model</a:t>
          </a:r>
          <a:r>
            <a:rPr lang="en-US" sz="2300" b="0" dirty="0">
              <a:latin typeface="Times New Roman" panose="02020603050405020304" pitchFamily="18" charset="0"/>
              <a:cs typeface="Times New Roman" panose="02020603050405020304" pitchFamily="18" charset="0"/>
            </a:rPr>
            <a:t> is necessary</a:t>
          </a:r>
        </a:p>
      </dgm:t>
    </dgm:pt>
    <dgm:pt modelId="{1BBD0B39-A802-FF48-88D1-93DBECBDFD12}" type="parTrans" cxnId="{08756883-E7F1-EA41-84E7-F1E888144EA3}">
      <dgm:prSet/>
      <dgm:spPr/>
      <dgm:t>
        <a:bodyPr/>
        <a:lstStyle/>
        <a:p>
          <a:endParaRPr lang="en-US"/>
        </a:p>
      </dgm:t>
    </dgm:pt>
    <dgm:pt modelId="{8512EA50-28AF-A848-9176-BF1A1B858E25}" type="sibTrans" cxnId="{08756883-E7F1-EA41-84E7-F1E888144EA3}">
      <dgm:prSet/>
      <dgm:spPr/>
      <dgm:t>
        <a:bodyPr/>
        <a:lstStyle/>
        <a:p>
          <a:endParaRPr lang="en-US"/>
        </a:p>
      </dgm:t>
    </dgm:pt>
    <dgm:pt modelId="{164115D4-F084-3844-8CF6-7D27510D4606}" type="pres">
      <dgm:prSet presAssocID="{FC8C5EDA-5058-1549-991C-CD097155D8B9}" presName="Name0" presStyleCnt="0">
        <dgm:presLayoutVars>
          <dgm:dir/>
        </dgm:presLayoutVars>
      </dgm:prSet>
      <dgm:spPr/>
    </dgm:pt>
    <dgm:pt modelId="{823DF706-8C44-084D-B0C2-68C8D0F6FC34}" type="pres">
      <dgm:prSet presAssocID="{BFBB781B-527B-2F4A-A2A5-0C2D1A9BB8A7}" presName="composite" presStyleCnt="0"/>
      <dgm:spPr/>
    </dgm:pt>
    <dgm:pt modelId="{E8E1F5C1-608A-1A4A-BEFB-59DFA833553F}" type="pres">
      <dgm:prSet presAssocID="{BFBB781B-527B-2F4A-A2A5-0C2D1A9BB8A7}" presName="Accent" presStyleLbl="alignAcc1" presStyleIdx="0" presStyleCnt="2"/>
      <dgm:spPr/>
    </dgm:pt>
    <dgm:pt modelId="{E25E6F92-438A-0C45-BD11-2030E3EC41E3}" type="pres">
      <dgm:prSet presAssocID="{BFBB781B-527B-2F4A-A2A5-0C2D1A9BB8A7}" presName="Image" presStyleLbl="node1" presStyleIdx="0" presStyleCnt="2" custLinFactNeighborX="-2659" custLinFactNeighborY="-888"/>
      <dgm:spPr>
        <a:blipFill rotWithShape="1">
          <a:blip xmlns:r="http://schemas.openxmlformats.org/officeDocument/2006/relationships" r:embed="rId1"/>
          <a:srcRect/>
          <a:stretch>
            <a:fillRect l="-7000" r="-7000"/>
          </a:stretch>
        </a:blipFill>
      </dgm:spPr>
    </dgm:pt>
    <dgm:pt modelId="{A5319FF8-16DF-D240-99DB-88CB6B070C45}" type="pres">
      <dgm:prSet presAssocID="{BFBB781B-527B-2F4A-A2A5-0C2D1A9BB8A7}" presName="Child" presStyleLbl="revTx" presStyleIdx="0" presStyleCnt="2" custScaleX="127683" custScaleY="96275">
        <dgm:presLayoutVars>
          <dgm:bulletEnabled val="1"/>
        </dgm:presLayoutVars>
      </dgm:prSet>
      <dgm:spPr/>
    </dgm:pt>
    <dgm:pt modelId="{22A7D413-37A1-404D-8772-0F9F285F94D2}" type="pres">
      <dgm:prSet presAssocID="{BFBB781B-527B-2F4A-A2A5-0C2D1A9BB8A7}" presName="Parent" presStyleLbl="alignNode1" presStyleIdx="0" presStyleCnt="2">
        <dgm:presLayoutVars>
          <dgm:bulletEnabled val="1"/>
        </dgm:presLayoutVars>
      </dgm:prSet>
      <dgm:spPr/>
    </dgm:pt>
    <dgm:pt modelId="{33CE80B1-970E-C847-98A4-9CECC627BE79}" type="pres">
      <dgm:prSet presAssocID="{3CA0FCDC-1FE4-8648-A462-32CB0E763CA7}" presName="sibTrans" presStyleCnt="0"/>
      <dgm:spPr/>
    </dgm:pt>
    <dgm:pt modelId="{1FDE5339-908C-DC46-A49A-1459D66080D0}" type="pres">
      <dgm:prSet presAssocID="{A89D6CBE-6EEC-B740-85C6-8F5C9D50CD5D}" presName="composite" presStyleCnt="0"/>
      <dgm:spPr/>
    </dgm:pt>
    <dgm:pt modelId="{45DCC6F1-98AF-0D4F-B007-531080A61C1E}" type="pres">
      <dgm:prSet presAssocID="{A89D6CBE-6EEC-B740-85C6-8F5C9D50CD5D}" presName="Accent" presStyleLbl="alignAcc1" presStyleIdx="1" presStyleCnt="2"/>
      <dgm:spPr/>
    </dgm:pt>
    <dgm:pt modelId="{48C115D2-9F73-4448-AB94-C428FF8B04D4}" type="pres">
      <dgm:prSet presAssocID="{A89D6CBE-6EEC-B740-85C6-8F5C9D50CD5D}" presName="Image" presStyleLbl="node1" presStyleIdx="1" presStyleCnt="2"/>
      <dgm:spPr/>
    </dgm:pt>
    <dgm:pt modelId="{256A3542-9404-1243-949B-FB7D74DBBB51}" type="pres">
      <dgm:prSet presAssocID="{A89D6CBE-6EEC-B740-85C6-8F5C9D50CD5D}" presName="Child" presStyleLbl="revTx" presStyleIdx="1" presStyleCnt="2" custScaleY="91463">
        <dgm:presLayoutVars>
          <dgm:bulletEnabled val="1"/>
        </dgm:presLayoutVars>
      </dgm:prSet>
      <dgm:spPr/>
    </dgm:pt>
    <dgm:pt modelId="{D17D7E17-88CF-3E4D-B12A-FDD258CB513F}" type="pres">
      <dgm:prSet presAssocID="{A89D6CBE-6EEC-B740-85C6-8F5C9D50CD5D}" presName="Parent" presStyleLbl="alignNode1" presStyleIdx="1" presStyleCnt="2">
        <dgm:presLayoutVars>
          <dgm:bulletEnabled val="1"/>
        </dgm:presLayoutVars>
      </dgm:prSet>
      <dgm:spPr/>
    </dgm:pt>
  </dgm:ptLst>
  <dgm:cxnLst>
    <dgm:cxn modelId="{D8D87F12-6D6B-C143-BB0D-A91708024B30}" srcId="{FC8C5EDA-5058-1549-991C-CD097155D8B9}" destId="{BFBB781B-527B-2F4A-A2A5-0C2D1A9BB8A7}" srcOrd="0" destOrd="0" parTransId="{400F4C19-204E-4D40-A8C0-65AE0F5272D5}" sibTransId="{3CA0FCDC-1FE4-8648-A462-32CB0E763CA7}"/>
    <dgm:cxn modelId="{8824873D-51E9-7A42-BF12-E972EF696421}" srcId="{FC8C5EDA-5058-1549-991C-CD097155D8B9}" destId="{A89D6CBE-6EEC-B740-85C6-8F5C9D50CD5D}" srcOrd="1" destOrd="0" parTransId="{9D0BEE72-5ACE-174E-85A5-10DEDB2B278C}" sibTransId="{5B3884CA-0FDB-D543-AACE-EB347171C263}"/>
    <dgm:cxn modelId="{D07D0E68-1A4D-DA49-922F-B37B6B9D5972}" type="presOf" srcId="{FC8C5EDA-5058-1549-991C-CD097155D8B9}" destId="{164115D4-F084-3844-8CF6-7D27510D4606}" srcOrd="0" destOrd="0" presId="urn:microsoft.com/office/officeart/2008/layout/TitlePictureLineup"/>
    <dgm:cxn modelId="{67328A6C-8BB9-2340-BEA8-5A0B43FE1075}" type="presOf" srcId="{7194D8C5-B91E-1F40-AD75-6A2130B444D6}" destId="{256A3542-9404-1243-949B-FB7D74DBBB51}" srcOrd="0" destOrd="0" presId="urn:microsoft.com/office/officeart/2008/layout/TitlePictureLineup"/>
    <dgm:cxn modelId="{08756883-E7F1-EA41-84E7-F1E888144EA3}" srcId="{A89D6CBE-6EEC-B740-85C6-8F5C9D50CD5D}" destId="{7194D8C5-B91E-1F40-AD75-6A2130B444D6}" srcOrd="0" destOrd="0" parTransId="{1BBD0B39-A802-FF48-88D1-93DBECBDFD12}" sibTransId="{8512EA50-28AF-A848-9176-BF1A1B858E25}"/>
    <dgm:cxn modelId="{ADF66495-7675-8A4E-9EB3-BCD40FF989AB}" type="presOf" srcId="{BFBB781B-527B-2F4A-A2A5-0C2D1A9BB8A7}" destId="{22A7D413-37A1-404D-8772-0F9F285F94D2}" srcOrd="0" destOrd="0" presId="urn:microsoft.com/office/officeart/2008/layout/TitlePictureLineup"/>
    <dgm:cxn modelId="{7FE4419F-8AE8-3C48-9F55-A84E77072510}" srcId="{BFBB781B-527B-2F4A-A2A5-0C2D1A9BB8A7}" destId="{667814E4-7CB5-4E40-8EB3-04D0F0A0A9A1}" srcOrd="0" destOrd="0" parTransId="{859644CB-CAD6-184B-99E0-9B3816E1C438}" sibTransId="{34E1B11A-868A-264B-B7F4-83D5065A19C5}"/>
    <dgm:cxn modelId="{F14ABCDB-68B7-8145-AA0D-FAD1EEF888E0}" type="presOf" srcId="{A89D6CBE-6EEC-B740-85C6-8F5C9D50CD5D}" destId="{D17D7E17-88CF-3E4D-B12A-FDD258CB513F}" srcOrd="0" destOrd="0" presId="urn:microsoft.com/office/officeart/2008/layout/TitlePictureLineup"/>
    <dgm:cxn modelId="{CE0594F4-4BD1-F840-9C7A-0C618BCBC4A0}" type="presOf" srcId="{667814E4-7CB5-4E40-8EB3-04D0F0A0A9A1}" destId="{A5319FF8-16DF-D240-99DB-88CB6B070C45}" srcOrd="0" destOrd="0" presId="urn:microsoft.com/office/officeart/2008/layout/TitlePictureLineup"/>
    <dgm:cxn modelId="{794DA171-39F3-9D46-8A54-1B9583B7E479}" type="presParOf" srcId="{164115D4-F084-3844-8CF6-7D27510D4606}" destId="{823DF706-8C44-084D-B0C2-68C8D0F6FC34}" srcOrd="0" destOrd="0" presId="urn:microsoft.com/office/officeart/2008/layout/TitlePictureLineup"/>
    <dgm:cxn modelId="{9DB8A723-CF5C-2A45-BB40-13A001159FAB}" type="presParOf" srcId="{823DF706-8C44-084D-B0C2-68C8D0F6FC34}" destId="{E8E1F5C1-608A-1A4A-BEFB-59DFA833553F}" srcOrd="0" destOrd="0" presId="urn:microsoft.com/office/officeart/2008/layout/TitlePictureLineup"/>
    <dgm:cxn modelId="{63B0683B-1A08-8345-8656-EE130461329C}" type="presParOf" srcId="{823DF706-8C44-084D-B0C2-68C8D0F6FC34}" destId="{E25E6F92-438A-0C45-BD11-2030E3EC41E3}" srcOrd="1" destOrd="0" presId="urn:microsoft.com/office/officeart/2008/layout/TitlePictureLineup"/>
    <dgm:cxn modelId="{68D87FD9-8E17-DF4E-AD59-EBA679CBB8A8}" type="presParOf" srcId="{823DF706-8C44-084D-B0C2-68C8D0F6FC34}" destId="{A5319FF8-16DF-D240-99DB-88CB6B070C45}" srcOrd="2" destOrd="0" presId="urn:microsoft.com/office/officeart/2008/layout/TitlePictureLineup"/>
    <dgm:cxn modelId="{8E899DDF-F009-2646-B1EB-65B5D01220D9}" type="presParOf" srcId="{823DF706-8C44-084D-B0C2-68C8D0F6FC34}" destId="{22A7D413-37A1-404D-8772-0F9F285F94D2}" srcOrd="3" destOrd="0" presId="urn:microsoft.com/office/officeart/2008/layout/TitlePictureLineup"/>
    <dgm:cxn modelId="{C10CA611-85EB-204B-9945-278C0989C38A}" type="presParOf" srcId="{164115D4-F084-3844-8CF6-7D27510D4606}" destId="{33CE80B1-970E-C847-98A4-9CECC627BE79}" srcOrd="1" destOrd="0" presId="urn:microsoft.com/office/officeart/2008/layout/TitlePictureLineup"/>
    <dgm:cxn modelId="{E1485279-3230-F64F-8C55-33DA6C70C6CC}" type="presParOf" srcId="{164115D4-F084-3844-8CF6-7D27510D4606}" destId="{1FDE5339-908C-DC46-A49A-1459D66080D0}" srcOrd="2" destOrd="0" presId="urn:microsoft.com/office/officeart/2008/layout/TitlePictureLineup"/>
    <dgm:cxn modelId="{84EB0539-DC0D-7249-AF59-F137832BF892}" type="presParOf" srcId="{1FDE5339-908C-DC46-A49A-1459D66080D0}" destId="{45DCC6F1-98AF-0D4F-B007-531080A61C1E}" srcOrd="0" destOrd="0" presId="urn:microsoft.com/office/officeart/2008/layout/TitlePictureLineup"/>
    <dgm:cxn modelId="{27F14089-701B-2343-9769-E5599A711C5D}" type="presParOf" srcId="{1FDE5339-908C-DC46-A49A-1459D66080D0}" destId="{48C115D2-9F73-4448-AB94-C428FF8B04D4}" srcOrd="1" destOrd="0" presId="urn:microsoft.com/office/officeart/2008/layout/TitlePictureLineup"/>
    <dgm:cxn modelId="{34FA5150-F9A2-834E-BBE7-216BDD8C724F}" type="presParOf" srcId="{1FDE5339-908C-DC46-A49A-1459D66080D0}" destId="{256A3542-9404-1243-949B-FB7D74DBBB51}" srcOrd="2" destOrd="0" presId="urn:microsoft.com/office/officeart/2008/layout/TitlePictureLineup"/>
    <dgm:cxn modelId="{B0107D13-FD25-614F-B8A9-F5911A40EC4F}" type="presParOf" srcId="{1FDE5339-908C-DC46-A49A-1459D66080D0}" destId="{D17D7E17-88CF-3E4D-B12A-FDD258CB513F}" srcOrd="3" destOrd="0" presId="urn:microsoft.com/office/officeart/2008/layout/TitlePictureLineu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7F3DE0-4129-F847-BFCB-562E832009DB}" type="doc">
      <dgm:prSet loTypeId="urn:microsoft.com/office/officeart/2005/8/layout/cycle1" loCatId="" qsTypeId="urn:microsoft.com/office/officeart/2005/8/quickstyle/3d1" qsCatId="3D" csTypeId="urn:microsoft.com/office/officeart/2005/8/colors/colorful1" csCatId="colorful" phldr="1"/>
      <dgm:spPr/>
      <dgm:t>
        <a:bodyPr/>
        <a:lstStyle/>
        <a:p>
          <a:endParaRPr lang="en-US"/>
        </a:p>
      </dgm:t>
    </dgm:pt>
    <dgm:pt modelId="{FE8E9770-F0A1-C04F-8C0A-FFCA9C7A558D}">
      <dgm:prSet phldrT="[Text]" custT="1"/>
      <dgm:spPr/>
      <dgm:t>
        <a:bodyPr/>
        <a:lstStyle/>
        <a:p>
          <a:r>
            <a:rPr lang="en-US" sz="2400" dirty="0">
              <a:latin typeface="Times New Roman" panose="02020603050405020304" pitchFamily="18" charset="0"/>
              <a:cs typeface="Times New Roman" panose="02020603050405020304" pitchFamily="18" charset="0"/>
            </a:rPr>
            <a:t>Relevant Challenges &amp; announcements ahead of time</a:t>
          </a:r>
        </a:p>
      </dgm:t>
    </dgm:pt>
    <dgm:pt modelId="{178DEF80-6BBA-7843-A106-C87CEE350D33}" type="parTrans" cxnId="{69A1A51E-548E-2348-B6AB-9B58435A5F6E}">
      <dgm:prSet/>
      <dgm:spPr/>
      <dgm:t>
        <a:bodyPr/>
        <a:lstStyle/>
        <a:p>
          <a:endParaRPr lang="en-US" sz="2400">
            <a:latin typeface="Times New Roman" panose="02020603050405020304" pitchFamily="18" charset="0"/>
            <a:cs typeface="Times New Roman" panose="02020603050405020304" pitchFamily="18" charset="0"/>
          </a:endParaRPr>
        </a:p>
      </dgm:t>
    </dgm:pt>
    <dgm:pt modelId="{C8A99091-5495-8341-803B-2963A86D7936}" type="sibTrans" cxnId="{69A1A51E-548E-2348-B6AB-9B58435A5F6E}">
      <dgm:prSet/>
      <dgm:spPr/>
      <dgm:t>
        <a:bodyPr/>
        <a:lstStyle/>
        <a:p>
          <a:endParaRPr lang="en-US" sz="2400">
            <a:latin typeface="Times New Roman" panose="02020603050405020304" pitchFamily="18" charset="0"/>
            <a:cs typeface="Times New Roman" panose="02020603050405020304" pitchFamily="18" charset="0"/>
          </a:endParaRPr>
        </a:p>
      </dgm:t>
    </dgm:pt>
    <dgm:pt modelId="{8113861F-A17F-2F45-86D2-DCAEDFCCBBC7}">
      <dgm:prSet phldrT="[Text]" custT="1"/>
      <dgm:spPr/>
      <dgm:t>
        <a:bodyPr/>
        <a:lstStyle/>
        <a:p>
          <a:pPr>
            <a:lnSpc>
              <a:spcPct val="100000"/>
            </a:lnSpc>
          </a:pPr>
          <a:r>
            <a:rPr lang="en-US" sz="2400" dirty="0">
              <a:latin typeface="Times New Roman" panose="02020603050405020304" pitchFamily="18" charset="0"/>
              <a:cs typeface="Times New Roman" panose="02020603050405020304" pitchFamily="18" charset="0"/>
            </a:rPr>
            <a:t>Good Assessment</a:t>
          </a:r>
        </a:p>
        <a:p>
          <a:pPr>
            <a:lnSpc>
              <a:spcPct val="100000"/>
            </a:lnSpc>
          </a:pPr>
          <a:r>
            <a:rPr lang="en-US" sz="2400" dirty="0">
              <a:latin typeface="Times New Roman" panose="02020603050405020304" pitchFamily="18" charset="0"/>
              <a:cs typeface="Times New Roman" panose="02020603050405020304" pitchFamily="18" charset="0"/>
            </a:rPr>
            <a:t>Protocol + CAGI Gold standard validation set</a:t>
          </a:r>
        </a:p>
      </dgm:t>
    </dgm:pt>
    <dgm:pt modelId="{42A24C83-1EC9-8F4D-A90A-8A5CE0D172D4}" type="parTrans" cxnId="{86608A4B-F4EB-7D46-A7BB-F2578C7B4AA3}">
      <dgm:prSet/>
      <dgm:spPr/>
      <dgm:t>
        <a:bodyPr/>
        <a:lstStyle/>
        <a:p>
          <a:endParaRPr lang="en-US" sz="2400">
            <a:latin typeface="Times New Roman" panose="02020603050405020304" pitchFamily="18" charset="0"/>
            <a:cs typeface="Times New Roman" panose="02020603050405020304" pitchFamily="18" charset="0"/>
          </a:endParaRPr>
        </a:p>
      </dgm:t>
    </dgm:pt>
    <dgm:pt modelId="{AEF8073B-DCE5-5148-AAA1-AD99181C6310}" type="sibTrans" cxnId="{86608A4B-F4EB-7D46-A7BB-F2578C7B4AA3}">
      <dgm:prSet/>
      <dgm:spPr/>
      <dgm:t>
        <a:bodyPr/>
        <a:lstStyle/>
        <a:p>
          <a:endParaRPr lang="en-US" sz="2400">
            <a:latin typeface="Times New Roman" panose="02020603050405020304" pitchFamily="18" charset="0"/>
            <a:cs typeface="Times New Roman" panose="02020603050405020304" pitchFamily="18" charset="0"/>
          </a:endParaRPr>
        </a:p>
      </dgm:t>
    </dgm:pt>
    <dgm:pt modelId="{251F118D-6CC6-144B-860F-14CE97358212}">
      <dgm:prSet phldrT="[Text]" custT="1"/>
      <dgm:spPr/>
      <dgm:t>
        <a:bodyPr/>
        <a:lstStyle/>
        <a:p>
          <a:r>
            <a:rPr lang="en-US" sz="2400" dirty="0">
              <a:latin typeface="Times New Roman" panose="02020603050405020304" pitchFamily="18" charset="0"/>
              <a:cs typeface="Times New Roman" panose="02020603050405020304" pitchFamily="18" charset="0"/>
            </a:rPr>
            <a:t>Publications &amp; use of social media</a:t>
          </a:r>
        </a:p>
      </dgm:t>
    </dgm:pt>
    <dgm:pt modelId="{0F7BA392-4CD7-3042-AA82-503B12AA69BF}" type="parTrans" cxnId="{54981B19-4039-664C-A030-224421E89462}">
      <dgm:prSet/>
      <dgm:spPr/>
      <dgm:t>
        <a:bodyPr/>
        <a:lstStyle/>
        <a:p>
          <a:endParaRPr lang="en-US" sz="2400">
            <a:latin typeface="Times New Roman" panose="02020603050405020304" pitchFamily="18" charset="0"/>
            <a:cs typeface="Times New Roman" panose="02020603050405020304" pitchFamily="18" charset="0"/>
          </a:endParaRPr>
        </a:p>
      </dgm:t>
    </dgm:pt>
    <dgm:pt modelId="{1D90D311-8C5C-A441-BAE5-0BDAB8C5DF5B}" type="sibTrans" cxnId="{54981B19-4039-664C-A030-224421E89462}">
      <dgm:prSet/>
      <dgm:spPr/>
      <dgm:t>
        <a:bodyPr/>
        <a:lstStyle/>
        <a:p>
          <a:endParaRPr lang="en-US" sz="2400">
            <a:latin typeface="Times New Roman" panose="02020603050405020304" pitchFamily="18" charset="0"/>
            <a:cs typeface="Times New Roman" panose="02020603050405020304" pitchFamily="18" charset="0"/>
          </a:endParaRPr>
        </a:p>
      </dgm:t>
    </dgm:pt>
    <dgm:pt modelId="{EBFDF26E-B556-2140-88F2-5176D825D6C6}">
      <dgm:prSet phldrT="[Text]" custT="1"/>
      <dgm:spPr/>
      <dgm:t>
        <a:bodyPr/>
        <a:lstStyle/>
        <a:p>
          <a:r>
            <a:rPr lang="en-US" sz="2400" dirty="0">
              <a:latin typeface="Times New Roman" panose="02020603050405020304" pitchFamily="18" charset="0"/>
              <a:cs typeface="Times New Roman" panose="02020603050405020304" pitchFamily="18" charset="0"/>
            </a:rPr>
            <a:t>Off-season submissions &amp; Rolling evaluation</a:t>
          </a:r>
        </a:p>
      </dgm:t>
    </dgm:pt>
    <dgm:pt modelId="{71C44991-7B12-EE49-9A19-8562B8F02235}" type="parTrans" cxnId="{810CE193-4DA8-D545-8B10-ACE3DB016756}">
      <dgm:prSet/>
      <dgm:spPr/>
      <dgm:t>
        <a:bodyPr/>
        <a:lstStyle/>
        <a:p>
          <a:endParaRPr lang="en-US" sz="2400">
            <a:latin typeface="Times New Roman" panose="02020603050405020304" pitchFamily="18" charset="0"/>
            <a:cs typeface="Times New Roman" panose="02020603050405020304" pitchFamily="18" charset="0"/>
          </a:endParaRPr>
        </a:p>
      </dgm:t>
    </dgm:pt>
    <dgm:pt modelId="{B9A5BF4B-8BEB-0A48-9AE0-7C9B82A6E27E}" type="sibTrans" cxnId="{810CE193-4DA8-D545-8B10-ACE3DB016756}">
      <dgm:prSet/>
      <dgm:spPr/>
      <dgm:t>
        <a:bodyPr/>
        <a:lstStyle/>
        <a:p>
          <a:endParaRPr lang="en-US" sz="2400">
            <a:latin typeface="Times New Roman" panose="02020603050405020304" pitchFamily="18" charset="0"/>
            <a:cs typeface="Times New Roman" panose="02020603050405020304" pitchFamily="18" charset="0"/>
          </a:endParaRPr>
        </a:p>
      </dgm:t>
    </dgm:pt>
    <dgm:pt modelId="{F5E106EB-9730-174B-A289-FE5A02815B87}">
      <dgm:prSet phldrT="[Text]" custT="1"/>
      <dgm:spPr/>
      <dgm:t>
        <a:bodyPr/>
        <a:lstStyle/>
        <a:p>
          <a:r>
            <a:rPr lang="en-US" sz="2400" dirty="0">
              <a:latin typeface="Times New Roman" panose="02020603050405020304" pitchFamily="18" charset="0"/>
              <a:cs typeface="Times New Roman" panose="02020603050405020304" pitchFamily="18" charset="0"/>
            </a:rPr>
            <a:t>CAGI conferences + Job Board</a:t>
          </a:r>
        </a:p>
      </dgm:t>
    </dgm:pt>
    <dgm:pt modelId="{9636358D-F465-214D-B9B8-933A46E7605E}" type="parTrans" cxnId="{37C9D8A1-954F-644A-A039-A975BBE5CBA1}">
      <dgm:prSet/>
      <dgm:spPr/>
      <dgm:t>
        <a:bodyPr/>
        <a:lstStyle/>
        <a:p>
          <a:endParaRPr lang="en-US" sz="2400">
            <a:latin typeface="Times New Roman" panose="02020603050405020304" pitchFamily="18" charset="0"/>
            <a:cs typeface="Times New Roman" panose="02020603050405020304" pitchFamily="18" charset="0"/>
          </a:endParaRPr>
        </a:p>
      </dgm:t>
    </dgm:pt>
    <dgm:pt modelId="{AACA0B01-E9BB-D049-A0B4-D4E81D171C79}" type="sibTrans" cxnId="{37C9D8A1-954F-644A-A039-A975BBE5CBA1}">
      <dgm:prSet/>
      <dgm:spPr/>
      <dgm:t>
        <a:bodyPr/>
        <a:lstStyle/>
        <a:p>
          <a:endParaRPr lang="en-US" sz="2400">
            <a:latin typeface="Times New Roman" panose="02020603050405020304" pitchFamily="18" charset="0"/>
            <a:cs typeface="Times New Roman" panose="02020603050405020304" pitchFamily="18" charset="0"/>
          </a:endParaRPr>
        </a:p>
      </dgm:t>
    </dgm:pt>
    <dgm:pt modelId="{8098E077-F002-994D-8A5B-9A46365AA0D0}" type="pres">
      <dgm:prSet presAssocID="{087F3DE0-4129-F847-BFCB-562E832009DB}" presName="cycle" presStyleCnt="0">
        <dgm:presLayoutVars>
          <dgm:dir/>
          <dgm:resizeHandles val="exact"/>
        </dgm:presLayoutVars>
      </dgm:prSet>
      <dgm:spPr/>
    </dgm:pt>
    <dgm:pt modelId="{D37ECE01-4A22-1A4F-AB5B-78E3B91013CF}" type="pres">
      <dgm:prSet presAssocID="{FE8E9770-F0A1-C04F-8C0A-FFCA9C7A558D}" presName="dummy" presStyleCnt="0"/>
      <dgm:spPr/>
    </dgm:pt>
    <dgm:pt modelId="{005C8DA9-2FEA-8747-9B43-6BC78DD061CB}" type="pres">
      <dgm:prSet presAssocID="{FE8E9770-F0A1-C04F-8C0A-FFCA9C7A558D}" presName="node" presStyleLbl="revTx" presStyleIdx="0" presStyleCnt="5" custScaleX="175327" custScaleY="139646" custRadScaleRad="121905" custRadScaleInc="59373">
        <dgm:presLayoutVars>
          <dgm:bulletEnabled val="1"/>
        </dgm:presLayoutVars>
      </dgm:prSet>
      <dgm:spPr/>
    </dgm:pt>
    <dgm:pt modelId="{EA8C7AE1-FDC7-DD4B-B47A-A2CCC9E67989}" type="pres">
      <dgm:prSet presAssocID="{C8A99091-5495-8341-803B-2963A86D7936}" presName="sibTrans" presStyleLbl="node1" presStyleIdx="0" presStyleCnt="5"/>
      <dgm:spPr/>
    </dgm:pt>
    <dgm:pt modelId="{51EEFF13-CED7-B240-BB3E-299BE0CFE57F}" type="pres">
      <dgm:prSet presAssocID="{8113861F-A17F-2F45-86D2-DCAEDFCCBBC7}" presName="dummy" presStyleCnt="0"/>
      <dgm:spPr/>
    </dgm:pt>
    <dgm:pt modelId="{F90B9EA3-D82A-9745-ADFA-DDC6F8BE159B}" type="pres">
      <dgm:prSet presAssocID="{8113861F-A17F-2F45-86D2-DCAEDFCCBBC7}" presName="node" presStyleLbl="revTx" presStyleIdx="1" presStyleCnt="5" custScaleX="216724" custScaleY="95320" custRadScaleRad="126253" custRadScaleInc="-5696">
        <dgm:presLayoutVars>
          <dgm:bulletEnabled val="1"/>
        </dgm:presLayoutVars>
      </dgm:prSet>
      <dgm:spPr/>
    </dgm:pt>
    <dgm:pt modelId="{7CC6E1F3-839A-D143-A2B7-69084F73FFB1}" type="pres">
      <dgm:prSet presAssocID="{AEF8073B-DCE5-5148-AAA1-AD99181C6310}" presName="sibTrans" presStyleLbl="node1" presStyleIdx="1" presStyleCnt="5"/>
      <dgm:spPr/>
    </dgm:pt>
    <dgm:pt modelId="{FE8A5F20-4753-254F-9674-FF71D88EDF70}" type="pres">
      <dgm:prSet presAssocID="{251F118D-6CC6-144B-860F-14CE97358212}" presName="dummy" presStyleCnt="0"/>
      <dgm:spPr/>
    </dgm:pt>
    <dgm:pt modelId="{807ED308-9F97-964B-983C-F3EC621CF0E0}" type="pres">
      <dgm:prSet presAssocID="{251F118D-6CC6-144B-860F-14CE97358212}" presName="node" presStyleLbl="revTx" presStyleIdx="2" presStyleCnt="5" custScaleX="148343" custRadScaleRad="108359" custRadScaleInc="-16004">
        <dgm:presLayoutVars>
          <dgm:bulletEnabled val="1"/>
        </dgm:presLayoutVars>
      </dgm:prSet>
      <dgm:spPr/>
    </dgm:pt>
    <dgm:pt modelId="{6E4E90BC-38BC-334E-B51D-51181C76DC55}" type="pres">
      <dgm:prSet presAssocID="{1D90D311-8C5C-A441-BAE5-0BDAB8C5DF5B}" presName="sibTrans" presStyleLbl="node1" presStyleIdx="2" presStyleCnt="5"/>
      <dgm:spPr/>
    </dgm:pt>
    <dgm:pt modelId="{B0A0C254-6847-8746-A31C-CDD552E20E4A}" type="pres">
      <dgm:prSet presAssocID="{EBFDF26E-B556-2140-88F2-5176D825D6C6}" presName="dummy" presStyleCnt="0"/>
      <dgm:spPr/>
    </dgm:pt>
    <dgm:pt modelId="{76DF5A43-97DC-3E49-910A-19E289CEFD2A}" type="pres">
      <dgm:prSet presAssocID="{EBFDF26E-B556-2140-88F2-5176D825D6C6}" presName="node" presStyleLbl="revTx" presStyleIdx="3" presStyleCnt="5" custScaleX="181456">
        <dgm:presLayoutVars>
          <dgm:bulletEnabled val="1"/>
        </dgm:presLayoutVars>
      </dgm:prSet>
      <dgm:spPr/>
    </dgm:pt>
    <dgm:pt modelId="{74D923B5-4C04-004A-9A3A-F9C8E9A3AA83}" type="pres">
      <dgm:prSet presAssocID="{B9A5BF4B-8BEB-0A48-9AE0-7C9B82A6E27E}" presName="sibTrans" presStyleLbl="node1" presStyleIdx="3" presStyleCnt="5"/>
      <dgm:spPr/>
    </dgm:pt>
    <dgm:pt modelId="{6F47D93C-0F64-854F-85D5-28FC36143EBB}" type="pres">
      <dgm:prSet presAssocID="{F5E106EB-9730-174B-A289-FE5A02815B87}" presName="dummy" presStyleCnt="0"/>
      <dgm:spPr/>
    </dgm:pt>
    <dgm:pt modelId="{6F31F0ED-33BB-DC4B-AE04-2431049E669D}" type="pres">
      <dgm:prSet presAssocID="{F5E106EB-9730-174B-A289-FE5A02815B87}" presName="node" presStyleLbl="revTx" presStyleIdx="4" presStyleCnt="5" custScaleX="121883" custRadScaleRad="112366" custRadScaleInc="-28274">
        <dgm:presLayoutVars>
          <dgm:bulletEnabled val="1"/>
        </dgm:presLayoutVars>
      </dgm:prSet>
      <dgm:spPr/>
    </dgm:pt>
    <dgm:pt modelId="{B11E023A-0575-FD46-9637-1F12B134DFEE}" type="pres">
      <dgm:prSet presAssocID="{AACA0B01-E9BB-D049-A0B4-D4E81D171C79}" presName="sibTrans" presStyleLbl="node1" presStyleIdx="4" presStyleCnt="5"/>
      <dgm:spPr/>
    </dgm:pt>
  </dgm:ptLst>
  <dgm:cxnLst>
    <dgm:cxn modelId="{52E89E18-EA04-3046-85D9-3710FF2CDAA3}" type="presOf" srcId="{8113861F-A17F-2F45-86D2-DCAEDFCCBBC7}" destId="{F90B9EA3-D82A-9745-ADFA-DDC6F8BE159B}" srcOrd="0" destOrd="0" presId="urn:microsoft.com/office/officeart/2005/8/layout/cycle1"/>
    <dgm:cxn modelId="{54981B19-4039-664C-A030-224421E89462}" srcId="{087F3DE0-4129-F847-BFCB-562E832009DB}" destId="{251F118D-6CC6-144B-860F-14CE97358212}" srcOrd="2" destOrd="0" parTransId="{0F7BA392-4CD7-3042-AA82-503B12AA69BF}" sibTransId="{1D90D311-8C5C-A441-BAE5-0BDAB8C5DF5B}"/>
    <dgm:cxn modelId="{69A1A51E-548E-2348-B6AB-9B58435A5F6E}" srcId="{087F3DE0-4129-F847-BFCB-562E832009DB}" destId="{FE8E9770-F0A1-C04F-8C0A-FFCA9C7A558D}" srcOrd="0" destOrd="0" parTransId="{178DEF80-6BBA-7843-A106-C87CEE350D33}" sibTransId="{C8A99091-5495-8341-803B-2963A86D7936}"/>
    <dgm:cxn modelId="{73E62720-54E3-A84A-B225-93D312E1C152}" type="presOf" srcId="{F5E106EB-9730-174B-A289-FE5A02815B87}" destId="{6F31F0ED-33BB-DC4B-AE04-2431049E669D}" srcOrd="0" destOrd="0" presId="urn:microsoft.com/office/officeart/2005/8/layout/cycle1"/>
    <dgm:cxn modelId="{B32F4628-24D0-5E44-9331-26CB397F349A}" type="presOf" srcId="{AACA0B01-E9BB-D049-A0B4-D4E81D171C79}" destId="{B11E023A-0575-FD46-9637-1F12B134DFEE}" srcOrd="0" destOrd="0" presId="urn:microsoft.com/office/officeart/2005/8/layout/cycle1"/>
    <dgm:cxn modelId="{A01DAE2E-B5A2-794A-AD24-4BEADCA8EE1B}" type="presOf" srcId="{C8A99091-5495-8341-803B-2963A86D7936}" destId="{EA8C7AE1-FDC7-DD4B-B47A-A2CCC9E67989}" srcOrd="0" destOrd="0" presId="urn:microsoft.com/office/officeart/2005/8/layout/cycle1"/>
    <dgm:cxn modelId="{86608A4B-F4EB-7D46-A7BB-F2578C7B4AA3}" srcId="{087F3DE0-4129-F847-BFCB-562E832009DB}" destId="{8113861F-A17F-2F45-86D2-DCAEDFCCBBC7}" srcOrd="1" destOrd="0" parTransId="{42A24C83-1EC9-8F4D-A90A-8A5CE0D172D4}" sibTransId="{AEF8073B-DCE5-5148-AAA1-AD99181C6310}"/>
    <dgm:cxn modelId="{F87C9F66-259E-9F46-949F-E1A2C70935FE}" type="presOf" srcId="{087F3DE0-4129-F847-BFCB-562E832009DB}" destId="{8098E077-F002-994D-8A5B-9A46365AA0D0}" srcOrd="0" destOrd="0" presId="urn:microsoft.com/office/officeart/2005/8/layout/cycle1"/>
    <dgm:cxn modelId="{53CDBD78-E764-0E47-8C0B-1C414B99521A}" type="presOf" srcId="{AEF8073B-DCE5-5148-AAA1-AD99181C6310}" destId="{7CC6E1F3-839A-D143-A2B7-69084F73FFB1}" srcOrd="0" destOrd="0" presId="urn:microsoft.com/office/officeart/2005/8/layout/cycle1"/>
    <dgm:cxn modelId="{FEB2EE79-A942-854E-A457-687618E1A720}" type="presOf" srcId="{1D90D311-8C5C-A441-BAE5-0BDAB8C5DF5B}" destId="{6E4E90BC-38BC-334E-B51D-51181C76DC55}" srcOrd="0" destOrd="0" presId="urn:microsoft.com/office/officeart/2005/8/layout/cycle1"/>
    <dgm:cxn modelId="{AFD92B7C-1D7C-F842-8624-3D7CB90D5817}" type="presOf" srcId="{EBFDF26E-B556-2140-88F2-5176D825D6C6}" destId="{76DF5A43-97DC-3E49-910A-19E289CEFD2A}" srcOrd="0" destOrd="0" presId="urn:microsoft.com/office/officeart/2005/8/layout/cycle1"/>
    <dgm:cxn modelId="{810CE193-4DA8-D545-8B10-ACE3DB016756}" srcId="{087F3DE0-4129-F847-BFCB-562E832009DB}" destId="{EBFDF26E-B556-2140-88F2-5176D825D6C6}" srcOrd="3" destOrd="0" parTransId="{71C44991-7B12-EE49-9A19-8562B8F02235}" sibTransId="{B9A5BF4B-8BEB-0A48-9AE0-7C9B82A6E27E}"/>
    <dgm:cxn modelId="{98D6C099-1B2D-4547-B59E-F28F06D6906E}" type="presOf" srcId="{251F118D-6CC6-144B-860F-14CE97358212}" destId="{807ED308-9F97-964B-983C-F3EC621CF0E0}" srcOrd="0" destOrd="0" presId="urn:microsoft.com/office/officeart/2005/8/layout/cycle1"/>
    <dgm:cxn modelId="{37C9D8A1-954F-644A-A039-A975BBE5CBA1}" srcId="{087F3DE0-4129-F847-BFCB-562E832009DB}" destId="{F5E106EB-9730-174B-A289-FE5A02815B87}" srcOrd="4" destOrd="0" parTransId="{9636358D-F465-214D-B9B8-933A46E7605E}" sibTransId="{AACA0B01-E9BB-D049-A0B4-D4E81D171C79}"/>
    <dgm:cxn modelId="{37E8F0AF-CA9D-FA40-8C39-AEF7D842AAC2}" type="presOf" srcId="{B9A5BF4B-8BEB-0A48-9AE0-7C9B82A6E27E}" destId="{74D923B5-4C04-004A-9A3A-F9C8E9A3AA83}" srcOrd="0" destOrd="0" presId="urn:microsoft.com/office/officeart/2005/8/layout/cycle1"/>
    <dgm:cxn modelId="{41073CEB-DB45-9343-A450-5251F8CFA8F5}" type="presOf" srcId="{FE8E9770-F0A1-C04F-8C0A-FFCA9C7A558D}" destId="{005C8DA9-2FEA-8747-9B43-6BC78DD061CB}" srcOrd="0" destOrd="0" presId="urn:microsoft.com/office/officeart/2005/8/layout/cycle1"/>
    <dgm:cxn modelId="{BD920336-FA8F-D647-9CC4-7503A5354AA7}" type="presParOf" srcId="{8098E077-F002-994D-8A5B-9A46365AA0D0}" destId="{D37ECE01-4A22-1A4F-AB5B-78E3B91013CF}" srcOrd="0" destOrd="0" presId="urn:microsoft.com/office/officeart/2005/8/layout/cycle1"/>
    <dgm:cxn modelId="{B0888532-5064-324D-B158-F28033209201}" type="presParOf" srcId="{8098E077-F002-994D-8A5B-9A46365AA0D0}" destId="{005C8DA9-2FEA-8747-9B43-6BC78DD061CB}" srcOrd="1" destOrd="0" presId="urn:microsoft.com/office/officeart/2005/8/layout/cycle1"/>
    <dgm:cxn modelId="{9C03E08A-146C-D14A-803E-A3168DE22129}" type="presParOf" srcId="{8098E077-F002-994D-8A5B-9A46365AA0D0}" destId="{EA8C7AE1-FDC7-DD4B-B47A-A2CCC9E67989}" srcOrd="2" destOrd="0" presId="urn:microsoft.com/office/officeart/2005/8/layout/cycle1"/>
    <dgm:cxn modelId="{0ABAE49E-DBC7-B54D-A39B-1E1152E5AB38}" type="presParOf" srcId="{8098E077-F002-994D-8A5B-9A46365AA0D0}" destId="{51EEFF13-CED7-B240-BB3E-299BE0CFE57F}" srcOrd="3" destOrd="0" presId="urn:microsoft.com/office/officeart/2005/8/layout/cycle1"/>
    <dgm:cxn modelId="{3A1F0581-8D7C-9F4C-B2D7-42015D488085}" type="presParOf" srcId="{8098E077-F002-994D-8A5B-9A46365AA0D0}" destId="{F90B9EA3-D82A-9745-ADFA-DDC6F8BE159B}" srcOrd="4" destOrd="0" presId="urn:microsoft.com/office/officeart/2005/8/layout/cycle1"/>
    <dgm:cxn modelId="{C2C8A4AD-22E0-3448-9344-1C8D4793B718}" type="presParOf" srcId="{8098E077-F002-994D-8A5B-9A46365AA0D0}" destId="{7CC6E1F3-839A-D143-A2B7-69084F73FFB1}" srcOrd="5" destOrd="0" presId="urn:microsoft.com/office/officeart/2005/8/layout/cycle1"/>
    <dgm:cxn modelId="{71B6ADA2-09CB-7244-9E5B-037DBE49001D}" type="presParOf" srcId="{8098E077-F002-994D-8A5B-9A46365AA0D0}" destId="{FE8A5F20-4753-254F-9674-FF71D88EDF70}" srcOrd="6" destOrd="0" presId="urn:microsoft.com/office/officeart/2005/8/layout/cycle1"/>
    <dgm:cxn modelId="{512057FA-5276-0D42-A021-76E90FEA4142}" type="presParOf" srcId="{8098E077-F002-994D-8A5B-9A46365AA0D0}" destId="{807ED308-9F97-964B-983C-F3EC621CF0E0}" srcOrd="7" destOrd="0" presId="urn:microsoft.com/office/officeart/2005/8/layout/cycle1"/>
    <dgm:cxn modelId="{7490EB77-7604-EB44-B93C-0ADABE817AFA}" type="presParOf" srcId="{8098E077-F002-994D-8A5B-9A46365AA0D0}" destId="{6E4E90BC-38BC-334E-B51D-51181C76DC55}" srcOrd="8" destOrd="0" presId="urn:microsoft.com/office/officeart/2005/8/layout/cycle1"/>
    <dgm:cxn modelId="{2BE878CC-8C97-6648-B648-F84207741F0E}" type="presParOf" srcId="{8098E077-F002-994D-8A5B-9A46365AA0D0}" destId="{B0A0C254-6847-8746-A31C-CDD552E20E4A}" srcOrd="9" destOrd="0" presId="urn:microsoft.com/office/officeart/2005/8/layout/cycle1"/>
    <dgm:cxn modelId="{ABB96FCF-30F2-F047-B46B-0B29A92BAB89}" type="presParOf" srcId="{8098E077-F002-994D-8A5B-9A46365AA0D0}" destId="{76DF5A43-97DC-3E49-910A-19E289CEFD2A}" srcOrd="10" destOrd="0" presId="urn:microsoft.com/office/officeart/2005/8/layout/cycle1"/>
    <dgm:cxn modelId="{5C41DAE7-9BBB-D243-8B32-451D1CCD467D}" type="presParOf" srcId="{8098E077-F002-994D-8A5B-9A46365AA0D0}" destId="{74D923B5-4C04-004A-9A3A-F9C8E9A3AA83}" srcOrd="11" destOrd="0" presId="urn:microsoft.com/office/officeart/2005/8/layout/cycle1"/>
    <dgm:cxn modelId="{B0D3A065-C351-BB4D-A28B-A6BD903F6CD9}" type="presParOf" srcId="{8098E077-F002-994D-8A5B-9A46365AA0D0}" destId="{6F47D93C-0F64-854F-85D5-28FC36143EBB}" srcOrd="12" destOrd="0" presId="urn:microsoft.com/office/officeart/2005/8/layout/cycle1"/>
    <dgm:cxn modelId="{B308A925-312C-CD41-BD18-58177250DD65}" type="presParOf" srcId="{8098E077-F002-994D-8A5B-9A46365AA0D0}" destId="{6F31F0ED-33BB-DC4B-AE04-2431049E669D}" srcOrd="13" destOrd="0" presId="urn:microsoft.com/office/officeart/2005/8/layout/cycle1"/>
    <dgm:cxn modelId="{708E47CC-C775-3D40-9B35-1C02E7DBB6B8}" type="presParOf" srcId="{8098E077-F002-994D-8A5B-9A46365AA0D0}" destId="{B11E023A-0575-FD46-9637-1F12B134DFEE}" srcOrd="14"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E1F5C1-608A-1A4A-BEFB-59DFA833553F}">
      <dsp:nvSpPr>
        <dsp:cNvPr id="0" name=""/>
        <dsp:cNvSpPr/>
      </dsp:nvSpPr>
      <dsp:spPr>
        <a:xfrm>
          <a:off x="932842" y="506423"/>
          <a:ext cx="0" cy="4535639"/>
        </a:xfrm>
        <a:prstGeom prst="line">
          <a:avLst/>
        </a:prstGeom>
        <a:solidFill>
          <a:schemeClr val="lt1">
            <a:alpha val="90000"/>
            <a:hueOff val="0"/>
            <a:satOff val="0"/>
            <a:lumOff val="0"/>
            <a:alphaOff val="0"/>
          </a:schemeClr>
        </a:soli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E25E6F92-438A-0C45-BD11-2030E3EC41E3}">
      <dsp:nvSpPr>
        <dsp:cNvPr id="0" name=""/>
        <dsp:cNvSpPr/>
      </dsp:nvSpPr>
      <dsp:spPr>
        <a:xfrm>
          <a:off x="995401" y="639486"/>
          <a:ext cx="2385494" cy="2041037"/>
        </a:xfrm>
        <a:prstGeom prst="rect">
          <a:avLst/>
        </a:prstGeom>
        <a:blipFill rotWithShape="1">
          <a:blip xmlns:r="http://schemas.openxmlformats.org/officeDocument/2006/relationships" r:embed="rId1"/>
          <a:srcRect/>
          <a:stretch>
            <a:fillRect l="-7000" r="-7000"/>
          </a:stretch>
        </a:blip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A5319FF8-16DF-D240-99DB-88CB6B070C45}">
      <dsp:nvSpPr>
        <dsp:cNvPr id="0" name=""/>
        <dsp:cNvSpPr/>
      </dsp:nvSpPr>
      <dsp:spPr>
        <a:xfrm>
          <a:off x="728643" y="2742295"/>
          <a:ext cx="3045870" cy="22561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Experimental data from model organism may not always match with the predictions based on human sequence</a:t>
          </a:r>
          <a:endParaRPr lang="en-US" sz="2400" kern="1200" dirty="0"/>
        </a:p>
      </dsp:txBody>
      <dsp:txXfrm>
        <a:off x="728643" y="2742295"/>
        <a:ext cx="3045870" cy="2256121"/>
      </dsp:txXfrm>
    </dsp:sp>
    <dsp:sp modelId="{22A7D413-37A1-404D-8772-0F9F285F94D2}">
      <dsp:nvSpPr>
        <dsp:cNvPr id="0" name=""/>
        <dsp:cNvSpPr/>
      </dsp:nvSpPr>
      <dsp:spPr>
        <a:xfrm>
          <a:off x="932842" y="2463"/>
          <a:ext cx="2519799" cy="503959"/>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755650">
            <a:lnSpc>
              <a:spcPct val="90000"/>
            </a:lnSpc>
            <a:spcBef>
              <a:spcPct val="0"/>
            </a:spcBef>
            <a:spcAft>
              <a:spcPct val="35000"/>
            </a:spcAft>
            <a:buNone/>
          </a:pPr>
          <a:r>
            <a:rPr lang="en-US" sz="1700" kern="1200" dirty="0"/>
            <a:t>CBS Challenge</a:t>
          </a:r>
        </a:p>
      </dsp:txBody>
      <dsp:txXfrm>
        <a:off x="932842" y="2463"/>
        <a:ext cx="2519799" cy="503959"/>
      </dsp:txXfrm>
    </dsp:sp>
    <dsp:sp modelId="{45DCC6F1-98AF-0D4F-B007-531080A61C1E}">
      <dsp:nvSpPr>
        <dsp:cNvPr id="0" name=""/>
        <dsp:cNvSpPr/>
      </dsp:nvSpPr>
      <dsp:spPr>
        <a:xfrm>
          <a:off x="4143764" y="506423"/>
          <a:ext cx="0" cy="4535639"/>
        </a:xfrm>
        <a:prstGeom prst="line">
          <a:avLst/>
        </a:prstGeom>
        <a:solidFill>
          <a:schemeClr val="lt1">
            <a:alpha val="90000"/>
            <a:hueOff val="0"/>
            <a:satOff val="0"/>
            <a:lumOff val="0"/>
            <a:alphaOff val="0"/>
          </a:schemeClr>
        </a:solidFill>
        <a:ln w="9525" cap="rnd" cmpd="sng" algn="ctr">
          <a:solidFill>
            <a:schemeClr val="accent3">
              <a:hueOff val="0"/>
              <a:satOff val="0"/>
              <a:lumOff val="0"/>
              <a:alphaOff val="0"/>
            </a:schemeClr>
          </a:solidFill>
          <a:prstDash val="solid"/>
        </a:ln>
        <a:effectLst>
          <a:outerShdw blurRad="38100" dist="25400" dir="5400000" rotWithShape="0">
            <a:srgbClr val="000000">
              <a:alpha val="2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48C115D2-9F73-4448-AB94-C428FF8B04D4}">
      <dsp:nvSpPr>
        <dsp:cNvPr id="0" name=""/>
        <dsp:cNvSpPr/>
      </dsp:nvSpPr>
      <dsp:spPr>
        <a:xfrm>
          <a:off x="4269754" y="657611"/>
          <a:ext cx="2385494" cy="2041037"/>
        </a:xfrm>
        <a:prstGeom prst="rect">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256A3542-9404-1243-949B-FB7D74DBBB51}">
      <dsp:nvSpPr>
        <dsp:cNvPr id="0" name=""/>
        <dsp:cNvSpPr/>
      </dsp:nvSpPr>
      <dsp:spPr>
        <a:xfrm>
          <a:off x="4269754" y="2798677"/>
          <a:ext cx="2385494" cy="21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420" tIns="58420" rIns="58420" bIns="58420" numCol="1" spcCol="1270" anchor="t" anchorCtr="0">
          <a:noAutofit/>
        </a:bodyPr>
        <a:lstStyle/>
        <a:p>
          <a:pPr marL="0" lvl="0" indent="0" algn="ctr" defTabSz="1022350">
            <a:lnSpc>
              <a:spcPct val="90000"/>
            </a:lnSpc>
            <a:spcBef>
              <a:spcPct val="0"/>
            </a:spcBef>
            <a:spcAft>
              <a:spcPct val="35000"/>
            </a:spcAft>
            <a:buNone/>
          </a:pPr>
          <a:r>
            <a:rPr lang="en-US" sz="2300" b="0" kern="1200" dirty="0">
              <a:latin typeface="Times New Roman" panose="02020603050405020304" pitchFamily="18" charset="0"/>
              <a:cs typeface="Times New Roman" panose="02020603050405020304" pitchFamily="18" charset="0"/>
            </a:rPr>
            <a:t>Gene specific or domain specific </a:t>
          </a:r>
          <a:r>
            <a:rPr lang="en-US" sz="2400" b="0" kern="1200" dirty="0">
              <a:latin typeface="Times New Roman" panose="02020603050405020304" pitchFamily="18" charset="0"/>
              <a:cs typeface="Times New Roman" panose="02020603050405020304" pitchFamily="18" charset="0"/>
            </a:rPr>
            <a:t>model</a:t>
          </a:r>
          <a:r>
            <a:rPr lang="en-US" sz="2300" b="0" kern="1200" dirty="0">
              <a:latin typeface="Times New Roman" panose="02020603050405020304" pitchFamily="18" charset="0"/>
              <a:cs typeface="Times New Roman" panose="02020603050405020304" pitchFamily="18" charset="0"/>
            </a:rPr>
            <a:t> is necessary</a:t>
          </a:r>
        </a:p>
      </dsp:txBody>
      <dsp:txXfrm>
        <a:off x="4269754" y="2798677"/>
        <a:ext cx="2385494" cy="2143356"/>
      </dsp:txXfrm>
    </dsp:sp>
    <dsp:sp modelId="{D17D7E17-88CF-3E4D-B12A-FDD258CB513F}">
      <dsp:nvSpPr>
        <dsp:cNvPr id="0" name=""/>
        <dsp:cNvSpPr/>
      </dsp:nvSpPr>
      <dsp:spPr>
        <a:xfrm>
          <a:off x="4143764" y="2463"/>
          <a:ext cx="2519799" cy="503959"/>
        </a:xfrm>
        <a:prstGeom prst="rect">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w="9525" cap="rnd" cmpd="sng" algn="ctr">
          <a:solidFill>
            <a:schemeClr val="accent3">
              <a:hueOff val="0"/>
              <a:satOff val="0"/>
              <a:lumOff val="0"/>
              <a:alphaOff val="0"/>
            </a:schemeClr>
          </a:solidFill>
          <a:prstDash val="solid"/>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755650">
            <a:lnSpc>
              <a:spcPct val="90000"/>
            </a:lnSpc>
            <a:spcBef>
              <a:spcPct val="0"/>
            </a:spcBef>
            <a:spcAft>
              <a:spcPct val="35000"/>
            </a:spcAft>
            <a:buNone/>
          </a:pPr>
          <a:r>
            <a:rPr lang="en-US" sz="1700" kern="1200" dirty="0"/>
            <a:t>RAD50-MRN challenge</a:t>
          </a:r>
        </a:p>
      </dsp:txBody>
      <dsp:txXfrm>
        <a:off x="4143764" y="2463"/>
        <a:ext cx="2519799" cy="5039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5C8DA9-2FEA-8747-9B43-6BC78DD061CB}">
      <dsp:nvSpPr>
        <dsp:cNvPr id="0" name=""/>
        <dsp:cNvSpPr/>
      </dsp:nvSpPr>
      <dsp:spPr>
        <a:xfrm>
          <a:off x="5976945" y="-49961"/>
          <a:ext cx="2508637" cy="1998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Relevant Challenges &amp; announcements ahead of time</a:t>
          </a:r>
        </a:p>
      </dsp:txBody>
      <dsp:txXfrm>
        <a:off x="5976945" y="-49961"/>
        <a:ext cx="2508637" cy="1998101"/>
      </dsp:txXfrm>
    </dsp:sp>
    <dsp:sp modelId="{EA8C7AE1-FDC7-DD4B-B47A-A2CCC9E67989}">
      <dsp:nvSpPr>
        <dsp:cNvPr id="0" name=""/>
        <dsp:cNvSpPr/>
      </dsp:nvSpPr>
      <dsp:spPr>
        <a:xfrm>
          <a:off x="2931137" y="279974"/>
          <a:ext cx="5372595" cy="5372595"/>
        </a:xfrm>
        <a:prstGeom prst="circularArrow">
          <a:avLst>
            <a:gd name="adj1" fmla="val 5193"/>
            <a:gd name="adj2" fmla="val 335410"/>
            <a:gd name="adj3" fmla="val 21294629"/>
            <a:gd name="adj4" fmla="val 20083123"/>
            <a:gd name="adj5" fmla="val 6059"/>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F90B9EA3-D82A-9745-ADFA-DDC6F8BE159B}">
      <dsp:nvSpPr>
        <dsp:cNvPr id="0" name=""/>
        <dsp:cNvSpPr/>
      </dsp:nvSpPr>
      <dsp:spPr>
        <a:xfrm>
          <a:off x="6330322" y="2987104"/>
          <a:ext cx="3100959" cy="1363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10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Good Assessment</a:t>
          </a:r>
        </a:p>
        <a:p>
          <a:pPr marL="0" lvl="0" indent="0" algn="ctr" defTabSz="1066800">
            <a:lnSpc>
              <a:spcPct val="10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Protocol + CAGI Gold standard validation set</a:t>
          </a:r>
        </a:p>
      </dsp:txBody>
      <dsp:txXfrm>
        <a:off x="6330322" y="2987104"/>
        <a:ext cx="3100959" cy="1363870"/>
      </dsp:txXfrm>
    </dsp:sp>
    <dsp:sp modelId="{7CC6E1F3-839A-D143-A2B7-69084F73FFB1}">
      <dsp:nvSpPr>
        <dsp:cNvPr id="0" name=""/>
        <dsp:cNvSpPr/>
      </dsp:nvSpPr>
      <dsp:spPr>
        <a:xfrm>
          <a:off x="3425442" y="-212903"/>
          <a:ext cx="5372595" cy="5372595"/>
        </a:xfrm>
        <a:prstGeom prst="circularArrow">
          <a:avLst>
            <a:gd name="adj1" fmla="val 5193"/>
            <a:gd name="adj2" fmla="val 335410"/>
            <a:gd name="adj3" fmla="val 4892334"/>
            <a:gd name="adj4" fmla="val 3117508"/>
            <a:gd name="adj5" fmla="val 6059"/>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07ED308-9F97-964B-983C-F3EC621CF0E0}">
      <dsp:nvSpPr>
        <dsp:cNvPr id="0" name=""/>
        <dsp:cNvSpPr/>
      </dsp:nvSpPr>
      <dsp:spPr>
        <a:xfrm>
          <a:off x="4108606" y="4476099"/>
          <a:ext cx="2122541" cy="1430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Publications &amp; use of social media</a:t>
          </a:r>
        </a:p>
      </dsp:txBody>
      <dsp:txXfrm>
        <a:off x="4108606" y="4476099"/>
        <a:ext cx="2122541" cy="1430833"/>
      </dsp:txXfrm>
    </dsp:sp>
    <dsp:sp modelId="{6E4E90BC-38BC-334E-B51D-51181C76DC55}">
      <dsp:nvSpPr>
        <dsp:cNvPr id="0" name=""/>
        <dsp:cNvSpPr/>
      </dsp:nvSpPr>
      <dsp:spPr>
        <a:xfrm>
          <a:off x="2317991" y="130952"/>
          <a:ext cx="5372595" cy="5372595"/>
        </a:xfrm>
        <a:prstGeom prst="circularArrow">
          <a:avLst>
            <a:gd name="adj1" fmla="val 5193"/>
            <a:gd name="adj2" fmla="val 335410"/>
            <a:gd name="adj3" fmla="val 8230832"/>
            <a:gd name="adj4" fmla="val 6724058"/>
            <a:gd name="adj5" fmla="val 6059"/>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76DF5A43-97DC-3E49-910A-19E289CEFD2A}">
      <dsp:nvSpPr>
        <dsp:cNvPr id="0" name=""/>
        <dsp:cNvSpPr/>
      </dsp:nvSpPr>
      <dsp:spPr>
        <a:xfrm>
          <a:off x="1431309" y="2828772"/>
          <a:ext cx="2596333" cy="1430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Off-season submissions &amp; Rolling evaluation</a:t>
          </a:r>
        </a:p>
      </dsp:txBody>
      <dsp:txXfrm>
        <a:off x="1431309" y="2828772"/>
        <a:ext cx="2596333" cy="1430833"/>
      </dsp:txXfrm>
    </dsp:sp>
    <dsp:sp modelId="{74D923B5-4C04-004A-9A3A-F9C8E9A3AA83}">
      <dsp:nvSpPr>
        <dsp:cNvPr id="0" name=""/>
        <dsp:cNvSpPr/>
      </dsp:nvSpPr>
      <dsp:spPr>
        <a:xfrm>
          <a:off x="2231533" y="-466508"/>
          <a:ext cx="5372595" cy="5372595"/>
        </a:xfrm>
        <a:prstGeom prst="circularArrow">
          <a:avLst>
            <a:gd name="adj1" fmla="val 5193"/>
            <a:gd name="adj2" fmla="val 335410"/>
            <a:gd name="adj3" fmla="val 11433235"/>
            <a:gd name="adj4" fmla="val 9912012"/>
            <a:gd name="adj5" fmla="val 6059"/>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6F31F0ED-33BB-DC4B-AE04-2431049E669D}">
      <dsp:nvSpPr>
        <dsp:cNvPr id="0" name=""/>
        <dsp:cNvSpPr/>
      </dsp:nvSpPr>
      <dsp:spPr>
        <a:xfrm>
          <a:off x="2305227" y="126065"/>
          <a:ext cx="1743942" cy="1430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CAGI conferences + Job Board</a:t>
          </a:r>
        </a:p>
      </dsp:txBody>
      <dsp:txXfrm>
        <a:off x="2305227" y="126065"/>
        <a:ext cx="1743942" cy="1430833"/>
      </dsp:txXfrm>
    </dsp:sp>
    <dsp:sp modelId="{B11E023A-0575-FD46-9637-1F12B134DFEE}">
      <dsp:nvSpPr>
        <dsp:cNvPr id="0" name=""/>
        <dsp:cNvSpPr/>
      </dsp:nvSpPr>
      <dsp:spPr>
        <a:xfrm>
          <a:off x="2585135" y="-337564"/>
          <a:ext cx="5372595" cy="5372595"/>
        </a:xfrm>
        <a:prstGeom prst="circularArrow">
          <a:avLst>
            <a:gd name="adj1" fmla="val 5193"/>
            <a:gd name="adj2" fmla="val 335410"/>
            <a:gd name="adj3" fmla="val 16897396"/>
            <a:gd name="adj4" fmla="val 14349423"/>
            <a:gd name="adj5" fmla="val 6059"/>
          </a:avLst>
        </a:prstGeom>
        <a:gradFill rotWithShape="0">
          <a:gsLst>
            <a:gs pos="0">
              <a:schemeClr val="accent6">
                <a:hueOff val="0"/>
                <a:satOff val="0"/>
                <a:lumOff val="0"/>
                <a:alphaOff val="0"/>
                <a:tint val="96000"/>
                <a:lumMod val="104000"/>
              </a:schemeClr>
            </a:gs>
            <a:gs pos="100000">
              <a:schemeClr val="accent6">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85E1FA-3220-DB41-9CA0-EF0F39BD8761}" type="datetimeFigureOut">
              <a:rPr lang="en-US" smtClean="0"/>
              <a:t>12/5/19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6323E6-1C9B-8C4C-B3A3-7542DA98EB5A}" type="slidenum">
              <a:rPr lang="en-US" smtClean="0"/>
              <a:t>‹#›</a:t>
            </a:fld>
            <a:endParaRPr lang="en-US"/>
          </a:p>
        </p:txBody>
      </p:sp>
    </p:spTree>
    <p:extLst>
      <p:ext uri="{BB962C8B-B14F-4D97-AF65-F5344CB8AC3E}">
        <p14:creationId xmlns:p14="http://schemas.microsoft.com/office/powerpoint/2010/main" val="4103524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146E99-4121-AB42-93B0-0A131C108C0B}" type="datetime1">
              <a:rPr lang="en-US" smtClean="0"/>
              <a:t>12/5/19</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7AEE260-05C4-4947-8D42-969DD53D148A}" type="slidenum">
              <a:rPr lang="en-US" smtClean="0"/>
              <a:t>‹#›</a:t>
            </a:fld>
            <a:endParaRPr lang="en-US"/>
          </a:p>
        </p:txBody>
      </p:sp>
    </p:spTree>
    <p:extLst>
      <p:ext uri="{BB962C8B-B14F-4D97-AF65-F5344CB8AC3E}">
        <p14:creationId xmlns:p14="http://schemas.microsoft.com/office/powerpoint/2010/main" val="4053020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61DF56-9454-CD40-800E-0AC64EF68E9E}" type="datetime1">
              <a:rPr lang="en-US" smtClean="0"/>
              <a:t>12/5/19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AEE260-05C4-4947-8D42-969DD53D148A}" type="slidenum">
              <a:rPr lang="en-US" smtClean="0"/>
              <a:t>‹#›</a:t>
            </a:fld>
            <a:endParaRPr lang="en-US"/>
          </a:p>
        </p:txBody>
      </p:sp>
    </p:spTree>
    <p:extLst>
      <p:ext uri="{BB962C8B-B14F-4D97-AF65-F5344CB8AC3E}">
        <p14:creationId xmlns:p14="http://schemas.microsoft.com/office/powerpoint/2010/main" val="513942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AC931A-3BC9-9A4A-9733-07A91207F9F9}" type="datetime1">
              <a:rPr lang="en-US" smtClean="0"/>
              <a:t>12/5/19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7AEE260-05C4-4947-8D42-969DD53D148A}" type="slidenum">
              <a:rPr lang="en-US" smtClean="0"/>
              <a:t>‹#›</a:t>
            </a:fld>
            <a:endParaRPr lang="en-US"/>
          </a:p>
        </p:txBody>
      </p:sp>
    </p:spTree>
    <p:extLst>
      <p:ext uri="{BB962C8B-B14F-4D97-AF65-F5344CB8AC3E}">
        <p14:creationId xmlns:p14="http://schemas.microsoft.com/office/powerpoint/2010/main" val="3555332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2E0B52-246C-C741-8205-24BAC086DF3C}" type="datetime1">
              <a:rPr lang="en-US" smtClean="0"/>
              <a:t>12/5/19</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7AEE260-05C4-4947-8D42-969DD53D148A}" type="slidenum">
              <a:rPr lang="en-US" smtClean="0"/>
              <a:t>‹#›</a:t>
            </a:fld>
            <a:endParaRPr lang="en-US"/>
          </a:p>
        </p:txBody>
      </p:sp>
    </p:spTree>
    <p:extLst>
      <p:ext uri="{BB962C8B-B14F-4D97-AF65-F5344CB8AC3E}">
        <p14:creationId xmlns:p14="http://schemas.microsoft.com/office/powerpoint/2010/main" val="1964727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89231C-4F83-C841-A831-87F63D8BD6D6}" type="datetime1">
              <a:rPr lang="en-US" smtClean="0"/>
              <a:t>12/5/19</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7AEE260-05C4-4947-8D42-969DD53D148A}" type="slidenum">
              <a:rPr lang="en-US" smtClean="0"/>
              <a:t>‹#›</a:t>
            </a:fld>
            <a:endParaRPr lang="en-US"/>
          </a:p>
        </p:txBody>
      </p:sp>
    </p:spTree>
    <p:extLst>
      <p:ext uri="{BB962C8B-B14F-4D97-AF65-F5344CB8AC3E}">
        <p14:creationId xmlns:p14="http://schemas.microsoft.com/office/powerpoint/2010/main" val="2002926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54AACC-184D-314E-B833-9BB1AED77E5E}" type="datetime1">
              <a:rPr lang="en-US" smtClean="0"/>
              <a:t>12/5/19</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7AEE260-05C4-4947-8D42-969DD53D148A}" type="slidenum">
              <a:rPr lang="en-US" smtClean="0"/>
              <a:t>‹#›</a:t>
            </a:fld>
            <a:endParaRPr lang="en-US"/>
          </a:p>
        </p:txBody>
      </p:sp>
    </p:spTree>
    <p:extLst>
      <p:ext uri="{BB962C8B-B14F-4D97-AF65-F5344CB8AC3E}">
        <p14:creationId xmlns:p14="http://schemas.microsoft.com/office/powerpoint/2010/main" val="630088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F5875E-04C6-E746-8EF6-FBA0BBB2142C}" type="datetime1">
              <a:rPr lang="en-US" smtClean="0"/>
              <a:t>12/5/19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7AEE260-05C4-4947-8D42-969DD53D148A}" type="slidenum">
              <a:rPr lang="en-US" smtClean="0"/>
              <a:t>‹#›</a:t>
            </a:fld>
            <a:endParaRPr lang="en-US"/>
          </a:p>
        </p:txBody>
      </p:sp>
    </p:spTree>
    <p:extLst>
      <p:ext uri="{BB962C8B-B14F-4D97-AF65-F5344CB8AC3E}">
        <p14:creationId xmlns:p14="http://schemas.microsoft.com/office/powerpoint/2010/main" val="3177149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9B7D8E-8655-A741-B2CA-232BCC27CFF4}" type="datetime1">
              <a:rPr lang="en-US" smtClean="0"/>
              <a:t>12/5/19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7AEE260-05C4-4947-8D42-969DD53D148A}" type="slidenum">
              <a:rPr lang="en-US" smtClean="0"/>
              <a:t>‹#›</a:t>
            </a:fld>
            <a:endParaRPr lang="en-US"/>
          </a:p>
        </p:txBody>
      </p:sp>
    </p:spTree>
    <p:extLst>
      <p:ext uri="{BB962C8B-B14F-4D97-AF65-F5344CB8AC3E}">
        <p14:creationId xmlns:p14="http://schemas.microsoft.com/office/powerpoint/2010/main" val="816694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0C9130-B01B-2843-BAF1-31FF867E2C88}" type="datetime1">
              <a:rPr lang="en-US" smtClean="0"/>
              <a:t>12/5/19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7AEE260-05C4-4947-8D42-969DD53D148A}" type="slidenum">
              <a:rPr lang="en-US" smtClean="0"/>
              <a:t>‹#›</a:t>
            </a:fld>
            <a:endParaRPr lang="en-US"/>
          </a:p>
        </p:txBody>
      </p:sp>
    </p:spTree>
    <p:extLst>
      <p:ext uri="{BB962C8B-B14F-4D97-AF65-F5344CB8AC3E}">
        <p14:creationId xmlns:p14="http://schemas.microsoft.com/office/powerpoint/2010/main" val="2991887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05F62E-F655-2046-97F3-7D4B4B31BA46}" type="datetime1">
              <a:rPr lang="en-US" smtClean="0"/>
              <a:t>12/5/19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7AEE260-05C4-4947-8D42-969DD53D148A}" type="slidenum">
              <a:rPr lang="en-US" smtClean="0"/>
              <a:t>‹#›</a:t>
            </a:fld>
            <a:endParaRPr lang="en-US"/>
          </a:p>
        </p:txBody>
      </p:sp>
    </p:spTree>
    <p:extLst>
      <p:ext uri="{BB962C8B-B14F-4D97-AF65-F5344CB8AC3E}">
        <p14:creationId xmlns:p14="http://schemas.microsoft.com/office/powerpoint/2010/main" val="3830714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452688-6C30-3743-A1A1-23DE7FBAC366}" type="datetime1">
              <a:rPr lang="en-US" smtClean="0"/>
              <a:t>12/5/19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7AEE260-05C4-4947-8D42-969DD53D148A}"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08841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0C9ED3C3-F6C8-4E4C-9962-76BDCFD0484E}" type="datetime1">
              <a:rPr lang="en-US" smtClean="0"/>
              <a:t>12/5/19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7AEE260-05C4-4947-8D42-969DD53D148A}" type="slidenum">
              <a:rPr lang="en-US" smtClean="0"/>
              <a:t>‹#›</a:t>
            </a:fld>
            <a:endParaRPr lang="en-US"/>
          </a:p>
        </p:txBody>
      </p:sp>
    </p:spTree>
    <p:extLst>
      <p:ext uri="{BB962C8B-B14F-4D97-AF65-F5344CB8AC3E}">
        <p14:creationId xmlns:p14="http://schemas.microsoft.com/office/powerpoint/2010/main" val="3961298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31AFA3E1-4499-8A45-91F4-E60297D12C48}" type="datetime1">
              <a:rPr lang="en-US" smtClean="0"/>
              <a:t>12/5/19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7AEE260-05C4-4947-8D42-969DD53D148A}"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5245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3A56D5A-B060-624D-963E-DE78959B55F0}" type="datetime1">
              <a:rPr lang="en-US" smtClean="0"/>
              <a:t>12/5/19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7AEE260-05C4-4947-8D42-969DD53D148A}" type="slidenum">
              <a:rPr lang="en-US" smtClean="0"/>
              <a:t>‹#›</a:t>
            </a:fld>
            <a:endParaRPr lang="en-US"/>
          </a:p>
        </p:txBody>
      </p:sp>
    </p:spTree>
    <p:extLst>
      <p:ext uri="{BB962C8B-B14F-4D97-AF65-F5344CB8AC3E}">
        <p14:creationId xmlns:p14="http://schemas.microsoft.com/office/powerpoint/2010/main" val="1667398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313E3E-B2D4-904A-8573-33B10869095A}" type="datetime1">
              <a:rPr lang="en-US" smtClean="0"/>
              <a:t>12/5/19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AEE260-05C4-4947-8D42-969DD53D148A}" type="slidenum">
              <a:rPr lang="en-US" smtClean="0"/>
              <a:t>‹#›</a:t>
            </a:fld>
            <a:endParaRPr lang="en-US"/>
          </a:p>
        </p:txBody>
      </p:sp>
    </p:spTree>
    <p:extLst>
      <p:ext uri="{BB962C8B-B14F-4D97-AF65-F5344CB8AC3E}">
        <p14:creationId xmlns:p14="http://schemas.microsoft.com/office/powerpoint/2010/main" val="38042659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6B2F13-8416-F14A-AD8F-A45440B4CC43}" type="datetime1">
              <a:rPr lang="en-US" smtClean="0"/>
              <a:t>12/5/19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AEE260-05C4-4947-8D42-969DD53D148A}" type="slidenum">
              <a:rPr lang="en-US" smtClean="0"/>
              <a:t>‹#›</a:t>
            </a:fld>
            <a:endParaRPr lang="en-US"/>
          </a:p>
        </p:txBody>
      </p:sp>
    </p:spTree>
    <p:extLst>
      <p:ext uri="{BB962C8B-B14F-4D97-AF65-F5344CB8AC3E}">
        <p14:creationId xmlns:p14="http://schemas.microsoft.com/office/powerpoint/2010/main" val="981375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60000"/>
                <a:lumOff val="40000"/>
              </a:schemeClr>
            </a:gs>
            <a:gs pos="100000">
              <a:schemeClr val="bg2">
                <a:shade val="88000"/>
                <a:lumMod val="98000"/>
              </a:schemeClr>
            </a:gs>
          </a:gsLst>
          <a:lin ang="5400000" scaled="0"/>
          <a:tileRect/>
        </a:grad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D4A34C8-B023-2541-B233-87DC7547F266}" type="datetime1">
              <a:rPr lang="en-US" smtClean="0"/>
              <a:t>12/5/19</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7AEE260-05C4-4947-8D42-969DD53D148A}" type="slidenum">
              <a:rPr lang="en-US" smtClean="0"/>
              <a:t>‹#›</a:t>
            </a:fld>
            <a:endParaRPr lang="en-US"/>
          </a:p>
        </p:txBody>
      </p:sp>
    </p:spTree>
    <p:extLst>
      <p:ext uri="{BB962C8B-B14F-4D97-AF65-F5344CB8AC3E}">
        <p14:creationId xmlns:p14="http://schemas.microsoft.com/office/powerpoint/2010/main" val="2764437885"/>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Lst>
  <p:hf hdr="0" ftr="0" dt="0"/>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8.png"/><Relationship Id="rId4" Type="http://schemas.openxmlformats.org/officeDocument/2006/relationships/diagramQuickStyle" Target="../diagrams/quickStyle1.xml"/><Relationship Id="rId9" Type="http://schemas.openxmlformats.org/officeDocument/2006/relationships/image" Target="../media/image7.t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2589212" y="527538"/>
            <a:ext cx="7637610" cy="1320800"/>
          </a:xfrm>
        </p:spPr>
        <p:txBody>
          <a:bodyPr/>
          <a:lstStyle/>
          <a:p>
            <a:r>
              <a:rPr lang="en-US" altLang="en-US" sz="4000" dirty="0">
                <a:solidFill>
                  <a:schemeClr val="tx1"/>
                </a:solidFill>
              </a:rPr>
              <a:t>CAGI slide pack guidelines</a:t>
            </a:r>
            <a:br>
              <a:rPr lang="en-US" altLang="en-US" sz="4000" dirty="0">
                <a:solidFill>
                  <a:schemeClr val="tx1"/>
                </a:solidFill>
              </a:rPr>
            </a:br>
            <a:r>
              <a:rPr lang="en-US" altLang="en-US" sz="1800" dirty="0">
                <a:solidFill>
                  <a:schemeClr val="tx1"/>
                </a:solidFill>
              </a:rPr>
              <a:t>I agree to my slides being used according to the following terms: </a:t>
            </a:r>
            <a:r>
              <a:rPr lang="en-US" altLang="en-US" sz="1800" i="1" dirty="0">
                <a:solidFill>
                  <a:schemeClr val="tx1"/>
                </a:solidFill>
              </a:rPr>
              <a:t>_______</a:t>
            </a:r>
            <a:r>
              <a:rPr lang="en-US" altLang="en-US" sz="1800" i="1" dirty="0">
                <a:solidFill>
                  <a:srgbClr val="FF0000"/>
                </a:solidFill>
              </a:rPr>
              <a:t>Lipika Ray Pal</a:t>
            </a:r>
            <a:r>
              <a:rPr lang="en-US" altLang="en-US" sz="1800" i="1" dirty="0">
                <a:solidFill>
                  <a:schemeClr val="tx1"/>
                </a:solidFill>
              </a:rPr>
              <a:t>_______</a:t>
            </a:r>
          </a:p>
        </p:txBody>
      </p:sp>
      <p:sp>
        <p:nvSpPr>
          <p:cNvPr id="8197" name="Rectangle 5"/>
          <p:cNvSpPr>
            <a:spLocks noGrp="1" noChangeArrowheads="1"/>
          </p:cNvSpPr>
          <p:nvPr>
            <p:ph type="body" idx="1"/>
          </p:nvPr>
        </p:nvSpPr>
        <p:spPr/>
        <p:txBody>
          <a:bodyPr>
            <a:normAutofit fontScale="62500" lnSpcReduction="2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9988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088600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75FC875-4D69-2A4D-BC6C-3E69743CC402}"/>
              </a:ext>
            </a:extLst>
          </p:cNvPr>
          <p:cNvSpPr txBox="1"/>
          <p:nvPr/>
        </p:nvSpPr>
        <p:spPr>
          <a:xfrm>
            <a:off x="1371322" y="297696"/>
            <a:ext cx="9532898" cy="149368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600" b="1" dirty="0">
                <a:latin typeface="Times New Roman" panose="02020603050405020304" pitchFamily="18" charset="0"/>
                <a:ea typeface="+mj-ea"/>
                <a:cs typeface="Times New Roman" panose="02020603050405020304" pitchFamily="18" charset="0"/>
              </a:rPr>
              <a:t>CAGI Salon Topic: </a:t>
            </a:r>
          </a:p>
          <a:p>
            <a:pPr algn="r">
              <a:lnSpc>
                <a:spcPct val="90000"/>
              </a:lnSpc>
              <a:spcBef>
                <a:spcPct val="0"/>
              </a:spcBef>
              <a:spcAft>
                <a:spcPts val="600"/>
              </a:spcAft>
            </a:pPr>
            <a:r>
              <a:rPr lang="en-US" sz="3600" b="1" dirty="0">
                <a:latin typeface="Times New Roman" panose="02020603050405020304" pitchFamily="18" charset="0"/>
                <a:ea typeface="+mj-ea"/>
                <a:cs typeface="Times New Roman" panose="02020603050405020304" pitchFamily="18" charset="0"/>
              </a:rPr>
              <a:t>Broadening Impact and Participation in CAGI</a:t>
            </a:r>
          </a:p>
        </p:txBody>
      </p:sp>
      <p:sp>
        <p:nvSpPr>
          <p:cNvPr id="5" name="TextBox 4">
            <a:extLst>
              <a:ext uri="{FF2B5EF4-FFF2-40B4-BE49-F238E27FC236}">
                <a16:creationId xmlns:a16="http://schemas.microsoft.com/office/drawing/2014/main" id="{5896BF3A-A937-B840-80DF-85AD8C8DEC27}"/>
              </a:ext>
            </a:extLst>
          </p:cNvPr>
          <p:cNvSpPr txBox="1"/>
          <p:nvPr/>
        </p:nvSpPr>
        <p:spPr>
          <a:xfrm>
            <a:off x="2668831" y="2244969"/>
            <a:ext cx="6818858" cy="2368061"/>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400" b="1" dirty="0">
                <a:latin typeface="Times New Roman" panose="02020603050405020304" pitchFamily="18" charset="0"/>
                <a:ea typeface="+mj-ea"/>
                <a:cs typeface="Times New Roman" panose="02020603050405020304" pitchFamily="18" charset="0"/>
              </a:rPr>
              <a:t>Lipika Ray Pal</a:t>
            </a:r>
          </a:p>
          <a:p>
            <a:pPr algn="ctr">
              <a:lnSpc>
                <a:spcPct val="90000"/>
              </a:lnSpc>
              <a:spcBef>
                <a:spcPct val="0"/>
              </a:spcBef>
              <a:spcAft>
                <a:spcPts val="600"/>
              </a:spcAft>
            </a:pPr>
            <a:endParaRPr lang="en-US" sz="3400" b="1" dirty="0">
              <a:latin typeface="Times New Roman" panose="02020603050405020304" pitchFamily="18" charset="0"/>
              <a:ea typeface="+mj-ea"/>
              <a:cs typeface="Times New Roman" panose="02020603050405020304" pitchFamily="18" charset="0"/>
            </a:endParaRPr>
          </a:p>
          <a:p>
            <a:pPr algn="ctr">
              <a:lnSpc>
                <a:spcPct val="90000"/>
              </a:lnSpc>
              <a:spcBef>
                <a:spcPct val="0"/>
              </a:spcBef>
              <a:spcAft>
                <a:spcPts val="600"/>
              </a:spcAft>
            </a:pPr>
            <a:r>
              <a:rPr lang="en-US" sz="2800" b="1" dirty="0" err="1">
                <a:latin typeface="Times New Roman" panose="02020603050405020304" pitchFamily="18" charset="0"/>
                <a:ea typeface="+mj-ea"/>
                <a:cs typeface="Times New Roman" panose="02020603050405020304" pitchFamily="18" charset="0"/>
              </a:rPr>
              <a:t>Moult</a:t>
            </a:r>
            <a:r>
              <a:rPr lang="en-US" sz="2800" b="1" dirty="0">
                <a:latin typeface="Times New Roman" panose="02020603050405020304" pitchFamily="18" charset="0"/>
                <a:ea typeface="+mj-ea"/>
                <a:cs typeface="Times New Roman" panose="02020603050405020304" pitchFamily="18" charset="0"/>
              </a:rPr>
              <a:t> Group</a:t>
            </a:r>
          </a:p>
          <a:p>
            <a:pPr algn="ctr">
              <a:lnSpc>
                <a:spcPct val="90000"/>
              </a:lnSpc>
              <a:spcBef>
                <a:spcPct val="0"/>
              </a:spcBef>
              <a:spcAft>
                <a:spcPts val="600"/>
              </a:spcAft>
            </a:pPr>
            <a:endParaRPr lang="en-US" sz="3400" dirty="0">
              <a:latin typeface="Times New Roman" panose="02020603050405020304" pitchFamily="18" charset="0"/>
              <a:ea typeface="+mj-ea"/>
              <a:cs typeface="Times New Roman" panose="02020603050405020304" pitchFamily="18" charset="0"/>
            </a:endParaRPr>
          </a:p>
        </p:txBody>
      </p:sp>
      <p:pic>
        <p:nvPicPr>
          <p:cNvPr id="6" name="Picture 5">
            <a:extLst>
              <a:ext uri="{FF2B5EF4-FFF2-40B4-BE49-F238E27FC236}">
                <a16:creationId xmlns:a16="http://schemas.microsoft.com/office/drawing/2014/main" id="{47D3A49A-7B8F-7846-8142-223C95B57E70}"/>
              </a:ext>
            </a:extLst>
          </p:cNvPr>
          <p:cNvPicPr/>
          <p:nvPr/>
        </p:nvPicPr>
        <p:blipFill>
          <a:blip r:embed="rId2">
            <a:extLst>
              <a:ext uri="{28A0092B-C50C-407E-A947-70E740481C1C}">
                <a14:useLocalDpi xmlns:a14="http://schemas.microsoft.com/office/drawing/2010/main" val="0"/>
              </a:ext>
            </a:extLst>
          </a:blip>
          <a:stretch>
            <a:fillRect/>
          </a:stretch>
        </p:blipFill>
        <p:spPr>
          <a:xfrm>
            <a:off x="3363315" y="4260238"/>
            <a:ext cx="3893754" cy="1493688"/>
          </a:xfrm>
          <a:prstGeom prst="rect">
            <a:avLst/>
          </a:prstGeom>
        </p:spPr>
        <p:style>
          <a:lnRef idx="2">
            <a:schemeClr val="dk1"/>
          </a:lnRef>
          <a:fillRef idx="1">
            <a:schemeClr val="lt1"/>
          </a:fillRef>
          <a:effectRef idx="0">
            <a:schemeClr val="dk1"/>
          </a:effectRef>
          <a:fontRef idx="minor">
            <a:schemeClr val="dk1"/>
          </a:fontRef>
        </p:style>
      </p:pic>
      <p:pic>
        <p:nvPicPr>
          <p:cNvPr id="7" name="Picture 6">
            <a:extLst>
              <a:ext uri="{FF2B5EF4-FFF2-40B4-BE49-F238E27FC236}">
                <a16:creationId xmlns:a16="http://schemas.microsoft.com/office/drawing/2014/main" id="{CBFCEF71-6440-E347-8EC4-D6800C883C85}"/>
              </a:ext>
            </a:extLst>
          </p:cNvPr>
          <p:cNvPicPr/>
          <p:nvPr/>
        </p:nvPicPr>
        <p:blipFill>
          <a:blip r:embed="rId3">
            <a:extLst>
              <a:ext uri="{28A0092B-C50C-407E-A947-70E740481C1C}">
                <a14:useLocalDpi xmlns:a14="http://schemas.microsoft.com/office/drawing/2010/main" val="0"/>
              </a:ext>
            </a:extLst>
          </a:blip>
          <a:stretch>
            <a:fillRect/>
          </a:stretch>
        </p:blipFill>
        <p:spPr>
          <a:xfrm>
            <a:off x="7298096" y="4260238"/>
            <a:ext cx="1540045" cy="1493688"/>
          </a:xfrm>
          <a:prstGeom prst="rect">
            <a:avLst/>
          </a:prstGeom>
          <a:ln w="12700">
            <a:solidFill>
              <a:schemeClr val="tx1"/>
            </a:solidFill>
          </a:ln>
        </p:spPr>
      </p:pic>
      <p:grpSp>
        <p:nvGrpSpPr>
          <p:cNvPr id="8" name="Group 7">
            <a:extLst>
              <a:ext uri="{FF2B5EF4-FFF2-40B4-BE49-F238E27FC236}">
                <a16:creationId xmlns:a16="http://schemas.microsoft.com/office/drawing/2014/main" id="{D2BF92B7-22F3-C247-BC59-880C194B2B4E}"/>
              </a:ext>
            </a:extLst>
          </p:cNvPr>
          <p:cNvGrpSpPr/>
          <p:nvPr/>
        </p:nvGrpSpPr>
        <p:grpSpPr>
          <a:xfrm>
            <a:off x="447084" y="6390605"/>
            <a:ext cx="10871733" cy="385346"/>
            <a:chOff x="482600" y="6435586"/>
            <a:chExt cx="8610600" cy="385346"/>
          </a:xfrm>
        </p:grpSpPr>
        <p:sp>
          <p:nvSpPr>
            <p:cNvPr id="9" name="Text Box 4">
              <a:extLst>
                <a:ext uri="{FF2B5EF4-FFF2-40B4-BE49-F238E27FC236}">
                  <a16:creationId xmlns:a16="http://schemas.microsoft.com/office/drawing/2014/main" id="{47F003A2-D9B8-EB47-8734-0004E4F180E2}"/>
                </a:ext>
              </a:extLst>
            </p:cNvPr>
            <p:cNvSpPr txBox="1">
              <a:spLocks noChangeArrowheads="1"/>
            </p:cNvSpPr>
            <p:nvPr/>
          </p:nvSpPr>
          <p:spPr bwMode="auto">
            <a:xfrm>
              <a:off x="482600" y="6451600"/>
              <a:ext cx="201511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2019</a:t>
              </a:r>
            </a:p>
          </p:txBody>
        </p:sp>
        <p:sp>
          <p:nvSpPr>
            <p:cNvPr id="10" name="Text Box 5">
              <a:extLst>
                <a:ext uri="{FF2B5EF4-FFF2-40B4-BE49-F238E27FC236}">
                  <a16:creationId xmlns:a16="http://schemas.microsoft.com/office/drawing/2014/main" id="{76FA9C13-39AD-2C43-996B-25E1F4421F08}"/>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11" name="Text Box 6">
              <a:extLst>
                <a:ext uri="{FF2B5EF4-FFF2-40B4-BE49-F238E27FC236}">
                  <a16:creationId xmlns:a16="http://schemas.microsoft.com/office/drawing/2014/main" id="{A3E836D5-5ED0-5948-9103-AE8A3E1CE72A}"/>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
        <p:nvSpPr>
          <p:cNvPr id="2" name="Slide Number Placeholder 1">
            <a:extLst>
              <a:ext uri="{FF2B5EF4-FFF2-40B4-BE49-F238E27FC236}">
                <a16:creationId xmlns:a16="http://schemas.microsoft.com/office/drawing/2014/main" id="{4E4CB41A-6466-8B46-A20B-87389482B4DA}"/>
              </a:ext>
            </a:extLst>
          </p:cNvPr>
          <p:cNvSpPr>
            <a:spLocks noGrp="1"/>
          </p:cNvSpPr>
          <p:nvPr>
            <p:ph type="sldNum" sz="quarter" idx="12"/>
          </p:nvPr>
        </p:nvSpPr>
        <p:spPr>
          <a:xfrm>
            <a:off x="11423150" y="6408722"/>
            <a:ext cx="643531" cy="365125"/>
          </a:xfrm>
        </p:spPr>
        <p:txBody>
          <a:bodyPr/>
          <a:lstStyle/>
          <a:p>
            <a:fld id="{C7AEE260-05C4-4947-8D42-969DD53D148A}" type="slidenum">
              <a:rPr lang="en-US" smtClean="0">
                <a:solidFill>
                  <a:schemeClr val="tx1"/>
                </a:solidFill>
                <a:latin typeface="Times New Roman" panose="02020603050405020304" pitchFamily="18" charset="0"/>
                <a:cs typeface="Times New Roman" panose="02020603050405020304" pitchFamily="18" charset="0"/>
              </a:rPr>
              <a:t>2</a:t>
            </a:fld>
            <a:endParaRPr lang="en-US">
              <a:solidFill>
                <a:schemeClr val="tx1"/>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FDEF488B-74AC-A740-AE45-375F850DBD1D}"/>
              </a:ext>
            </a:extLst>
          </p:cNvPr>
          <p:cNvSpPr txBox="1"/>
          <p:nvPr/>
        </p:nvSpPr>
        <p:spPr>
          <a:xfrm>
            <a:off x="9309918" y="5601814"/>
            <a:ext cx="2497360" cy="97345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2400" b="1" dirty="0">
                <a:latin typeface="Times New Roman" panose="02020603050405020304" pitchFamily="18" charset="0"/>
                <a:ea typeface="+mj-ea"/>
                <a:cs typeface="Times New Roman" panose="02020603050405020304" pitchFamily="18" charset="0"/>
              </a:rPr>
              <a:t>Dec 6, 2019</a:t>
            </a:r>
          </a:p>
          <a:p>
            <a:pPr algn="ctr">
              <a:lnSpc>
                <a:spcPct val="90000"/>
              </a:lnSpc>
              <a:spcBef>
                <a:spcPct val="0"/>
              </a:spcBef>
              <a:spcAft>
                <a:spcPts val="600"/>
              </a:spcAft>
            </a:pPr>
            <a:endParaRPr lang="en-US" sz="2400" dirty="0">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1837488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1A9539-B61D-C04C-8194-57F84267D536}"/>
              </a:ext>
            </a:extLst>
          </p:cNvPr>
          <p:cNvSpPr txBox="1"/>
          <p:nvPr/>
        </p:nvSpPr>
        <p:spPr>
          <a:xfrm>
            <a:off x="1796475" y="760442"/>
            <a:ext cx="9673897" cy="613438"/>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3200" b="1" dirty="0">
                <a:latin typeface="Times New Roman" panose="02020603050405020304" pitchFamily="18" charset="0"/>
                <a:cs typeface="Times New Roman" panose="02020603050405020304" pitchFamily="18" charset="0"/>
              </a:rPr>
              <a:t>How to have CAGI results be more broadly used? </a:t>
            </a:r>
          </a:p>
        </p:txBody>
      </p:sp>
      <p:sp>
        <p:nvSpPr>
          <p:cNvPr id="3" name="Slide Number Placeholder 2">
            <a:extLst>
              <a:ext uri="{FF2B5EF4-FFF2-40B4-BE49-F238E27FC236}">
                <a16:creationId xmlns:a16="http://schemas.microsoft.com/office/drawing/2014/main" id="{A0205E38-BA81-2F4B-9E4C-2A25416AB38D}"/>
              </a:ext>
            </a:extLst>
          </p:cNvPr>
          <p:cNvSpPr>
            <a:spLocks noGrp="1"/>
          </p:cNvSpPr>
          <p:nvPr>
            <p:ph type="sldNum" sz="quarter" idx="12"/>
          </p:nvPr>
        </p:nvSpPr>
        <p:spPr>
          <a:xfrm>
            <a:off x="11470372" y="6330461"/>
            <a:ext cx="545782" cy="365125"/>
          </a:xfrm>
        </p:spPr>
        <p:txBody>
          <a:bodyPr/>
          <a:lstStyle/>
          <a:p>
            <a:fld id="{C7AEE260-05C4-4947-8D42-969DD53D148A}" type="slidenum">
              <a:rPr lang="en-US" smtClean="0">
                <a:solidFill>
                  <a:schemeClr val="tx1"/>
                </a:solidFill>
                <a:latin typeface="Times New Roman" panose="02020603050405020304" pitchFamily="18" charset="0"/>
                <a:cs typeface="Times New Roman" panose="02020603050405020304" pitchFamily="18" charset="0"/>
              </a:rPr>
              <a:t>3</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2">
            <a:extLst>
              <a:ext uri="{FF2B5EF4-FFF2-40B4-BE49-F238E27FC236}">
                <a16:creationId xmlns:a16="http://schemas.microsoft.com/office/drawing/2014/main" id="{A2A6DD38-D204-9840-A4C1-A941B194987E}"/>
              </a:ext>
            </a:extLst>
          </p:cNvPr>
          <p:cNvSpPr txBox="1">
            <a:spLocks/>
          </p:cNvSpPr>
          <p:nvPr/>
        </p:nvSpPr>
        <p:spPr bwMode="gray">
          <a:xfrm>
            <a:off x="931326" y="792101"/>
            <a:ext cx="545782"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rgbClr val="FE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1"/>
                </a:solidFill>
                <a:latin typeface="Times New Roman" panose="02020603050405020304" pitchFamily="18" charset="0"/>
                <a:cs typeface="Times New Roman" panose="02020603050405020304" pitchFamily="18" charset="0"/>
              </a:rPr>
              <a:t>Q.</a:t>
            </a:r>
          </a:p>
        </p:txBody>
      </p:sp>
      <p:grpSp>
        <p:nvGrpSpPr>
          <p:cNvPr id="5" name="Group 4">
            <a:extLst>
              <a:ext uri="{FF2B5EF4-FFF2-40B4-BE49-F238E27FC236}">
                <a16:creationId xmlns:a16="http://schemas.microsoft.com/office/drawing/2014/main" id="{C1D4E838-787B-7A4E-BB07-14C350E249EA}"/>
              </a:ext>
            </a:extLst>
          </p:cNvPr>
          <p:cNvGrpSpPr/>
          <p:nvPr/>
        </p:nvGrpSpPr>
        <p:grpSpPr>
          <a:xfrm>
            <a:off x="660133" y="6330461"/>
            <a:ext cx="10871733" cy="385346"/>
            <a:chOff x="482600" y="6435586"/>
            <a:chExt cx="8610600" cy="385346"/>
          </a:xfrm>
        </p:grpSpPr>
        <p:sp>
          <p:nvSpPr>
            <p:cNvPr id="6" name="Text Box 4">
              <a:extLst>
                <a:ext uri="{FF2B5EF4-FFF2-40B4-BE49-F238E27FC236}">
                  <a16:creationId xmlns:a16="http://schemas.microsoft.com/office/drawing/2014/main" id="{FDCEF32A-02B1-D443-BB78-773097DC61D3}"/>
                </a:ext>
              </a:extLst>
            </p:cNvPr>
            <p:cNvSpPr txBox="1">
              <a:spLocks noChangeArrowheads="1"/>
            </p:cNvSpPr>
            <p:nvPr/>
          </p:nvSpPr>
          <p:spPr bwMode="auto">
            <a:xfrm>
              <a:off x="482600" y="6451600"/>
              <a:ext cx="1969413"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2019</a:t>
              </a:r>
            </a:p>
          </p:txBody>
        </p:sp>
        <p:sp>
          <p:nvSpPr>
            <p:cNvPr id="7" name="Text Box 5">
              <a:extLst>
                <a:ext uri="{FF2B5EF4-FFF2-40B4-BE49-F238E27FC236}">
                  <a16:creationId xmlns:a16="http://schemas.microsoft.com/office/drawing/2014/main" id="{EC562FE7-5395-5548-9B3C-E26870BCD1CA}"/>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8" name="Text Box 6">
              <a:extLst>
                <a:ext uri="{FF2B5EF4-FFF2-40B4-BE49-F238E27FC236}">
                  <a16:creationId xmlns:a16="http://schemas.microsoft.com/office/drawing/2014/main" id="{BAA182FF-066D-6947-9857-A760810E84E9}"/>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
        <p:nvSpPr>
          <p:cNvPr id="10" name="TextBox 9">
            <a:extLst>
              <a:ext uri="{FF2B5EF4-FFF2-40B4-BE49-F238E27FC236}">
                <a16:creationId xmlns:a16="http://schemas.microsoft.com/office/drawing/2014/main" id="{54D218BF-016E-8347-AE90-9D6DD6A57E37}"/>
              </a:ext>
            </a:extLst>
          </p:cNvPr>
          <p:cNvSpPr txBox="1"/>
          <p:nvPr/>
        </p:nvSpPr>
        <p:spPr>
          <a:xfrm>
            <a:off x="3120977" y="59691"/>
            <a:ext cx="6492516" cy="613438"/>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3600" b="1" dirty="0">
                <a:latin typeface="Times New Roman" panose="02020603050405020304" pitchFamily="18" charset="0"/>
                <a:cs typeface="Times New Roman" panose="02020603050405020304" pitchFamily="18" charset="0"/>
              </a:rPr>
              <a:t>Broadening Impact of CAGI</a:t>
            </a:r>
          </a:p>
        </p:txBody>
      </p:sp>
      <p:sp>
        <p:nvSpPr>
          <p:cNvPr id="11" name="TextBox 10">
            <a:extLst>
              <a:ext uri="{FF2B5EF4-FFF2-40B4-BE49-F238E27FC236}">
                <a16:creationId xmlns:a16="http://schemas.microsoft.com/office/drawing/2014/main" id="{01575C62-BEC9-1249-8BE8-35A70FA8364C}"/>
              </a:ext>
            </a:extLst>
          </p:cNvPr>
          <p:cNvSpPr txBox="1"/>
          <p:nvPr/>
        </p:nvSpPr>
        <p:spPr>
          <a:xfrm>
            <a:off x="2221039" y="1731081"/>
            <a:ext cx="9673898" cy="389286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Allow Predictors to submit predictions Off-season</a:t>
            </a:r>
          </a:p>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Rolling Evaluation – continuous update of results on the site</a:t>
            </a:r>
          </a:p>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CAGI as benchmarking standard</a:t>
            </a:r>
          </a:p>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Consideration of security/privacy/embargo issues</a:t>
            </a:r>
          </a:p>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Only applicable for single gene challenges at this moment</a:t>
            </a:r>
          </a:p>
          <a:p>
            <a:pPr marL="342900" indent="-342900">
              <a:lnSpc>
                <a:spcPct val="150000"/>
              </a:lnSpc>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8006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0205E38-BA81-2F4B-9E4C-2A25416AB38D}"/>
              </a:ext>
            </a:extLst>
          </p:cNvPr>
          <p:cNvSpPr>
            <a:spLocks noGrp="1"/>
          </p:cNvSpPr>
          <p:nvPr>
            <p:ph type="sldNum" sz="quarter" idx="12"/>
          </p:nvPr>
        </p:nvSpPr>
        <p:spPr>
          <a:xfrm>
            <a:off x="11470372" y="6330461"/>
            <a:ext cx="545782" cy="365125"/>
          </a:xfrm>
        </p:spPr>
        <p:txBody>
          <a:bodyPr/>
          <a:lstStyle/>
          <a:p>
            <a:fld id="{C7AEE260-05C4-4947-8D42-969DD53D148A}" type="slidenum">
              <a:rPr lang="en-US" smtClean="0">
                <a:solidFill>
                  <a:schemeClr val="tx1"/>
                </a:solidFill>
                <a:latin typeface="Times New Roman" panose="02020603050405020304" pitchFamily="18" charset="0"/>
                <a:cs typeface="Times New Roman" panose="02020603050405020304" pitchFamily="18" charset="0"/>
              </a:rPr>
              <a:t>4</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2">
            <a:extLst>
              <a:ext uri="{FF2B5EF4-FFF2-40B4-BE49-F238E27FC236}">
                <a16:creationId xmlns:a16="http://schemas.microsoft.com/office/drawing/2014/main" id="{A2A6DD38-D204-9840-A4C1-A941B194987E}"/>
              </a:ext>
            </a:extLst>
          </p:cNvPr>
          <p:cNvSpPr txBox="1">
            <a:spLocks/>
          </p:cNvSpPr>
          <p:nvPr/>
        </p:nvSpPr>
        <p:spPr bwMode="gray">
          <a:xfrm>
            <a:off x="931326" y="792101"/>
            <a:ext cx="545782"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rgbClr val="FE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1"/>
                </a:solidFill>
                <a:latin typeface="Times New Roman" panose="02020603050405020304" pitchFamily="18" charset="0"/>
                <a:cs typeface="Times New Roman" panose="02020603050405020304" pitchFamily="18" charset="0"/>
              </a:rPr>
              <a:t>Q.</a:t>
            </a:r>
          </a:p>
        </p:txBody>
      </p:sp>
      <p:grpSp>
        <p:nvGrpSpPr>
          <p:cNvPr id="5" name="Group 4">
            <a:extLst>
              <a:ext uri="{FF2B5EF4-FFF2-40B4-BE49-F238E27FC236}">
                <a16:creationId xmlns:a16="http://schemas.microsoft.com/office/drawing/2014/main" id="{C1D4E838-787B-7A4E-BB07-14C350E249EA}"/>
              </a:ext>
            </a:extLst>
          </p:cNvPr>
          <p:cNvGrpSpPr/>
          <p:nvPr/>
        </p:nvGrpSpPr>
        <p:grpSpPr>
          <a:xfrm>
            <a:off x="660133" y="6506306"/>
            <a:ext cx="10871733" cy="385346"/>
            <a:chOff x="482600" y="6435586"/>
            <a:chExt cx="8610600" cy="385346"/>
          </a:xfrm>
        </p:grpSpPr>
        <p:sp>
          <p:nvSpPr>
            <p:cNvPr id="6" name="Text Box 4">
              <a:extLst>
                <a:ext uri="{FF2B5EF4-FFF2-40B4-BE49-F238E27FC236}">
                  <a16:creationId xmlns:a16="http://schemas.microsoft.com/office/drawing/2014/main" id="{FDCEF32A-02B1-D443-BB78-773097DC61D3}"/>
                </a:ext>
              </a:extLst>
            </p:cNvPr>
            <p:cNvSpPr txBox="1">
              <a:spLocks noChangeArrowheads="1"/>
            </p:cNvSpPr>
            <p:nvPr/>
          </p:nvSpPr>
          <p:spPr bwMode="auto">
            <a:xfrm>
              <a:off x="482600" y="6451600"/>
              <a:ext cx="201511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2019</a:t>
              </a:r>
            </a:p>
          </p:txBody>
        </p:sp>
        <p:sp>
          <p:nvSpPr>
            <p:cNvPr id="7" name="Text Box 5">
              <a:extLst>
                <a:ext uri="{FF2B5EF4-FFF2-40B4-BE49-F238E27FC236}">
                  <a16:creationId xmlns:a16="http://schemas.microsoft.com/office/drawing/2014/main" id="{EC562FE7-5395-5548-9B3C-E26870BCD1CA}"/>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8" name="Text Box 6">
              <a:extLst>
                <a:ext uri="{FF2B5EF4-FFF2-40B4-BE49-F238E27FC236}">
                  <a16:creationId xmlns:a16="http://schemas.microsoft.com/office/drawing/2014/main" id="{BAA182FF-066D-6947-9857-A760810E84E9}"/>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
        <p:nvSpPr>
          <p:cNvPr id="9" name="TextBox 8">
            <a:extLst>
              <a:ext uri="{FF2B5EF4-FFF2-40B4-BE49-F238E27FC236}">
                <a16:creationId xmlns:a16="http://schemas.microsoft.com/office/drawing/2014/main" id="{C90C1774-14CD-4944-A860-C502BE8557A5}"/>
              </a:ext>
            </a:extLst>
          </p:cNvPr>
          <p:cNvSpPr txBox="1"/>
          <p:nvPr/>
        </p:nvSpPr>
        <p:spPr>
          <a:xfrm>
            <a:off x="1761484" y="673129"/>
            <a:ext cx="6306751" cy="936167"/>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2800" b="1" dirty="0">
                <a:latin typeface="Times New Roman" panose="02020603050405020304" pitchFamily="18" charset="0"/>
                <a:cs typeface="Times New Roman" panose="02020603050405020304" pitchFamily="18" charset="0"/>
              </a:rPr>
              <a:t>How can we decrease the gap between our predictions and clinical usefulness? </a:t>
            </a:r>
          </a:p>
        </p:txBody>
      </p:sp>
      <p:grpSp>
        <p:nvGrpSpPr>
          <p:cNvPr id="12" name="Group 11">
            <a:extLst>
              <a:ext uri="{FF2B5EF4-FFF2-40B4-BE49-F238E27FC236}">
                <a16:creationId xmlns:a16="http://schemas.microsoft.com/office/drawing/2014/main" id="{B5642CD7-ACF1-A245-9B94-EBCFA8B35684}"/>
              </a:ext>
            </a:extLst>
          </p:cNvPr>
          <p:cNvGrpSpPr/>
          <p:nvPr/>
        </p:nvGrpSpPr>
        <p:grpSpPr>
          <a:xfrm>
            <a:off x="868773" y="1816815"/>
            <a:ext cx="7392208" cy="5044526"/>
            <a:chOff x="-404340" y="1717647"/>
            <a:chExt cx="8109505" cy="5044526"/>
          </a:xfrm>
        </p:grpSpPr>
        <p:graphicFrame>
          <p:nvGraphicFramePr>
            <p:cNvPr id="15" name="Diagram 14">
              <a:extLst>
                <a:ext uri="{FF2B5EF4-FFF2-40B4-BE49-F238E27FC236}">
                  <a16:creationId xmlns:a16="http://schemas.microsoft.com/office/drawing/2014/main" id="{3D7165FF-19A9-2948-85A5-07A4CA1D1150}"/>
                </a:ext>
              </a:extLst>
            </p:cNvPr>
            <p:cNvGraphicFramePr/>
            <p:nvPr>
              <p:extLst>
                <p:ext uri="{D42A27DB-BD31-4B8C-83A1-F6EECF244321}">
                  <p14:modId xmlns:p14="http://schemas.microsoft.com/office/powerpoint/2010/main" val="2130081359"/>
                </p:ext>
              </p:extLst>
            </p:nvPr>
          </p:nvGraphicFramePr>
          <p:xfrm>
            <a:off x="-404340" y="1717647"/>
            <a:ext cx="8109505" cy="50445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6" name="Group 15">
              <a:extLst>
                <a:ext uri="{FF2B5EF4-FFF2-40B4-BE49-F238E27FC236}">
                  <a16:creationId xmlns:a16="http://schemas.microsoft.com/office/drawing/2014/main" id="{0C454EBC-5259-2A46-AE1B-2D74FBCA5217}"/>
                </a:ext>
              </a:extLst>
            </p:cNvPr>
            <p:cNvGrpSpPr/>
            <p:nvPr/>
          </p:nvGrpSpPr>
          <p:grpSpPr>
            <a:xfrm>
              <a:off x="3138333" y="2361667"/>
              <a:ext cx="3762689" cy="2058830"/>
              <a:chOff x="1016000" y="1562100"/>
              <a:chExt cx="10630679" cy="3396749"/>
            </a:xfrm>
          </p:grpSpPr>
          <p:pic>
            <p:nvPicPr>
              <p:cNvPr id="17" name="Picture 16">
                <a:extLst>
                  <a:ext uri="{FF2B5EF4-FFF2-40B4-BE49-F238E27FC236}">
                    <a16:creationId xmlns:a16="http://schemas.microsoft.com/office/drawing/2014/main" id="{F0152191-4F1C-F84B-ABF4-6CA6D55879BA}"/>
                  </a:ext>
                </a:extLst>
              </p:cNvPr>
              <p:cNvPicPr>
                <a:picLocks noChangeAspect="1"/>
              </p:cNvPicPr>
              <p:nvPr/>
            </p:nvPicPr>
            <p:blipFill>
              <a:blip r:embed="rId7"/>
              <a:stretch>
                <a:fillRect/>
              </a:stretch>
            </p:blipFill>
            <p:spPr>
              <a:xfrm>
                <a:off x="4201899" y="1600200"/>
                <a:ext cx="7444780" cy="3358649"/>
              </a:xfrm>
              <a:prstGeom prst="rect">
                <a:avLst/>
              </a:prstGeom>
            </p:spPr>
          </p:pic>
          <p:pic>
            <p:nvPicPr>
              <p:cNvPr id="18" name="Picture 17">
                <a:extLst>
                  <a:ext uri="{FF2B5EF4-FFF2-40B4-BE49-F238E27FC236}">
                    <a16:creationId xmlns:a16="http://schemas.microsoft.com/office/drawing/2014/main" id="{4D29A4F2-2176-7D43-9F7E-130EDF2A65F8}"/>
                  </a:ext>
                </a:extLst>
              </p:cNvPr>
              <p:cNvPicPr>
                <a:picLocks noChangeAspect="1"/>
              </p:cNvPicPr>
              <p:nvPr/>
            </p:nvPicPr>
            <p:blipFill>
              <a:blip r:embed="rId8"/>
              <a:stretch>
                <a:fillRect/>
              </a:stretch>
            </p:blipFill>
            <p:spPr>
              <a:xfrm>
                <a:off x="1016000" y="1562100"/>
                <a:ext cx="406400" cy="317500"/>
              </a:xfrm>
              <a:prstGeom prst="rect">
                <a:avLst/>
              </a:prstGeom>
            </p:spPr>
          </p:pic>
          <p:pic>
            <p:nvPicPr>
              <p:cNvPr id="19" name="Picture 18">
                <a:extLst>
                  <a:ext uri="{FF2B5EF4-FFF2-40B4-BE49-F238E27FC236}">
                    <a16:creationId xmlns:a16="http://schemas.microsoft.com/office/drawing/2014/main" id="{B6EEF96A-1050-7242-9DF5-6576A537C46B}"/>
                  </a:ext>
                </a:extLst>
              </p:cNvPr>
              <p:cNvPicPr>
                <a:picLocks noChangeAspect="1"/>
              </p:cNvPicPr>
              <p:nvPr/>
            </p:nvPicPr>
            <p:blipFill>
              <a:blip r:embed="rId8"/>
              <a:stretch>
                <a:fillRect/>
              </a:stretch>
            </p:blipFill>
            <p:spPr>
              <a:xfrm>
                <a:off x="3429000" y="1562100"/>
                <a:ext cx="406400" cy="317500"/>
              </a:xfrm>
              <a:prstGeom prst="rect">
                <a:avLst/>
              </a:prstGeom>
            </p:spPr>
          </p:pic>
          <p:pic>
            <p:nvPicPr>
              <p:cNvPr id="20" name="Picture 19">
                <a:extLst>
                  <a:ext uri="{FF2B5EF4-FFF2-40B4-BE49-F238E27FC236}">
                    <a16:creationId xmlns:a16="http://schemas.microsoft.com/office/drawing/2014/main" id="{FF431111-8757-E545-B316-F4B517E06469}"/>
                  </a:ext>
                </a:extLst>
              </p:cNvPr>
              <p:cNvPicPr>
                <a:picLocks noChangeAspect="1"/>
              </p:cNvPicPr>
              <p:nvPr/>
            </p:nvPicPr>
            <p:blipFill>
              <a:blip r:embed="rId8"/>
              <a:stretch>
                <a:fillRect/>
              </a:stretch>
            </p:blipFill>
            <p:spPr>
              <a:xfrm>
                <a:off x="5816600" y="1600200"/>
                <a:ext cx="406400" cy="317500"/>
              </a:xfrm>
              <a:prstGeom prst="rect">
                <a:avLst/>
              </a:prstGeom>
            </p:spPr>
          </p:pic>
        </p:grpSp>
      </p:grpSp>
      <p:sp>
        <p:nvSpPr>
          <p:cNvPr id="22" name="TextBox 21">
            <a:extLst>
              <a:ext uri="{FF2B5EF4-FFF2-40B4-BE49-F238E27FC236}">
                <a16:creationId xmlns:a16="http://schemas.microsoft.com/office/drawing/2014/main" id="{AB9C9093-EF74-BA47-B278-AA8BF4991434}"/>
              </a:ext>
            </a:extLst>
          </p:cNvPr>
          <p:cNvSpPr txBox="1"/>
          <p:nvPr/>
        </p:nvSpPr>
        <p:spPr>
          <a:xfrm>
            <a:off x="1477108" y="-7964"/>
            <a:ext cx="6492516" cy="613438"/>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3600" b="1" dirty="0">
                <a:latin typeface="Times New Roman" panose="02020603050405020304" pitchFamily="18" charset="0"/>
                <a:cs typeface="Times New Roman" panose="02020603050405020304" pitchFamily="18" charset="0"/>
              </a:rPr>
              <a:t>Broadening Impact of CAGI</a:t>
            </a:r>
          </a:p>
        </p:txBody>
      </p:sp>
      <p:grpSp>
        <p:nvGrpSpPr>
          <p:cNvPr id="25" name="Group 24">
            <a:extLst>
              <a:ext uri="{FF2B5EF4-FFF2-40B4-BE49-F238E27FC236}">
                <a16:creationId xmlns:a16="http://schemas.microsoft.com/office/drawing/2014/main" id="{2C355CAE-F0CA-E244-BB8B-D5C96F6028D9}"/>
              </a:ext>
            </a:extLst>
          </p:cNvPr>
          <p:cNvGrpSpPr/>
          <p:nvPr/>
        </p:nvGrpSpPr>
        <p:grpSpPr>
          <a:xfrm>
            <a:off x="8325194" y="90972"/>
            <a:ext cx="3418069" cy="2997151"/>
            <a:chOff x="8325194" y="90972"/>
            <a:chExt cx="3418069" cy="2997151"/>
          </a:xfrm>
        </p:grpSpPr>
        <p:pic>
          <p:nvPicPr>
            <p:cNvPr id="21" name="Picture 20" descr="A close up of a map&#10;&#10;Description automatically generated">
              <a:extLst>
                <a:ext uri="{FF2B5EF4-FFF2-40B4-BE49-F238E27FC236}">
                  <a16:creationId xmlns:a16="http://schemas.microsoft.com/office/drawing/2014/main" id="{2E09E005-9541-9147-96E6-D229BA9835B3}"/>
                </a:ext>
              </a:extLst>
            </p:cNvPr>
            <p:cNvPicPr>
              <a:picLocks noChangeAspect="1"/>
            </p:cNvPicPr>
            <p:nvPr/>
          </p:nvPicPr>
          <p:blipFill rotWithShape="1">
            <a:blip r:embed="rId9"/>
            <a:srcRect r="50045"/>
            <a:stretch/>
          </p:blipFill>
          <p:spPr>
            <a:xfrm>
              <a:off x="8325194" y="90972"/>
              <a:ext cx="3418069" cy="2997151"/>
            </a:xfrm>
            <a:prstGeom prst="rect">
              <a:avLst/>
            </a:prstGeom>
          </p:spPr>
        </p:pic>
        <p:sp>
          <p:nvSpPr>
            <p:cNvPr id="23" name="TextBox 22">
              <a:extLst>
                <a:ext uri="{FF2B5EF4-FFF2-40B4-BE49-F238E27FC236}">
                  <a16:creationId xmlns:a16="http://schemas.microsoft.com/office/drawing/2014/main" id="{2EB2ADEB-0D83-C848-89CC-19B8BAE786E1}"/>
                </a:ext>
              </a:extLst>
            </p:cNvPr>
            <p:cNvSpPr txBox="1"/>
            <p:nvPr/>
          </p:nvSpPr>
          <p:spPr>
            <a:xfrm>
              <a:off x="9139424" y="319186"/>
              <a:ext cx="1226194" cy="707886"/>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Yin et al, 2017</a:t>
              </a:r>
            </a:p>
          </p:txBody>
        </p:sp>
      </p:grpSp>
      <p:grpSp>
        <p:nvGrpSpPr>
          <p:cNvPr id="26" name="Group 25">
            <a:extLst>
              <a:ext uri="{FF2B5EF4-FFF2-40B4-BE49-F238E27FC236}">
                <a16:creationId xmlns:a16="http://schemas.microsoft.com/office/drawing/2014/main" id="{FAF0EA2C-87DC-E84F-9975-28C732D63B22}"/>
              </a:ext>
            </a:extLst>
          </p:cNvPr>
          <p:cNvGrpSpPr/>
          <p:nvPr/>
        </p:nvGrpSpPr>
        <p:grpSpPr>
          <a:xfrm>
            <a:off x="8342612" y="3171372"/>
            <a:ext cx="3418069" cy="3221994"/>
            <a:chOff x="8342612" y="3171372"/>
            <a:chExt cx="3418069" cy="3221994"/>
          </a:xfrm>
        </p:grpSpPr>
        <p:pic>
          <p:nvPicPr>
            <p:cNvPr id="13" name="Picture 12" descr="A close up of a map&#10;&#10;Description automatically generated">
              <a:extLst>
                <a:ext uri="{FF2B5EF4-FFF2-40B4-BE49-F238E27FC236}">
                  <a16:creationId xmlns:a16="http://schemas.microsoft.com/office/drawing/2014/main" id="{D47FD14A-5379-064E-87F7-52AA13592238}"/>
                </a:ext>
              </a:extLst>
            </p:cNvPr>
            <p:cNvPicPr>
              <a:picLocks noChangeAspect="1"/>
            </p:cNvPicPr>
            <p:nvPr/>
          </p:nvPicPr>
          <p:blipFill>
            <a:blip r:embed="rId10"/>
            <a:stretch>
              <a:fillRect/>
            </a:stretch>
          </p:blipFill>
          <p:spPr>
            <a:xfrm>
              <a:off x="8342612" y="3171372"/>
              <a:ext cx="3418069" cy="3221994"/>
            </a:xfrm>
            <a:prstGeom prst="rect">
              <a:avLst/>
            </a:prstGeom>
          </p:spPr>
        </p:pic>
        <p:sp>
          <p:nvSpPr>
            <p:cNvPr id="24" name="TextBox 23">
              <a:extLst>
                <a:ext uri="{FF2B5EF4-FFF2-40B4-BE49-F238E27FC236}">
                  <a16:creationId xmlns:a16="http://schemas.microsoft.com/office/drawing/2014/main" id="{858C6591-617D-3D46-AAF1-627C86D8CD41}"/>
                </a:ext>
              </a:extLst>
            </p:cNvPr>
            <p:cNvSpPr txBox="1"/>
            <p:nvPr/>
          </p:nvSpPr>
          <p:spPr>
            <a:xfrm>
              <a:off x="10161029" y="3429000"/>
              <a:ext cx="1582234" cy="707886"/>
            </a:xfrm>
            <a:prstGeom prst="rect">
              <a:avLst/>
            </a:prstGeom>
            <a:noFill/>
          </p:spPr>
          <p:txBody>
            <a:bodyPr wrap="square" rtlCol="0">
              <a:spAutoFit/>
            </a:bodyPr>
            <a:lstStyle/>
            <a:p>
              <a:pPr algn="ctr"/>
              <a:r>
                <a:rPr lang="en-US" sz="2000" dirty="0" err="1">
                  <a:latin typeface="Times New Roman" panose="02020603050405020304" pitchFamily="18" charset="0"/>
                  <a:cs typeface="Times New Roman" panose="02020603050405020304" pitchFamily="18" charset="0"/>
                </a:rPr>
                <a:t>Katsonis</a:t>
              </a:r>
              <a:r>
                <a:rPr lang="en-US" sz="2000" dirty="0">
                  <a:latin typeface="Times New Roman" panose="02020603050405020304" pitchFamily="18" charset="0"/>
                  <a:cs typeface="Times New Roman" panose="02020603050405020304" pitchFamily="18" charset="0"/>
                </a:rPr>
                <a:t> et al, 2019</a:t>
              </a:r>
            </a:p>
          </p:txBody>
        </p:sp>
      </p:grpSp>
    </p:spTree>
    <p:extLst>
      <p:ext uri="{BB962C8B-B14F-4D97-AF65-F5344CB8AC3E}">
        <p14:creationId xmlns:p14="http://schemas.microsoft.com/office/powerpoint/2010/main" val="54484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2E1E01-83C0-A04C-A725-26183FF86E89}"/>
              </a:ext>
            </a:extLst>
          </p:cNvPr>
          <p:cNvSpPr txBox="1"/>
          <p:nvPr/>
        </p:nvSpPr>
        <p:spPr>
          <a:xfrm>
            <a:off x="1586776" y="272134"/>
            <a:ext cx="9673898" cy="1770184"/>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2800" b="1" dirty="0">
                <a:latin typeface="Times New Roman" panose="02020603050405020304" pitchFamily="18" charset="0"/>
                <a:cs typeface="Times New Roman" panose="02020603050405020304" pitchFamily="18" charset="0"/>
              </a:rPr>
              <a:t>How do we make CAGI more visible in the user and predictor communities? </a:t>
            </a:r>
          </a:p>
          <a:p>
            <a:pPr algn="ctr">
              <a:lnSpc>
                <a:spcPct val="90000"/>
              </a:lnSpc>
              <a:spcBef>
                <a:spcPct val="0"/>
              </a:spcBef>
              <a:spcAft>
                <a:spcPts val="600"/>
              </a:spcAft>
            </a:pPr>
            <a:r>
              <a:rPr lang="en-US" sz="2800" b="1" dirty="0">
                <a:latin typeface="Times New Roman" panose="02020603050405020304" pitchFamily="18" charset="0"/>
                <a:cs typeface="Times New Roman" panose="02020603050405020304" pitchFamily="18" charset="0"/>
              </a:rPr>
              <a:t>How to recognize participants (papers, letters of support etc.)?</a:t>
            </a:r>
            <a:endParaRPr lang="en-US" sz="2800" b="1" dirty="0">
              <a:latin typeface="Times New Roman" panose="02020603050405020304" pitchFamily="18" charset="0"/>
              <a:ea typeface="+mj-ea"/>
              <a:cs typeface="Times New Roman" panose="02020603050405020304" pitchFamily="18" charset="0"/>
            </a:endParaRPr>
          </a:p>
        </p:txBody>
      </p:sp>
      <p:sp>
        <p:nvSpPr>
          <p:cNvPr id="5" name="Slide Number Placeholder 2">
            <a:extLst>
              <a:ext uri="{FF2B5EF4-FFF2-40B4-BE49-F238E27FC236}">
                <a16:creationId xmlns:a16="http://schemas.microsoft.com/office/drawing/2014/main" id="{42A36C94-8575-A142-99A9-EA1FBCA54B0D}"/>
              </a:ext>
            </a:extLst>
          </p:cNvPr>
          <p:cNvSpPr txBox="1">
            <a:spLocks/>
          </p:cNvSpPr>
          <p:nvPr/>
        </p:nvSpPr>
        <p:spPr bwMode="gray">
          <a:xfrm>
            <a:off x="11482095" y="6317028"/>
            <a:ext cx="545782"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rgbClr val="FE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7AEE260-05C4-4947-8D42-969DD53D148A}" type="slidenum">
              <a:rPr lang="en-US" smtClean="0">
                <a:solidFill>
                  <a:schemeClr val="tx1"/>
                </a:solidFill>
                <a:latin typeface="Times New Roman" panose="02020603050405020304" pitchFamily="18" charset="0"/>
                <a:cs typeface="Times New Roman" panose="02020603050405020304" pitchFamily="18" charset="0"/>
              </a:rPr>
              <a:pPr/>
              <a:t>5</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6" name="Slide Number Placeholder 2">
            <a:extLst>
              <a:ext uri="{FF2B5EF4-FFF2-40B4-BE49-F238E27FC236}">
                <a16:creationId xmlns:a16="http://schemas.microsoft.com/office/drawing/2014/main" id="{E8845C11-C550-0B4D-83BF-7E6E104C9D6B}"/>
              </a:ext>
            </a:extLst>
          </p:cNvPr>
          <p:cNvSpPr txBox="1">
            <a:spLocks/>
          </p:cNvSpPr>
          <p:nvPr/>
        </p:nvSpPr>
        <p:spPr bwMode="gray">
          <a:xfrm>
            <a:off x="931326" y="792101"/>
            <a:ext cx="545782"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rgbClr val="FE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1"/>
                </a:solidFill>
                <a:latin typeface="Times New Roman" panose="02020603050405020304" pitchFamily="18" charset="0"/>
                <a:cs typeface="Times New Roman" panose="02020603050405020304" pitchFamily="18" charset="0"/>
              </a:rPr>
              <a:t>Q.</a:t>
            </a:r>
          </a:p>
        </p:txBody>
      </p:sp>
      <p:grpSp>
        <p:nvGrpSpPr>
          <p:cNvPr id="7" name="Group 6">
            <a:extLst>
              <a:ext uri="{FF2B5EF4-FFF2-40B4-BE49-F238E27FC236}">
                <a16:creationId xmlns:a16="http://schemas.microsoft.com/office/drawing/2014/main" id="{FE4E37FF-A16A-B743-B0F0-6E2F6F2EF33B}"/>
              </a:ext>
            </a:extLst>
          </p:cNvPr>
          <p:cNvGrpSpPr/>
          <p:nvPr/>
        </p:nvGrpSpPr>
        <p:grpSpPr>
          <a:xfrm>
            <a:off x="660133" y="6330461"/>
            <a:ext cx="10871733" cy="385346"/>
            <a:chOff x="482600" y="6435586"/>
            <a:chExt cx="8610600" cy="385346"/>
          </a:xfrm>
        </p:grpSpPr>
        <p:sp>
          <p:nvSpPr>
            <p:cNvPr id="8" name="Text Box 4">
              <a:extLst>
                <a:ext uri="{FF2B5EF4-FFF2-40B4-BE49-F238E27FC236}">
                  <a16:creationId xmlns:a16="http://schemas.microsoft.com/office/drawing/2014/main" id="{07E375C4-BEA1-DF47-983C-F983160EA647}"/>
                </a:ext>
              </a:extLst>
            </p:cNvPr>
            <p:cNvSpPr txBox="1">
              <a:spLocks noChangeArrowheads="1"/>
            </p:cNvSpPr>
            <p:nvPr/>
          </p:nvSpPr>
          <p:spPr bwMode="auto">
            <a:xfrm>
              <a:off x="482600" y="6451600"/>
              <a:ext cx="1969413"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2019</a:t>
              </a:r>
            </a:p>
          </p:txBody>
        </p:sp>
        <p:sp>
          <p:nvSpPr>
            <p:cNvPr id="9" name="Text Box 5">
              <a:extLst>
                <a:ext uri="{FF2B5EF4-FFF2-40B4-BE49-F238E27FC236}">
                  <a16:creationId xmlns:a16="http://schemas.microsoft.com/office/drawing/2014/main" id="{41E693E9-0CDF-BF4A-B878-62B79955111D}"/>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10" name="Text Box 6">
              <a:extLst>
                <a:ext uri="{FF2B5EF4-FFF2-40B4-BE49-F238E27FC236}">
                  <a16:creationId xmlns:a16="http://schemas.microsoft.com/office/drawing/2014/main" id="{40D40537-9878-DD4D-833B-91D81F8108FF}"/>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
        <p:nvSpPr>
          <p:cNvPr id="12" name="TextBox 11">
            <a:extLst>
              <a:ext uri="{FF2B5EF4-FFF2-40B4-BE49-F238E27FC236}">
                <a16:creationId xmlns:a16="http://schemas.microsoft.com/office/drawing/2014/main" id="{7C401698-0279-8E49-9062-C406399BFAC9}"/>
              </a:ext>
            </a:extLst>
          </p:cNvPr>
          <p:cNvSpPr txBox="1"/>
          <p:nvPr/>
        </p:nvSpPr>
        <p:spPr>
          <a:xfrm>
            <a:off x="3390500" y="2247966"/>
            <a:ext cx="6066450" cy="389286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CAGI4 Special issue</a:t>
            </a:r>
          </a:p>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CAGI5 Special issue</a:t>
            </a:r>
          </a:p>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Need CAGI </a:t>
            </a:r>
            <a:r>
              <a:rPr lang="en-US" sz="2800" dirty="0" err="1">
                <a:latin typeface="Times New Roman" panose="02020603050405020304" pitchFamily="18" charset="0"/>
                <a:cs typeface="Times New Roman" panose="02020603050405020304" pitchFamily="18" charset="0"/>
              </a:rPr>
              <a:t>FlagShip</a:t>
            </a:r>
            <a:r>
              <a:rPr lang="en-US" sz="2800" dirty="0">
                <a:latin typeface="Times New Roman" panose="02020603050405020304" pitchFamily="18" charset="0"/>
                <a:cs typeface="Times New Roman" panose="02020603050405020304" pitchFamily="18" charset="0"/>
              </a:rPr>
              <a:t> paper</a:t>
            </a:r>
          </a:p>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Use of social media - Twitter</a:t>
            </a:r>
          </a:p>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Literature survey </a:t>
            </a:r>
          </a:p>
          <a:p>
            <a:pPr marL="342900" indent="-342900">
              <a:lnSpc>
                <a:spcPct val="150000"/>
              </a:lnSpc>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0329BE46-C94C-8346-91FC-771F4CF8B6C6}"/>
              </a:ext>
            </a:extLst>
          </p:cNvPr>
          <p:cNvSpPr txBox="1"/>
          <p:nvPr/>
        </p:nvSpPr>
        <p:spPr>
          <a:xfrm>
            <a:off x="2915495" y="0"/>
            <a:ext cx="6492516" cy="613438"/>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3600" b="1" dirty="0">
                <a:latin typeface="Times New Roman" panose="02020603050405020304" pitchFamily="18" charset="0"/>
                <a:cs typeface="Times New Roman" panose="02020603050405020304" pitchFamily="18" charset="0"/>
              </a:rPr>
              <a:t>Broadening Impact of CAGI</a:t>
            </a:r>
          </a:p>
        </p:txBody>
      </p:sp>
    </p:spTree>
    <p:extLst>
      <p:ext uri="{BB962C8B-B14F-4D97-AF65-F5344CB8AC3E}">
        <p14:creationId xmlns:p14="http://schemas.microsoft.com/office/powerpoint/2010/main" val="1694505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F6C78397-12E9-B04A-8F77-668D7251BD8B}"/>
              </a:ext>
            </a:extLst>
          </p:cNvPr>
          <p:cNvSpPr txBox="1">
            <a:spLocks/>
          </p:cNvSpPr>
          <p:nvPr/>
        </p:nvSpPr>
        <p:spPr bwMode="gray">
          <a:xfrm>
            <a:off x="11482095" y="6305305"/>
            <a:ext cx="545782"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rgbClr val="FE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7AEE260-05C4-4947-8D42-969DD53D148A}" type="slidenum">
              <a:rPr lang="en-US" smtClean="0">
                <a:solidFill>
                  <a:schemeClr val="tx1"/>
                </a:solidFill>
                <a:latin typeface="Times New Roman" panose="02020603050405020304" pitchFamily="18" charset="0"/>
                <a:cs typeface="Times New Roman" panose="02020603050405020304" pitchFamily="18" charset="0"/>
              </a:rPr>
              <a:pPr/>
              <a:t>6</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5FF2B82D-877E-D543-9B4C-1D4BC7F1D0A9}"/>
              </a:ext>
            </a:extLst>
          </p:cNvPr>
          <p:cNvSpPr txBox="1"/>
          <p:nvPr/>
        </p:nvSpPr>
        <p:spPr>
          <a:xfrm>
            <a:off x="1477108" y="671318"/>
            <a:ext cx="10622513" cy="550848"/>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2800" b="1" dirty="0">
                <a:latin typeface="Times New Roman" panose="02020603050405020304" pitchFamily="18" charset="0"/>
                <a:cs typeface="Times New Roman" panose="02020603050405020304" pitchFamily="18" charset="0"/>
              </a:rPr>
              <a:t>How to engage those who actually analyze exomes/whole genomes?</a:t>
            </a:r>
            <a:endParaRPr lang="en-US" sz="2800" b="1" dirty="0">
              <a:latin typeface="Times New Roman" panose="02020603050405020304" pitchFamily="18" charset="0"/>
              <a:ea typeface="+mj-ea"/>
              <a:cs typeface="Times New Roman" panose="02020603050405020304" pitchFamily="18" charset="0"/>
            </a:endParaRPr>
          </a:p>
        </p:txBody>
      </p:sp>
      <p:sp>
        <p:nvSpPr>
          <p:cNvPr id="6" name="Slide Number Placeholder 2">
            <a:extLst>
              <a:ext uri="{FF2B5EF4-FFF2-40B4-BE49-F238E27FC236}">
                <a16:creationId xmlns:a16="http://schemas.microsoft.com/office/drawing/2014/main" id="{30180B14-9AD8-AD4B-BD19-C0FA0F42B198}"/>
              </a:ext>
            </a:extLst>
          </p:cNvPr>
          <p:cNvSpPr txBox="1">
            <a:spLocks/>
          </p:cNvSpPr>
          <p:nvPr/>
        </p:nvSpPr>
        <p:spPr bwMode="gray">
          <a:xfrm>
            <a:off x="931326" y="792101"/>
            <a:ext cx="545782"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rgbClr val="FE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1"/>
                </a:solidFill>
                <a:latin typeface="Times New Roman" panose="02020603050405020304" pitchFamily="18" charset="0"/>
                <a:cs typeface="Times New Roman" panose="02020603050405020304" pitchFamily="18" charset="0"/>
              </a:rPr>
              <a:t>Q.</a:t>
            </a:r>
          </a:p>
        </p:txBody>
      </p:sp>
      <p:grpSp>
        <p:nvGrpSpPr>
          <p:cNvPr id="7" name="Group 6">
            <a:extLst>
              <a:ext uri="{FF2B5EF4-FFF2-40B4-BE49-F238E27FC236}">
                <a16:creationId xmlns:a16="http://schemas.microsoft.com/office/drawing/2014/main" id="{52EE1058-FE53-714D-92D1-F0D22F3C5EA8}"/>
              </a:ext>
            </a:extLst>
          </p:cNvPr>
          <p:cNvGrpSpPr/>
          <p:nvPr/>
        </p:nvGrpSpPr>
        <p:grpSpPr>
          <a:xfrm>
            <a:off x="660133" y="6330461"/>
            <a:ext cx="10871733" cy="385346"/>
            <a:chOff x="482600" y="6435586"/>
            <a:chExt cx="8610600" cy="385346"/>
          </a:xfrm>
        </p:grpSpPr>
        <p:sp>
          <p:nvSpPr>
            <p:cNvPr id="8" name="Text Box 4">
              <a:extLst>
                <a:ext uri="{FF2B5EF4-FFF2-40B4-BE49-F238E27FC236}">
                  <a16:creationId xmlns:a16="http://schemas.microsoft.com/office/drawing/2014/main" id="{3BF7EB94-3C61-A749-961F-B926E420201E}"/>
                </a:ext>
              </a:extLst>
            </p:cNvPr>
            <p:cNvSpPr txBox="1">
              <a:spLocks noChangeArrowheads="1"/>
            </p:cNvSpPr>
            <p:nvPr/>
          </p:nvSpPr>
          <p:spPr bwMode="auto">
            <a:xfrm>
              <a:off x="482600" y="6451600"/>
              <a:ext cx="1969413"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2019</a:t>
              </a:r>
            </a:p>
          </p:txBody>
        </p:sp>
        <p:sp>
          <p:nvSpPr>
            <p:cNvPr id="9" name="Text Box 5">
              <a:extLst>
                <a:ext uri="{FF2B5EF4-FFF2-40B4-BE49-F238E27FC236}">
                  <a16:creationId xmlns:a16="http://schemas.microsoft.com/office/drawing/2014/main" id="{3FC60442-55C1-454C-A6A8-B4D17478D20D}"/>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10" name="Text Box 6">
              <a:extLst>
                <a:ext uri="{FF2B5EF4-FFF2-40B4-BE49-F238E27FC236}">
                  <a16:creationId xmlns:a16="http://schemas.microsoft.com/office/drawing/2014/main" id="{DCFCA695-E69E-B649-B8DC-C96B4E326888}"/>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
        <p:nvSpPr>
          <p:cNvPr id="11" name="TextBox 10">
            <a:extLst>
              <a:ext uri="{FF2B5EF4-FFF2-40B4-BE49-F238E27FC236}">
                <a16:creationId xmlns:a16="http://schemas.microsoft.com/office/drawing/2014/main" id="{280A5880-19EA-EE47-870C-EA557E7BE562}"/>
              </a:ext>
            </a:extLst>
          </p:cNvPr>
          <p:cNvSpPr txBox="1"/>
          <p:nvPr/>
        </p:nvSpPr>
        <p:spPr>
          <a:xfrm>
            <a:off x="2854811" y="1943166"/>
            <a:ext cx="6066450" cy="2600199"/>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Challenges should be relevant</a:t>
            </a:r>
          </a:p>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Artificially constructed challenges</a:t>
            </a:r>
          </a:p>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Lack of appropriate set of data</a:t>
            </a:r>
          </a:p>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Proper validation of the data</a:t>
            </a:r>
          </a:p>
        </p:txBody>
      </p:sp>
      <p:sp>
        <p:nvSpPr>
          <p:cNvPr id="12" name="TextBox 11">
            <a:extLst>
              <a:ext uri="{FF2B5EF4-FFF2-40B4-BE49-F238E27FC236}">
                <a16:creationId xmlns:a16="http://schemas.microsoft.com/office/drawing/2014/main" id="{26DF49B4-3526-3B42-B78D-8B18166F4CE3}"/>
              </a:ext>
            </a:extLst>
          </p:cNvPr>
          <p:cNvSpPr txBox="1"/>
          <p:nvPr/>
        </p:nvSpPr>
        <p:spPr>
          <a:xfrm>
            <a:off x="2757562" y="39502"/>
            <a:ext cx="6492516" cy="613438"/>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3600" b="1" dirty="0">
                <a:latin typeface="Times New Roman" panose="02020603050405020304" pitchFamily="18" charset="0"/>
                <a:cs typeface="Times New Roman" panose="02020603050405020304" pitchFamily="18" charset="0"/>
              </a:rPr>
              <a:t>Participation in CAGI</a:t>
            </a:r>
          </a:p>
        </p:txBody>
      </p:sp>
    </p:spTree>
    <p:extLst>
      <p:ext uri="{BB962C8B-B14F-4D97-AF65-F5344CB8AC3E}">
        <p14:creationId xmlns:p14="http://schemas.microsoft.com/office/powerpoint/2010/main" val="3911127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A0445A-253A-D74E-9C22-7719B866F1E9}"/>
              </a:ext>
            </a:extLst>
          </p:cNvPr>
          <p:cNvSpPr/>
          <p:nvPr/>
        </p:nvSpPr>
        <p:spPr>
          <a:xfrm>
            <a:off x="339969" y="792101"/>
            <a:ext cx="11852031" cy="2246769"/>
          </a:xfrm>
          <a:prstGeom prst="rect">
            <a:avLst/>
          </a:prstGeom>
        </p:spPr>
        <p:txBody>
          <a:bodyPr wrap="square">
            <a:spAutoFit/>
          </a:bodyPr>
          <a:lstStyle/>
          <a:p>
            <a:pPr algn="ctr"/>
            <a:r>
              <a:rPr lang="en-US" sz="2800" b="1" dirty="0">
                <a:latin typeface="Times New Roman" panose="02020603050405020304" pitchFamily="18" charset="0"/>
                <a:ea typeface="Arial" panose="020B0604020202020204" pitchFamily="34" charset="0"/>
                <a:cs typeface="Times New Roman" panose="02020603050405020304" pitchFamily="18" charset="0"/>
              </a:rPr>
              <a:t>How to widen participation from the predictor community? </a:t>
            </a:r>
          </a:p>
          <a:p>
            <a:pPr algn="ctr"/>
            <a:r>
              <a:rPr lang="en-US" sz="2800" b="1" dirty="0">
                <a:latin typeface="Times New Roman" panose="02020603050405020304" pitchFamily="18" charset="0"/>
                <a:ea typeface="Arial" panose="020B0604020202020204" pitchFamily="34" charset="0"/>
                <a:cs typeface="Times New Roman" panose="02020603050405020304" pitchFamily="18" charset="0"/>
              </a:rPr>
              <a:t>How can we facilitate the application of Deep Learning in genome interpretation? </a:t>
            </a:r>
          </a:p>
          <a:p>
            <a:pPr algn="ctr"/>
            <a:r>
              <a:rPr lang="en-US" sz="2800" b="1" dirty="0">
                <a:latin typeface="Times New Roman" panose="02020603050405020304" pitchFamily="18" charset="0"/>
                <a:ea typeface="Arial" panose="020B0604020202020204" pitchFamily="34" charset="0"/>
                <a:cs typeface="Times New Roman" panose="02020603050405020304" pitchFamily="18" charset="0"/>
              </a:rPr>
              <a:t>Can we design the challenges in that line, or can we engage Deep Learning related persons in this endeavor?</a:t>
            </a:r>
            <a:r>
              <a:rPr lang="en-US" sz="2800" b="1" dirty="0">
                <a:latin typeface="Times New Roman" panose="02020603050405020304" pitchFamily="18" charset="0"/>
                <a:cs typeface="Times New Roman" panose="02020603050405020304" pitchFamily="18" charset="0"/>
              </a:rPr>
              <a:t> </a:t>
            </a:r>
          </a:p>
        </p:txBody>
      </p:sp>
      <p:sp>
        <p:nvSpPr>
          <p:cNvPr id="4" name="Slide Number Placeholder 2">
            <a:extLst>
              <a:ext uri="{FF2B5EF4-FFF2-40B4-BE49-F238E27FC236}">
                <a16:creationId xmlns:a16="http://schemas.microsoft.com/office/drawing/2014/main" id="{3488BE86-A39E-EE49-BECE-6F7B54762054}"/>
              </a:ext>
            </a:extLst>
          </p:cNvPr>
          <p:cNvSpPr txBox="1">
            <a:spLocks/>
          </p:cNvSpPr>
          <p:nvPr/>
        </p:nvSpPr>
        <p:spPr bwMode="gray">
          <a:xfrm>
            <a:off x="11482095" y="6293583"/>
            <a:ext cx="545782"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rgbClr val="FE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7AEE260-05C4-4947-8D42-969DD53D148A}" type="slidenum">
              <a:rPr lang="en-US" smtClean="0">
                <a:solidFill>
                  <a:schemeClr val="tx1"/>
                </a:solidFill>
                <a:latin typeface="Times New Roman" panose="02020603050405020304" pitchFamily="18" charset="0"/>
                <a:cs typeface="Times New Roman" panose="02020603050405020304" pitchFamily="18" charset="0"/>
              </a:rPr>
              <a:pPr/>
              <a:t>7</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2">
            <a:extLst>
              <a:ext uri="{FF2B5EF4-FFF2-40B4-BE49-F238E27FC236}">
                <a16:creationId xmlns:a16="http://schemas.microsoft.com/office/drawing/2014/main" id="{F4B99736-79F6-094F-A4B0-46609E0F6E75}"/>
              </a:ext>
            </a:extLst>
          </p:cNvPr>
          <p:cNvSpPr txBox="1">
            <a:spLocks/>
          </p:cNvSpPr>
          <p:nvPr/>
        </p:nvSpPr>
        <p:spPr bwMode="gray">
          <a:xfrm>
            <a:off x="931326" y="792101"/>
            <a:ext cx="545782"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rgbClr val="FE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1"/>
                </a:solidFill>
                <a:latin typeface="Times New Roman" panose="02020603050405020304" pitchFamily="18" charset="0"/>
                <a:cs typeface="Times New Roman" panose="02020603050405020304" pitchFamily="18" charset="0"/>
              </a:rPr>
              <a:t>Q.</a:t>
            </a:r>
          </a:p>
        </p:txBody>
      </p:sp>
      <p:grpSp>
        <p:nvGrpSpPr>
          <p:cNvPr id="6" name="Group 5">
            <a:extLst>
              <a:ext uri="{FF2B5EF4-FFF2-40B4-BE49-F238E27FC236}">
                <a16:creationId xmlns:a16="http://schemas.microsoft.com/office/drawing/2014/main" id="{20972FB0-DBEC-DD43-BC58-BF846FD83E74}"/>
              </a:ext>
            </a:extLst>
          </p:cNvPr>
          <p:cNvGrpSpPr/>
          <p:nvPr/>
        </p:nvGrpSpPr>
        <p:grpSpPr>
          <a:xfrm>
            <a:off x="660133" y="6518705"/>
            <a:ext cx="10871733" cy="385346"/>
            <a:chOff x="482600" y="6435586"/>
            <a:chExt cx="8610600" cy="385346"/>
          </a:xfrm>
        </p:grpSpPr>
        <p:sp>
          <p:nvSpPr>
            <p:cNvPr id="7" name="Text Box 4">
              <a:extLst>
                <a:ext uri="{FF2B5EF4-FFF2-40B4-BE49-F238E27FC236}">
                  <a16:creationId xmlns:a16="http://schemas.microsoft.com/office/drawing/2014/main" id="{6F296575-0057-E641-B3CB-24535FDB0288}"/>
                </a:ext>
              </a:extLst>
            </p:cNvPr>
            <p:cNvSpPr txBox="1">
              <a:spLocks noChangeArrowheads="1"/>
            </p:cNvSpPr>
            <p:nvPr/>
          </p:nvSpPr>
          <p:spPr bwMode="auto">
            <a:xfrm>
              <a:off x="482600" y="6451600"/>
              <a:ext cx="1969413"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2019</a:t>
              </a:r>
            </a:p>
          </p:txBody>
        </p:sp>
        <p:sp>
          <p:nvSpPr>
            <p:cNvPr id="8" name="Text Box 5">
              <a:extLst>
                <a:ext uri="{FF2B5EF4-FFF2-40B4-BE49-F238E27FC236}">
                  <a16:creationId xmlns:a16="http://schemas.microsoft.com/office/drawing/2014/main" id="{BD0593D0-75BB-9D4F-8341-F61BEED1E85C}"/>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9" name="Text Box 6">
              <a:extLst>
                <a:ext uri="{FF2B5EF4-FFF2-40B4-BE49-F238E27FC236}">
                  <a16:creationId xmlns:a16="http://schemas.microsoft.com/office/drawing/2014/main" id="{65980A8F-D155-F94B-A8AB-CFBEEFF36F4E}"/>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
        <p:nvSpPr>
          <p:cNvPr id="10" name="TextBox 9">
            <a:extLst>
              <a:ext uri="{FF2B5EF4-FFF2-40B4-BE49-F238E27FC236}">
                <a16:creationId xmlns:a16="http://schemas.microsoft.com/office/drawing/2014/main" id="{CABFD1BB-FDA3-7042-B80D-67054B5FC751}"/>
              </a:ext>
            </a:extLst>
          </p:cNvPr>
          <p:cNvSpPr txBox="1"/>
          <p:nvPr/>
        </p:nvSpPr>
        <p:spPr>
          <a:xfrm>
            <a:off x="1078524" y="3367461"/>
            <a:ext cx="10773507" cy="2677656"/>
          </a:xfrm>
          <a:prstGeom prst="rect">
            <a:avLst/>
          </a:prstGeom>
          <a:noFill/>
        </p:spPr>
        <p:txBody>
          <a:bodyPr wrap="square" rtlCol="0">
            <a:spAutoFit/>
          </a:bodyPr>
          <a:lstStyle/>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Publications – advertisement in appropriate venues</a:t>
            </a:r>
          </a:p>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Good assessment protocol – standard evaluation and rolling evaluation</a:t>
            </a:r>
          </a:p>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Announcing ahead of time about the challenges to the appropriate research groups </a:t>
            </a:r>
          </a:p>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Deep learning specific challenges</a:t>
            </a:r>
          </a:p>
          <a:p>
            <a:pPr marL="342900" indent="-3429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Provide larger training data</a:t>
            </a:r>
          </a:p>
        </p:txBody>
      </p:sp>
      <p:sp>
        <p:nvSpPr>
          <p:cNvPr id="11" name="TextBox 10">
            <a:extLst>
              <a:ext uri="{FF2B5EF4-FFF2-40B4-BE49-F238E27FC236}">
                <a16:creationId xmlns:a16="http://schemas.microsoft.com/office/drawing/2014/main" id="{011659C6-54F8-624D-B25E-1749637C4F38}"/>
              </a:ext>
            </a:extLst>
          </p:cNvPr>
          <p:cNvSpPr txBox="1"/>
          <p:nvPr/>
        </p:nvSpPr>
        <p:spPr>
          <a:xfrm>
            <a:off x="2757562" y="39502"/>
            <a:ext cx="6492516" cy="613438"/>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3600" b="1" dirty="0">
                <a:latin typeface="Times New Roman" panose="02020603050405020304" pitchFamily="18" charset="0"/>
                <a:cs typeface="Times New Roman" panose="02020603050405020304" pitchFamily="18" charset="0"/>
              </a:rPr>
              <a:t>Participation in CAGI</a:t>
            </a:r>
          </a:p>
        </p:txBody>
      </p:sp>
    </p:spTree>
    <p:extLst>
      <p:ext uri="{BB962C8B-B14F-4D97-AF65-F5344CB8AC3E}">
        <p14:creationId xmlns:p14="http://schemas.microsoft.com/office/powerpoint/2010/main" val="62214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9D7B90-A212-1F4B-BBCB-17F99D636CE4}"/>
              </a:ext>
            </a:extLst>
          </p:cNvPr>
          <p:cNvSpPr/>
          <p:nvPr/>
        </p:nvSpPr>
        <p:spPr>
          <a:xfrm>
            <a:off x="1130984" y="618652"/>
            <a:ext cx="10955509" cy="1539139"/>
          </a:xfrm>
          <a:prstGeom prst="rect">
            <a:avLst/>
          </a:prstGeom>
        </p:spPr>
        <p:txBody>
          <a:bodyPr wrap="square">
            <a:spAutoFit/>
          </a:bodyPr>
          <a:lstStyle/>
          <a:p>
            <a:pPr marR="0" lvl="1">
              <a:lnSpc>
                <a:spcPct val="115000"/>
              </a:lnSpc>
              <a:spcBef>
                <a:spcPts val="0"/>
              </a:spcBef>
              <a:spcAft>
                <a:spcPts val="0"/>
              </a:spcAft>
            </a:pPr>
            <a:r>
              <a:rPr lang="en-US" sz="2800" b="1" dirty="0">
                <a:latin typeface="Times New Roman" panose="02020603050405020304" pitchFamily="18" charset="0"/>
                <a:ea typeface="Arial" panose="020B0604020202020204" pitchFamily="34" charset="0"/>
                <a:cs typeface="Times New Roman" panose="02020603050405020304" pitchFamily="18" charset="0"/>
              </a:rPr>
              <a:t>Can we invite some leading companies and leading academic groups in the field and let them express their opinion about CAGI – how can we maximize participation from them?</a:t>
            </a:r>
            <a:endParaRPr lang="en-US" sz="2800" b="1" u="none" strike="noStrike"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4" name="Slide Number Placeholder 2">
            <a:extLst>
              <a:ext uri="{FF2B5EF4-FFF2-40B4-BE49-F238E27FC236}">
                <a16:creationId xmlns:a16="http://schemas.microsoft.com/office/drawing/2014/main" id="{B792BFB3-B8CF-194A-A4E8-A024B1BB0E90}"/>
              </a:ext>
            </a:extLst>
          </p:cNvPr>
          <p:cNvSpPr txBox="1">
            <a:spLocks/>
          </p:cNvSpPr>
          <p:nvPr/>
        </p:nvSpPr>
        <p:spPr bwMode="gray">
          <a:xfrm>
            <a:off x="11458649" y="6352198"/>
            <a:ext cx="545782"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rgbClr val="FE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7AEE260-05C4-4947-8D42-969DD53D148A}" type="slidenum">
              <a:rPr lang="en-US" smtClean="0">
                <a:solidFill>
                  <a:schemeClr val="tx1"/>
                </a:solidFill>
                <a:latin typeface="Times New Roman" panose="02020603050405020304" pitchFamily="18" charset="0"/>
                <a:cs typeface="Times New Roman" panose="02020603050405020304" pitchFamily="18" charset="0"/>
              </a:rPr>
              <a:pPr/>
              <a:t>8</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2">
            <a:extLst>
              <a:ext uri="{FF2B5EF4-FFF2-40B4-BE49-F238E27FC236}">
                <a16:creationId xmlns:a16="http://schemas.microsoft.com/office/drawing/2014/main" id="{852D15F8-9ED4-8D4B-8F46-6C96BD9F61D8}"/>
              </a:ext>
            </a:extLst>
          </p:cNvPr>
          <p:cNvSpPr txBox="1">
            <a:spLocks/>
          </p:cNvSpPr>
          <p:nvPr/>
        </p:nvSpPr>
        <p:spPr bwMode="gray">
          <a:xfrm>
            <a:off x="931326" y="792101"/>
            <a:ext cx="545782"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rgbClr val="FE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1"/>
                </a:solidFill>
                <a:latin typeface="Times New Roman" panose="02020603050405020304" pitchFamily="18" charset="0"/>
                <a:cs typeface="Times New Roman" panose="02020603050405020304" pitchFamily="18" charset="0"/>
              </a:rPr>
              <a:t>Q.</a:t>
            </a:r>
          </a:p>
        </p:txBody>
      </p:sp>
      <p:grpSp>
        <p:nvGrpSpPr>
          <p:cNvPr id="6" name="Group 5">
            <a:extLst>
              <a:ext uri="{FF2B5EF4-FFF2-40B4-BE49-F238E27FC236}">
                <a16:creationId xmlns:a16="http://schemas.microsoft.com/office/drawing/2014/main" id="{020A5B7E-654E-7A4B-AE81-A765E903C1AE}"/>
              </a:ext>
            </a:extLst>
          </p:cNvPr>
          <p:cNvGrpSpPr/>
          <p:nvPr/>
        </p:nvGrpSpPr>
        <p:grpSpPr>
          <a:xfrm>
            <a:off x="660133" y="6330461"/>
            <a:ext cx="10871733" cy="385346"/>
            <a:chOff x="482600" y="6435586"/>
            <a:chExt cx="8610600" cy="385346"/>
          </a:xfrm>
        </p:grpSpPr>
        <p:sp>
          <p:nvSpPr>
            <p:cNvPr id="7" name="Text Box 4">
              <a:extLst>
                <a:ext uri="{FF2B5EF4-FFF2-40B4-BE49-F238E27FC236}">
                  <a16:creationId xmlns:a16="http://schemas.microsoft.com/office/drawing/2014/main" id="{8DFD0733-D45C-A74A-A885-0AF8C73324DA}"/>
                </a:ext>
              </a:extLst>
            </p:cNvPr>
            <p:cNvSpPr txBox="1">
              <a:spLocks noChangeArrowheads="1"/>
            </p:cNvSpPr>
            <p:nvPr/>
          </p:nvSpPr>
          <p:spPr bwMode="auto">
            <a:xfrm>
              <a:off x="482600" y="6451600"/>
              <a:ext cx="1969413"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2019</a:t>
              </a:r>
            </a:p>
          </p:txBody>
        </p:sp>
        <p:sp>
          <p:nvSpPr>
            <p:cNvPr id="8" name="Text Box 5">
              <a:extLst>
                <a:ext uri="{FF2B5EF4-FFF2-40B4-BE49-F238E27FC236}">
                  <a16:creationId xmlns:a16="http://schemas.microsoft.com/office/drawing/2014/main" id="{E832F46D-8D6E-2948-ACA6-D7307CB0AEC9}"/>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9" name="Text Box 6">
              <a:extLst>
                <a:ext uri="{FF2B5EF4-FFF2-40B4-BE49-F238E27FC236}">
                  <a16:creationId xmlns:a16="http://schemas.microsoft.com/office/drawing/2014/main" id="{934EDC23-FA19-7E46-9FE7-B172BC8A3A6B}"/>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
        <p:nvSpPr>
          <p:cNvPr id="10" name="TextBox 9">
            <a:extLst>
              <a:ext uri="{FF2B5EF4-FFF2-40B4-BE49-F238E27FC236}">
                <a16:creationId xmlns:a16="http://schemas.microsoft.com/office/drawing/2014/main" id="{DA0925F4-61D6-B641-B884-9BB155C52B33}"/>
              </a:ext>
            </a:extLst>
          </p:cNvPr>
          <p:cNvSpPr txBox="1"/>
          <p:nvPr/>
        </p:nvSpPr>
        <p:spPr>
          <a:xfrm>
            <a:off x="1758463" y="2700081"/>
            <a:ext cx="9542584" cy="1953868"/>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Panel discussion from leading companies in the field</a:t>
            </a:r>
          </a:p>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Industry people as data provider</a:t>
            </a:r>
          </a:p>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Concern: Industry with larger resources</a:t>
            </a:r>
          </a:p>
        </p:txBody>
      </p:sp>
      <p:sp>
        <p:nvSpPr>
          <p:cNvPr id="11" name="TextBox 10">
            <a:extLst>
              <a:ext uri="{FF2B5EF4-FFF2-40B4-BE49-F238E27FC236}">
                <a16:creationId xmlns:a16="http://schemas.microsoft.com/office/drawing/2014/main" id="{29D8CCED-99A4-1241-AA9F-A03043904323}"/>
              </a:ext>
            </a:extLst>
          </p:cNvPr>
          <p:cNvSpPr txBox="1"/>
          <p:nvPr/>
        </p:nvSpPr>
        <p:spPr>
          <a:xfrm>
            <a:off x="2757562" y="39502"/>
            <a:ext cx="6492516" cy="613438"/>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3600" b="1" dirty="0">
                <a:latin typeface="Times New Roman" panose="02020603050405020304" pitchFamily="18" charset="0"/>
                <a:cs typeface="Times New Roman" panose="02020603050405020304" pitchFamily="18" charset="0"/>
              </a:rPr>
              <a:t>Participation in CAGI</a:t>
            </a:r>
          </a:p>
        </p:txBody>
      </p:sp>
    </p:spTree>
    <p:extLst>
      <p:ext uri="{BB962C8B-B14F-4D97-AF65-F5344CB8AC3E}">
        <p14:creationId xmlns:p14="http://schemas.microsoft.com/office/powerpoint/2010/main" val="2766044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B5A1FA-35DC-914B-9EAD-6807CD2B7B2A}"/>
              </a:ext>
            </a:extLst>
          </p:cNvPr>
          <p:cNvSpPr/>
          <p:nvPr/>
        </p:nvSpPr>
        <p:spPr>
          <a:xfrm>
            <a:off x="1407152" y="696294"/>
            <a:ext cx="9377695" cy="548099"/>
          </a:xfrm>
          <a:prstGeom prst="rect">
            <a:avLst/>
          </a:prstGeom>
        </p:spPr>
        <p:txBody>
          <a:bodyPr wrap="none">
            <a:spAutoFit/>
          </a:bodyPr>
          <a:lstStyle/>
          <a:p>
            <a:pPr marR="0" lvl="1">
              <a:lnSpc>
                <a:spcPct val="115000"/>
              </a:lnSpc>
              <a:spcBef>
                <a:spcPts val="0"/>
              </a:spcBef>
              <a:spcAft>
                <a:spcPts val="0"/>
              </a:spcAft>
            </a:pPr>
            <a:r>
              <a:rPr lang="en-US" sz="2800" b="1" dirty="0">
                <a:latin typeface="Times New Roman" panose="02020603050405020304" pitchFamily="18" charset="0"/>
                <a:ea typeface="Arial" panose="020B0604020202020204" pitchFamily="34" charset="0"/>
                <a:cs typeface="Times New Roman" panose="02020603050405020304" pitchFamily="18" charset="0"/>
              </a:rPr>
              <a:t>How to better support non-PIs and career opportunities?</a:t>
            </a:r>
            <a:endParaRPr lang="en-US" sz="2800" b="1" u="none" strike="noStrike"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4" name="Slide Number Placeholder 2">
            <a:extLst>
              <a:ext uri="{FF2B5EF4-FFF2-40B4-BE49-F238E27FC236}">
                <a16:creationId xmlns:a16="http://schemas.microsoft.com/office/drawing/2014/main" id="{E2ACBF25-4142-E940-88B1-3BF7E3C29C94}"/>
              </a:ext>
            </a:extLst>
          </p:cNvPr>
          <p:cNvSpPr txBox="1">
            <a:spLocks/>
          </p:cNvSpPr>
          <p:nvPr/>
        </p:nvSpPr>
        <p:spPr bwMode="gray">
          <a:xfrm>
            <a:off x="11505541" y="6352198"/>
            <a:ext cx="545782"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rgbClr val="FE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7AEE260-05C4-4947-8D42-969DD53D148A}" type="slidenum">
              <a:rPr lang="en-US" smtClean="0">
                <a:solidFill>
                  <a:schemeClr val="tx1"/>
                </a:solidFill>
                <a:latin typeface="Times New Roman" panose="02020603050405020304" pitchFamily="18" charset="0"/>
                <a:cs typeface="Times New Roman" panose="02020603050405020304" pitchFamily="18" charset="0"/>
              </a:rPr>
              <a:pPr/>
              <a:t>9</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2">
            <a:extLst>
              <a:ext uri="{FF2B5EF4-FFF2-40B4-BE49-F238E27FC236}">
                <a16:creationId xmlns:a16="http://schemas.microsoft.com/office/drawing/2014/main" id="{534FF270-C776-3F4D-9613-4D77519C71BD}"/>
              </a:ext>
            </a:extLst>
          </p:cNvPr>
          <p:cNvSpPr txBox="1">
            <a:spLocks/>
          </p:cNvSpPr>
          <p:nvPr/>
        </p:nvSpPr>
        <p:spPr bwMode="gray">
          <a:xfrm>
            <a:off x="931326" y="792101"/>
            <a:ext cx="545782"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rgbClr val="FE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1"/>
                </a:solidFill>
                <a:latin typeface="Times New Roman" panose="02020603050405020304" pitchFamily="18" charset="0"/>
                <a:cs typeface="Times New Roman" panose="02020603050405020304" pitchFamily="18" charset="0"/>
              </a:rPr>
              <a:t>Q.</a:t>
            </a:r>
          </a:p>
        </p:txBody>
      </p:sp>
      <p:grpSp>
        <p:nvGrpSpPr>
          <p:cNvPr id="6" name="Group 5">
            <a:extLst>
              <a:ext uri="{FF2B5EF4-FFF2-40B4-BE49-F238E27FC236}">
                <a16:creationId xmlns:a16="http://schemas.microsoft.com/office/drawing/2014/main" id="{9FEB9897-EE42-2B4B-B320-D1316966DA00}"/>
              </a:ext>
            </a:extLst>
          </p:cNvPr>
          <p:cNvGrpSpPr/>
          <p:nvPr/>
        </p:nvGrpSpPr>
        <p:grpSpPr>
          <a:xfrm>
            <a:off x="660133" y="6330461"/>
            <a:ext cx="10871733" cy="385346"/>
            <a:chOff x="482600" y="6435586"/>
            <a:chExt cx="8610600" cy="385346"/>
          </a:xfrm>
        </p:grpSpPr>
        <p:sp>
          <p:nvSpPr>
            <p:cNvPr id="7" name="Text Box 4">
              <a:extLst>
                <a:ext uri="{FF2B5EF4-FFF2-40B4-BE49-F238E27FC236}">
                  <a16:creationId xmlns:a16="http://schemas.microsoft.com/office/drawing/2014/main" id="{AA689BD5-0FA2-F847-BD45-6F518D1CA546}"/>
                </a:ext>
              </a:extLst>
            </p:cNvPr>
            <p:cNvSpPr txBox="1">
              <a:spLocks noChangeArrowheads="1"/>
            </p:cNvSpPr>
            <p:nvPr/>
          </p:nvSpPr>
          <p:spPr bwMode="auto">
            <a:xfrm>
              <a:off x="482600" y="6451600"/>
              <a:ext cx="1969413"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2019</a:t>
              </a:r>
            </a:p>
          </p:txBody>
        </p:sp>
        <p:sp>
          <p:nvSpPr>
            <p:cNvPr id="8" name="Text Box 5">
              <a:extLst>
                <a:ext uri="{FF2B5EF4-FFF2-40B4-BE49-F238E27FC236}">
                  <a16:creationId xmlns:a16="http://schemas.microsoft.com/office/drawing/2014/main" id="{889E0303-894B-CA48-AF57-2DC2B5282021}"/>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9" name="Text Box 6">
              <a:extLst>
                <a:ext uri="{FF2B5EF4-FFF2-40B4-BE49-F238E27FC236}">
                  <a16:creationId xmlns:a16="http://schemas.microsoft.com/office/drawing/2014/main" id="{FDFF1593-D2EA-A846-ABDB-6FE9A75DC993}"/>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
        <p:nvSpPr>
          <p:cNvPr id="10" name="TextBox 9">
            <a:extLst>
              <a:ext uri="{FF2B5EF4-FFF2-40B4-BE49-F238E27FC236}">
                <a16:creationId xmlns:a16="http://schemas.microsoft.com/office/drawing/2014/main" id="{0FEF832B-1615-3D42-9B54-07FE9F0A82C8}"/>
              </a:ext>
            </a:extLst>
          </p:cNvPr>
          <p:cNvSpPr txBox="1"/>
          <p:nvPr/>
        </p:nvSpPr>
        <p:spPr>
          <a:xfrm>
            <a:off x="2531107" y="1973250"/>
            <a:ext cx="7221414" cy="1307537"/>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Job Board</a:t>
            </a:r>
          </a:p>
          <a:p>
            <a:pPr marL="342900"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Increase communications between groups</a:t>
            </a:r>
          </a:p>
        </p:txBody>
      </p:sp>
      <p:sp>
        <p:nvSpPr>
          <p:cNvPr id="11" name="TextBox 10">
            <a:extLst>
              <a:ext uri="{FF2B5EF4-FFF2-40B4-BE49-F238E27FC236}">
                <a16:creationId xmlns:a16="http://schemas.microsoft.com/office/drawing/2014/main" id="{2D43D9E7-6658-BC40-9390-0FCE35D9BDE4}"/>
              </a:ext>
            </a:extLst>
          </p:cNvPr>
          <p:cNvSpPr txBox="1"/>
          <p:nvPr/>
        </p:nvSpPr>
        <p:spPr>
          <a:xfrm>
            <a:off x="2757562" y="39502"/>
            <a:ext cx="6492516" cy="613438"/>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3600" b="1" dirty="0">
                <a:latin typeface="Times New Roman" panose="02020603050405020304" pitchFamily="18" charset="0"/>
                <a:cs typeface="Times New Roman" panose="02020603050405020304" pitchFamily="18" charset="0"/>
              </a:rPr>
              <a:t>Participation in CAGI</a:t>
            </a:r>
          </a:p>
        </p:txBody>
      </p:sp>
    </p:spTree>
    <p:extLst>
      <p:ext uri="{BB962C8B-B14F-4D97-AF65-F5344CB8AC3E}">
        <p14:creationId xmlns:p14="http://schemas.microsoft.com/office/powerpoint/2010/main" val="1890663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AD40723-8F1C-A143-A869-4E04E01453D3}"/>
              </a:ext>
            </a:extLst>
          </p:cNvPr>
          <p:cNvSpPr txBox="1">
            <a:spLocks/>
          </p:cNvSpPr>
          <p:nvPr/>
        </p:nvSpPr>
        <p:spPr bwMode="gray">
          <a:xfrm>
            <a:off x="11482095" y="6375644"/>
            <a:ext cx="545782"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rgbClr val="FE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7AEE260-05C4-4947-8D42-969DD53D148A}" type="slidenum">
              <a:rPr lang="en-US" smtClean="0">
                <a:solidFill>
                  <a:schemeClr val="tx1"/>
                </a:solidFill>
                <a:latin typeface="Times New Roman" panose="02020603050405020304" pitchFamily="18" charset="0"/>
                <a:cs typeface="Times New Roman" panose="02020603050405020304" pitchFamily="18" charset="0"/>
              </a:rPr>
              <a:pPr/>
              <a:t>10</a:t>
            </a:fld>
            <a:endParaRPr lang="en-US" dirty="0">
              <a:solidFill>
                <a:schemeClr val="tx1"/>
              </a:solidFill>
              <a:latin typeface="Times New Roman" panose="02020603050405020304" pitchFamily="18" charset="0"/>
              <a:cs typeface="Times New Roman" panose="02020603050405020304" pitchFamily="18" charset="0"/>
            </a:endParaRPr>
          </a:p>
        </p:txBody>
      </p:sp>
      <p:grpSp>
        <p:nvGrpSpPr>
          <p:cNvPr id="4" name="Group 3">
            <a:extLst>
              <a:ext uri="{FF2B5EF4-FFF2-40B4-BE49-F238E27FC236}">
                <a16:creationId xmlns:a16="http://schemas.microsoft.com/office/drawing/2014/main" id="{84253592-38D2-2D42-B431-75294F567942}"/>
              </a:ext>
            </a:extLst>
          </p:cNvPr>
          <p:cNvGrpSpPr/>
          <p:nvPr/>
        </p:nvGrpSpPr>
        <p:grpSpPr>
          <a:xfrm>
            <a:off x="660133" y="6330461"/>
            <a:ext cx="10871733" cy="385346"/>
            <a:chOff x="482600" y="6435586"/>
            <a:chExt cx="8610600" cy="385346"/>
          </a:xfrm>
        </p:grpSpPr>
        <p:sp>
          <p:nvSpPr>
            <p:cNvPr id="5" name="Text Box 4">
              <a:extLst>
                <a:ext uri="{FF2B5EF4-FFF2-40B4-BE49-F238E27FC236}">
                  <a16:creationId xmlns:a16="http://schemas.microsoft.com/office/drawing/2014/main" id="{22FA7F34-E1ED-3340-B088-12B269D88A3D}"/>
                </a:ext>
              </a:extLst>
            </p:cNvPr>
            <p:cNvSpPr txBox="1">
              <a:spLocks noChangeArrowheads="1"/>
            </p:cNvSpPr>
            <p:nvPr/>
          </p:nvSpPr>
          <p:spPr bwMode="auto">
            <a:xfrm>
              <a:off x="482600" y="6451600"/>
              <a:ext cx="1969413"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2019</a:t>
              </a:r>
            </a:p>
          </p:txBody>
        </p:sp>
        <p:sp>
          <p:nvSpPr>
            <p:cNvPr id="6" name="Text Box 5">
              <a:extLst>
                <a:ext uri="{FF2B5EF4-FFF2-40B4-BE49-F238E27FC236}">
                  <a16:creationId xmlns:a16="http://schemas.microsoft.com/office/drawing/2014/main" id="{CDE99609-06A3-3741-A907-D19C249F29AE}"/>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7" name="Text Box 6">
              <a:extLst>
                <a:ext uri="{FF2B5EF4-FFF2-40B4-BE49-F238E27FC236}">
                  <a16:creationId xmlns:a16="http://schemas.microsoft.com/office/drawing/2014/main" id="{512C64D3-1BAE-1943-A52E-AD02B4D3E4F6}"/>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graphicFrame>
        <p:nvGraphicFramePr>
          <p:cNvPr id="10" name="Diagram 9">
            <a:extLst>
              <a:ext uri="{FF2B5EF4-FFF2-40B4-BE49-F238E27FC236}">
                <a16:creationId xmlns:a16="http://schemas.microsoft.com/office/drawing/2014/main" id="{CD285DE9-B41A-5F46-A85E-8F0500345C69}"/>
              </a:ext>
            </a:extLst>
          </p:cNvPr>
          <p:cNvGraphicFramePr/>
          <p:nvPr>
            <p:extLst>
              <p:ext uri="{D42A27DB-BD31-4B8C-83A1-F6EECF244321}">
                <p14:modId xmlns:p14="http://schemas.microsoft.com/office/powerpoint/2010/main" val="1003513823"/>
              </p:ext>
            </p:extLst>
          </p:nvPr>
        </p:nvGraphicFramePr>
        <p:xfrm>
          <a:off x="973015" y="635325"/>
          <a:ext cx="10245969" cy="57866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Bevel 10">
            <a:extLst>
              <a:ext uri="{FF2B5EF4-FFF2-40B4-BE49-F238E27FC236}">
                <a16:creationId xmlns:a16="http://schemas.microsoft.com/office/drawing/2014/main" id="{E779E2C4-6231-E24B-8ADF-9244B28216B7}"/>
              </a:ext>
            </a:extLst>
          </p:cNvPr>
          <p:cNvSpPr/>
          <p:nvPr/>
        </p:nvSpPr>
        <p:spPr>
          <a:xfrm>
            <a:off x="4648198" y="2297724"/>
            <a:ext cx="2731477" cy="1723292"/>
          </a:xfrm>
          <a:prstGeom prst="bevel">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3200" b="1" dirty="0">
                <a:solidFill>
                  <a:schemeClr val="tx1"/>
                </a:solidFill>
                <a:latin typeface="Times New Roman" panose="02020603050405020304" pitchFamily="18" charset="0"/>
                <a:cs typeface="Times New Roman" panose="02020603050405020304" pitchFamily="18" charset="0"/>
              </a:rPr>
              <a:t>Successful</a:t>
            </a:r>
          </a:p>
          <a:p>
            <a:pPr algn="ctr"/>
            <a:r>
              <a:rPr lang="en-US" sz="3200" b="1" dirty="0">
                <a:solidFill>
                  <a:schemeClr val="tx1"/>
                </a:solidFill>
                <a:latin typeface="Times New Roman" panose="02020603050405020304" pitchFamily="18" charset="0"/>
                <a:cs typeface="Times New Roman" panose="02020603050405020304" pitchFamily="18" charset="0"/>
              </a:rPr>
              <a:t>CAGI</a:t>
            </a:r>
          </a:p>
        </p:txBody>
      </p:sp>
    </p:spTree>
    <p:extLst>
      <p:ext uri="{BB962C8B-B14F-4D97-AF65-F5344CB8AC3E}">
        <p14:creationId xmlns:p14="http://schemas.microsoft.com/office/powerpoint/2010/main" val="2623314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{27747043-5BB3-FC46-A7F6-A0A919CA9339}tf10001069</Template>
  <TotalTime>2572</TotalTime>
  <Words>867</Words>
  <Application>Microsoft Macintosh PowerPoint</Application>
  <PresentationFormat>Widescreen</PresentationFormat>
  <Paragraphs>119</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Century Gothic</vt:lpstr>
      <vt:lpstr>Times New Roman</vt:lpstr>
      <vt:lpstr>Wingdings 3</vt:lpstr>
      <vt:lpstr>Wisp</vt:lpstr>
      <vt:lpstr>CAGI slide pack guidelines I agree to my slides being used according to the following terms: _______Lipika Ray Pal_______</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61</cp:revision>
  <dcterms:created xsi:type="dcterms:W3CDTF">2019-12-04T02:00:47Z</dcterms:created>
  <dcterms:modified xsi:type="dcterms:W3CDTF">2019-12-06T16:01:46Z</dcterms:modified>
</cp:coreProperties>
</file>