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0" r:id="rId3"/>
    <p:sldId id="256"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86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5" d="100"/>
          <a:sy n="85" d="100"/>
        </p:scale>
        <p:origin x="550"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9590-B29D-4CDA-8E7B-FFAC5945A9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C8185F-F414-4B04-9AF8-FE6EDD9AD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393C2D-34D0-4FE4-AD1A-3B4A5B9CF0D9}"/>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5" name="Footer Placeholder 4">
            <a:extLst>
              <a:ext uri="{FF2B5EF4-FFF2-40B4-BE49-F238E27FC236}">
                <a16:creationId xmlns:a16="http://schemas.microsoft.com/office/drawing/2014/main" id="{963C0157-B507-40A9-916E-35BD8F0FF3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A2A174-0899-4323-99C1-84016300AAB6}"/>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39305429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D9A8A-F523-4B8C-AF9E-02DC45FCFA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E7C62F-A413-4FF6-BC3A-C71F07D340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FAB61E-242A-4F69-9514-E64C22EA8855}"/>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5" name="Footer Placeholder 4">
            <a:extLst>
              <a:ext uri="{FF2B5EF4-FFF2-40B4-BE49-F238E27FC236}">
                <a16:creationId xmlns:a16="http://schemas.microsoft.com/office/drawing/2014/main" id="{2EC482E6-008F-4B49-BA1F-E3320CAAA1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E8C850-C55D-4A88-8854-C9852DCB2209}"/>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19697609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BF19B6-8B88-4199-B95F-AFBA6F4C0F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C5CD88-E67C-4C1D-855C-29F63F6267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CB4EBBD-EC1E-4DDC-946C-291EDCB3FF09}"/>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5" name="Footer Placeholder 4">
            <a:extLst>
              <a:ext uri="{FF2B5EF4-FFF2-40B4-BE49-F238E27FC236}">
                <a16:creationId xmlns:a16="http://schemas.microsoft.com/office/drawing/2014/main" id="{8AC7BAAD-90F8-4990-8620-F9A76C3EBB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FF6C1E-09AF-4FC6-B815-5406C08EE109}"/>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657404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A879-8B64-46FE-A117-B7FC71507B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CA8CE42-8CA5-417E-B9F5-A5CDB3DCE16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D137B-9231-43CB-81D0-742BE252FD3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7AD0E0A-2A8C-4BE5-80BF-83AD5A508E84}"/>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6" name="Footer Placeholder 5">
            <a:extLst>
              <a:ext uri="{FF2B5EF4-FFF2-40B4-BE49-F238E27FC236}">
                <a16:creationId xmlns:a16="http://schemas.microsoft.com/office/drawing/2014/main" id="{90BDC483-9971-4F72-8F53-3AD82680CA0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B887F0-4719-4478-8715-B532B3FEDFA2}"/>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1486762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37C57-4D35-40CD-ADF5-B8EED24053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4BFB83-4E39-472D-8CE8-C5779DA5DD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639331-670A-4C28-8364-D91762D8681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EED2ECC-3F01-4838-AAD4-CD32A09719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F4ECBF-F293-4BD5-A340-8140C52E2B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420260-244F-45CB-9093-64C68B0B2D94}"/>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8" name="Footer Placeholder 7">
            <a:extLst>
              <a:ext uri="{FF2B5EF4-FFF2-40B4-BE49-F238E27FC236}">
                <a16:creationId xmlns:a16="http://schemas.microsoft.com/office/drawing/2014/main" id="{A4A85BBB-E16C-4DA6-B2D5-F487B4CEE3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9872AD3-068D-472C-91EB-22FE1FD6DAFF}"/>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28412205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8FCA3-915A-4016-BAB5-F07243AAAE3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F77EE92-20D3-4E9B-812D-C2107633D09E}"/>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4" name="Footer Placeholder 3">
            <a:extLst>
              <a:ext uri="{FF2B5EF4-FFF2-40B4-BE49-F238E27FC236}">
                <a16:creationId xmlns:a16="http://schemas.microsoft.com/office/drawing/2014/main" id="{5986C7C6-6F5E-4DDE-84DD-D71390730E6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4EA6D68-EDAC-4A5E-B7FD-779A45ABF8F6}"/>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3208512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DA54669-27CC-4A65-B672-F6747551ECD5}"/>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3" name="Footer Placeholder 2">
            <a:extLst>
              <a:ext uri="{FF2B5EF4-FFF2-40B4-BE49-F238E27FC236}">
                <a16:creationId xmlns:a16="http://schemas.microsoft.com/office/drawing/2014/main" id="{05106145-3473-4FD6-8478-8B20308AEE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0FA4ED-C81D-464B-B35C-4F87493BB9A1}"/>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3648688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91CFA-AD5C-403A-85AF-78AFDAFCC8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865713B-FF16-4111-92FC-035616E907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17C645-83C5-4EBA-8ABD-CD6030F5B1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54C17A-0F0B-4228-8DC4-63820F7E858D}"/>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6" name="Footer Placeholder 5">
            <a:extLst>
              <a:ext uri="{FF2B5EF4-FFF2-40B4-BE49-F238E27FC236}">
                <a16:creationId xmlns:a16="http://schemas.microsoft.com/office/drawing/2014/main" id="{22A97873-7625-4FC2-BEF6-F02EDEF032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C116A1-C289-4176-A05D-A71CE525D2EC}"/>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1918153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04CD1-1869-4DBC-8A8C-40B3DADA3D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9CC029E-C81D-47A8-A35C-F5411F9E38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644BFA1-AE24-4EAA-9379-2A3847BFF0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FA9F80-5BE0-4FFE-B584-478ADEA3F925}"/>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6" name="Footer Placeholder 5">
            <a:extLst>
              <a:ext uri="{FF2B5EF4-FFF2-40B4-BE49-F238E27FC236}">
                <a16:creationId xmlns:a16="http://schemas.microsoft.com/office/drawing/2014/main" id="{D35E60D2-1C24-4881-AB87-E2EF4184E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002526-3BB6-4E69-967E-4DCBCB8823B5}"/>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7925840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FDA5F-161E-46D9-A976-BD14338EB96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C48AFD4-422C-47DC-A7A2-A7F8887C4E6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83E08F-86CF-4D38-90DF-73661098BF20}"/>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5" name="Footer Placeholder 4">
            <a:extLst>
              <a:ext uri="{FF2B5EF4-FFF2-40B4-BE49-F238E27FC236}">
                <a16:creationId xmlns:a16="http://schemas.microsoft.com/office/drawing/2014/main" id="{B835387F-5516-423E-A119-4EFB1153B0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8200FC-CE3A-4828-85BB-09D1B9E8DD64}"/>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23609108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3D8B45-3A1D-42D5-B994-E3A0CE11EA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2EFF93-E4AF-4AAD-8951-08F54B80A7D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D70975-8890-4C71-8C77-D5E93F738B5E}"/>
              </a:ext>
            </a:extLst>
          </p:cNvPr>
          <p:cNvSpPr>
            <a:spLocks noGrp="1"/>
          </p:cNvSpPr>
          <p:nvPr>
            <p:ph type="dt" sz="half" idx="10"/>
          </p:nvPr>
        </p:nvSpPr>
        <p:spPr/>
        <p:txBody>
          <a:bodyPr/>
          <a:lstStyle/>
          <a:p>
            <a:fld id="{808D2DD3-6D3B-4B74-8F60-6079C6A4504A}" type="datetimeFigureOut">
              <a:rPr lang="en-US" smtClean="0"/>
              <a:t>12/5/2019</a:t>
            </a:fld>
            <a:endParaRPr lang="en-US"/>
          </a:p>
        </p:txBody>
      </p:sp>
      <p:sp>
        <p:nvSpPr>
          <p:cNvPr id="5" name="Footer Placeholder 4">
            <a:extLst>
              <a:ext uri="{FF2B5EF4-FFF2-40B4-BE49-F238E27FC236}">
                <a16:creationId xmlns:a16="http://schemas.microsoft.com/office/drawing/2014/main" id="{A4FDD1A2-F5B9-491B-9A5F-CC447FC175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3C14E7-9754-4EF9-9D4C-6B280EF95574}"/>
              </a:ext>
            </a:extLst>
          </p:cNvPr>
          <p:cNvSpPr>
            <a:spLocks noGrp="1"/>
          </p:cNvSpPr>
          <p:nvPr>
            <p:ph type="sldNum" sz="quarter" idx="12"/>
          </p:nvPr>
        </p:nvSpPr>
        <p:spPr/>
        <p:txBody>
          <a:bodyPr/>
          <a:lstStyle/>
          <a:p>
            <a:fld id="{3190D65B-BABA-43AF-841D-2AEB41010434}" type="slidenum">
              <a:rPr lang="en-US" smtClean="0"/>
              <a:t>‹#›</a:t>
            </a:fld>
            <a:endParaRPr lang="en-US"/>
          </a:p>
        </p:txBody>
      </p:sp>
    </p:spTree>
    <p:extLst>
      <p:ext uri="{BB962C8B-B14F-4D97-AF65-F5344CB8AC3E}">
        <p14:creationId xmlns:p14="http://schemas.microsoft.com/office/powerpoint/2010/main" val="763437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33771205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39546714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2530058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6734053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27439697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24218438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2770553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18260582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3294703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3279234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25556360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568989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FEA24-D70B-4917-B241-5223B0D09D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1FD5F9-D3F8-4CBF-A067-DD2FA5DDD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5E36E2-A29B-4D29-8C9C-C1560BF8D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8D2DD3-6D3B-4B74-8F60-6079C6A4504A}" type="datetimeFigureOut">
              <a:rPr lang="en-US" smtClean="0"/>
              <a:t>12/5/2019</a:t>
            </a:fld>
            <a:endParaRPr lang="en-US"/>
          </a:p>
        </p:txBody>
      </p:sp>
      <p:sp>
        <p:nvSpPr>
          <p:cNvPr id="5" name="Footer Placeholder 4">
            <a:extLst>
              <a:ext uri="{FF2B5EF4-FFF2-40B4-BE49-F238E27FC236}">
                <a16:creationId xmlns:a16="http://schemas.microsoft.com/office/drawing/2014/main" id="{CD5D06EB-3E36-483C-9B11-A701FF87604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FA466E6-DD44-446A-B2AD-49F26D4F1A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90D65B-BABA-43AF-841D-2AEB41010434}" type="slidenum">
              <a:rPr lang="en-US" smtClean="0"/>
              <a:t>‹#›</a:t>
            </a:fld>
            <a:endParaRPr lang="en-US"/>
          </a:p>
        </p:txBody>
      </p:sp>
    </p:spTree>
    <p:extLst>
      <p:ext uri="{BB962C8B-B14F-4D97-AF65-F5344CB8AC3E}">
        <p14:creationId xmlns:p14="http://schemas.microsoft.com/office/powerpoint/2010/main" val="15073682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extLst>
      <p:ext uri="{BB962C8B-B14F-4D97-AF65-F5344CB8AC3E}">
        <p14:creationId xmlns:p14="http://schemas.microsoft.com/office/powerpoint/2010/main" val="38556755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u="sng" dirty="0">
                <a:solidFill>
                  <a:schemeClr val="tx1"/>
                </a:solidFill>
              </a:rPr>
              <a:t>Justin Delano</a:t>
            </a:r>
            <a:r>
              <a:rPr lang="en-US" altLang="en-US" sz="1800" i="1" dirty="0"/>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0006426" y="4259702"/>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pPr fontAlgn="base">
                <a:spcBef>
                  <a:spcPct val="0"/>
                </a:spcBef>
                <a:spcAft>
                  <a:spcPct val="0"/>
                </a:spcAft>
              </a:pPr>
              <a:endParaRPr lang="en-US" altLang="en-US">
                <a:solidFill>
                  <a:srgbClr val="000000"/>
                </a:solidFill>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8EC40FE-DB1D-4E0F-B1ED-F98CCB997B55}"/>
              </a:ext>
            </a:extLst>
          </p:cNvPr>
          <p:cNvSpPr/>
          <p:nvPr/>
        </p:nvSpPr>
        <p:spPr>
          <a:xfrm>
            <a:off x="0" y="13903"/>
            <a:ext cx="12191999" cy="769441"/>
          </a:xfrm>
          <a:prstGeom prst="rect">
            <a:avLst/>
          </a:prstGeom>
          <a:noFill/>
        </p:spPr>
        <p:txBody>
          <a:bodyPr wrap="square">
            <a:spAutoFit/>
          </a:bodyPr>
          <a:lstStyle/>
          <a:p>
            <a:pPr algn="ctr"/>
            <a:r>
              <a:rPr lang="en-US" sz="2400" b="1" dirty="0">
                <a:solidFill>
                  <a:srgbClr val="000000"/>
                </a:solidFill>
              </a:rPr>
              <a:t>The impact of missense human variation on post-translational modifications in proteins</a:t>
            </a:r>
          </a:p>
          <a:p>
            <a:pPr algn="ctr"/>
            <a:r>
              <a:rPr lang="en-US" sz="2000" u="sng" dirty="0">
                <a:solidFill>
                  <a:schemeClr val="bg1">
                    <a:lumMod val="50000"/>
                  </a:schemeClr>
                </a:solidFill>
              </a:rPr>
              <a:t>Justin Delano</a:t>
            </a:r>
            <a:r>
              <a:rPr lang="en-US" sz="2000" dirty="0">
                <a:solidFill>
                  <a:schemeClr val="bg1">
                    <a:lumMod val="50000"/>
                  </a:schemeClr>
                </a:solidFill>
              </a:rPr>
              <a:t>, Predrag Radivojac, </a:t>
            </a:r>
            <a:r>
              <a:rPr lang="en-US" sz="2000" i="1" dirty="0">
                <a:solidFill>
                  <a:schemeClr val="bg1">
                    <a:lumMod val="50000"/>
                  </a:schemeClr>
                </a:solidFill>
              </a:rPr>
              <a:t>Northeastern University, Boston, Massachusetts, U.S.A.</a:t>
            </a:r>
            <a:endParaRPr lang="en-US" sz="2400" i="1" dirty="0">
              <a:solidFill>
                <a:schemeClr val="bg1">
                  <a:lumMod val="50000"/>
                </a:schemeClr>
              </a:solidFill>
            </a:endParaRPr>
          </a:p>
        </p:txBody>
      </p:sp>
      <p:sp>
        <p:nvSpPr>
          <p:cNvPr id="2" name="TextBox 1">
            <a:extLst>
              <a:ext uri="{FF2B5EF4-FFF2-40B4-BE49-F238E27FC236}">
                <a16:creationId xmlns:a16="http://schemas.microsoft.com/office/drawing/2014/main" id="{B79703D7-83A4-4C06-938B-834276171829}"/>
              </a:ext>
            </a:extLst>
          </p:cNvPr>
          <p:cNvSpPr txBox="1"/>
          <p:nvPr/>
        </p:nvSpPr>
        <p:spPr>
          <a:xfrm>
            <a:off x="214312" y="1041064"/>
            <a:ext cx="11672887" cy="1477328"/>
          </a:xfrm>
          <a:prstGeom prst="rect">
            <a:avLst/>
          </a:prstGeom>
          <a:noFill/>
        </p:spPr>
        <p:txBody>
          <a:bodyPr wrap="square" rtlCol="0">
            <a:spAutoFit/>
          </a:bodyPr>
          <a:lstStyle/>
          <a:p>
            <a:r>
              <a:rPr lang="en-US" b="1" dirty="0"/>
              <a:t>Objective:</a:t>
            </a:r>
            <a:r>
              <a:rPr lang="en-US" dirty="0"/>
              <a:t> Understand molecular events impacted by genomic variation among healthy humans.</a:t>
            </a:r>
          </a:p>
          <a:p>
            <a:r>
              <a:rPr lang="en-US" b="1" dirty="0"/>
              <a:t>Data Sources:</a:t>
            </a:r>
            <a:r>
              <a:rPr lang="en-US" dirty="0"/>
              <a:t> </a:t>
            </a:r>
            <a:r>
              <a:rPr lang="en-US" dirty="0" err="1"/>
              <a:t>gnomAD</a:t>
            </a:r>
            <a:r>
              <a:rPr lang="en-US" dirty="0"/>
              <a:t>, Swiss-</a:t>
            </a:r>
            <a:r>
              <a:rPr lang="en-US" dirty="0" err="1"/>
              <a:t>Prot</a:t>
            </a:r>
            <a:endParaRPr lang="en-US" dirty="0"/>
          </a:p>
          <a:p>
            <a:r>
              <a:rPr lang="en-US" b="1" dirty="0"/>
              <a:t>Methods:</a:t>
            </a:r>
            <a:r>
              <a:rPr lang="en-US" dirty="0"/>
              <a:t> Use computational tools to predict impact of variants and PTMs</a:t>
            </a:r>
          </a:p>
          <a:p>
            <a:r>
              <a:rPr lang="en-US" b="1" dirty="0"/>
              <a:t>Conclusions:</a:t>
            </a:r>
            <a:r>
              <a:rPr lang="en-US" dirty="0"/>
              <a:t> PTM sites: Are preferentially impacted by rare variation. </a:t>
            </a:r>
          </a:p>
          <a:p>
            <a:r>
              <a:rPr lang="en-US" dirty="0"/>
              <a:t>	      	        Likely underlie phenotypic differences among healthy humans.</a:t>
            </a:r>
          </a:p>
        </p:txBody>
      </p:sp>
      <p:pic>
        <p:nvPicPr>
          <p:cNvPr id="6" name="Graphic 5">
            <a:extLst>
              <a:ext uri="{FF2B5EF4-FFF2-40B4-BE49-F238E27FC236}">
                <a16:creationId xmlns:a16="http://schemas.microsoft.com/office/drawing/2014/main" id="{A437C2E0-D0CB-41CF-91D1-0A660E4D313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903" y="2847975"/>
            <a:ext cx="4034905" cy="3017661"/>
          </a:xfrm>
          <a:prstGeom prst="rect">
            <a:avLst/>
          </a:prstGeom>
        </p:spPr>
      </p:pic>
      <p:pic>
        <p:nvPicPr>
          <p:cNvPr id="7" name="Graphic 6">
            <a:extLst>
              <a:ext uri="{FF2B5EF4-FFF2-40B4-BE49-F238E27FC236}">
                <a16:creationId xmlns:a16="http://schemas.microsoft.com/office/drawing/2014/main" id="{B88D5E51-3728-4E1C-9E0A-13F7CEE0572B}"/>
              </a:ext>
            </a:extLst>
          </p:cNvPr>
          <p:cNvPicPr>
            <a:picLocks noChangeAspect="1"/>
          </p:cNvPicPr>
          <p:nvPr/>
        </p:nvPicPr>
        <p:blipFill rotWithShape="1">
          <a:blip r:embed="rId4">
            <a:extLst>
              <a:ext uri="{96DAC541-7B7A-43D3-8B79-37D633B846F1}">
                <asvg:svgBlip xmlns:asvg="http://schemas.microsoft.com/office/drawing/2016/SVG/main" r:embed="rId5"/>
              </a:ext>
            </a:extLst>
          </a:blip>
          <a:srcRect t="37490" b="39016"/>
          <a:stretch/>
        </p:blipFill>
        <p:spPr>
          <a:xfrm>
            <a:off x="240903" y="5874359"/>
            <a:ext cx="3846905" cy="281426"/>
          </a:xfrm>
          <a:prstGeom prst="rect">
            <a:avLst/>
          </a:prstGeom>
        </p:spPr>
      </p:pic>
      <p:pic>
        <p:nvPicPr>
          <p:cNvPr id="8" name="Graphic 7">
            <a:extLst>
              <a:ext uri="{FF2B5EF4-FFF2-40B4-BE49-F238E27FC236}">
                <a16:creationId xmlns:a16="http://schemas.microsoft.com/office/drawing/2014/main" id="{73C5A803-737D-4DB3-B373-864A162738E8}"/>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5804" t="6527" r="7463" b="6468"/>
          <a:stretch/>
        </p:blipFill>
        <p:spPr>
          <a:xfrm>
            <a:off x="8345884" y="2608892"/>
            <a:ext cx="3605213" cy="3616541"/>
          </a:xfrm>
          <a:prstGeom prst="rect">
            <a:avLst/>
          </a:prstGeom>
        </p:spPr>
      </p:pic>
      <p:graphicFrame>
        <p:nvGraphicFramePr>
          <p:cNvPr id="9" name="Table 8">
            <a:extLst>
              <a:ext uri="{FF2B5EF4-FFF2-40B4-BE49-F238E27FC236}">
                <a16:creationId xmlns:a16="http://schemas.microsoft.com/office/drawing/2014/main" id="{004F6724-61B1-4BCB-90EE-EB0F9F77D25F}"/>
              </a:ext>
            </a:extLst>
          </p:cNvPr>
          <p:cNvGraphicFramePr>
            <a:graphicFrameLocks noGrp="1"/>
          </p:cNvGraphicFramePr>
          <p:nvPr>
            <p:extLst>
              <p:ext uri="{D42A27DB-BD31-4B8C-83A1-F6EECF244321}">
                <p14:modId xmlns:p14="http://schemas.microsoft.com/office/powerpoint/2010/main" val="848056773"/>
              </p:ext>
            </p:extLst>
          </p:nvPr>
        </p:nvGraphicFramePr>
        <p:xfrm>
          <a:off x="4215604" y="3185926"/>
          <a:ext cx="4029074" cy="2707242"/>
        </p:xfrm>
        <a:graphic>
          <a:graphicData uri="http://schemas.openxmlformats.org/drawingml/2006/table">
            <a:tbl>
              <a:tblPr firstRow="1" bandRow="1">
                <a:tableStyleId>{5940675A-B579-460E-94D1-54222C63F5DA}</a:tableStyleId>
              </a:tblPr>
              <a:tblGrid>
                <a:gridCol w="2070896">
                  <a:extLst>
                    <a:ext uri="{9D8B030D-6E8A-4147-A177-3AD203B41FA5}">
                      <a16:colId xmlns:a16="http://schemas.microsoft.com/office/drawing/2014/main" val="3306291796"/>
                    </a:ext>
                  </a:extLst>
                </a:gridCol>
                <a:gridCol w="1019175">
                  <a:extLst>
                    <a:ext uri="{9D8B030D-6E8A-4147-A177-3AD203B41FA5}">
                      <a16:colId xmlns:a16="http://schemas.microsoft.com/office/drawing/2014/main" val="1628020621"/>
                    </a:ext>
                  </a:extLst>
                </a:gridCol>
                <a:gridCol w="939003">
                  <a:extLst>
                    <a:ext uri="{9D8B030D-6E8A-4147-A177-3AD203B41FA5}">
                      <a16:colId xmlns:a16="http://schemas.microsoft.com/office/drawing/2014/main" val="1345794996"/>
                    </a:ext>
                  </a:extLst>
                </a:gridCol>
              </a:tblGrid>
              <a:tr h="287493">
                <a:tc>
                  <a:txBody>
                    <a:bodyPr/>
                    <a:lstStyle/>
                    <a:p>
                      <a:endParaRPr lang="en-US" sz="1200" dirty="0"/>
                    </a:p>
                  </a:txBody>
                  <a:tcPr/>
                </a:tc>
                <a:tc>
                  <a:txBody>
                    <a:bodyPr/>
                    <a:lstStyle/>
                    <a:p>
                      <a:r>
                        <a:rPr lang="en-US" sz="1200" dirty="0"/>
                        <a:t>Common SNVs</a:t>
                      </a:r>
                    </a:p>
                  </a:txBody>
                  <a:tcPr/>
                </a:tc>
                <a:tc>
                  <a:txBody>
                    <a:bodyPr/>
                    <a:lstStyle/>
                    <a:p>
                      <a:r>
                        <a:rPr lang="en-US" sz="1200" dirty="0"/>
                        <a:t>Rare </a:t>
                      </a:r>
                    </a:p>
                    <a:p>
                      <a:r>
                        <a:rPr lang="en-US" sz="1200" dirty="0"/>
                        <a:t>SNVs</a:t>
                      </a:r>
                    </a:p>
                  </a:txBody>
                  <a:tcPr/>
                </a:tc>
                <a:extLst>
                  <a:ext uri="{0D108BD9-81ED-4DB2-BD59-A6C34878D82A}">
                    <a16:rowId xmlns:a16="http://schemas.microsoft.com/office/drawing/2014/main" val="4198234029"/>
                  </a:ext>
                </a:extLst>
              </a:tr>
              <a:tr h="287493">
                <a:tc>
                  <a:txBody>
                    <a:bodyPr/>
                    <a:lstStyle/>
                    <a:p>
                      <a:r>
                        <a:rPr lang="en-US" sz="1200" dirty="0"/>
                        <a:t>Default Filtered gnomAD</a:t>
                      </a:r>
                    </a:p>
                  </a:txBody>
                  <a:tcPr/>
                </a:tc>
                <a:tc>
                  <a:txBody>
                    <a:bodyPr/>
                    <a:lstStyle/>
                    <a:p>
                      <a:pPr algn="r"/>
                      <a:r>
                        <a:rPr lang="en-US" sz="1200" dirty="0"/>
                        <a:t>95,737</a:t>
                      </a:r>
                    </a:p>
                  </a:txBody>
                  <a:tcPr/>
                </a:tc>
                <a:tc>
                  <a:txBody>
                    <a:bodyPr/>
                    <a:lstStyle/>
                    <a:p>
                      <a:pPr algn="r"/>
                      <a:r>
                        <a:rPr lang="en-US" sz="1200" dirty="0"/>
                        <a:t>14,105,101</a:t>
                      </a:r>
                    </a:p>
                  </a:txBody>
                  <a:tcPr/>
                </a:tc>
                <a:extLst>
                  <a:ext uri="{0D108BD9-81ED-4DB2-BD59-A6C34878D82A}">
                    <a16:rowId xmlns:a16="http://schemas.microsoft.com/office/drawing/2014/main" val="1121192224"/>
                  </a:ext>
                </a:extLst>
              </a:tr>
              <a:tr h="287493">
                <a:tc>
                  <a:txBody>
                    <a:bodyPr/>
                    <a:lstStyle/>
                    <a:p>
                      <a:r>
                        <a:rPr lang="en-US" sz="1200" dirty="0"/>
                        <a:t>Depth Filtered gnomAD</a:t>
                      </a:r>
                    </a:p>
                  </a:txBody>
                  <a:tcPr/>
                </a:tc>
                <a:tc>
                  <a:txBody>
                    <a:bodyPr/>
                    <a:lstStyle/>
                    <a:p>
                      <a:pPr algn="r"/>
                      <a:r>
                        <a:rPr lang="en-US" sz="1200" dirty="0"/>
                        <a:t>84,407</a:t>
                      </a:r>
                    </a:p>
                  </a:txBody>
                  <a:tcPr/>
                </a:tc>
                <a:tc>
                  <a:txBody>
                    <a:bodyPr/>
                    <a:lstStyle/>
                    <a:p>
                      <a:pPr algn="r"/>
                      <a:r>
                        <a:rPr lang="en-US" sz="1200" dirty="0"/>
                        <a:t>11,825,211</a:t>
                      </a:r>
                    </a:p>
                  </a:txBody>
                  <a:tcPr/>
                </a:tc>
                <a:extLst>
                  <a:ext uri="{0D108BD9-81ED-4DB2-BD59-A6C34878D82A}">
                    <a16:rowId xmlns:a16="http://schemas.microsoft.com/office/drawing/2014/main" val="4174633700"/>
                  </a:ext>
                </a:extLst>
              </a:tr>
              <a:tr h="517488">
                <a:tc>
                  <a:txBody>
                    <a:bodyPr/>
                    <a:lstStyle/>
                    <a:p>
                      <a:r>
                        <a:rPr lang="en-US" sz="1200" dirty="0"/>
                        <a:t>Depth Filtered and Swiss-Prot Annotated</a:t>
                      </a:r>
                    </a:p>
                  </a:txBody>
                  <a:tcPr/>
                </a:tc>
                <a:tc>
                  <a:txBody>
                    <a:bodyPr/>
                    <a:lstStyle/>
                    <a:p>
                      <a:pPr algn="r"/>
                      <a:r>
                        <a:rPr lang="en-US" sz="1200" dirty="0"/>
                        <a:t>34</a:t>
                      </a:r>
                    </a:p>
                  </a:txBody>
                  <a:tcPr/>
                </a:tc>
                <a:tc>
                  <a:txBody>
                    <a:bodyPr/>
                    <a:lstStyle/>
                    <a:p>
                      <a:pPr algn="r"/>
                      <a:r>
                        <a:rPr lang="en-US" sz="1200" dirty="0"/>
                        <a:t>20,608</a:t>
                      </a:r>
                    </a:p>
                  </a:txBody>
                  <a:tcPr/>
                </a:tc>
                <a:extLst>
                  <a:ext uri="{0D108BD9-81ED-4DB2-BD59-A6C34878D82A}">
                    <a16:rowId xmlns:a16="http://schemas.microsoft.com/office/drawing/2014/main" val="55453089"/>
                  </a:ext>
                </a:extLst>
              </a:tr>
              <a:tr h="517488">
                <a:tc>
                  <a:txBody>
                    <a:bodyPr/>
                    <a:lstStyle/>
                    <a:p>
                      <a:r>
                        <a:rPr lang="en-US" sz="1200" dirty="0"/>
                        <a:t>Depth Filtered and ModPred Annotated</a:t>
                      </a:r>
                    </a:p>
                  </a:txBody>
                  <a:tcPr/>
                </a:tc>
                <a:tc>
                  <a:txBody>
                    <a:bodyPr/>
                    <a:lstStyle/>
                    <a:p>
                      <a:pPr algn="r"/>
                      <a:r>
                        <a:rPr lang="en-US" sz="1200" dirty="0"/>
                        <a:t>517</a:t>
                      </a:r>
                    </a:p>
                  </a:txBody>
                  <a:tcPr/>
                </a:tc>
                <a:tc>
                  <a:txBody>
                    <a:bodyPr/>
                    <a:lstStyle/>
                    <a:p>
                      <a:pPr algn="r"/>
                      <a:r>
                        <a:rPr lang="en-US" sz="1200" dirty="0"/>
                        <a:t>148,541</a:t>
                      </a:r>
                    </a:p>
                  </a:txBody>
                  <a:tcPr/>
                </a:tc>
                <a:extLst>
                  <a:ext uri="{0D108BD9-81ED-4DB2-BD59-A6C34878D82A}">
                    <a16:rowId xmlns:a16="http://schemas.microsoft.com/office/drawing/2014/main" val="1871073190"/>
                  </a:ext>
                </a:extLst>
              </a:tr>
              <a:tr h="517488">
                <a:tc>
                  <a:txBody>
                    <a:bodyPr/>
                    <a:lstStyle/>
                    <a:p>
                      <a:r>
                        <a:rPr lang="en-US" sz="1200" dirty="0"/>
                        <a:t>Depth Filtered, Swiss-Prot Annotated, and ModPred Annotated</a:t>
                      </a:r>
                    </a:p>
                  </a:txBody>
                  <a:tcPr/>
                </a:tc>
                <a:tc>
                  <a:txBody>
                    <a:bodyPr/>
                    <a:lstStyle/>
                    <a:p>
                      <a:pPr algn="r"/>
                      <a:r>
                        <a:rPr lang="en-US" sz="1200" dirty="0"/>
                        <a:t>12</a:t>
                      </a:r>
                    </a:p>
                  </a:txBody>
                  <a:tcPr/>
                </a:tc>
                <a:tc>
                  <a:txBody>
                    <a:bodyPr/>
                    <a:lstStyle/>
                    <a:p>
                      <a:pPr algn="r"/>
                      <a:r>
                        <a:rPr lang="en-US" sz="1200" dirty="0"/>
                        <a:t>7,875</a:t>
                      </a:r>
                    </a:p>
                  </a:txBody>
                  <a:tcPr/>
                </a:tc>
                <a:extLst>
                  <a:ext uri="{0D108BD9-81ED-4DB2-BD59-A6C34878D82A}">
                    <a16:rowId xmlns:a16="http://schemas.microsoft.com/office/drawing/2014/main" val="813884725"/>
                  </a:ext>
                </a:extLst>
              </a:tr>
            </a:tbl>
          </a:graphicData>
        </a:graphic>
      </p:graphicFrame>
    </p:spTree>
    <p:extLst>
      <p:ext uri="{BB962C8B-B14F-4D97-AF65-F5344CB8AC3E}">
        <p14:creationId xmlns:p14="http://schemas.microsoft.com/office/powerpoint/2010/main" val="12405667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113</TotalTime>
  <Words>438</Words>
  <Application>Microsoft Office PowerPoint</Application>
  <PresentationFormat>Widescreen</PresentationFormat>
  <Paragraphs>40</Paragraphs>
  <Slides>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vt:i4>
      </vt:variant>
    </vt:vector>
  </HeadingPairs>
  <TitlesOfParts>
    <vt:vector size="7" baseType="lpstr">
      <vt:lpstr>Arial</vt:lpstr>
      <vt:lpstr>Calibri</vt:lpstr>
      <vt:lpstr>Calibri Light</vt:lpstr>
      <vt:lpstr>Office Theme</vt:lpstr>
      <vt:lpstr>Default Design</vt:lpstr>
      <vt:lpstr>CAGI slide pack guidelines I agree to my slides being used according to the following terms:  _______Justin Delano_______</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Delano</dc:creator>
  <cp:lastModifiedBy>Justin Delano</cp:lastModifiedBy>
  <cp:revision>11</cp:revision>
  <dcterms:created xsi:type="dcterms:W3CDTF">2019-12-04T02:12:37Z</dcterms:created>
  <dcterms:modified xsi:type="dcterms:W3CDTF">2019-12-06T00:25:18Z</dcterms:modified>
</cp:coreProperties>
</file>