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728" r:id="rId1"/>
  </p:sldMasterIdLst>
  <p:notesMasterIdLst>
    <p:notesMasterId r:id="rId19"/>
  </p:notesMasterIdLst>
  <p:sldIdLst>
    <p:sldId id="259" r:id="rId2"/>
    <p:sldId id="256" r:id="rId3"/>
    <p:sldId id="289" r:id="rId4"/>
    <p:sldId id="321" r:id="rId5"/>
    <p:sldId id="303" r:id="rId6"/>
    <p:sldId id="306" r:id="rId7"/>
    <p:sldId id="307" r:id="rId8"/>
    <p:sldId id="305" r:id="rId9"/>
    <p:sldId id="325" r:id="rId10"/>
    <p:sldId id="310" r:id="rId11"/>
    <p:sldId id="326" r:id="rId12"/>
    <p:sldId id="323" r:id="rId13"/>
    <p:sldId id="308" r:id="rId14"/>
    <p:sldId id="327" r:id="rId15"/>
    <p:sldId id="314" r:id="rId16"/>
    <p:sldId id="315" r:id="rId17"/>
    <p:sldId id="32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F2F2"/>
    <a:srgbClr val="EB69B7"/>
    <a:srgbClr val="EB3F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27"/>
    <p:restoredTop sz="93078"/>
  </p:normalViewPr>
  <p:slideViewPr>
    <p:cSldViewPr snapToGrid="0" snapToObjects="1">
      <p:cViewPr varScale="1">
        <p:scale>
          <a:sx n="105" d="100"/>
          <a:sy n="105" d="100"/>
        </p:scale>
        <p:origin x="272" y="1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4CCBEF-DF51-254D-B6FB-24EAAC75D0C2}" type="doc">
      <dgm:prSet loTypeId="urn:microsoft.com/office/officeart/2005/8/layout/matrix1" loCatId="" qsTypeId="urn:microsoft.com/office/officeart/2005/8/quickstyle/3d1" qsCatId="3D" csTypeId="urn:microsoft.com/office/officeart/2005/8/colors/colorful1" csCatId="colorful" phldr="1"/>
      <dgm:spPr/>
      <dgm:t>
        <a:bodyPr/>
        <a:lstStyle/>
        <a:p>
          <a:endParaRPr lang="en-US"/>
        </a:p>
      </dgm:t>
    </dgm:pt>
    <dgm:pt modelId="{9656FAF4-DA98-FF42-8792-7AB2BC69AA2E}">
      <dgm:prSet phldrT="[Text]"/>
      <dgm:spPr/>
      <dgm:t>
        <a:bodyPr/>
        <a:lstStyle/>
        <a:p>
          <a:r>
            <a:rPr lang="en-US" dirty="0"/>
            <a:t>CAGI NGS Challenges</a:t>
          </a:r>
        </a:p>
      </dgm:t>
    </dgm:pt>
    <dgm:pt modelId="{622AE455-F523-E34E-AEAA-1D74EA9961E2}" type="parTrans" cxnId="{24CF8A62-27B2-0F4A-B943-5A9E145D5F25}">
      <dgm:prSet/>
      <dgm:spPr/>
      <dgm:t>
        <a:bodyPr/>
        <a:lstStyle/>
        <a:p>
          <a:endParaRPr lang="en-US"/>
        </a:p>
      </dgm:t>
    </dgm:pt>
    <dgm:pt modelId="{271E4BF1-CE07-1841-A915-6327F560EDEC}" type="sibTrans" cxnId="{24CF8A62-27B2-0F4A-B943-5A9E145D5F25}">
      <dgm:prSet/>
      <dgm:spPr/>
      <dgm:t>
        <a:bodyPr/>
        <a:lstStyle/>
        <a:p>
          <a:endParaRPr lang="en-US"/>
        </a:p>
      </dgm:t>
    </dgm:pt>
    <dgm:pt modelId="{AA11CBD0-4DA6-4E40-88C6-28940A64BC28}">
      <dgm:prSet phldrT="[Text]"/>
      <dgm:spPr/>
      <dgm:t>
        <a:bodyPr/>
        <a:lstStyle/>
        <a:p>
          <a:r>
            <a:rPr lang="en-US" dirty="0"/>
            <a:t>Gene Panel data: Mendelian and complex disorders</a:t>
          </a:r>
        </a:p>
      </dgm:t>
    </dgm:pt>
    <dgm:pt modelId="{86F7821C-15CE-6F4D-A44F-7203DBC5BD7C}" type="parTrans" cxnId="{CE13765D-0280-F947-A1F2-FDC70C4D9D01}">
      <dgm:prSet/>
      <dgm:spPr/>
      <dgm:t>
        <a:bodyPr/>
        <a:lstStyle/>
        <a:p>
          <a:endParaRPr lang="en-US"/>
        </a:p>
      </dgm:t>
    </dgm:pt>
    <dgm:pt modelId="{F9F76645-9CE7-8042-832A-D618119F4CD2}" type="sibTrans" cxnId="{CE13765D-0280-F947-A1F2-FDC70C4D9D01}">
      <dgm:prSet/>
      <dgm:spPr/>
      <dgm:t>
        <a:bodyPr/>
        <a:lstStyle/>
        <a:p>
          <a:endParaRPr lang="en-US"/>
        </a:p>
      </dgm:t>
    </dgm:pt>
    <dgm:pt modelId="{1D47A9BD-B7C3-5845-8247-74DFB4152C9D}">
      <dgm:prSet phldrT="[Text]"/>
      <dgm:spPr/>
      <dgm:t>
        <a:bodyPr/>
        <a:lstStyle/>
        <a:p>
          <a:r>
            <a:rPr lang="en-US" dirty="0"/>
            <a:t>Whole Exome Sequencing data: Mendelian disorders</a:t>
          </a:r>
        </a:p>
      </dgm:t>
    </dgm:pt>
    <dgm:pt modelId="{E2EAA5B0-C6E6-0948-B991-3C8174995B03}" type="parTrans" cxnId="{6977EC7F-6BCD-3944-8E35-AFF328243AFE}">
      <dgm:prSet/>
      <dgm:spPr/>
      <dgm:t>
        <a:bodyPr/>
        <a:lstStyle/>
        <a:p>
          <a:endParaRPr lang="en-US"/>
        </a:p>
      </dgm:t>
    </dgm:pt>
    <dgm:pt modelId="{398650B7-D5CE-B24C-B201-CBCD49DF7C90}" type="sibTrans" cxnId="{6977EC7F-6BCD-3944-8E35-AFF328243AFE}">
      <dgm:prSet/>
      <dgm:spPr/>
      <dgm:t>
        <a:bodyPr/>
        <a:lstStyle/>
        <a:p>
          <a:endParaRPr lang="en-US"/>
        </a:p>
      </dgm:t>
    </dgm:pt>
    <dgm:pt modelId="{734A93DE-E3BC-1847-8BBA-72A21B6B3516}">
      <dgm:prSet phldrT="[Text]"/>
      <dgm:spPr/>
      <dgm:t>
        <a:bodyPr/>
        <a:lstStyle/>
        <a:p>
          <a:r>
            <a:rPr lang="en-US" dirty="0"/>
            <a:t>Whole Exome sequencing data: Complex disorders</a:t>
          </a:r>
        </a:p>
      </dgm:t>
    </dgm:pt>
    <dgm:pt modelId="{DF031AB6-D235-684C-99E6-16C07411A1E4}" type="parTrans" cxnId="{DB8FE6EC-1FD7-BB46-A044-938E6396E226}">
      <dgm:prSet/>
      <dgm:spPr/>
      <dgm:t>
        <a:bodyPr/>
        <a:lstStyle/>
        <a:p>
          <a:endParaRPr lang="en-US"/>
        </a:p>
      </dgm:t>
    </dgm:pt>
    <dgm:pt modelId="{7DB54F03-9ED1-7943-B31D-3C1376257112}" type="sibTrans" cxnId="{DB8FE6EC-1FD7-BB46-A044-938E6396E226}">
      <dgm:prSet/>
      <dgm:spPr/>
      <dgm:t>
        <a:bodyPr/>
        <a:lstStyle/>
        <a:p>
          <a:endParaRPr lang="en-US"/>
        </a:p>
      </dgm:t>
    </dgm:pt>
    <dgm:pt modelId="{FC4FE0CD-793D-2C4C-BC65-70503331F9CA}">
      <dgm:prSet phldrT="[Text]"/>
      <dgm:spPr/>
      <dgm:t>
        <a:bodyPr/>
        <a:lstStyle/>
        <a:p>
          <a:r>
            <a:rPr lang="en-US" dirty="0"/>
            <a:t>Whole Genome Sequencing data: Rare Pediatric disease</a:t>
          </a:r>
        </a:p>
      </dgm:t>
    </dgm:pt>
    <dgm:pt modelId="{7FC6461A-56EB-6C4C-8EAC-F8CFB92D1291}" type="parTrans" cxnId="{74A35F5B-A456-B24B-A7E7-246920448806}">
      <dgm:prSet/>
      <dgm:spPr/>
      <dgm:t>
        <a:bodyPr/>
        <a:lstStyle/>
        <a:p>
          <a:endParaRPr lang="en-US"/>
        </a:p>
      </dgm:t>
    </dgm:pt>
    <dgm:pt modelId="{BA30C504-12A4-1346-981D-14B41D3A3B1D}" type="sibTrans" cxnId="{74A35F5B-A456-B24B-A7E7-246920448806}">
      <dgm:prSet/>
      <dgm:spPr/>
      <dgm:t>
        <a:bodyPr/>
        <a:lstStyle/>
        <a:p>
          <a:endParaRPr lang="en-US"/>
        </a:p>
      </dgm:t>
    </dgm:pt>
    <dgm:pt modelId="{DED14CF4-603D-904C-BFFB-8B61D19FBFE2}" type="pres">
      <dgm:prSet presAssocID="{BD4CCBEF-DF51-254D-B6FB-24EAAC75D0C2}" presName="diagram" presStyleCnt="0">
        <dgm:presLayoutVars>
          <dgm:chMax val="1"/>
          <dgm:dir/>
          <dgm:animLvl val="ctr"/>
          <dgm:resizeHandles val="exact"/>
        </dgm:presLayoutVars>
      </dgm:prSet>
      <dgm:spPr/>
    </dgm:pt>
    <dgm:pt modelId="{B8AE2450-CA20-5B48-B075-D1C31103D14B}" type="pres">
      <dgm:prSet presAssocID="{BD4CCBEF-DF51-254D-B6FB-24EAAC75D0C2}" presName="matrix" presStyleCnt="0"/>
      <dgm:spPr/>
    </dgm:pt>
    <dgm:pt modelId="{76847FEE-BF9C-9749-9254-2E962306F438}" type="pres">
      <dgm:prSet presAssocID="{BD4CCBEF-DF51-254D-B6FB-24EAAC75D0C2}" presName="tile1" presStyleLbl="node1" presStyleIdx="0" presStyleCnt="4"/>
      <dgm:spPr/>
    </dgm:pt>
    <dgm:pt modelId="{1EB508D1-F693-C847-B78B-4FCFC40616D0}" type="pres">
      <dgm:prSet presAssocID="{BD4CCBEF-DF51-254D-B6FB-24EAAC75D0C2}" presName="tile1text" presStyleLbl="node1" presStyleIdx="0" presStyleCnt="4">
        <dgm:presLayoutVars>
          <dgm:chMax val="0"/>
          <dgm:chPref val="0"/>
          <dgm:bulletEnabled val="1"/>
        </dgm:presLayoutVars>
      </dgm:prSet>
      <dgm:spPr/>
    </dgm:pt>
    <dgm:pt modelId="{47B59F18-A8D0-764D-BCA8-86C74A5EE751}" type="pres">
      <dgm:prSet presAssocID="{BD4CCBEF-DF51-254D-B6FB-24EAAC75D0C2}" presName="tile2" presStyleLbl="node1" presStyleIdx="1" presStyleCnt="4"/>
      <dgm:spPr/>
    </dgm:pt>
    <dgm:pt modelId="{CE554D3C-06D9-3A4A-8BBF-C6AB06230BCB}" type="pres">
      <dgm:prSet presAssocID="{BD4CCBEF-DF51-254D-B6FB-24EAAC75D0C2}" presName="tile2text" presStyleLbl="node1" presStyleIdx="1" presStyleCnt="4">
        <dgm:presLayoutVars>
          <dgm:chMax val="0"/>
          <dgm:chPref val="0"/>
          <dgm:bulletEnabled val="1"/>
        </dgm:presLayoutVars>
      </dgm:prSet>
      <dgm:spPr/>
    </dgm:pt>
    <dgm:pt modelId="{0467589C-BBB1-9446-BC64-22DD9019001B}" type="pres">
      <dgm:prSet presAssocID="{BD4CCBEF-DF51-254D-B6FB-24EAAC75D0C2}" presName="tile3" presStyleLbl="node1" presStyleIdx="2" presStyleCnt="4"/>
      <dgm:spPr/>
    </dgm:pt>
    <dgm:pt modelId="{EB70B0A1-8D29-864E-83B4-CD7FB9F66365}" type="pres">
      <dgm:prSet presAssocID="{BD4CCBEF-DF51-254D-B6FB-24EAAC75D0C2}" presName="tile3text" presStyleLbl="node1" presStyleIdx="2" presStyleCnt="4">
        <dgm:presLayoutVars>
          <dgm:chMax val="0"/>
          <dgm:chPref val="0"/>
          <dgm:bulletEnabled val="1"/>
        </dgm:presLayoutVars>
      </dgm:prSet>
      <dgm:spPr/>
    </dgm:pt>
    <dgm:pt modelId="{E5AE164F-8882-B349-942A-EEC93FF5A0DA}" type="pres">
      <dgm:prSet presAssocID="{BD4CCBEF-DF51-254D-B6FB-24EAAC75D0C2}" presName="tile4" presStyleLbl="node1" presStyleIdx="3" presStyleCnt="4"/>
      <dgm:spPr/>
    </dgm:pt>
    <dgm:pt modelId="{4CA6241E-4E7A-A848-B1FA-0E7A79E5A9E0}" type="pres">
      <dgm:prSet presAssocID="{BD4CCBEF-DF51-254D-B6FB-24EAAC75D0C2}" presName="tile4text" presStyleLbl="node1" presStyleIdx="3" presStyleCnt="4">
        <dgm:presLayoutVars>
          <dgm:chMax val="0"/>
          <dgm:chPref val="0"/>
          <dgm:bulletEnabled val="1"/>
        </dgm:presLayoutVars>
      </dgm:prSet>
      <dgm:spPr/>
    </dgm:pt>
    <dgm:pt modelId="{6D8C3143-C3BD-B847-8B5A-009240CDCC66}" type="pres">
      <dgm:prSet presAssocID="{BD4CCBEF-DF51-254D-B6FB-24EAAC75D0C2}" presName="centerTile" presStyleLbl="fgShp" presStyleIdx="0" presStyleCnt="1">
        <dgm:presLayoutVars>
          <dgm:chMax val="0"/>
          <dgm:chPref val="0"/>
        </dgm:presLayoutVars>
      </dgm:prSet>
      <dgm:spPr/>
    </dgm:pt>
  </dgm:ptLst>
  <dgm:cxnLst>
    <dgm:cxn modelId="{8F08BF00-A871-684E-AFEA-9BCB6AEDBD1D}" type="presOf" srcId="{1D47A9BD-B7C3-5845-8247-74DFB4152C9D}" destId="{0467589C-BBB1-9446-BC64-22DD9019001B}" srcOrd="0" destOrd="0" presId="urn:microsoft.com/office/officeart/2005/8/layout/matrix1"/>
    <dgm:cxn modelId="{E5668C1A-6500-BF48-BD14-D2912BDE54CC}" type="presOf" srcId="{FC4FE0CD-793D-2C4C-BC65-70503331F9CA}" destId="{E5AE164F-8882-B349-942A-EEC93FF5A0DA}" srcOrd="0" destOrd="0" presId="urn:microsoft.com/office/officeart/2005/8/layout/matrix1"/>
    <dgm:cxn modelId="{CEABBB41-8A5E-ED48-A466-A68FC2B93138}" type="presOf" srcId="{AA11CBD0-4DA6-4E40-88C6-28940A64BC28}" destId="{CE554D3C-06D9-3A4A-8BBF-C6AB06230BCB}" srcOrd="1" destOrd="0" presId="urn:microsoft.com/office/officeart/2005/8/layout/matrix1"/>
    <dgm:cxn modelId="{74A35F5B-A456-B24B-A7E7-246920448806}" srcId="{9656FAF4-DA98-FF42-8792-7AB2BC69AA2E}" destId="{FC4FE0CD-793D-2C4C-BC65-70503331F9CA}" srcOrd="3" destOrd="0" parTransId="{7FC6461A-56EB-6C4C-8EAC-F8CFB92D1291}" sibTransId="{BA30C504-12A4-1346-981D-14B41D3A3B1D}"/>
    <dgm:cxn modelId="{CE13765D-0280-F947-A1F2-FDC70C4D9D01}" srcId="{9656FAF4-DA98-FF42-8792-7AB2BC69AA2E}" destId="{AA11CBD0-4DA6-4E40-88C6-28940A64BC28}" srcOrd="1" destOrd="0" parTransId="{86F7821C-15CE-6F4D-A44F-7203DBC5BD7C}" sibTransId="{F9F76645-9CE7-8042-832A-D618119F4CD2}"/>
    <dgm:cxn modelId="{24CF8A62-27B2-0F4A-B943-5A9E145D5F25}" srcId="{BD4CCBEF-DF51-254D-B6FB-24EAAC75D0C2}" destId="{9656FAF4-DA98-FF42-8792-7AB2BC69AA2E}" srcOrd="0" destOrd="0" parTransId="{622AE455-F523-E34E-AEAA-1D74EA9961E2}" sibTransId="{271E4BF1-CE07-1841-A915-6327F560EDEC}"/>
    <dgm:cxn modelId="{DF8A077D-2B08-1E44-B26D-7CC688E34B32}" type="presOf" srcId="{734A93DE-E3BC-1847-8BBA-72A21B6B3516}" destId="{1EB508D1-F693-C847-B78B-4FCFC40616D0}" srcOrd="1" destOrd="0" presId="urn:microsoft.com/office/officeart/2005/8/layout/matrix1"/>
    <dgm:cxn modelId="{6977EC7F-6BCD-3944-8E35-AFF328243AFE}" srcId="{9656FAF4-DA98-FF42-8792-7AB2BC69AA2E}" destId="{1D47A9BD-B7C3-5845-8247-74DFB4152C9D}" srcOrd="2" destOrd="0" parTransId="{E2EAA5B0-C6E6-0948-B991-3C8174995B03}" sibTransId="{398650B7-D5CE-B24C-B201-CBCD49DF7C90}"/>
    <dgm:cxn modelId="{28CA3B8F-2A45-024B-B044-9D27BD42AA20}" type="presOf" srcId="{AA11CBD0-4DA6-4E40-88C6-28940A64BC28}" destId="{47B59F18-A8D0-764D-BCA8-86C74A5EE751}" srcOrd="0" destOrd="0" presId="urn:microsoft.com/office/officeart/2005/8/layout/matrix1"/>
    <dgm:cxn modelId="{C38B5298-FB66-0245-9247-40A2CDE716E2}" type="presOf" srcId="{FC4FE0CD-793D-2C4C-BC65-70503331F9CA}" destId="{4CA6241E-4E7A-A848-B1FA-0E7A79E5A9E0}" srcOrd="1" destOrd="0" presId="urn:microsoft.com/office/officeart/2005/8/layout/matrix1"/>
    <dgm:cxn modelId="{3E95129D-A633-9F4C-A955-81C7799AACB3}" type="presOf" srcId="{734A93DE-E3BC-1847-8BBA-72A21B6B3516}" destId="{76847FEE-BF9C-9749-9254-2E962306F438}" srcOrd="0" destOrd="0" presId="urn:microsoft.com/office/officeart/2005/8/layout/matrix1"/>
    <dgm:cxn modelId="{D66976BF-24B7-EE4F-9163-27329CD2DF5D}" type="presOf" srcId="{1D47A9BD-B7C3-5845-8247-74DFB4152C9D}" destId="{EB70B0A1-8D29-864E-83B4-CD7FB9F66365}" srcOrd="1" destOrd="0" presId="urn:microsoft.com/office/officeart/2005/8/layout/matrix1"/>
    <dgm:cxn modelId="{DB8FE6EC-1FD7-BB46-A044-938E6396E226}" srcId="{9656FAF4-DA98-FF42-8792-7AB2BC69AA2E}" destId="{734A93DE-E3BC-1847-8BBA-72A21B6B3516}" srcOrd="0" destOrd="0" parTransId="{DF031AB6-D235-684C-99E6-16C07411A1E4}" sibTransId="{7DB54F03-9ED1-7943-B31D-3C1376257112}"/>
    <dgm:cxn modelId="{C2814BF4-7507-004F-8D48-B90F74449661}" type="presOf" srcId="{BD4CCBEF-DF51-254D-B6FB-24EAAC75D0C2}" destId="{DED14CF4-603D-904C-BFFB-8B61D19FBFE2}" srcOrd="0" destOrd="0" presId="urn:microsoft.com/office/officeart/2005/8/layout/matrix1"/>
    <dgm:cxn modelId="{CEBFA5FD-F2B6-AF4B-826D-1A41279E44B9}" type="presOf" srcId="{9656FAF4-DA98-FF42-8792-7AB2BC69AA2E}" destId="{6D8C3143-C3BD-B847-8B5A-009240CDCC66}" srcOrd="0" destOrd="0" presId="urn:microsoft.com/office/officeart/2005/8/layout/matrix1"/>
    <dgm:cxn modelId="{484F7175-31F3-304F-A7B8-C7754F71638B}" type="presParOf" srcId="{DED14CF4-603D-904C-BFFB-8B61D19FBFE2}" destId="{B8AE2450-CA20-5B48-B075-D1C31103D14B}" srcOrd="0" destOrd="0" presId="urn:microsoft.com/office/officeart/2005/8/layout/matrix1"/>
    <dgm:cxn modelId="{C3332BE0-DD5A-7D4E-B11C-CC218559EE93}" type="presParOf" srcId="{B8AE2450-CA20-5B48-B075-D1C31103D14B}" destId="{76847FEE-BF9C-9749-9254-2E962306F438}" srcOrd="0" destOrd="0" presId="urn:microsoft.com/office/officeart/2005/8/layout/matrix1"/>
    <dgm:cxn modelId="{69D05C66-B808-1A48-A940-852B449B9DB4}" type="presParOf" srcId="{B8AE2450-CA20-5B48-B075-D1C31103D14B}" destId="{1EB508D1-F693-C847-B78B-4FCFC40616D0}" srcOrd="1" destOrd="0" presId="urn:microsoft.com/office/officeart/2005/8/layout/matrix1"/>
    <dgm:cxn modelId="{35E60ED6-9AFF-ED48-B8E8-1F2232CDE478}" type="presParOf" srcId="{B8AE2450-CA20-5B48-B075-D1C31103D14B}" destId="{47B59F18-A8D0-764D-BCA8-86C74A5EE751}" srcOrd="2" destOrd="0" presId="urn:microsoft.com/office/officeart/2005/8/layout/matrix1"/>
    <dgm:cxn modelId="{58616834-179F-584A-9B1C-4D8A5C501AE8}" type="presParOf" srcId="{B8AE2450-CA20-5B48-B075-D1C31103D14B}" destId="{CE554D3C-06D9-3A4A-8BBF-C6AB06230BCB}" srcOrd="3" destOrd="0" presId="urn:microsoft.com/office/officeart/2005/8/layout/matrix1"/>
    <dgm:cxn modelId="{04CD1B01-8812-CA4B-B01A-3AC1FC9C85C1}" type="presParOf" srcId="{B8AE2450-CA20-5B48-B075-D1C31103D14B}" destId="{0467589C-BBB1-9446-BC64-22DD9019001B}" srcOrd="4" destOrd="0" presId="urn:microsoft.com/office/officeart/2005/8/layout/matrix1"/>
    <dgm:cxn modelId="{DE4CAE12-5B6D-2648-B03A-70E34B32CEA2}" type="presParOf" srcId="{B8AE2450-CA20-5B48-B075-D1C31103D14B}" destId="{EB70B0A1-8D29-864E-83B4-CD7FB9F66365}" srcOrd="5" destOrd="0" presId="urn:microsoft.com/office/officeart/2005/8/layout/matrix1"/>
    <dgm:cxn modelId="{0EE76586-4DD6-6540-93E0-7C57EFE531A5}" type="presParOf" srcId="{B8AE2450-CA20-5B48-B075-D1C31103D14B}" destId="{E5AE164F-8882-B349-942A-EEC93FF5A0DA}" srcOrd="6" destOrd="0" presId="urn:microsoft.com/office/officeart/2005/8/layout/matrix1"/>
    <dgm:cxn modelId="{B366B9C2-4A34-A94C-A40F-F8F3F070D215}" type="presParOf" srcId="{B8AE2450-CA20-5B48-B075-D1C31103D14B}" destId="{4CA6241E-4E7A-A848-B1FA-0E7A79E5A9E0}" srcOrd="7" destOrd="0" presId="urn:microsoft.com/office/officeart/2005/8/layout/matrix1"/>
    <dgm:cxn modelId="{0442C361-7834-E946-B5DA-095F60AF7C91}" type="presParOf" srcId="{DED14CF4-603D-904C-BFFB-8B61D19FBFE2}" destId="{6D8C3143-C3BD-B847-8B5A-009240CDCC66}"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9F0F6F0-2FEE-8347-824C-EC5AC0F80A09}" type="doc">
      <dgm:prSet loTypeId="urn:microsoft.com/office/officeart/2005/8/layout/hierarchy1" loCatId="" qsTypeId="urn:microsoft.com/office/officeart/2005/8/quickstyle/simple4" qsCatId="simple" csTypeId="urn:microsoft.com/office/officeart/2005/8/colors/colorful3" csCatId="colorful" phldr="1"/>
      <dgm:spPr/>
      <dgm:t>
        <a:bodyPr/>
        <a:lstStyle/>
        <a:p>
          <a:endParaRPr lang="en-US"/>
        </a:p>
      </dgm:t>
    </dgm:pt>
    <dgm:pt modelId="{6F410F38-E75B-384C-ADDC-0481158AE82B}">
      <dgm:prSet phldrT="[Text]"/>
      <dgm:spPr/>
      <dgm:t>
        <a:bodyPr/>
        <a:lstStyle/>
        <a:p>
          <a:r>
            <a:rPr lang="en-US" dirty="0" err="1">
              <a:latin typeface="Times New Roman"/>
              <a:cs typeface="Times New Roman"/>
            </a:rPr>
            <a:t>Exome</a:t>
          </a:r>
          <a:r>
            <a:rPr lang="en-US" dirty="0">
              <a:latin typeface="Times New Roman"/>
              <a:cs typeface="Times New Roman"/>
            </a:rPr>
            <a:t> Sequencing data</a:t>
          </a:r>
        </a:p>
      </dgm:t>
    </dgm:pt>
    <dgm:pt modelId="{270BF2EB-C5B9-1047-9325-558399DF7D9A}" type="parTrans" cxnId="{69A43C97-D02F-A24F-B620-4F6578DC1469}">
      <dgm:prSet/>
      <dgm:spPr/>
      <dgm:t>
        <a:bodyPr/>
        <a:lstStyle/>
        <a:p>
          <a:endParaRPr lang="en-US">
            <a:latin typeface="Times New Roman"/>
            <a:cs typeface="Times New Roman"/>
          </a:endParaRPr>
        </a:p>
      </dgm:t>
    </dgm:pt>
    <dgm:pt modelId="{8438E77F-4476-C447-8E6C-FF6865B7C8F5}" type="sibTrans" cxnId="{69A43C97-D02F-A24F-B620-4F6578DC1469}">
      <dgm:prSet/>
      <dgm:spPr/>
      <dgm:t>
        <a:bodyPr/>
        <a:lstStyle/>
        <a:p>
          <a:endParaRPr lang="en-US">
            <a:latin typeface="Times New Roman"/>
            <a:cs typeface="Times New Roman"/>
          </a:endParaRPr>
        </a:p>
      </dgm:t>
    </dgm:pt>
    <dgm:pt modelId="{CDF1CA4C-56C3-D04D-A8BA-2F31482D91D7}">
      <dgm:prSet phldrT="[Text]"/>
      <dgm:spPr/>
      <dgm:t>
        <a:bodyPr/>
        <a:lstStyle/>
        <a:p>
          <a:r>
            <a:rPr lang="en-US" dirty="0">
              <a:latin typeface="Times New Roman"/>
              <a:cs typeface="Times New Roman"/>
            </a:rPr>
            <a:t>Imputation of GWAS markers</a:t>
          </a:r>
        </a:p>
      </dgm:t>
    </dgm:pt>
    <dgm:pt modelId="{2A49DFC8-BD16-8545-9CBF-588CE8BA0597}" type="parTrans" cxnId="{870844AE-ADC8-EF48-87F9-15B3EA31405A}">
      <dgm:prSet/>
      <dgm:spPr/>
      <dgm:t>
        <a:bodyPr/>
        <a:lstStyle/>
        <a:p>
          <a:endParaRPr lang="en-US">
            <a:latin typeface="Times New Roman"/>
            <a:cs typeface="Times New Roman"/>
          </a:endParaRPr>
        </a:p>
      </dgm:t>
    </dgm:pt>
    <dgm:pt modelId="{D93B19AE-5AF4-9B49-9FFF-823EA32D98BF}" type="sibTrans" cxnId="{870844AE-ADC8-EF48-87F9-15B3EA31405A}">
      <dgm:prSet/>
      <dgm:spPr/>
      <dgm:t>
        <a:bodyPr/>
        <a:lstStyle/>
        <a:p>
          <a:endParaRPr lang="en-US">
            <a:latin typeface="Times New Roman"/>
            <a:cs typeface="Times New Roman"/>
          </a:endParaRPr>
        </a:p>
      </dgm:t>
    </dgm:pt>
    <dgm:pt modelId="{503F361B-C1AC-D545-B0F3-8C75F2E5D7A2}">
      <dgm:prSet phldrT="[Text]"/>
      <dgm:spPr/>
      <dgm:t>
        <a:bodyPr/>
        <a:lstStyle/>
        <a:p>
          <a:r>
            <a:rPr lang="en-US" dirty="0">
              <a:latin typeface="Times New Roman"/>
              <a:cs typeface="Times New Roman"/>
            </a:rPr>
            <a:t>Naïve Bayes</a:t>
          </a:r>
        </a:p>
      </dgm:t>
    </dgm:pt>
    <dgm:pt modelId="{42B2C28E-ED39-3047-960E-8FE3B4A13092}" type="parTrans" cxnId="{67CC3CB4-EE8F-0147-822C-224E4FD02460}">
      <dgm:prSet/>
      <dgm:spPr/>
      <dgm:t>
        <a:bodyPr/>
        <a:lstStyle/>
        <a:p>
          <a:endParaRPr lang="en-US">
            <a:latin typeface="Times New Roman"/>
            <a:cs typeface="Times New Roman"/>
          </a:endParaRPr>
        </a:p>
      </dgm:t>
    </dgm:pt>
    <dgm:pt modelId="{896FB6AB-2F48-E940-AA7D-8153E36ED7F0}" type="sibTrans" cxnId="{67CC3CB4-EE8F-0147-822C-224E4FD02460}">
      <dgm:prSet/>
      <dgm:spPr/>
      <dgm:t>
        <a:bodyPr/>
        <a:lstStyle/>
        <a:p>
          <a:endParaRPr lang="en-US">
            <a:latin typeface="Times New Roman"/>
            <a:cs typeface="Times New Roman"/>
          </a:endParaRPr>
        </a:p>
      </dgm:t>
    </dgm:pt>
    <dgm:pt modelId="{042D2D0A-BEA3-1749-B71C-4D85D85F3CFD}">
      <dgm:prSet phldrT="[Text]"/>
      <dgm:spPr/>
      <dgm:t>
        <a:bodyPr/>
        <a:lstStyle/>
        <a:p>
          <a:r>
            <a:rPr lang="en-US" dirty="0">
              <a:latin typeface="Times New Roman"/>
              <a:cs typeface="Times New Roman"/>
            </a:rPr>
            <a:t>Machine learning methods</a:t>
          </a:r>
        </a:p>
      </dgm:t>
    </dgm:pt>
    <dgm:pt modelId="{CEB6846E-D837-1C4B-A264-362885E1DF1C}" type="parTrans" cxnId="{4619AAD5-9A1D-E941-BBBD-38CE88DD4988}">
      <dgm:prSet/>
      <dgm:spPr/>
      <dgm:t>
        <a:bodyPr/>
        <a:lstStyle/>
        <a:p>
          <a:endParaRPr lang="en-US">
            <a:latin typeface="Times New Roman"/>
            <a:cs typeface="Times New Roman"/>
          </a:endParaRPr>
        </a:p>
      </dgm:t>
    </dgm:pt>
    <dgm:pt modelId="{EAFFA14E-4E93-4E4C-8129-1711B76AE6F9}" type="sibTrans" cxnId="{4619AAD5-9A1D-E941-BBBD-38CE88DD4988}">
      <dgm:prSet/>
      <dgm:spPr/>
      <dgm:t>
        <a:bodyPr/>
        <a:lstStyle/>
        <a:p>
          <a:endParaRPr lang="en-US">
            <a:latin typeface="Times New Roman"/>
            <a:cs typeface="Times New Roman"/>
          </a:endParaRPr>
        </a:p>
      </dgm:t>
    </dgm:pt>
    <dgm:pt modelId="{2020A04F-FA1D-E149-AC7B-3A0DFF0A4F64}">
      <dgm:prSet phldrT="[Text]"/>
      <dgm:spPr/>
      <dgm:t>
        <a:bodyPr/>
        <a:lstStyle/>
        <a:p>
          <a:r>
            <a:rPr lang="en-US" dirty="0">
              <a:latin typeface="Times New Roman"/>
              <a:cs typeface="Times New Roman"/>
            </a:rPr>
            <a:t>Annotation by VARANT</a:t>
          </a:r>
        </a:p>
      </dgm:t>
    </dgm:pt>
    <dgm:pt modelId="{4BA3CC29-FCAC-1547-9272-02449E53F33D}" type="parTrans" cxnId="{BC58D732-3E92-2D44-A96E-FDAEC5AB1A02}">
      <dgm:prSet/>
      <dgm:spPr/>
      <dgm:t>
        <a:bodyPr/>
        <a:lstStyle/>
        <a:p>
          <a:endParaRPr lang="en-US">
            <a:latin typeface="Times New Roman"/>
            <a:cs typeface="Times New Roman"/>
          </a:endParaRPr>
        </a:p>
      </dgm:t>
    </dgm:pt>
    <dgm:pt modelId="{86AC6911-9283-0C40-B913-24CA6BB3D66B}" type="sibTrans" cxnId="{BC58D732-3E92-2D44-A96E-FDAEC5AB1A02}">
      <dgm:prSet/>
      <dgm:spPr/>
      <dgm:t>
        <a:bodyPr/>
        <a:lstStyle/>
        <a:p>
          <a:endParaRPr lang="en-US">
            <a:latin typeface="Times New Roman"/>
            <a:cs typeface="Times New Roman"/>
          </a:endParaRPr>
        </a:p>
      </dgm:t>
    </dgm:pt>
    <dgm:pt modelId="{12E9EC33-AF5B-9142-9D53-DDA48290FBF4}">
      <dgm:prSet phldrT="[Text]"/>
      <dgm:spPr/>
      <dgm:t>
        <a:bodyPr/>
        <a:lstStyle/>
        <a:p>
          <a:r>
            <a:rPr lang="en-US" dirty="0">
              <a:latin typeface="Times New Roman"/>
              <a:cs typeface="Times New Roman"/>
            </a:rPr>
            <a:t>Rare variants</a:t>
          </a:r>
        </a:p>
      </dgm:t>
    </dgm:pt>
    <dgm:pt modelId="{BE67FACC-E93E-AA40-9663-BA2567BF8F94}" type="parTrans" cxnId="{6929B6F5-DA7B-FA44-8097-4013D6073AAE}">
      <dgm:prSet/>
      <dgm:spPr/>
      <dgm:t>
        <a:bodyPr/>
        <a:lstStyle/>
        <a:p>
          <a:endParaRPr lang="en-US">
            <a:latin typeface="Times New Roman"/>
            <a:cs typeface="Times New Roman"/>
          </a:endParaRPr>
        </a:p>
      </dgm:t>
    </dgm:pt>
    <dgm:pt modelId="{5C41A2A4-AEC7-AD47-AD99-98C67470A747}" type="sibTrans" cxnId="{6929B6F5-DA7B-FA44-8097-4013D6073AAE}">
      <dgm:prSet/>
      <dgm:spPr/>
      <dgm:t>
        <a:bodyPr/>
        <a:lstStyle/>
        <a:p>
          <a:endParaRPr lang="en-US">
            <a:latin typeface="Times New Roman"/>
            <a:cs typeface="Times New Roman"/>
          </a:endParaRPr>
        </a:p>
      </dgm:t>
    </dgm:pt>
    <dgm:pt modelId="{7F9F25E9-3B57-4F4C-B50E-9C5C153D37F3}" type="pres">
      <dgm:prSet presAssocID="{D9F0F6F0-2FEE-8347-824C-EC5AC0F80A09}" presName="hierChild1" presStyleCnt="0">
        <dgm:presLayoutVars>
          <dgm:chPref val="1"/>
          <dgm:dir/>
          <dgm:animOne val="branch"/>
          <dgm:animLvl val="lvl"/>
          <dgm:resizeHandles/>
        </dgm:presLayoutVars>
      </dgm:prSet>
      <dgm:spPr/>
    </dgm:pt>
    <dgm:pt modelId="{9C5953B4-2D9E-CD4E-9234-231273DA1854}" type="pres">
      <dgm:prSet presAssocID="{6F410F38-E75B-384C-ADDC-0481158AE82B}" presName="hierRoot1" presStyleCnt="0"/>
      <dgm:spPr/>
    </dgm:pt>
    <dgm:pt modelId="{A1C4E061-81AA-3F42-833D-75927A388D14}" type="pres">
      <dgm:prSet presAssocID="{6F410F38-E75B-384C-ADDC-0481158AE82B}" presName="composite" presStyleCnt="0"/>
      <dgm:spPr/>
    </dgm:pt>
    <dgm:pt modelId="{6581CA0A-7D60-0F42-B5DE-866C9A4BB581}" type="pres">
      <dgm:prSet presAssocID="{6F410F38-E75B-384C-ADDC-0481158AE82B}" presName="background" presStyleLbl="node0" presStyleIdx="0" presStyleCnt="1"/>
      <dgm:spPr>
        <a:solidFill>
          <a:srgbClr val="690890"/>
        </a:solidFill>
      </dgm:spPr>
    </dgm:pt>
    <dgm:pt modelId="{12783A4A-95B9-494F-8E6A-844059CCBA50}" type="pres">
      <dgm:prSet presAssocID="{6F410F38-E75B-384C-ADDC-0481158AE82B}" presName="text" presStyleLbl="fgAcc0" presStyleIdx="0" presStyleCnt="1">
        <dgm:presLayoutVars>
          <dgm:chPref val="3"/>
        </dgm:presLayoutVars>
      </dgm:prSet>
      <dgm:spPr/>
    </dgm:pt>
    <dgm:pt modelId="{2081F4E4-F903-4F49-9F66-2898571916B3}" type="pres">
      <dgm:prSet presAssocID="{6F410F38-E75B-384C-ADDC-0481158AE82B}" presName="hierChild2" presStyleCnt="0"/>
      <dgm:spPr/>
    </dgm:pt>
    <dgm:pt modelId="{805A9B40-65BA-E942-9DE2-CB849A5EBD2B}" type="pres">
      <dgm:prSet presAssocID="{2A49DFC8-BD16-8545-9CBF-588CE8BA0597}" presName="Name10" presStyleLbl="parChTrans1D2" presStyleIdx="0" presStyleCnt="2"/>
      <dgm:spPr/>
    </dgm:pt>
    <dgm:pt modelId="{380E32AC-ABBF-284D-9035-0DD0D2C7B383}" type="pres">
      <dgm:prSet presAssocID="{CDF1CA4C-56C3-D04D-A8BA-2F31482D91D7}" presName="hierRoot2" presStyleCnt="0"/>
      <dgm:spPr/>
    </dgm:pt>
    <dgm:pt modelId="{9C3F313F-8B60-724F-BE00-FD17E5B0DC07}" type="pres">
      <dgm:prSet presAssocID="{CDF1CA4C-56C3-D04D-A8BA-2F31482D91D7}" presName="composite2" presStyleCnt="0"/>
      <dgm:spPr/>
    </dgm:pt>
    <dgm:pt modelId="{4526BE0C-4765-4743-B2AE-7ECD6C0D1845}" type="pres">
      <dgm:prSet presAssocID="{CDF1CA4C-56C3-D04D-A8BA-2F31482D91D7}" presName="background2" presStyleLbl="node2" presStyleIdx="0" presStyleCnt="2"/>
      <dgm:spPr>
        <a:solidFill>
          <a:srgbClr val="1B6B95"/>
        </a:solidFill>
      </dgm:spPr>
    </dgm:pt>
    <dgm:pt modelId="{58568495-E953-F941-A798-E3D90C67A721}" type="pres">
      <dgm:prSet presAssocID="{CDF1CA4C-56C3-D04D-A8BA-2F31482D91D7}" presName="text2" presStyleLbl="fgAcc2" presStyleIdx="0" presStyleCnt="2">
        <dgm:presLayoutVars>
          <dgm:chPref val="3"/>
        </dgm:presLayoutVars>
      </dgm:prSet>
      <dgm:spPr/>
    </dgm:pt>
    <dgm:pt modelId="{49FD5E4C-B27A-D34F-B494-E66EF0A02CEF}" type="pres">
      <dgm:prSet presAssocID="{CDF1CA4C-56C3-D04D-A8BA-2F31482D91D7}" presName="hierChild3" presStyleCnt="0"/>
      <dgm:spPr/>
    </dgm:pt>
    <dgm:pt modelId="{C4CC5F3C-713E-9E4D-A1C7-5A6EED60B1A6}" type="pres">
      <dgm:prSet presAssocID="{42B2C28E-ED39-3047-960E-8FE3B4A13092}" presName="Name17" presStyleLbl="parChTrans1D3" presStyleIdx="0" presStyleCnt="3"/>
      <dgm:spPr/>
    </dgm:pt>
    <dgm:pt modelId="{945A0557-350F-3543-BC73-D208A796BFC3}" type="pres">
      <dgm:prSet presAssocID="{503F361B-C1AC-D545-B0F3-8C75F2E5D7A2}" presName="hierRoot3" presStyleCnt="0"/>
      <dgm:spPr/>
    </dgm:pt>
    <dgm:pt modelId="{ED906489-F2A1-DC42-97BE-DF1D5F505D7D}" type="pres">
      <dgm:prSet presAssocID="{503F361B-C1AC-D545-B0F3-8C75F2E5D7A2}" presName="composite3" presStyleCnt="0"/>
      <dgm:spPr/>
    </dgm:pt>
    <dgm:pt modelId="{364C19E4-D72E-3D42-9824-681F19D09C0E}" type="pres">
      <dgm:prSet presAssocID="{503F361B-C1AC-D545-B0F3-8C75F2E5D7A2}" presName="background3" presStyleLbl="node3" presStyleIdx="0" presStyleCnt="3"/>
      <dgm:spPr/>
    </dgm:pt>
    <dgm:pt modelId="{29BF4EB5-699B-AD4C-8C2B-4C4D658F1471}" type="pres">
      <dgm:prSet presAssocID="{503F361B-C1AC-D545-B0F3-8C75F2E5D7A2}" presName="text3" presStyleLbl="fgAcc3" presStyleIdx="0" presStyleCnt="3">
        <dgm:presLayoutVars>
          <dgm:chPref val="3"/>
        </dgm:presLayoutVars>
      </dgm:prSet>
      <dgm:spPr/>
    </dgm:pt>
    <dgm:pt modelId="{6F43FA23-7B00-7747-9184-EE343FB9A952}" type="pres">
      <dgm:prSet presAssocID="{503F361B-C1AC-D545-B0F3-8C75F2E5D7A2}" presName="hierChild4" presStyleCnt="0"/>
      <dgm:spPr/>
    </dgm:pt>
    <dgm:pt modelId="{7D275D39-B1DF-5D44-8DD3-9D7335F04673}" type="pres">
      <dgm:prSet presAssocID="{CEB6846E-D837-1C4B-A264-362885E1DF1C}" presName="Name17" presStyleLbl="parChTrans1D3" presStyleIdx="1" presStyleCnt="3"/>
      <dgm:spPr/>
    </dgm:pt>
    <dgm:pt modelId="{DB10DD3A-C295-C243-9C24-3FAF6CF53117}" type="pres">
      <dgm:prSet presAssocID="{042D2D0A-BEA3-1749-B71C-4D85D85F3CFD}" presName="hierRoot3" presStyleCnt="0"/>
      <dgm:spPr/>
    </dgm:pt>
    <dgm:pt modelId="{722613DC-3B41-2042-AF63-986BC6E6CBF3}" type="pres">
      <dgm:prSet presAssocID="{042D2D0A-BEA3-1749-B71C-4D85D85F3CFD}" presName="composite3" presStyleCnt="0"/>
      <dgm:spPr/>
    </dgm:pt>
    <dgm:pt modelId="{27DD0727-13E5-2741-89C7-520F1EFC0A05}" type="pres">
      <dgm:prSet presAssocID="{042D2D0A-BEA3-1749-B71C-4D85D85F3CFD}" presName="background3" presStyleLbl="node3" presStyleIdx="1" presStyleCnt="3"/>
      <dgm:spPr/>
    </dgm:pt>
    <dgm:pt modelId="{590ED066-DD7A-FA46-BA08-88829C39A1E4}" type="pres">
      <dgm:prSet presAssocID="{042D2D0A-BEA3-1749-B71C-4D85D85F3CFD}" presName="text3" presStyleLbl="fgAcc3" presStyleIdx="1" presStyleCnt="3">
        <dgm:presLayoutVars>
          <dgm:chPref val="3"/>
        </dgm:presLayoutVars>
      </dgm:prSet>
      <dgm:spPr/>
    </dgm:pt>
    <dgm:pt modelId="{35D0764D-835C-E042-A960-B4FAE5E9D4DF}" type="pres">
      <dgm:prSet presAssocID="{042D2D0A-BEA3-1749-B71C-4D85D85F3CFD}" presName="hierChild4" presStyleCnt="0"/>
      <dgm:spPr/>
    </dgm:pt>
    <dgm:pt modelId="{51378D24-229F-9942-8795-CBA25D4D1845}" type="pres">
      <dgm:prSet presAssocID="{4BA3CC29-FCAC-1547-9272-02449E53F33D}" presName="Name10" presStyleLbl="parChTrans1D2" presStyleIdx="1" presStyleCnt="2"/>
      <dgm:spPr/>
    </dgm:pt>
    <dgm:pt modelId="{E3C88EA3-4264-8244-BE03-C692C819B515}" type="pres">
      <dgm:prSet presAssocID="{2020A04F-FA1D-E149-AC7B-3A0DFF0A4F64}" presName="hierRoot2" presStyleCnt="0"/>
      <dgm:spPr/>
    </dgm:pt>
    <dgm:pt modelId="{D8CB6CD7-F08F-F948-9463-3B2B41F78CA8}" type="pres">
      <dgm:prSet presAssocID="{2020A04F-FA1D-E149-AC7B-3A0DFF0A4F64}" presName="composite2" presStyleCnt="0"/>
      <dgm:spPr/>
    </dgm:pt>
    <dgm:pt modelId="{67DAC505-ECD7-8442-9652-D00DE4DDB032}" type="pres">
      <dgm:prSet presAssocID="{2020A04F-FA1D-E149-AC7B-3A0DFF0A4F64}" presName="background2" presStyleLbl="node2" presStyleIdx="1" presStyleCnt="2"/>
      <dgm:spPr>
        <a:solidFill>
          <a:srgbClr val="1B6B95"/>
        </a:solidFill>
      </dgm:spPr>
    </dgm:pt>
    <dgm:pt modelId="{0E3F759C-A3D5-1F47-93B6-17073689DD05}" type="pres">
      <dgm:prSet presAssocID="{2020A04F-FA1D-E149-AC7B-3A0DFF0A4F64}" presName="text2" presStyleLbl="fgAcc2" presStyleIdx="1" presStyleCnt="2">
        <dgm:presLayoutVars>
          <dgm:chPref val="3"/>
        </dgm:presLayoutVars>
      </dgm:prSet>
      <dgm:spPr/>
    </dgm:pt>
    <dgm:pt modelId="{C58A6891-4F18-6B4C-A447-6DDD84517141}" type="pres">
      <dgm:prSet presAssocID="{2020A04F-FA1D-E149-AC7B-3A0DFF0A4F64}" presName="hierChild3" presStyleCnt="0"/>
      <dgm:spPr/>
    </dgm:pt>
    <dgm:pt modelId="{24E3CA2F-0EE9-4941-B427-254BC8FBFC3A}" type="pres">
      <dgm:prSet presAssocID="{BE67FACC-E93E-AA40-9663-BA2567BF8F94}" presName="Name17" presStyleLbl="parChTrans1D3" presStyleIdx="2" presStyleCnt="3"/>
      <dgm:spPr/>
    </dgm:pt>
    <dgm:pt modelId="{22F80F9E-6152-3A40-8534-95A50F4C1C0D}" type="pres">
      <dgm:prSet presAssocID="{12E9EC33-AF5B-9142-9D53-DDA48290FBF4}" presName="hierRoot3" presStyleCnt="0"/>
      <dgm:spPr/>
    </dgm:pt>
    <dgm:pt modelId="{E50294EE-6871-3B4A-B015-F44D0107C50D}" type="pres">
      <dgm:prSet presAssocID="{12E9EC33-AF5B-9142-9D53-DDA48290FBF4}" presName="composite3" presStyleCnt="0"/>
      <dgm:spPr/>
    </dgm:pt>
    <dgm:pt modelId="{767E847F-F735-4042-83A0-CF830232E7D6}" type="pres">
      <dgm:prSet presAssocID="{12E9EC33-AF5B-9142-9D53-DDA48290FBF4}" presName="background3" presStyleLbl="node3" presStyleIdx="2" presStyleCnt="3"/>
      <dgm:spPr/>
    </dgm:pt>
    <dgm:pt modelId="{C48D6ABB-D162-E14C-9388-281E7A52B961}" type="pres">
      <dgm:prSet presAssocID="{12E9EC33-AF5B-9142-9D53-DDA48290FBF4}" presName="text3" presStyleLbl="fgAcc3" presStyleIdx="2" presStyleCnt="3">
        <dgm:presLayoutVars>
          <dgm:chPref val="3"/>
        </dgm:presLayoutVars>
      </dgm:prSet>
      <dgm:spPr/>
    </dgm:pt>
    <dgm:pt modelId="{5E1E5889-A2ED-8F4D-AF1A-CC10D54D476C}" type="pres">
      <dgm:prSet presAssocID="{12E9EC33-AF5B-9142-9D53-DDA48290FBF4}" presName="hierChild4" presStyleCnt="0"/>
      <dgm:spPr/>
    </dgm:pt>
  </dgm:ptLst>
  <dgm:cxnLst>
    <dgm:cxn modelId="{C3B11B14-C4BA-0E48-9F66-E9AD21779612}" type="presOf" srcId="{42B2C28E-ED39-3047-960E-8FE3B4A13092}" destId="{C4CC5F3C-713E-9E4D-A1C7-5A6EED60B1A6}" srcOrd="0" destOrd="0" presId="urn:microsoft.com/office/officeart/2005/8/layout/hierarchy1"/>
    <dgm:cxn modelId="{5680C818-B9D9-C346-A1EB-1CFA1877F447}" type="presOf" srcId="{6F410F38-E75B-384C-ADDC-0481158AE82B}" destId="{12783A4A-95B9-494F-8E6A-844059CCBA50}" srcOrd="0" destOrd="0" presId="urn:microsoft.com/office/officeart/2005/8/layout/hierarchy1"/>
    <dgm:cxn modelId="{0CF60F21-6C91-5446-9A6A-10D3E94D1A04}" type="presOf" srcId="{2A49DFC8-BD16-8545-9CBF-588CE8BA0597}" destId="{805A9B40-65BA-E942-9DE2-CB849A5EBD2B}" srcOrd="0" destOrd="0" presId="urn:microsoft.com/office/officeart/2005/8/layout/hierarchy1"/>
    <dgm:cxn modelId="{BC58D732-3E92-2D44-A96E-FDAEC5AB1A02}" srcId="{6F410F38-E75B-384C-ADDC-0481158AE82B}" destId="{2020A04F-FA1D-E149-AC7B-3A0DFF0A4F64}" srcOrd="1" destOrd="0" parTransId="{4BA3CC29-FCAC-1547-9272-02449E53F33D}" sibTransId="{86AC6911-9283-0C40-B913-24CA6BB3D66B}"/>
    <dgm:cxn modelId="{A9797163-5136-B24C-B38D-AD957CBCA601}" type="presOf" srcId="{CDF1CA4C-56C3-D04D-A8BA-2F31482D91D7}" destId="{58568495-E953-F941-A798-E3D90C67A721}" srcOrd="0" destOrd="0" presId="urn:microsoft.com/office/officeart/2005/8/layout/hierarchy1"/>
    <dgm:cxn modelId="{EE971384-2083-814C-B163-EF2C88DD51D5}" type="presOf" srcId="{D9F0F6F0-2FEE-8347-824C-EC5AC0F80A09}" destId="{7F9F25E9-3B57-4F4C-B50E-9C5C153D37F3}" srcOrd="0" destOrd="0" presId="urn:microsoft.com/office/officeart/2005/8/layout/hierarchy1"/>
    <dgm:cxn modelId="{D9F1988D-DD46-1B45-9894-4C026764770D}" type="presOf" srcId="{4BA3CC29-FCAC-1547-9272-02449E53F33D}" destId="{51378D24-229F-9942-8795-CBA25D4D1845}" srcOrd="0" destOrd="0" presId="urn:microsoft.com/office/officeart/2005/8/layout/hierarchy1"/>
    <dgm:cxn modelId="{B0D8A592-676D-A249-97A8-C6E6397FF8B1}" type="presOf" srcId="{CEB6846E-D837-1C4B-A264-362885E1DF1C}" destId="{7D275D39-B1DF-5D44-8DD3-9D7335F04673}" srcOrd="0" destOrd="0" presId="urn:microsoft.com/office/officeart/2005/8/layout/hierarchy1"/>
    <dgm:cxn modelId="{69A43C97-D02F-A24F-B620-4F6578DC1469}" srcId="{D9F0F6F0-2FEE-8347-824C-EC5AC0F80A09}" destId="{6F410F38-E75B-384C-ADDC-0481158AE82B}" srcOrd="0" destOrd="0" parTransId="{270BF2EB-C5B9-1047-9325-558399DF7D9A}" sibTransId="{8438E77F-4476-C447-8E6C-FF6865B7C8F5}"/>
    <dgm:cxn modelId="{B9D339A7-8C63-CC43-B978-0464E89430D9}" type="presOf" srcId="{503F361B-C1AC-D545-B0F3-8C75F2E5D7A2}" destId="{29BF4EB5-699B-AD4C-8C2B-4C4D658F1471}" srcOrd="0" destOrd="0" presId="urn:microsoft.com/office/officeart/2005/8/layout/hierarchy1"/>
    <dgm:cxn modelId="{870844AE-ADC8-EF48-87F9-15B3EA31405A}" srcId="{6F410F38-E75B-384C-ADDC-0481158AE82B}" destId="{CDF1CA4C-56C3-D04D-A8BA-2F31482D91D7}" srcOrd="0" destOrd="0" parTransId="{2A49DFC8-BD16-8545-9CBF-588CE8BA0597}" sibTransId="{D93B19AE-5AF4-9B49-9FFF-823EA32D98BF}"/>
    <dgm:cxn modelId="{67CC3CB4-EE8F-0147-822C-224E4FD02460}" srcId="{CDF1CA4C-56C3-D04D-A8BA-2F31482D91D7}" destId="{503F361B-C1AC-D545-B0F3-8C75F2E5D7A2}" srcOrd="0" destOrd="0" parTransId="{42B2C28E-ED39-3047-960E-8FE3B4A13092}" sibTransId="{896FB6AB-2F48-E940-AA7D-8153E36ED7F0}"/>
    <dgm:cxn modelId="{766C32B6-F3F3-134E-B11D-29D8B174D4B6}" type="presOf" srcId="{12E9EC33-AF5B-9142-9D53-DDA48290FBF4}" destId="{C48D6ABB-D162-E14C-9388-281E7A52B961}" srcOrd="0" destOrd="0" presId="urn:microsoft.com/office/officeart/2005/8/layout/hierarchy1"/>
    <dgm:cxn modelId="{CB61ADBA-8B05-0641-AD4C-6D4A4B524A91}" type="presOf" srcId="{BE67FACC-E93E-AA40-9663-BA2567BF8F94}" destId="{24E3CA2F-0EE9-4941-B427-254BC8FBFC3A}" srcOrd="0" destOrd="0" presId="urn:microsoft.com/office/officeart/2005/8/layout/hierarchy1"/>
    <dgm:cxn modelId="{2D0B8ED5-5B15-FB48-84AC-CC46ADDD8F97}" type="presOf" srcId="{2020A04F-FA1D-E149-AC7B-3A0DFF0A4F64}" destId="{0E3F759C-A3D5-1F47-93B6-17073689DD05}" srcOrd="0" destOrd="0" presId="urn:microsoft.com/office/officeart/2005/8/layout/hierarchy1"/>
    <dgm:cxn modelId="{4619AAD5-9A1D-E941-BBBD-38CE88DD4988}" srcId="{CDF1CA4C-56C3-D04D-A8BA-2F31482D91D7}" destId="{042D2D0A-BEA3-1749-B71C-4D85D85F3CFD}" srcOrd="1" destOrd="0" parTransId="{CEB6846E-D837-1C4B-A264-362885E1DF1C}" sibTransId="{EAFFA14E-4E93-4E4C-8129-1711B76AE6F9}"/>
    <dgm:cxn modelId="{9CB403DA-1BAB-A846-9A79-CBCCAE628109}" type="presOf" srcId="{042D2D0A-BEA3-1749-B71C-4D85D85F3CFD}" destId="{590ED066-DD7A-FA46-BA08-88829C39A1E4}" srcOrd="0" destOrd="0" presId="urn:microsoft.com/office/officeart/2005/8/layout/hierarchy1"/>
    <dgm:cxn modelId="{6929B6F5-DA7B-FA44-8097-4013D6073AAE}" srcId="{2020A04F-FA1D-E149-AC7B-3A0DFF0A4F64}" destId="{12E9EC33-AF5B-9142-9D53-DDA48290FBF4}" srcOrd="0" destOrd="0" parTransId="{BE67FACC-E93E-AA40-9663-BA2567BF8F94}" sibTransId="{5C41A2A4-AEC7-AD47-AD99-98C67470A747}"/>
    <dgm:cxn modelId="{63426AFF-A28C-B841-9D80-37FB55165D02}" type="presParOf" srcId="{7F9F25E9-3B57-4F4C-B50E-9C5C153D37F3}" destId="{9C5953B4-2D9E-CD4E-9234-231273DA1854}" srcOrd="0" destOrd="0" presId="urn:microsoft.com/office/officeart/2005/8/layout/hierarchy1"/>
    <dgm:cxn modelId="{CE2EF3AA-367D-5C49-B65D-F6158E18121F}" type="presParOf" srcId="{9C5953B4-2D9E-CD4E-9234-231273DA1854}" destId="{A1C4E061-81AA-3F42-833D-75927A388D14}" srcOrd="0" destOrd="0" presId="urn:microsoft.com/office/officeart/2005/8/layout/hierarchy1"/>
    <dgm:cxn modelId="{F84E2A8B-9D57-9449-930E-A4B867705F6F}" type="presParOf" srcId="{A1C4E061-81AA-3F42-833D-75927A388D14}" destId="{6581CA0A-7D60-0F42-B5DE-866C9A4BB581}" srcOrd="0" destOrd="0" presId="urn:microsoft.com/office/officeart/2005/8/layout/hierarchy1"/>
    <dgm:cxn modelId="{EB660498-9369-1A44-8E6F-EA96EE5FAAF5}" type="presParOf" srcId="{A1C4E061-81AA-3F42-833D-75927A388D14}" destId="{12783A4A-95B9-494F-8E6A-844059CCBA50}" srcOrd="1" destOrd="0" presId="urn:microsoft.com/office/officeart/2005/8/layout/hierarchy1"/>
    <dgm:cxn modelId="{90381791-DBFA-2348-B001-E2E2244A0432}" type="presParOf" srcId="{9C5953B4-2D9E-CD4E-9234-231273DA1854}" destId="{2081F4E4-F903-4F49-9F66-2898571916B3}" srcOrd="1" destOrd="0" presId="urn:microsoft.com/office/officeart/2005/8/layout/hierarchy1"/>
    <dgm:cxn modelId="{3C8F4CEF-42C0-BC46-B03E-ECC6EA0901B3}" type="presParOf" srcId="{2081F4E4-F903-4F49-9F66-2898571916B3}" destId="{805A9B40-65BA-E942-9DE2-CB849A5EBD2B}" srcOrd="0" destOrd="0" presId="urn:microsoft.com/office/officeart/2005/8/layout/hierarchy1"/>
    <dgm:cxn modelId="{E4B7ADBB-55A3-FD49-BECB-FAC3377707E6}" type="presParOf" srcId="{2081F4E4-F903-4F49-9F66-2898571916B3}" destId="{380E32AC-ABBF-284D-9035-0DD0D2C7B383}" srcOrd="1" destOrd="0" presId="urn:microsoft.com/office/officeart/2005/8/layout/hierarchy1"/>
    <dgm:cxn modelId="{FA7614D0-69FC-A641-9272-291A6A20B37B}" type="presParOf" srcId="{380E32AC-ABBF-284D-9035-0DD0D2C7B383}" destId="{9C3F313F-8B60-724F-BE00-FD17E5B0DC07}" srcOrd="0" destOrd="0" presId="urn:microsoft.com/office/officeart/2005/8/layout/hierarchy1"/>
    <dgm:cxn modelId="{7597DC48-9CA4-DA41-A515-3D86A7E15A8B}" type="presParOf" srcId="{9C3F313F-8B60-724F-BE00-FD17E5B0DC07}" destId="{4526BE0C-4765-4743-B2AE-7ECD6C0D1845}" srcOrd="0" destOrd="0" presId="urn:microsoft.com/office/officeart/2005/8/layout/hierarchy1"/>
    <dgm:cxn modelId="{61A2BCF9-DAB1-F84D-B142-683D0B534B24}" type="presParOf" srcId="{9C3F313F-8B60-724F-BE00-FD17E5B0DC07}" destId="{58568495-E953-F941-A798-E3D90C67A721}" srcOrd="1" destOrd="0" presId="urn:microsoft.com/office/officeart/2005/8/layout/hierarchy1"/>
    <dgm:cxn modelId="{E3AF3CCC-FCBE-D140-95E3-91188CCF3DB4}" type="presParOf" srcId="{380E32AC-ABBF-284D-9035-0DD0D2C7B383}" destId="{49FD5E4C-B27A-D34F-B494-E66EF0A02CEF}" srcOrd="1" destOrd="0" presId="urn:microsoft.com/office/officeart/2005/8/layout/hierarchy1"/>
    <dgm:cxn modelId="{ADAECA75-09EA-0C4A-B020-7F90F37B62B2}" type="presParOf" srcId="{49FD5E4C-B27A-D34F-B494-E66EF0A02CEF}" destId="{C4CC5F3C-713E-9E4D-A1C7-5A6EED60B1A6}" srcOrd="0" destOrd="0" presId="urn:microsoft.com/office/officeart/2005/8/layout/hierarchy1"/>
    <dgm:cxn modelId="{3A1BEC2E-D889-874E-8F93-69EE6F039C02}" type="presParOf" srcId="{49FD5E4C-B27A-D34F-B494-E66EF0A02CEF}" destId="{945A0557-350F-3543-BC73-D208A796BFC3}" srcOrd="1" destOrd="0" presId="urn:microsoft.com/office/officeart/2005/8/layout/hierarchy1"/>
    <dgm:cxn modelId="{AEDBC3A8-B248-3147-BC9D-E7C7967F7E30}" type="presParOf" srcId="{945A0557-350F-3543-BC73-D208A796BFC3}" destId="{ED906489-F2A1-DC42-97BE-DF1D5F505D7D}" srcOrd="0" destOrd="0" presId="urn:microsoft.com/office/officeart/2005/8/layout/hierarchy1"/>
    <dgm:cxn modelId="{C7BA6F02-D637-5F4D-8302-A3504D4D6372}" type="presParOf" srcId="{ED906489-F2A1-DC42-97BE-DF1D5F505D7D}" destId="{364C19E4-D72E-3D42-9824-681F19D09C0E}" srcOrd="0" destOrd="0" presId="urn:microsoft.com/office/officeart/2005/8/layout/hierarchy1"/>
    <dgm:cxn modelId="{3D4728E8-E697-F14D-824E-A69BC4090C99}" type="presParOf" srcId="{ED906489-F2A1-DC42-97BE-DF1D5F505D7D}" destId="{29BF4EB5-699B-AD4C-8C2B-4C4D658F1471}" srcOrd="1" destOrd="0" presId="urn:microsoft.com/office/officeart/2005/8/layout/hierarchy1"/>
    <dgm:cxn modelId="{4EB67227-EFA9-3547-B568-737634AE6DC2}" type="presParOf" srcId="{945A0557-350F-3543-BC73-D208A796BFC3}" destId="{6F43FA23-7B00-7747-9184-EE343FB9A952}" srcOrd="1" destOrd="0" presId="urn:microsoft.com/office/officeart/2005/8/layout/hierarchy1"/>
    <dgm:cxn modelId="{932941E5-F44D-2C4C-8BFF-C74D5B86953F}" type="presParOf" srcId="{49FD5E4C-B27A-D34F-B494-E66EF0A02CEF}" destId="{7D275D39-B1DF-5D44-8DD3-9D7335F04673}" srcOrd="2" destOrd="0" presId="urn:microsoft.com/office/officeart/2005/8/layout/hierarchy1"/>
    <dgm:cxn modelId="{FCEE4367-9D88-1F45-98D7-71284775089E}" type="presParOf" srcId="{49FD5E4C-B27A-D34F-B494-E66EF0A02CEF}" destId="{DB10DD3A-C295-C243-9C24-3FAF6CF53117}" srcOrd="3" destOrd="0" presId="urn:microsoft.com/office/officeart/2005/8/layout/hierarchy1"/>
    <dgm:cxn modelId="{4BBB15C9-90EC-6049-95C2-7E6BD959E078}" type="presParOf" srcId="{DB10DD3A-C295-C243-9C24-3FAF6CF53117}" destId="{722613DC-3B41-2042-AF63-986BC6E6CBF3}" srcOrd="0" destOrd="0" presId="urn:microsoft.com/office/officeart/2005/8/layout/hierarchy1"/>
    <dgm:cxn modelId="{8258E22E-DAB2-3843-B142-8BE25091263F}" type="presParOf" srcId="{722613DC-3B41-2042-AF63-986BC6E6CBF3}" destId="{27DD0727-13E5-2741-89C7-520F1EFC0A05}" srcOrd="0" destOrd="0" presId="urn:microsoft.com/office/officeart/2005/8/layout/hierarchy1"/>
    <dgm:cxn modelId="{F92F5E42-5B39-7549-AF7D-7065A47EF59C}" type="presParOf" srcId="{722613DC-3B41-2042-AF63-986BC6E6CBF3}" destId="{590ED066-DD7A-FA46-BA08-88829C39A1E4}" srcOrd="1" destOrd="0" presId="urn:microsoft.com/office/officeart/2005/8/layout/hierarchy1"/>
    <dgm:cxn modelId="{C9CF31F7-7F4E-C24B-A020-8AC09DEFE388}" type="presParOf" srcId="{DB10DD3A-C295-C243-9C24-3FAF6CF53117}" destId="{35D0764D-835C-E042-A960-B4FAE5E9D4DF}" srcOrd="1" destOrd="0" presId="urn:microsoft.com/office/officeart/2005/8/layout/hierarchy1"/>
    <dgm:cxn modelId="{57BA71B1-9033-9543-AF3E-0C697F5894FE}" type="presParOf" srcId="{2081F4E4-F903-4F49-9F66-2898571916B3}" destId="{51378D24-229F-9942-8795-CBA25D4D1845}" srcOrd="2" destOrd="0" presId="urn:microsoft.com/office/officeart/2005/8/layout/hierarchy1"/>
    <dgm:cxn modelId="{296DC5E6-FC6B-0548-BB18-5DC1FD8F9501}" type="presParOf" srcId="{2081F4E4-F903-4F49-9F66-2898571916B3}" destId="{E3C88EA3-4264-8244-BE03-C692C819B515}" srcOrd="3" destOrd="0" presId="urn:microsoft.com/office/officeart/2005/8/layout/hierarchy1"/>
    <dgm:cxn modelId="{0079FFB6-080D-0E4F-B27F-A95E82282BBA}" type="presParOf" srcId="{E3C88EA3-4264-8244-BE03-C692C819B515}" destId="{D8CB6CD7-F08F-F948-9463-3B2B41F78CA8}" srcOrd="0" destOrd="0" presId="urn:microsoft.com/office/officeart/2005/8/layout/hierarchy1"/>
    <dgm:cxn modelId="{4A12FC05-AF14-6540-85EB-6B5B4D745B54}" type="presParOf" srcId="{D8CB6CD7-F08F-F948-9463-3B2B41F78CA8}" destId="{67DAC505-ECD7-8442-9652-D00DE4DDB032}" srcOrd="0" destOrd="0" presId="urn:microsoft.com/office/officeart/2005/8/layout/hierarchy1"/>
    <dgm:cxn modelId="{5FB24CC7-E560-B240-8975-5BE1AA218958}" type="presParOf" srcId="{D8CB6CD7-F08F-F948-9463-3B2B41F78CA8}" destId="{0E3F759C-A3D5-1F47-93B6-17073689DD05}" srcOrd="1" destOrd="0" presId="urn:microsoft.com/office/officeart/2005/8/layout/hierarchy1"/>
    <dgm:cxn modelId="{878186C9-4196-6547-B452-EDD385199226}" type="presParOf" srcId="{E3C88EA3-4264-8244-BE03-C692C819B515}" destId="{C58A6891-4F18-6B4C-A447-6DDD84517141}" srcOrd="1" destOrd="0" presId="urn:microsoft.com/office/officeart/2005/8/layout/hierarchy1"/>
    <dgm:cxn modelId="{E8613B13-A409-EC4C-A63E-E96FA906B90F}" type="presParOf" srcId="{C58A6891-4F18-6B4C-A447-6DDD84517141}" destId="{24E3CA2F-0EE9-4941-B427-254BC8FBFC3A}" srcOrd="0" destOrd="0" presId="urn:microsoft.com/office/officeart/2005/8/layout/hierarchy1"/>
    <dgm:cxn modelId="{A5FE053F-5F67-A34D-8DE0-F13A9CDA1111}" type="presParOf" srcId="{C58A6891-4F18-6B4C-A447-6DDD84517141}" destId="{22F80F9E-6152-3A40-8534-95A50F4C1C0D}" srcOrd="1" destOrd="0" presId="urn:microsoft.com/office/officeart/2005/8/layout/hierarchy1"/>
    <dgm:cxn modelId="{62187B10-DD23-6045-A636-AFD1702871DD}" type="presParOf" srcId="{22F80F9E-6152-3A40-8534-95A50F4C1C0D}" destId="{E50294EE-6871-3B4A-B015-F44D0107C50D}" srcOrd="0" destOrd="0" presId="urn:microsoft.com/office/officeart/2005/8/layout/hierarchy1"/>
    <dgm:cxn modelId="{CD8DE701-4EA9-5647-95F4-EA63BCAEDF3E}" type="presParOf" srcId="{E50294EE-6871-3B4A-B015-F44D0107C50D}" destId="{767E847F-F735-4042-83A0-CF830232E7D6}" srcOrd="0" destOrd="0" presId="urn:microsoft.com/office/officeart/2005/8/layout/hierarchy1"/>
    <dgm:cxn modelId="{536A1F8D-88D4-284B-B1C1-1BB0C2D9CD48}" type="presParOf" srcId="{E50294EE-6871-3B4A-B015-F44D0107C50D}" destId="{C48D6ABB-D162-E14C-9388-281E7A52B961}" srcOrd="1" destOrd="0" presId="urn:microsoft.com/office/officeart/2005/8/layout/hierarchy1"/>
    <dgm:cxn modelId="{81DF724F-2BB6-2E4A-9862-3D7DF0DE2D33}" type="presParOf" srcId="{22F80F9E-6152-3A40-8534-95A50F4C1C0D}" destId="{5E1E5889-A2ED-8F4D-AF1A-CC10D54D476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847FEE-BF9C-9749-9254-2E962306F438}">
      <dsp:nvSpPr>
        <dsp:cNvPr id="0" name=""/>
        <dsp:cNvSpPr/>
      </dsp:nvSpPr>
      <dsp:spPr>
        <a:xfrm rot="16200000">
          <a:off x="677333" y="-677333"/>
          <a:ext cx="2709333" cy="4064000"/>
        </a:xfrm>
        <a:prstGeom prst="round1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Whole Exome sequencing data: Complex disorders</a:t>
          </a:r>
        </a:p>
      </dsp:txBody>
      <dsp:txXfrm rot="5400000">
        <a:off x="-1" y="1"/>
        <a:ext cx="4064000" cy="2032000"/>
      </dsp:txXfrm>
    </dsp:sp>
    <dsp:sp modelId="{47B59F18-A8D0-764D-BCA8-86C74A5EE751}">
      <dsp:nvSpPr>
        <dsp:cNvPr id="0" name=""/>
        <dsp:cNvSpPr/>
      </dsp:nvSpPr>
      <dsp:spPr>
        <a:xfrm>
          <a:off x="4064000" y="0"/>
          <a:ext cx="4064000" cy="2709333"/>
        </a:xfrm>
        <a:prstGeom prst="round1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Gene Panel data: Mendelian and complex disorders</a:t>
          </a:r>
        </a:p>
      </dsp:txBody>
      <dsp:txXfrm>
        <a:off x="4064000" y="0"/>
        <a:ext cx="4064000" cy="2032000"/>
      </dsp:txXfrm>
    </dsp:sp>
    <dsp:sp modelId="{0467589C-BBB1-9446-BC64-22DD9019001B}">
      <dsp:nvSpPr>
        <dsp:cNvPr id="0" name=""/>
        <dsp:cNvSpPr/>
      </dsp:nvSpPr>
      <dsp:spPr>
        <a:xfrm rot="10800000">
          <a:off x="0" y="2709333"/>
          <a:ext cx="4064000" cy="2709333"/>
        </a:xfrm>
        <a:prstGeom prst="round1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Whole Exome Sequencing data: Mendelian disorders</a:t>
          </a:r>
        </a:p>
      </dsp:txBody>
      <dsp:txXfrm rot="10800000">
        <a:off x="0" y="3386666"/>
        <a:ext cx="4064000" cy="2032000"/>
      </dsp:txXfrm>
    </dsp:sp>
    <dsp:sp modelId="{E5AE164F-8882-B349-942A-EEC93FF5A0DA}">
      <dsp:nvSpPr>
        <dsp:cNvPr id="0" name=""/>
        <dsp:cNvSpPr/>
      </dsp:nvSpPr>
      <dsp:spPr>
        <a:xfrm rot="5400000">
          <a:off x="4741333" y="2032000"/>
          <a:ext cx="2709333" cy="4064000"/>
        </a:xfrm>
        <a:prstGeom prst="round1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Whole Genome Sequencing data: Rare Pediatric disease</a:t>
          </a:r>
        </a:p>
      </dsp:txBody>
      <dsp:txXfrm rot="-5400000">
        <a:off x="4063999" y="3386666"/>
        <a:ext cx="4064000" cy="2032000"/>
      </dsp:txXfrm>
    </dsp:sp>
    <dsp:sp modelId="{6D8C3143-C3BD-B847-8B5A-009240CDCC66}">
      <dsp:nvSpPr>
        <dsp:cNvPr id="0" name=""/>
        <dsp:cNvSpPr/>
      </dsp:nvSpPr>
      <dsp:spPr>
        <a:xfrm>
          <a:off x="2844799" y="2032000"/>
          <a:ext cx="2438400" cy="1354666"/>
        </a:xfrm>
        <a:prstGeom prst="roundRect">
          <a:avLst/>
        </a:prstGeom>
        <a:solidFill>
          <a:schemeClr val="accent2">
            <a:tint val="40000"/>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CAGI NGS Challenges</a:t>
          </a:r>
        </a:p>
      </dsp:txBody>
      <dsp:txXfrm>
        <a:off x="2910928" y="2098129"/>
        <a:ext cx="2306142" cy="1222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3CA2F-0EE9-4941-B427-254BC8FBFC3A}">
      <dsp:nvSpPr>
        <dsp:cNvPr id="0" name=""/>
        <dsp:cNvSpPr/>
      </dsp:nvSpPr>
      <dsp:spPr>
        <a:xfrm>
          <a:off x="5628064" y="2867548"/>
          <a:ext cx="91440" cy="534265"/>
        </a:xfrm>
        <a:custGeom>
          <a:avLst/>
          <a:gdLst/>
          <a:ahLst/>
          <a:cxnLst/>
          <a:rect l="0" t="0" r="0" b="0"/>
          <a:pathLst>
            <a:path>
              <a:moveTo>
                <a:pt x="45720" y="0"/>
              </a:moveTo>
              <a:lnTo>
                <a:pt x="45720" y="534265"/>
              </a:lnTo>
            </a:path>
          </a:pathLst>
        </a:custGeom>
        <a:noFill/>
        <a:ln w="12700" cap="rnd"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1378D24-229F-9942-8795-CBA25D4D1845}">
      <dsp:nvSpPr>
        <dsp:cNvPr id="0" name=""/>
        <dsp:cNvSpPr/>
      </dsp:nvSpPr>
      <dsp:spPr>
        <a:xfrm>
          <a:off x="3989853" y="1166778"/>
          <a:ext cx="1683930" cy="534265"/>
        </a:xfrm>
        <a:custGeom>
          <a:avLst/>
          <a:gdLst/>
          <a:ahLst/>
          <a:cxnLst/>
          <a:rect l="0" t="0" r="0" b="0"/>
          <a:pathLst>
            <a:path>
              <a:moveTo>
                <a:pt x="0" y="0"/>
              </a:moveTo>
              <a:lnTo>
                <a:pt x="0" y="364086"/>
              </a:lnTo>
              <a:lnTo>
                <a:pt x="1683930" y="364086"/>
              </a:lnTo>
              <a:lnTo>
                <a:pt x="1683930" y="534265"/>
              </a:lnTo>
            </a:path>
          </a:pathLst>
        </a:custGeom>
        <a:noFill/>
        <a:ln w="12700" cap="rnd"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D275D39-B1DF-5D44-8DD3-9D7335F04673}">
      <dsp:nvSpPr>
        <dsp:cNvPr id="0" name=""/>
        <dsp:cNvSpPr/>
      </dsp:nvSpPr>
      <dsp:spPr>
        <a:xfrm>
          <a:off x="2305923" y="2867548"/>
          <a:ext cx="1122620" cy="534265"/>
        </a:xfrm>
        <a:custGeom>
          <a:avLst/>
          <a:gdLst/>
          <a:ahLst/>
          <a:cxnLst/>
          <a:rect l="0" t="0" r="0" b="0"/>
          <a:pathLst>
            <a:path>
              <a:moveTo>
                <a:pt x="0" y="0"/>
              </a:moveTo>
              <a:lnTo>
                <a:pt x="0" y="364086"/>
              </a:lnTo>
              <a:lnTo>
                <a:pt x="1122620" y="364086"/>
              </a:lnTo>
              <a:lnTo>
                <a:pt x="1122620" y="534265"/>
              </a:lnTo>
            </a:path>
          </a:pathLst>
        </a:custGeom>
        <a:noFill/>
        <a:ln w="12700" cap="rnd"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CC5F3C-713E-9E4D-A1C7-5A6EED60B1A6}">
      <dsp:nvSpPr>
        <dsp:cNvPr id="0" name=""/>
        <dsp:cNvSpPr/>
      </dsp:nvSpPr>
      <dsp:spPr>
        <a:xfrm>
          <a:off x="1183302" y="2867548"/>
          <a:ext cx="1122620" cy="534265"/>
        </a:xfrm>
        <a:custGeom>
          <a:avLst/>
          <a:gdLst/>
          <a:ahLst/>
          <a:cxnLst/>
          <a:rect l="0" t="0" r="0" b="0"/>
          <a:pathLst>
            <a:path>
              <a:moveTo>
                <a:pt x="1122620" y="0"/>
              </a:moveTo>
              <a:lnTo>
                <a:pt x="1122620" y="364086"/>
              </a:lnTo>
              <a:lnTo>
                <a:pt x="0" y="364086"/>
              </a:lnTo>
              <a:lnTo>
                <a:pt x="0" y="534265"/>
              </a:lnTo>
            </a:path>
          </a:pathLst>
        </a:custGeom>
        <a:noFill/>
        <a:ln w="12700" cap="rnd"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05A9B40-65BA-E942-9DE2-CB849A5EBD2B}">
      <dsp:nvSpPr>
        <dsp:cNvPr id="0" name=""/>
        <dsp:cNvSpPr/>
      </dsp:nvSpPr>
      <dsp:spPr>
        <a:xfrm>
          <a:off x="2305923" y="1166778"/>
          <a:ext cx="1683930" cy="534265"/>
        </a:xfrm>
        <a:custGeom>
          <a:avLst/>
          <a:gdLst/>
          <a:ahLst/>
          <a:cxnLst/>
          <a:rect l="0" t="0" r="0" b="0"/>
          <a:pathLst>
            <a:path>
              <a:moveTo>
                <a:pt x="1683930" y="0"/>
              </a:moveTo>
              <a:lnTo>
                <a:pt x="1683930" y="364086"/>
              </a:lnTo>
              <a:lnTo>
                <a:pt x="0" y="364086"/>
              </a:lnTo>
              <a:lnTo>
                <a:pt x="0" y="534265"/>
              </a:lnTo>
            </a:path>
          </a:pathLst>
        </a:custGeom>
        <a:noFill/>
        <a:ln w="12700" cap="rnd"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581CA0A-7D60-0F42-B5DE-866C9A4BB581}">
      <dsp:nvSpPr>
        <dsp:cNvPr id="0" name=""/>
        <dsp:cNvSpPr/>
      </dsp:nvSpPr>
      <dsp:spPr>
        <a:xfrm>
          <a:off x="3071346" y="274"/>
          <a:ext cx="1837015" cy="1166504"/>
        </a:xfrm>
        <a:prstGeom prst="roundRect">
          <a:avLst>
            <a:gd name="adj" fmla="val 10000"/>
          </a:avLst>
        </a:prstGeom>
        <a:solidFill>
          <a:srgbClr val="690890"/>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2783A4A-95B9-494F-8E6A-844059CCBA50}">
      <dsp:nvSpPr>
        <dsp:cNvPr id="0" name=""/>
        <dsp:cNvSpPr/>
      </dsp:nvSpPr>
      <dsp:spPr>
        <a:xfrm>
          <a:off x="3275458" y="194181"/>
          <a:ext cx="1837015" cy="1166504"/>
        </a:xfrm>
        <a:prstGeom prst="roundRect">
          <a:avLst>
            <a:gd name="adj" fmla="val 10000"/>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Times New Roman"/>
              <a:cs typeface="Times New Roman"/>
            </a:rPr>
            <a:t>Exome</a:t>
          </a:r>
          <a:r>
            <a:rPr lang="en-US" sz="2400" kern="1200" dirty="0">
              <a:latin typeface="Times New Roman"/>
              <a:cs typeface="Times New Roman"/>
            </a:rPr>
            <a:t> Sequencing data</a:t>
          </a:r>
        </a:p>
      </dsp:txBody>
      <dsp:txXfrm>
        <a:off x="3309624" y="228347"/>
        <a:ext cx="1768683" cy="1098172"/>
      </dsp:txXfrm>
    </dsp:sp>
    <dsp:sp modelId="{4526BE0C-4765-4743-B2AE-7ECD6C0D1845}">
      <dsp:nvSpPr>
        <dsp:cNvPr id="0" name=""/>
        <dsp:cNvSpPr/>
      </dsp:nvSpPr>
      <dsp:spPr>
        <a:xfrm>
          <a:off x="1387415" y="1701044"/>
          <a:ext cx="1837015" cy="1166504"/>
        </a:xfrm>
        <a:prstGeom prst="roundRect">
          <a:avLst>
            <a:gd name="adj" fmla="val 10000"/>
          </a:avLst>
        </a:prstGeom>
        <a:solidFill>
          <a:srgbClr val="1B6B95"/>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8568495-E953-F941-A798-E3D90C67A721}">
      <dsp:nvSpPr>
        <dsp:cNvPr id="0" name=""/>
        <dsp:cNvSpPr/>
      </dsp:nvSpPr>
      <dsp:spPr>
        <a:xfrm>
          <a:off x="1591528" y="1894951"/>
          <a:ext cx="1837015" cy="1166504"/>
        </a:xfrm>
        <a:prstGeom prst="roundRect">
          <a:avLst>
            <a:gd name="adj" fmla="val 10000"/>
          </a:avLst>
        </a:prstGeom>
        <a:solidFill>
          <a:schemeClr val="lt1">
            <a:alpha val="90000"/>
            <a:hueOff val="0"/>
            <a:satOff val="0"/>
            <a:lumOff val="0"/>
            <a:alphaOff val="0"/>
          </a:schemeClr>
        </a:solidFill>
        <a:ln w="12700"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a:cs typeface="Times New Roman"/>
            </a:rPr>
            <a:t>Imputation of GWAS markers</a:t>
          </a:r>
        </a:p>
      </dsp:txBody>
      <dsp:txXfrm>
        <a:off x="1625694" y="1929117"/>
        <a:ext cx="1768683" cy="1098172"/>
      </dsp:txXfrm>
    </dsp:sp>
    <dsp:sp modelId="{364C19E4-D72E-3D42-9824-681F19D09C0E}">
      <dsp:nvSpPr>
        <dsp:cNvPr id="0" name=""/>
        <dsp:cNvSpPr/>
      </dsp:nvSpPr>
      <dsp:spPr>
        <a:xfrm>
          <a:off x="264795" y="3401814"/>
          <a:ext cx="1837015" cy="1166504"/>
        </a:xfrm>
        <a:prstGeom prst="roundRect">
          <a:avLst>
            <a:gd name="adj" fmla="val 1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9BF4EB5-699B-AD4C-8C2B-4C4D658F1471}">
      <dsp:nvSpPr>
        <dsp:cNvPr id="0" name=""/>
        <dsp:cNvSpPr/>
      </dsp:nvSpPr>
      <dsp:spPr>
        <a:xfrm>
          <a:off x="468907" y="3595721"/>
          <a:ext cx="1837015" cy="1166504"/>
        </a:xfrm>
        <a:prstGeom prst="roundRect">
          <a:avLst>
            <a:gd name="adj" fmla="val 10000"/>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a:cs typeface="Times New Roman"/>
            </a:rPr>
            <a:t>Naïve Bayes</a:t>
          </a:r>
        </a:p>
      </dsp:txBody>
      <dsp:txXfrm>
        <a:off x="503073" y="3629887"/>
        <a:ext cx="1768683" cy="1098172"/>
      </dsp:txXfrm>
    </dsp:sp>
    <dsp:sp modelId="{27DD0727-13E5-2741-89C7-520F1EFC0A05}">
      <dsp:nvSpPr>
        <dsp:cNvPr id="0" name=""/>
        <dsp:cNvSpPr/>
      </dsp:nvSpPr>
      <dsp:spPr>
        <a:xfrm>
          <a:off x="2510035" y="3401814"/>
          <a:ext cx="1837015" cy="1166504"/>
        </a:xfrm>
        <a:prstGeom prst="roundRect">
          <a:avLst>
            <a:gd name="adj" fmla="val 1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90ED066-DD7A-FA46-BA08-88829C39A1E4}">
      <dsp:nvSpPr>
        <dsp:cNvPr id="0" name=""/>
        <dsp:cNvSpPr/>
      </dsp:nvSpPr>
      <dsp:spPr>
        <a:xfrm>
          <a:off x="2714148" y="3595721"/>
          <a:ext cx="1837015" cy="1166504"/>
        </a:xfrm>
        <a:prstGeom prst="roundRect">
          <a:avLst>
            <a:gd name="adj" fmla="val 10000"/>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a:cs typeface="Times New Roman"/>
            </a:rPr>
            <a:t>Machine learning methods</a:t>
          </a:r>
        </a:p>
      </dsp:txBody>
      <dsp:txXfrm>
        <a:off x="2748314" y="3629887"/>
        <a:ext cx="1768683" cy="1098172"/>
      </dsp:txXfrm>
    </dsp:sp>
    <dsp:sp modelId="{67DAC505-ECD7-8442-9652-D00DE4DDB032}">
      <dsp:nvSpPr>
        <dsp:cNvPr id="0" name=""/>
        <dsp:cNvSpPr/>
      </dsp:nvSpPr>
      <dsp:spPr>
        <a:xfrm>
          <a:off x="4755276" y="1701044"/>
          <a:ext cx="1837015" cy="1166504"/>
        </a:xfrm>
        <a:prstGeom prst="roundRect">
          <a:avLst>
            <a:gd name="adj" fmla="val 10000"/>
          </a:avLst>
        </a:prstGeom>
        <a:solidFill>
          <a:srgbClr val="1B6B95"/>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E3F759C-A3D5-1F47-93B6-17073689DD05}">
      <dsp:nvSpPr>
        <dsp:cNvPr id="0" name=""/>
        <dsp:cNvSpPr/>
      </dsp:nvSpPr>
      <dsp:spPr>
        <a:xfrm>
          <a:off x="4959389" y="1894951"/>
          <a:ext cx="1837015" cy="1166504"/>
        </a:xfrm>
        <a:prstGeom prst="roundRect">
          <a:avLst>
            <a:gd name="adj" fmla="val 10000"/>
          </a:avLst>
        </a:prstGeom>
        <a:solidFill>
          <a:schemeClr val="lt1">
            <a:alpha val="90000"/>
            <a:hueOff val="0"/>
            <a:satOff val="0"/>
            <a:lumOff val="0"/>
            <a:alphaOff val="0"/>
          </a:schemeClr>
        </a:solidFill>
        <a:ln w="12700"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a:cs typeface="Times New Roman"/>
            </a:rPr>
            <a:t>Annotation by VARANT</a:t>
          </a:r>
        </a:p>
      </dsp:txBody>
      <dsp:txXfrm>
        <a:off x="4993555" y="1929117"/>
        <a:ext cx="1768683" cy="1098172"/>
      </dsp:txXfrm>
    </dsp:sp>
    <dsp:sp modelId="{767E847F-F735-4042-83A0-CF830232E7D6}">
      <dsp:nvSpPr>
        <dsp:cNvPr id="0" name=""/>
        <dsp:cNvSpPr/>
      </dsp:nvSpPr>
      <dsp:spPr>
        <a:xfrm>
          <a:off x="4755276" y="3401814"/>
          <a:ext cx="1837015" cy="1166504"/>
        </a:xfrm>
        <a:prstGeom prst="roundRect">
          <a:avLst>
            <a:gd name="adj" fmla="val 1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48D6ABB-D162-E14C-9388-281E7A52B961}">
      <dsp:nvSpPr>
        <dsp:cNvPr id="0" name=""/>
        <dsp:cNvSpPr/>
      </dsp:nvSpPr>
      <dsp:spPr>
        <a:xfrm>
          <a:off x="4959389" y="3595721"/>
          <a:ext cx="1837015" cy="1166504"/>
        </a:xfrm>
        <a:prstGeom prst="roundRect">
          <a:avLst>
            <a:gd name="adj" fmla="val 10000"/>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a:cs typeface="Times New Roman"/>
            </a:rPr>
            <a:t>Rare variants</a:t>
          </a:r>
        </a:p>
      </dsp:txBody>
      <dsp:txXfrm>
        <a:off x="4993555" y="3629887"/>
        <a:ext cx="1768683" cy="109817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303F04-4C09-C34F-BD86-3AABA13783CC}" type="datetimeFigureOut">
              <a:rPr lang="en-US" smtClean="0"/>
              <a:t>12/4/19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6CBB2-090D-3B4B-9E4C-F78BD62A6D61}" type="slidenum">
              <a:rPr lang="en-US" smtClean="0"/>
              <a:t>‹#›</a:t>
            </a:fld>
            <a:endParaRPr lang="en-US"/>
          </a:p>
        </p:txBody>
      </p:sp>
    </p:spTree>
    <p:extLst>
      <p:ext uri="{BB962C8B-B14F-4D97-AF65-F5344CB8AC3E}">
        <p14:creationId xmlns:p14="http://schemas.microsoft.com/office/powerpoint/2010/main" val="3443682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86CBB2-090D-3B4B-9E4C-F78BD62A6D61}" type="slidenum">
              <a:rPr lang="en-US" smtClean="0"/>
              <a:t>9</a:t>
            </a:fld>
            <a:endParaRPr lang="en-US"/>
          </a:p>
        </p:txBody>
      </p:sp>
    </p:spTree>
    <p:extLst>
      <p:ext uri="{BB962C8B-B14F-4D97-AF65-F5344CB8AC3E}">
        <p14:creationId xmlns:p14="http://schemas.microsoft.com/office/powerpoint/2010/main" val="1911685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Clinical data and additional microbiome data</a:t>
            </a:r>
          </a:p>
        </p:txBody>
      </p:sp>
      <p:sp>
        <p:nvSpPr>
          <p:cNvPr id="4" name="Slide Number Placeholder 3"/>
          <p:cNvSpPr>
            <a:spLocks noGrp="1"/>
          </p:cNvSpPr>
          <p:nvPr>
            <p:ph type="sldNum" sz="quarter" idx="5"/>
          </p:nvPr>
        </p:nvSpPr>
        <p:spPr/>
        <p:txBody>
          <a:bodyPr/>
          <a:lstStyle/>
          <a:p>
            <a:fld id="{A286CBB2-090D-3B4B-9E4C-F78BD62A6D61}" type="slidenum">
              <a:rPr lang="en-US" smtClean="0"/>
              <a:t>15</a:t>
            </a:fld>
            <a:endParaRPr lang="en-US"/>
          </a:p>
        </p:txBody>
      </p:sp>
    </p:spTree>
    <p:extLst>
      <p:ext uri="{BB962C8B-B14F-4D97-AF65-F5344CB8AC3E}">
        <p14:creationId xmlns:p14="http://schemas.microsoft.com/office/powerpoint/2010/main" val="785322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057EEB-E5A9-C44B-8098-101234DD3303}"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78173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A82C18-0924-3A4E-A7E4-9AEF070C6C8F}"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2291658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67D63B-376D-0F40-A20A-EB7F62BBC093}"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1495394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60BBB1-D9E0-AE4C-B56B-6E399BA322B3}" type="datetime1">
              <a:rPr lang="en-US" smtClean="0"/>
              <a:t>12/4/19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34898543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CD7E23-94B3-E946-BA4F-FFA97E77C1B2}" type="datetime1">
              <a:rPr lang="en-US" smtClean="0"/>
              <a:t>12/4/19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82354966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2C30E8-B83C-074B-B0FA-E552CAB26F0A}" type="datetime1">
              <a:rPr lang="en-US" smtClean="0"/>
              <a:t>12/4/19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3655622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0B98C-4BDB-CE45-B047-9FCDA7F8B336}" type="datetime1">
              <a:rPr lang="en-US" smtClean="0"/>
              <a:t>12/4/19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1275291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A0973C-183C-D845-8DCF-C9C70380C3B1}" type="datetime1">
              <a:rPr lang="en-US" smtClean="0"/>
              <a:t>12/4/19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226046667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7BC750-781E-2344-852D-D2696F7966FF}" type="slidenum">
              <a:rPr lang="en-US" smtClean="0"/>
              <a:t>‹#›</a:t>
            </a:fld>
            <a:endParaRPr lang="en-US"/>
          </a:p>
        </p:txBody>
      </p:sp>
      <p:sp>
        <p:nvSpPr>
          <p:cNvPr id="5" name="Date Placeholder 4"/>
          <p:cNvSpPr>
            <a:spLocks noGrp="1"/>
          </p:cNvSpPr>
          <p:nvPr>
            <p:ph type="dt" sz="half" idx="10"/>
          </p:nvPr>
        </p:nvSpPr>
        <p:spPr/>
        <p:txBody>
          <a:bodyPr/>
          <a:lstStyle/>
          <a:p>
            <a:fld id="{C88BDB8B-BC95-CC44-8B64-DF6F4F8EFB1E}" type="datetime1">
              <a:rPr lang="en-US" smtClean="0"/>
              <a:t>12/4/19</a:t>
            </a:fld>
            <a:endParaRPr lang="en-US"/>
          </a:p>
        </p:txBody>
      </p:sp>
    </p:spTree>
    <p:extLst>
      <p:ext uri="{BB962C8B-B14F-4D97-AF65-F5344CB8AC3E}">
        <p14:creationId xmlns:p14="http://schemas.microsoft.com/office/powerpoint/2010/main" val="3627651568"/>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8BDB8B-BC95-CC44-8B64-DF6F4F8EFB1E}"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376084834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8BDB8B-BC95-CC44-8B64-DF6F4F8EFB1E}"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5693486"/>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8BDB8B-BC95-CC44-8B64-DF6F4F8EFB1E}"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1674397429"/>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8BDB8B-BC95-CC44-8B64-DF6F4F8EFB1E}"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9372290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8BDB8B-BC95-CC44-8B64-DF6F4F8EFB1E}"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73642489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8098B0-08F4-2F47-99D3-E97C25B5A9C8}"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2853004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E12F46-4C26-8046-937B-27C6477E21A9}" type="datetime1">
              <a:rPr lang="en-US" smtClean="0"/>
              <a:t>12/4/19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7BC750-781E-2344-852D-D2696F7966FF}" type="slidenum">
              <a:rPr lang="en-US" smtClean="0"/>
              <a:t>‹#›</a:t>
            </a:fld>
            <a:endParaRPr lang="en-US"/>
          </a:p>
        </p:txBody>
      </p:sp>
    </p:spTree>
    <p:extLst>
      <p:ext uri="{BB962C8B-B14F-4D97-AF65-F5344CB8AC3E}">
        <p14:creationId xmlns:p14="http://schemas.microsoft.com/office/powerpoint/2010/main" val="3781051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0F2F2"/>
            </a:gs>
            <a:gs pos="100000">
              <a:schemeClr val="bg2">
                <a:shade val="88000"/>
                <a:lumMod val="98000"/>
              </a:schemeClr>
            </a:gs>
          </a:gsLst>
          <a:lin ang="5400000" scaled="0"/>
          <a:tileRect/>
        </a:gra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88BDB8B-BC95-CC44-8B64-DF6F4F8EFB1E}" type="datetime1">
              <a:rPr lang="en-US" smtClean="0"/>
              <a:t>12/4/19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F7BC750-781E-2344-852D-D2696F7966FF}" type="slidenum">
              <a:rPr lang="en-US" smtClean="0"/>
              <a:t>‹#›</a:t>
            </a:fld>
            <a:endParaRPr lang="en-US"/>
          </a:p>
        </p:txBody>
      </p:sp>
    </p:spTree>
    <p:extLst>
      <p:ext uri="{BB962C8B-B14F-4D97-AF65-F5344CB8AC3E}">
        <p14:creationId xmlns:p14="http://schemas.microsoft.com/office/powerpoint/2010/main" val="128942205"/>
      </p:ext>
    </p:extLst>
  </p:cSld>
  <p:clrMap bg1="lt1" tx1="dk1" bg2="lt2" tx2="dk2" accent1="accent1" accent2="accent2" accent3="accent3" accent4="accent4" accent5="accent5" accent6="accent6" hlink="hlink" folHlink="folHlink"/>
  <p:sldLayoutIdLst>
    <p:sldLayoutId id="2147484729" r:id="rId1"/>
    <p:sldLayoutId id="2147484730" r:id="rId2"/>
    <p:sldLayoutId id="2147484731" r:id="rId3"/>
    <p:sldLayoutId id="2147484732" r:id="rId4"/>
    <p:sldLayoutId id="2147484733" r:id="rId5"/>
    <p:sldLayoutId id="2147484734" r:id="rId6"/>
    <p:sldLayoutId id="2147484735" r:id="rId7"/>
    <p:sldLayoutId id="2147484736" r:id="rId8"/>
    <p:sldLayoutId id="2147484737" r:id="rId9"/>
    <p:sldLayoutId id="2147484738" r:id="rId10"/>
    <p:sldLayoutId id="2147484739" r:id="rId11"/>
    <p:sldLayoutId id="2147484740" r:id="rId12"/>
    <p:sldLayoutId id="2147484741" r:id="rId13"/>
    <p:sldLayoutId id="2147484742" r:id="rId14"/>
    <p:sldLayoutId id="2147484743" r:id="rId15"/>
    <p:sldLayoutId id="2147484744"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677334" y="609600"/>
            <a:ext cx="7637610" cy="1320800"/>
          </a:xfrm>
        </p:spPr>
        <p:txBody>
          <a:bodyPr/>
          <a:lstStyle/>
          <a:p>
            <a:r>
              <a:rPr lang="en-US" altLang="en-US" sz="4000" dirty="0">
                <a:solidFill>
                  <a:schemeClr val="tx1"/>
                </a:solidFill>
              </a:rPr>
              <a:t>CAGI slide pack guidelines</a:t>
            </a:r>
            <a:br>
              <a:rPr lang="en-US" altLang="en-US" sz="4000" dirty="0">
                <a:solidFill>
                  <a:schemeClr val="tx1"/>
                </a:solidFill>
              </a:rPr>
            </a:br>
            <a:r>
              <a:rPr lang="en-US" altLang="en-US" sz="1800" dirty="0">
                <a:solidFill>
                  <a:schemeClr val="tx1"/>
                </a:solidFill>
              </a:rPr>
              <a:t>I agree to my slides being used according to the following terms: </a:t>
            </a:r>
            <a:r>
              <a:rPr lang="en-US" altLang="en-US" sz="1800" i="1" dirty="0">
                <a:solidFill>
                  <a:schemeClr val="tx1"/>
                </a:solidFill>
              </a:rPr>
              <a:t>_______</a:t>
            </a:r>
            <a:r>
              <a:rPr lang="en-US" altLang="en-US" sz="1800" i="1" dirty="0">
                <a:solidFill>
                  <a:srgbClr val="FF0000"/>
                </a:solidFill>
              </a:rPr>
              <a:t>Lipika Ray Pal</a:t>
            </a:r>
            <a:r>
              <a:rPr lang="en-US" altLang="en-US" sz="1800" i="1" dirty="0">
                <a:solidFill>
                  <a:schemeClr val="tx1"/>
                </a:solidFill>
              </a:rPr>
              <a:t>_______</a:t>
            </a:r>
          </a:p>
        </p:txBody>
      </p:sp>
      <p:sp>
        <p:nvSpPr>
          <p:cNvPr id="8197" name="Rectangle 5"/>
          <p:cNvSpPr>
            <a:spLocks noGrp="1" noChangeArrowheads="1"/>
          </p:cNvSpPr>
          <p:nvPr>
            <p:ph type="body" idx="1"/>
          </p:nvPr>
        </p:nvSpPr>
        <p:spPr/>
        <p:txBody>
          <a:bodyPr>
            <a:normAutofit fontScale="70000" lnSpcReduction="2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9988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84392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847B0E-2DEE-0D4F-8C6F-70F41D4DE9C3}"/>
              </a:ext>
            </a:extLst>
          </p:cNvPr>
          <p:cNvSpPr txBox="1"/>
          <p:nvPr/>
        </p:nvSpPr>
        <p:spPr>
          <a:xfrm>
            <a:off x="1612981" y="625530"/>
            <a:ext cx="7973001" cy="2495869"/>
          </a:xfrm>
          <a:prstGeom prst="rect">
            <a:avLst/>
          </a:prstGeom>
        </p:spPr>
        <p:txBody>
          <a:bodyPr vert="horz" lIns="91440" tIns="45720" rIns="91440" bIns="45720" rtlCol="0" anchor="b">
            <a:noAutofit/>
          </a:bodyPr>
          <a:lstStyle/>
          <a:p>
            <a:pPr algn="r">
              <a:spcBef>
                <a:spcPct val="0"/>
              </a:spcBef>
              <a:spcAft>
                <a:spcPts val="600"/>
              </a:spcAft>
            </a:pPr>
            <a:r>
              <a:rPr lang="en-US" sz="3600" b="1" dirty="0">
                <a:latin typeface="Times New Roman" panose="02020603050405020304" pitchFamily="18" charset="0"/>
                <a:ea typeface="+mj-ea"/>
                <a:cs typeface="Times New Roman" panose="02020603050405020304" pitchFamily="18" charset="0"/>
              </a:rPr>
              <a:t>Evolution of CAGI Over Four Rounds: Computational Challenges in </a:t>
            </a:r>
          </a:p>
          <a:p>
            <a:pPr algn="r">
              <a:spcBef>
                <a:spcPct val="0"/>
              </a:spcBef>
              <a:spcAft>
                <a:spcPts val="600"/>
              </a:spcAft>
            </a:pPr>
            <a:r>
              <a:rPr lang="en-US" sz="3600" b="1" dirty="0">
                <a:latin typeface="Times New Roman" panose="02020603050405020304" pitchFamily="18" charset="0"/>
                <a:ea typeface="+mj-ea"/>
                <a:cs typeface="Times New Roman" panose="02020603050405020304" pitchFamily="18" charset="0"/>
              </a:rPr>
              <a:t>Analyzing Next Generation </a:t>
            </a:r>
          </a:p>
          <a:p>
            <a:pPr algn="r">
              <a:spcBef>
                <a:spcPct val="0"/>
              </a:spcBef>
              <a:spcAft>
                <a:spcPts val="600"/>
              </a:spcAft>
            </a:pPr>
            <a:r>
              <a:rPr lang="en-US" sz="3600" b="1" dirty="0">
                <a:latin typeface="Times New Roman" panose="02020603050405020304" pitchFamily="18" charset="0"/>
                <a:ea typeface="+mj-ea"/>
                <a:cs typeface="Times New Roman" panose="02020603050405020304" pitchFamily="18" charset="0"/>
              </a:rPr>
              <a:t>Sequencing Data</a:t>
            </a:r>
          </a:p>
        </p:txBody>
      </p:sp>
      <p:sp>
        <p:nvSpPr>
          <p:cNvPr id="68" name="TextBox 67">
            <a:extLst>
              <a:ext uri="{FF2B5EF4-FFF2-40B4-BE49-F238E27FC236}">
                <a16:creationId xmlns:a16="http://schemas.microsoft.com/office/drawing/2014/main" id="{C6929A75-FF23-EE49-AAB4-D32118D06AAE}"/>
              </a:ext>
            </a:extLst>
          </p:cNvPr>
          <p:cNvSpPr txBox="1"/>
          <p:nvPr/>
        </p:nvSpPr>
        <p:spPr>
          <a:xfrm>
            <a:off x="2767124" y="3270141"/>
            <a:ext cx="6818858" cy="2609019"/>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3200" b="1" dirty="0">
                <a:latin typeface="Times New Roman" panose="02020603050405020304" pitchFamily="18" charset="0"/>
                <a:ea typeface="+mj-ea"/>
                <a:cs typeface="Times New Roman" panose="02020603050405020304" pitchFamily="18" charset="0"/>
              </a:rPr>
              <a:t>Lipika Ray Pal</a:t>
            </a:r>
          </a:p>
          <a:p>
            <a:pPr algn="r">
              <a:lnSpc>
                <a:spcPct val="90000"/>
              </a:lnSpc>
              <a:spcBef>
                <a:spcPct val="0"/>
              </a:spcBef>
              <a:spcAft>
                <a:spcPts val="600"/>
              </a:spcAft>
            </a:pPr>
            <a:endParaRPr lang="en-US" sz="2400" b="1" dirty="0">
              <a:latin typeface="Times New Roman" panose="02020603050405020304" pitchFamily="18" charset="0"/>
              <a:ea typeface="+mj-ea"/>
              <a:cs typeface="Times New Roman" panose="02020603050405020304" pitchFamily="18" charset="0"/>
            </a:endParaRPr>
          </a:p>
          <a:p>
            <a:pPr algn="r">
              <a:lnSpc>
                <a:spcPct val="90000"/>
              </a:lnSpc>
              <a:spcBef>
                <a:spcPct val="0"/>
              </a:spcBef>
              <a:spcAft>
                <a:spcPts val="600"/>
              </a:spcAft>
            </a:pPr>
            <a:r>
              <a:rPr lang="en-US" sz="3200" b="1" dirty="0" err="1">
                <a:latin typeface="Times New Roman" panose="02020603050405020304" pitchFamily="18" charset="0"/>
                <a:ea typeface="+mj-ea"/>
                <a:cs typeface="Times New Roman" panose="02020603050405020304" pitchFamily="18" charset="0"/>
              </a:rPr>
              <a:t>Moult</a:t>
            </a:r>
            <a:r>
              <a:rPr lang="en-US" sz="3200" b="1" dirty="0">
                <a:latin typeface="Times New Roman" panose="02020603050405020304" pitchFamily="18" charset="0"/>
                <a:ea typeface="+mj-ea"/>
                <a:cs typeface="Times New Roman" panose="02020603050405020304" pitchFamily="18" charset="0"/>
              </a:rPr>
              <a:t> Group</a:t>
            </a:r>
          </a:p>
          <a:p>
            <a:pPr algn="r">
              <a:lnSpc>
                <a:spcPct val="90000"/>
              </a:lnSpc>
              <a:spcBef>
                <a:spcPct val="0"/>
              </a:spcBef>
              <a:spcAft>
                <a:spcPts val="600"/>
              </a:spcAft>
            </a:pPr>
            <a:endParaRPr lang="en-US" sz="2400" dirty="0">
              <a:latin typeface="Times New Roman" panose="02020603050405020304" pitchFamily="18" charset="0"/>
              <a:ea typeface="+mj-ea"/>
              <a:cs typeface="Times New Roman" panose="02020603050405020304" pitchFamily="18" charset="0"/>
            </a:endParaRPr>
          </a:p>
          <a:p>
            <a:pPr algn="r">
              <a:lnSpc>
                <a:spcPct val="90000"/>
              </a:lnSpc>
              <a:spcBef>
                <a:spcPct val="0"/>
              </a:spcBef>
              <a:spcAft>
                <a:spcPts val="600"/>
              </a:spcAft>
            </a:pPr>
            <a:r>
              <a:rPr lang="en-US" sz="2400" b="1" dirty="0">
                <a:latin typeface="Times New Roman" panose="02020603050405020304" pitchFamily="18" charset="0"/>
                <a:ea typeface="+mj-ea"/>
                <a:cs typeface="Times New Roman" panose="02020603050405020304" pitchFamily="18" charset="0"/>
              </a:rPr>
              <a:t>Dec 6, 2019</a:t>
            </a:r>
          </a:p>
        </p:txBody>
      </p:sp>
      <p:pic>
        <p:nvPicPr>
          <p:cNvPr id="86" name="Picture 85">
            <a:extLst>
              <a:ext uri="{FF2B5EF4-FFF2-40B4-BE49-F238E27FC236}">
                <a16:creationId xmlns:a16="http://schemas.microsoft.com/office/drawing/2014/main" id="{08F93319-AC98-8749-9B0C-0A05EB0C169B}"/>
              </a:ext>
            </a:extLst>
          </p:cNvPr>
          <p:cNvPicPr/>
          <p:nvPr/>
        </p:nvPicPr>
        <p:blipFill>
          <a:blip r:embed="rId2">
            <a:extLst>
              <a:ext uri="{28A0092B-C50C-407E-A947-70E740481C1C}">
                <a14:useLocalDpi xmlns:a14="http://schemas.microsoft.com/office/drawing/2010/main" val="0"/>
              </a:ext>
            </a:extLst>
          </a:blip>
          <a:stretch>
            <a:fillRect/>
          </a:stretch>
        </p:blipFill>
        <p:spPr>
          <a:xfrm>
            <a:off x="100731" y="4880903"/>
            <a:ext cx="3893754" cy="1493688"/>
          </a:xfrm>
          <a:prstGeom prst="rect">
            <a:avLst/>
          </a:prstGeom>
        </p:spPr>
        <p:style>
          <a:lnRef idx="2">
            <a:schemeClr val="dk1"/>
          </a:lnRef>
          <a:fillRef idx="1">
            <a:schemeClr val="lt1"/>
          </a:fillRef>
          <a:effectRef idx="0">
            <a:schemeClr val="dk1"/>
          </a:effectRef>
          <a:fontRef idx="minor">
            <a:schemeClr val="dk1"/>
          </a:fontRef>
        </p:style>
      </p:pic>
      <p:pic>
        <p:nvPicPr>
          <p:cNvPr id="88" name="Picture 87">
            <a:extLst>
              <a:ext uri="{FF2B5EF4-FFF2-40B4-BE49-F238E27FC236}">
                <a16:creationId xmlns:a16="http://schemas.microsoft.com/office/drawing/2014/main" id="{B8CF167B-107A-6345-8914-5FBB0F8CD0B2}"/>
              </a:ext>
            </a:extLst>
          </p:cNvPr>
          <p:cNvPicPr/>
          <p:nvPr/>
        </p:nvPicPr>
        <p:blipFill>
          <a:blip r:embed="rId3">
            <a:extLst>
              <a:ext uri="{28A0092B-C50C-407E-A947-70E740481C1C}">
                <a14:useLocalDpi xmlns:a14="http://schemas.microsoft.com/office/drawing/2010/main" val="0"/>
              </a:ext>
            </a:extLst>
          </a:blip>
          <a:stretch>
            <a:fillRect/>
          </a:stretch>
        </p:blipFill>
        <p:spPr>
          <a:xfrm>
            <a:off x="4059436" y="4885342"/>
            <a:ext cx="1540045" cy="1493688"/>
          </a:xfrm>
          <a:prstGeom prst="rect">
            <a:avLst/>
          </a:prstGeom>
          <a:ln w="19050">
            <a:solidFill>
              <a:schemeClr val="tx1"/>
            </a:solidFill>
          </a:ln>
        </p:spPr>
      </p:pic>
      <p:pic>
        <p:nvPicPr>
          <p:cNvPr id="90" name="Picture 89" descr="helix1.JPG">
            <a:extLst>
              <a:ext uri="{FF2B5EF4-FFF2-40B4-BE49-F238E27FC236}">
                <a16:creationId xmlns:a16="http://schemas.microsoft.com/office/drawing/2014/main" id="{63954A74-9197-E041-A053-9B20A6C9DA72}"/>
              </a:ext>
            </a:extLst>
          </p:cNvPr>
          <p:cNvPicPr>
            <a:picLocks noChangeAspect="1"/>
          </p:cNvPicPr>
          <p:nvPr/>
        </p:nvPicPr>
        <p:blipFill>
          <a:blip r:embed="rId4"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4" name="Slide Number Placeholder 3">
            <a:extLst>
              <a:ext uri="{FF2B5EF4-FFF2-40B4-BE49-F238E27FC236}">
                <a16:creationId xmlns:a16="http://schemas.microsoft.com/office/drawing/2014/main" id="{847A0DBE-A989-E042-A43A-7D5B46A353D5}"/>
              </a:ext>
            </a:extLst>
          </p:cNvPr>
          <p:cNvSpPr>
            <a:spLocks noGrp="1"/>
          </p:cNvSpPr>
          <p:nvPr>
            <p:ph type="sldNum" sz="quarter" idx="12"/>
          </p:nvPr>
        </p:nvSpPr>
        <p:spPr>
          <a:xfrm>
            <a:off x="11299996" y="6390605"/>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2</a:t>
            </a:fld>
            <a:endParaRPr lang="en-US" sz="2000" dirty="0">
              <a:solidFill>
                <a:schemeClr val="bg1"/>
              </a:solidFill>
              <a:latin typeface="Times New Roman" panose="02020603050405020304" pitchFamily="18" charset="0"/>
              <a:cs typeface="Times New Roman" panose="02020603050405020304" pitchFamily="18" charset="0"/>
            </a:endParaRPr>
          </a:p>
        </p:txBody>
      </p:sp>
      <p:grpSp>
        <p:nvGrpSpPr>
          <p:cNvPr id="8" name="Group 7">
            <a:extLst>
              <a:ext uri="{FF2B5EF4-FFF2-40B4-BE49-F238E27FC236}">
                <a16:creationId xmlns:a16="http://schemas.microsoft.com/office/drawing/2014/main" id="{682AFA49-676D-F943-BD7F-0554B0147953}"/>
              </a:ext>
            </a:extLst>
          </p:cNvPr>
          <p:cNvGrpSpPr/>
          <p:nvPr/>
        </p:nvGrpSpPr>
        <p:grpSpPr>
          <a:xfrm>
            <a:off x="447084" y="6390605"/>
            <a:ext cx="10871733" cy="385346"/>
            <a:chOff x="482600" y="6435586"/>
            <a:chExt cx="8610600" cy="385346"/>
          </a:xfrm>
        </p:grpSpPr>
        <p:sp>
          <p:nvSpPr>
            <p:cNvPr id="9" name="Text Box 4">
              <a:extLst>
                <a:ext uri="{FF2B5EF4-FFF2-40B4-BE49-F238E27FC236}">
                  <a16:creationId xmlns:a16="http://schemas.microsoft.com/office/drawing/2014/main" id="{E0CFFE51-136B-B34C-B0F4-F17F96CB47F2}"/>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10" name="Text Box 5">
              <a:extLst>
                <a:ext uri="{FF2B5EF4-FFF2-40B4-BE49-F238E27FC236}">
                  <a16:creationId xmlns:a16="http://schemas.microsoft.com/office/drawing/2014/main" id="{6C93C288-FEFB-F64E-9D9B-FAF648F73215}"/>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1" name="Text Box 6">
              <a:extLst>
                <a:ext uri="{FF2B5EF4-FFF2-40B4-BE49-F238E27FC236}">
                  <a16:creationId xmlns:a16="http://schemas.microsoft.com/office/drawing/2014/main" id="{58569C13-6768-8540-98F0-90DF1E1B8B4C}"/>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222998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3</a:t>
            </a:fld>
            <a:endParaRPr lang="en-US" sz="2000" dirty="0">
              <a:solidFill>
                <a:schemeClr val="bg1"/>
              </a:solidFill>
              <a:latin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47878702-55C8-5B4A-921E-0F284DA2FAD1}"/>
              </a:ext>
            </a:extLst>
          </p:cNvPr>
          <p:cNvGrpSpPr/>
          <p:nvPr/>
        </p:nvGrpSpPr>
        <p:grpSpPr>
          <a:xfrm>
            <a:off x="179712" y="192745"/>
            <a:ext cx="11832576" cy="6304504"/>
            <a:chOff x="179712" y="192745"/>
            <a:chExt cx="11832576" cy="6304504"/>
          </a:xfrm>
        </p:grpSpPr>
        <p:graphicFrame>
          <p:nvGraphicFramePr>
            <p:cNvPr id="24" name="Diagram 23">
              <a:extLst>
                <a:ext uri="{FF2B5EF4-FFF2-40B4-BE49-F238E27FC236}">
                  <a16:creationId xmlns:a16="http://schemas.microsoft.com/office/drawing/2014/main" id="{1BDAFAC3-2CBA-B541-A298-F7A6E610555F}"/>
                </a:ext>
              </a:extLst>
            </p:cNvPr>
            <p:cNvGraphicFramePr/>
            <p:nvPr>
              <p:extLst>
                <p:ext uri="{D42A27DB-BD31-4B8C-83A1-F6EECF244321}">
                  <p14:modId xmlns:p14="http://schemas.microsoft.com/office/powerpoint/2010/main" val="1133534696"/>
                </p:ext>
              </p:extLst>
            </p:nvPr>
          </p:nvGraphicFramePr>
          <p:xfrm>
            <a:off x="2032000" y="71345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a:extLst>
                <a:ext uri="{FF2B5EF4-FFF2-40B4-BE49-F238E27FC236}">
                  <a16:creationId xmlns:a16="http://schemas.microsoft.com/office/drawing/2014/main" id="{45F73B1E-6ECD-6A44-A0DD-3865AB6DA4C8}"/>
                </a:ext>
              </a:extLst>
            </p:cNvPr>
            <p:cNvSpPr/>
            <p:nvPr/>
          </p:nvSpPr>
          <p:spPr>
            <a:xfrm>
              <a:off x="179712" y="192745"/>
              <a:ext cx="2062996" cy="165258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t>Crohn’s Exome – 2011, 2013, 2016</a:t>
              </a:r>
            </a:p>
          </p:txBody>
        </p:sp>
        <p:sp>
          <p:nvSpPr>
            <p:cNvPr id="6" name="Rounded Rectangle 5">
              <a:extLst>
                <a:ext uri="{FF2B5EF4-FFF2-40B4-BE49-F238E27FC236}">
                  <a16:creationId xmlns:a16="http://schemas.microsoft.com/office/drawing/2014/main" id="{F0D8C12F-60A7-5746-A31E-44CE926068E7}"/>
                </a:ext>
              </a:extLst>
            </p:cNvPr>
            <p:cNvSpPr/>
            <p:nvPr/>
          </p:nvSpPr>
          <p:spPr>
            <a:xfrm>
              <a:off x="9915647" y="198961"/>
              <a:ext cx="2096641" cy="188505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t>Hopkins challenge &amp;</a:t>
              </a:r>
            </a:p>
            <a:p>
              <a:pPr algn="ctr"/>
              <a:r>
                <a:rPr lang="en-US" sz="2400" dirty="0"/>
                <a:t>Intellectual Disability panel</a:t>
              </a:r>
            </a:p>
          </p:txBody>
        </p:sp>
        <p:sp>
          <p:nvSpPr>
            <p:cNvPr id="7" name="Rounded Rectangle 6">
              <a:extLst>
                <a:ext uri="{FF2B5EF4-FFF2-40B4-BE49-F238E27FC236}">
                  <a16:creationId xmlns:a16="http://schemas.microsoft.com/office/drawing/2014/main" id="{3FEC54BE-6F7D-7C47-81C4-862615C59397}"/>
                </a:ext>
              </a:extLst>
            </p:cNvPr>
            <p:cNvSpPr/>
            <p:nvPr/>
          </p:nvSpPr>
          <p:spPr>
            <a:xfrm>
              <a:off x="179712" y="4844668"/>
              <a:ext cx="2062996" cy="165258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t>Mouse Exome &amp; FCH, HA challenge</a:t>
              </a:r>
            </a:p>
          </p:txBody>
        </p:sp>
        <p:sp>
          <p:nvSpPr>
            <p:cNvPr id="8" name="Rounded Rectangle 7">
              <a:extLst>
                <a:ext uri="{FF2B5EF4-FFF2-40B4-BE49-F238E27FC236}">
                  <a16:creationId xmlns:a16="http://schemas.microsoft.com/office/drawing/2014/main" id="{4E340E07-0D57-E544-8E69-63C8D96A87B8}"/>
                </a:ext>
              </a:extLst>
            </p:cNvPr>
            <p:cNvSpPr/>
            <p:nvPr/>
          </p:nvSpPr>
          <p:spPr>
            <a:xfrm>
              <a:off x="9915647" y="4804203"/>
              <a:ext cx="2062996" cy="165258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t>SickKids4 &amp; SickKids5</a:t>
              </a:r>
            </a:p>
          </p:txBody>
        </p:sp>
      </p:grpSp>
      <p:grpSp>
        <p:nvGrpSpPr>
          <p:cNvPr id="9" name="Group 8">
            <a:extLst>
              <a:ext uri="{FF2B5EF4-FFF2-40B4-BE49-F238E27FC236}">
                <a16:creationId xmlns:a16="http://schemas.microsoft.com/office/drawing/2014/main" id="{7142A4CD-3E49-E641-BA31-51112D730EC9}"/>
              </a:ext>
            </a:extLst>
          </p:cNvPr>
          <p:cNvGrpSpPr/>
          <p:nvPr/>
        </p:nvGrpSpPr>
        <p:grpSpPr>
          <a:xfrm>
            <a:off x="643311" y="6512735"/>
            <a:ext cx="10871733" cy="385346"/>
            <a:chOff x="482600" y="6435586"/>
            <a:chExt cx="8610600" cy="385346"/>
          </a:xfrm>
        </p:grpSpPr>
        <p:sp>
          <p:nvSpPr>
            <p:cNvPr id="10" name="Text Box 4">
              <a:extLst>
                <a:ext uri="{FF2B5EF4-FFF2-40B4-BE49-F238E27FC236}">
                  <a16:creationId xmlns:a16="http://schemas.microsoft.com/office/drawing/2014/main" id="{A6B1A897-E678-D241-8E9E-340D4B0C237E}"/>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11" name="Text Box 5">
              <a:extLst>
                <a:ext uri="{FF2B5EF4-FFF2-40B4-BE49-F238E27FC236}">
                  <a16:creationId xmlns:a16="http://schemas.microsoft.com/office/drawing/2014/main" id="{2570E5DC-3F47-3B4C-9827-198A5212AE56}"/>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2" name="Text Box 6">
              <a:extLst>
                <a:ext uri="{FF2B5EF4-FFF2-40B4-BE49-F238E27FC236}">
                  <a16:creationId xmlns:a16="http://schemas.microsoft.com/office/drawing/2014/main" id="{5FC893DA-1E1D-D349-94D7-43E6361743E2}"/>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369965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4</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7" name="Rounded Rectangle 6">
            <a:extLst>
              <a:ext uri="{FF2B5EF4-FFF2-40B4-BE49-F238E27FC236}">
                <a16:creationId xmlns:a16="http://schemas.microsoft.com/office/drawing/2014/main" id="{7526BC3F-10FE-AE44-92CC-DE42D88304BE}"/>
              </a:ext>
            </a:extLst>
          </p:cNvPr>
          <p:cNvSpPr/>
          <p:nvPr/>
        </p:nvSpPr>
        <p:spPr>
          <a:xfrm>
            <a:off x="1307939" y="1805651"/>
            <a:ext cx="3657600" cy="297469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600" dirty="0">
                <a:latin typeface="Times New Roman" panose="02020603050405020304" pitchFamily="18" charset="0"/>
                <a:cs typeface="Times New Roman" panose="02020603050405020304" pitchFamily="18" charset="0"/>
              </a:rPr>
              <a:t>Data Quality</a:t>
            </a:r>
          </a:p>
        </p:txBody>
      </p:sp>
      <p:sp>
        <p:nvSpPr>
          <p:cNvPr id="8" name="Rounded Rectangle 7">
            <a:extLst>
              <a:ext uri="{FF2B5EF4-FFF2-40B4-BE49-F238E27FC236}">
                <a16:creationId xmlns:a16="http://schemas.microsoft.com/office/drawing/2014/main" id="{223B8ED0-70A4-0345-A9E0-A25691013C8C}"/>
              </a:ext>
            </a:extLst>
          </p:cNvPr>
          <p:cNvSpPr/>
          <p:nvPr/>
        </p:nvSpPr>
        <p:spPr>
          <a:xfrm>
            <a:off x="5627225" y="1805650"/>
            <a:ext cx="3657600" cy="297469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dirty="0"/>
              <a:t>Methodology Used</a:t>
            </a:r>
          </a:p>
        </p:txBody>
      </p:sp>
      <p:sp>
        <p:nvSpPr>
          <p:cNvPr id="9" name="Title 2">
            <a:extLst>
              <a:ext uri="{FF2B5EF4-FFF2-40B4-BE49-F238E27FC236}">
                <a16:creationId xmlns:a16="http://schemas.microsoft.com/office/drawing/2014/main" id="{948CE8DD-ED0F-7847-A9B0-E944FFD0DC04}"/>
              </a:ext>
            </a:extLst>
          </p:cNvPr>
          <p:cNvSpPr txBox="1">
            <a:spLocks/>
          </p:cNvSpPr>
          <p:nvPr/>
        </p:nvSpPr>
        <p:spPr>
          <a:xfrm>
            <a:off x="312104" y="411217"/>
            <a:ext cx="3472817" cy="1143000"/>
          </a:xfrm>
          <a:prstGeom prst="rect">
            <a:avLst/>
          </a:prstGeom>
        </p:spPr>
        <p:txBody>
          <a:bodyPr>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chemeClr val="tx1"/>
                </a:solidFill>
                <a:latin typeface="Times New Roman" panose="02020603050405020304" pitchFamily="18" charset="0"/>
                <a:ea typeface="ＭＳ Ｐゴシック" charset="0"/>
                <a:cs typeface="Times New Roman" panose="02020603050405020304" pitchFamily="18" charset="0"/>
              </a:rPr>
              <a:t>Key Factors:</a:t>
            </a:r>
          </a:p>
        </p:txBody>
      </p:sp>
      <p:grpSp>
        <p:nvGrpSpPr>
          <p:cNvPr id="6" name="Group 5">
            <a:extLst>
              <a:ext uri="{FF2B5EF4-FFF2-40B4-BE49-F238E27FC236}">
                <a16:creationId xmlns:a16="http://schemas.microsoft.com/office/drawing/2014/main" id="{B00DB46F-6E13-3140-AF7F-16248A0DA518}"/>
              </a:ext>
            </a:extLst>
          </p:cNvPr>
          <p:cNvGrpSpPr/>
          <p:nvPr/>
        </p:nvGrpSpPr>
        <p:grpSpPr>
          <a:xfrm>
            <a:off x="447084" y="6390605"/>
            <a:ext cx="10871733" cy="385346"/>
            <a:chOff x="482600" y="6435586"/>
            <a:chExt cx="8610600" cy="385346"/>
          </a:xfrm>
        </p:grpSpPr>
        <p:sp>
          <p:nvSpPr>
            <p:cNvPr id="10" name="Text Box 4">
              <a:extLst>
                <a:ext uri="{FF2B5EF4-FFF2-40B4-BE49-F238E27FC236}">
                  <a16:creationId xmlns:a16="http://schemas.microsoft.com/office/drawing/2014/main" id="{32489D85-C53F-294D-AB27-DC1A164CE290}"/>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11" name="Text Box 5">
              <a:extLst>
                <a:ext uri="{FF2B5EF4-FFF2-40B4-BE49-F238E27FC236}">
                  <a16:creationId xmlns:a16="http://schemas.microsoft.com/office/drawing/2014/main" id="{878565C6-9ECC-F048-A6D1-E911EBB597DE}"/>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2" name="Text Box 6">
              <a:extLst>
                <a:ext uri="{FF2B5EF4-FFF2-40B4-BE49-F238E27FC236}">
                  <a16:creationId xmlns:a16="http://schemas.microsoft.com/office/drawing/2014/main" id="{D57C4D75-B826-0245-8E23-5DFABCA76C12}"/>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1768783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5</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itle 2">
            <a:extLst>
              <a:ext uri="{FF2B5EF4-FFF2-40B4-BE49-F238E27FC236}">
                <a16:creationId xmlns:a16="http://schemas.microsoft.com/office/drawing/2014/main" id="{E7FB85CB-D87D-2844-940E-4D92BE51BD5A}"/>
              </a:ext>
            </a:extLst>
          </p:cNvPr>
          <p:cNvSpPr txBox="1">
            <a:spLocks/>
          </p:cNvSpPr>
          <p:nvPr/>
        </p:nvSpPr>
        <p:spPr>
          <a:xfrm>
            <a:off x="231082" y="40827"/>
            <a:ext cx="11320272" cy="1143000"/>
          </a:xfrm>
          <a:prstGeom prst="rect">
            <a:avLst/>
          </a:prstGeom>
        </p:spPr>
        <p:txBody>
          <a:bodyPr>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latin typeface="Calibri" charset="0"/>
                <a:ea typeface="ＭＳ Ｐゴシック" charset="0"/>
                <a:cs typeface="ＭＳ Ｐゴシック" charset="0"/>
              </a:rPr>
              <a:t>Identify Crohn</a:t>
            </a:r>
            <a:r>
              <a:rPr lang="ja-JP" altLang="en-US">
                <a:solidFill>
                  <a:schemeClr val="tx1"/>
                </a:solidFill>
                <a:latin typeface="Calibri" charset="0"/>
                <a:ea typeface="ＭＳ Ｐゴシック" charset="0"/>
                <a:cs typeface="ＭＳ Ｐゴシック" charset="0"/>
              </a:rPr>
              <a:t>’</a:t>
            </a:r>
            <a:r>
              <a:rPr lang="en-US" dirty="0">
                <a:solidFill>
                  <a:schemeClr val="tx1"/>
                </a:solidFill>
                <a:latin typeface="Calibri" charset="0"/>
                <a:ea typeface="ＭＳ Ｐゴシック" charset="0"/>
                <a:cs typeface="ＭＳ Ｐゴシック" charset="0"/>
              </a:rPr>
              <a:t>s disease patients from healthy individuals</a:t>
            </a:r>
          </a:p>
        </p:txBody>
      </p:sp>
      <p:pic>
        <p:nvPicPr>
          <p:cNvPr id="5" name="Picture 4" descr="ClusteringPatientsBasedOnVariants.pdf">
            <a:extLst>
              <a:ext uri="{FF2B5EF4-FFF2-40B4-BE49-F238E27FC236}">
                <a16:creationId xmlns:a16="http://schemas.microsoft.com/office/drawing/2014/main" id="{A2F973C7-D49A-934E-9891-EF55145489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976" y="657715"/>
            <a:ext cx="5552597" cy="5654471"/>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B7F76BF-2581-3D47-B3D4-4015028A5176}"/>
              </a:ext>
            </a:extLst>
          </p:cNvPr>
          <p:cNvPicPr>
            <a:picLocks noChangeAspect="1"/>
          </p:cNvPicPr>
          <p:nvPr/>
        </p:nvPicPr>
        <p:blipFill rotWithShape="1">
          <a:blip r:embed="rId3"/>
          <a:srcRect l="22448" r="10272"/>
          <a:stretch/>
        </p:blipFill>
        <p:spPr>
          <a:xfrm>
            <a:off x="6391110" y="657907"/>
            <a:ext cx="5226200" cy="5621441"/>
          </a:xfrm>
          <a:prstGeom prst="rect">
            <a:avLst/>
          </a:prstGeom>
        </p:spPr>
      </p:pic>
      <p:grpSp>
        <p:nvGrpSpPr>
          <p:cNvPr id="7" name="Group 6">
            <a:extLst>
              <a:ext uri="{FF2B5EF4-FFF2-40B4-BE49-F238E27FC236}">
                <a16:creationId xmlns:a16="http://schemas.microsoft.com/office/drawing/2014/main" id="{D899DA87-7030-6C43-A50D-611066C9E855}"/>
              </a:ext>
            </a:extLst>
          </p:cNvPr>
          <p:cNvGrpSpPr/>
          <p:nvPr/>
        </p:nvGrpSpPr>
        <p:grpSpPr>
          <a:xfrm>
            <a:off x="447084" y="6390605"/>
            <a:ext cx="10871733" cy="385346"/>
            <a:chOff x="482600" y="6435586"/>
            <a:chExt cx="8610600" cy="385346"/>
          </a:xfrm>
        </p:grpSpPr>
        <p:sp>
          <p:nvSpPr>
            <p:cNvPr id="8" name="Text Box 4">
              <a:extLst>
                <a:ext uri="{FF2B5EF4-FFF2-40B4-BE49-F238E27FC236}">
                  <a16:creationId xmlns:a16="http://schemas.microsoft.com/office/drawing/2014/main" id="{54EB4229-8CD8-A74C-8D60-B8C61E32BF79}"/>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9" name="Text Box 5">
              <a:extLst>
                <a:ext uri="{FF2B5EF4-FFF2-40B4-BE49-F238E27FC236}">
                  <a16:creationId xmlns:a16="http://schemas.microsoft.com/office/drawing/2014/main" id="{865F5C62-9B33-6247-9E36-7FE74C395938}"/>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0" name="Text Box 6">
              <a:extLst>
                <a:ext uri="{FF2B5EF4-FFF2-40B4-BE49-F238E27FC236}">
                  <a16:creationId xmlns:a16="http://schemas.microsoft.com/office/drawing/2014/main" id="{CBF74B0D-7EDE-B549-AF83-17BA3C79F1C5}"/>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2367787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6</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F628A2E7-D5ED-C243-8BAB-B9642A6B0F6E}"/>
              </a:ext>
            </a:extLst>
          </p:cNvPr>
          <p:cNvSpPr/>
          <p:nvPr/>
        </p:nvSpPr>
        <p:spPr>
          <a:xfrm>
            <a:off x="1724152" y="796255"/>
            <a:ext cx="7773416" cy="1191095"/>
          </a:xfrm>
          <a:prstGeom prst="rect">
            <a:avLst/>
          </a:prstGeom>
        </p:spPr>
        <p:txBody>
          <a:bodyPr wrap="square">
            <a:spAutoFit/>
          </a:bodyPr>
          <a:lstStyle/>
          <a:p>
            <a:pPr>
              <a:lnSpc>
                <a:spcPct val="130000"/>
              </a:lnSpc>
            </a:pPr>
            <a:r>
              <a:rPr lang="en-US" sz="2800" b="1" dirty="0">
                <a:latin typeface="Times New Roman"/>
                <a:cs typeface="Times New Roman"/>
              </a:rPr>
              <a:t>Comparison with 1000 genome novel SNVs in </a:t>
            </a:r>
            <a:r>
              <a:rPr lang="en-US" sz="2800" b="1" dirty="0" err="1">
                <a:latin typeface="Times New Roman"/>
                <a:cs typeface="Times New Roman"/>
              </a:rPr>
              <a:t>exonic</a:t>
            </a:r>
            <a:r>
              <a:rPr lang="en-US" sz="2800" b="1" dirty="0">
                <a:latin typeface="Times New Roman"/>
                <a:cs typeface="Times New Roman"/>
              </a:rPr>
              <a:t> region: </a:t>
            </a:r>
          </a:p>
        </p:txBody>
      </p:sp>
      <p:graphicFrame>
        <p:nvGraphicFramePr>
          <p:cNvPr id="5" name="Table 4">
            <a:extLst>
              <a:ext uri="{FF2B5EF4-FFF2-40B4-BE49-F238E27FC236}">
                <a16:creationId xmlns:a16="http://schemas.microsoft.com/office/drawing/2014/main" id="{5D4CF7A1-B7DF-3F4C-B0A4-4EBEA09D85C1}"/>
              </a:ext>
            </a:extLst>
          </p:cNvPr>
          <p:cNvGraphicFramePr>
            <a:graphicFrameLocks noGrp="1"/>
          </p:cNvGraphicFramePr>
          <p:nvPr>
            <p:extLst>
              <p:ext uri="{D42A27DB-BD31-4B8C-83A1-F6EECF244321}">
                <p14:modId xmlns:p14="http://schemas.microsoft.com/office/powerpoint/2010/main" val="851818131"/>
              </p:ext>
            </p:extLst>
          </p:nvPr>
        </p:nvGraphicFramePr>
        <p:xfrm>
          <a:off x="2164466" y="2523236"/>
          <a:ext cx="6481186" cy="2845056"/>
        </p:xfrm>
        <a:graphic>
          <a:graphicData uri="http://schemas.openxmlformats.org/drawingml/2006/table">
            <a:tbl>
              <a:tblPr firstRow="1" bandRow="1">
                <a:tableStyleId>{B301B821-A1FF-4177-AEE7-76D212191A09}</a:tableStyleId>
              </a:tblPr>
              <a:tblGrid>
                <a:gridCol w="3240593">
                  <a:extLst>
                    <a:ext uri="{9D8B030D-6E8A-4147-A177-3AD203B41FA5}">
                      <a16:colId xmlns:a16="http://schemas.microsoft.com/office/drawing/2014/main" val="20000"/>
                    </a:ext>
                  </a:extLst>
                </a:gridCol>
                <a:gridCol w="3240593">
                  <a:extLst>
                    <a:ext uri="{9D8B030D-6E8A-4147-A177-3AD203B41FA5}">
                      <a16:colId xmlns:a16="http://schemas.microsoft.com/office/drawing/2014/main" val="20001"/>
                    </a:ext>
                  </a:extLst>
                </a:gridCol>
              </a:tblGrid>
              <a:tr h="370840">
                <a:tc>
                  <a:txBody>
                    <a:bodyPr/>
                    <a:lstStyle/>
                    <a:p>
                      <a:pPr>
                        <a:lnSpc>
                          <a:spcPct val="150000"/>
                        </a:lnSpc>
                      </a:pPr>
                      <a:r>
                        <a:rPr lang="en-US" sz="2400" dirty="0"/>
                        <a:t>Population</a:t>
                      </a:r>
                      <a:endParaRPr lang="en-US" sz="2400" dirty="0">
                        <a:latin typeface="Times New Roman"/>
                        <a:cs typeface="Times New Roman"/>
                      </a:endParaRPr>
                    </a:p>
                  </a:txBody>
                  <a:tcPr>
                    <a:lnR w="12700" cap="flat" cmpd="sng" algn="ctr">
                      <a:solidFill>
                        <a:scrgbClr r="0" g="0" b="0"/>
                      </a:solidFill>
                      <a:prstDash val="solid"/>
                      <a:round/>
                      <a:headEnd type="none" w="med" len="med"/>
                      <a:tailEnd type="none" w="med" len="med"/>
                    </a:lnR>
                  </a:tcPr>
                </a:tc>
                <a:tc>
                  <a:txBody>
                    <a:bodyPr/>
                    <a:lstStyle/>
                    <a:p>
                      <a:pPr>
                        <a:lnSpc>
                          <a:spcPct val="150000"/>
                        </a:lnSpc>
                      </a:pPr>
                      <a:r>
                        <a:rPr lang="en-US" sz="2400" dirty="0"/>
                        <a:t>Novel SNVs count</a:t>
                      </a:r>
                      <a:endParaRPr lang="en-US" sz="2400" dirty="0">
                        <a:latin typeface="Times New Roman"/>
                        <a:cs typeface="Times New Roman"/>
                      </a:endParaRPr>
                    </a:p>
                  </a:txBody>
                  <a:tcP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pPr>
                        <a:lnSpc>
                          <a:spcPct val="150000"/>
                        </a:lnSpc>
                      </a:pPr>
                      <a:r>
                        <a:rPr lang="en-US" sz="2400" dirty="0"/>
                        <a:t>SickKids4</a:t>
                      </a:r>
                      <a:r>
                        <a:rPr lang="en-US" sz="2400" baseline="0" dirty="0"/>
                        <a:t> 25 patients</a:t>
                      </a:r>
                      <a:endParaRPr lang="en-US" sz="2400" dirty="0">
                        <a:latin typeface="Times New Roman"/>
                        <a:cs typeface="Times New Roman"/>
                      </a:endParaRPr>
                    </a:p>
                  </a:txBody>
                  <a:tcPr>
                    <a:lnR w="12700" cap="flat" cmpd="sng" algn="ctr">
                      <a:solidFill>
                        <a:scrgbClr r="0" g="0" b="0"/>
                      </a:solidFill>
                      <a:prstDash val="solid"/>
                      <a:round/>
                      <a:headEnd type="none" w="med" len="med"/>
                      <a:tailEnd type="none" w="med" len="med"/>
                    </a:lnR>
                  </a:tcPr>
                </a:tc>
                <a:tc>
                  <a:txBody>
                    <a:bodyPr/>
                    <a:lstStyle/>
                    <a:p>
                      <a:pPr>
                        <a:lnSpc>
                          <a:spcPct val="150000"/>
                        </a:lnSpc>
                      </a:pPr>
                      <a:r>
                        <a:rPr lang="en-US" sz="2400" dirty="0"/>
                        <a:t>1800 (average) per individual</a:t>
                      </a:r>
                      <a:endParaRPr lang="en-US" sz="2400" dirty="0">
                        <a:latin typeface="Times New Roman"/>
                        <a:cs typeface="Times New Roman"/>
                      </a:endParaRPr>
                    </a:p>
                  </a:txBody>
                  <a:tcP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pPr>
                        <a:lnSpc>
                          <a:spcPct val="150000"/>
                        </a:lnSpc>
                      </a:pPr>
                      <a:r>
                        <a:rPr lang="en-US" sz="2400" dirty="0"/>
                        <a:t>1000 genome EUR</a:t>
                      </a:r>
                      <a:endParaRPr lang="en-US" sz="2400" dirty="0">
                        <a:latin typeface="Times New Roman"/>
                        <a:cs typeface="Times New Roman"/>
                      </a:endParaRPr>
                    </a:p>
                  </a:txBody>
                  <a:tcPr>
                    <a:lnR w="12700" cap="flat" cmpd="sng" algn="ctr">
                      <a:solidFill>
                        <a:scrgbClr r="0" g="0" b="0"/>
                      </a:solidFill>
                      <a:prstDash val="solid"/>
                      <a:round/>
                      <a:headEnd type="none" w="med" len="med"/>
                      <a:tailEnd type="none" w="med" len="med"/>
                    </a:lnR>
                  </a:tcPr>
                </a:tc>
                <a:tc>
                  <a:txBody>
                    <a:bodyPr/>
                    <a:lstStyle/>
                    <a:p>
                      <a:pPr>
                        <a:lnSpc>
                          <a:spcPct val="150000"/>
                        </a:lnSpc>
                      </a:pPr>
                      <a:r>
                        <a:rPr lang="en-US" sz="2400" dirty="0"/>
                        <a:t>180 (maximum)</a:t>
                      </a:r>
                      <a:endParaRPr lang="en-US" sz="2400" dirty="0">
                        <a:latin typeface="Times New Roman"/>
                        <a:cs typeface="Times New Roman"/>
                      </a:endParaRPr>
                    </a:p>
                  </a:txBody>
                  <a:tcP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pPr>
                        <a:lnSpc>
                          <a:spcPct val="150000"/>
                        </a:lnSpc>
                      </a:pPr>
                      <a:r>
                        <a:rPr lang="en-US" sz="2400" dirty="0"/>
                        <a:t>1000 genome AFR</a:t>
                      </a:r>
                      <a:endParaRPr lang="en-US" sz="2400" dirty="0">
                        <a:latin typeface="Times New Roman"/>
                        <a:cs typeface="Times New Roman"/>
                      </a:endParaRPr>
                    </a:p>
                  </a:txBody>
                  <a:tcPr>
                    <a:lnR w="12700" cap="flat" cmpd="sng" algn="ctr">
                      <a:solidFill>
                        <a:scrgbClr r="0" g="0" b="0"/>
                      </a:solidFill>
                      <a:prstDash val="solid"/>
                      <a:round/>
                      <a:headEnd type="none" w="med" len="med"/>
                      <a:tailEnd type="none" w="med" len="med"/>
                    </a:lnR>
                  </a:tcPr>
                </a:tc>
                <a:tc>
                  <a:txBody>
                    <a:bodyPr/>
                    <a:lstStyle/>
                    <a:p>
                      <a:pPr>
                        <a:lnSpc>
                          <a:spcPct val="150000"/>
                        </a:lnSpc>
                      </a:pPr>
                      <a:r>
                        <a:rPr lang="en-US" sz="2400" dirty="0"/>
                        <a:t>300 (maximum)</a:t>
                      </a:r>
                      <a:endParaRPr lang="en-US" sz="2400" dirty="0">
                        <a:latin typeface="Times New Roman"/>
                        <a:cs typeface="Times New Roman"/>
                      </a:endParaRPr>
                    </a:p>
                  </a:txBody>
                  <a:tcPr>
                    <a:lnL w="12700" cap="flat" cmpd="sng" algn="ctr">
                      <a:solidFill>
                        <a:scrgbClr r="0" g="0" b="0"/>
                      </a:solidFill>
                      <a:prstDash val="solid"/>
                      <a:round/>
                      <a:headEnd type="none" w="med" len="med"/>
                      <a:tailEnd type="none" w="med" len="med"/>
                    </a:lnL>
                  </a:tcPr>
                </a:tc>
                <a:extLst>
                  <a:ext uri="{0D108BD9-81ED-4DB2-BD59-A6C34878D82A}">
                    <a16:rowId xmlns:a16="http://schemas.microsoft.com/office/drawing/2014/main" val="10003"/>
                  </a:ext>
                </a:extLst>
              </a:tr>
            </a:tbl>
          </a:graphicData>
        </a:graphic>
      </p:graphicFrame>
      <p:grpSp>
        <p:nvGrpSpPr>
          <p:cNvPr id="6" name="Group 5">
            <a:extLst>
              <a:ext uri="{FF2B5EF4-FFF2-40B4-BE49-F238E27FC236}">
                <a16:creationId xmlns:a16="http://schemas.microsoft.com/office/drawing/2014/main" id="{F83342F2-E92F-744B-AC7F-EAAA91D3238C}"/>
              </a:ext>
            </a:extLst>
          </p:cNvPr>
          <p:cNvGrpSpPr/>
          <p:nvPr/>
        </p:nvGrpSpPr>
        <p:grpSpPr>
          <a:xfrm>
            <a:off x="447084" y="6390605"/>
            <a:ext cx="10871733" cy="385346"/>
            <a:chOff x="482600" y="6435586"/>
            <a:chExt cx="8610600" cy="385346"/>
          </a:xfrm>
        </p:grpSpPr>
        <p:sp>
          <p:nvSpPr>
            <p:cNvPr id="7" name="Text Box 4">
              <a:extLst>
                <a:ext uri="{FF2B5EF4-FFF2-40B4-BE49-F238E27FC236}">
                  <a16:creationId xmlns:a16="http://schemas.microsoft.com/office/drawing/2014/main" id="{1AD77C47-A2F1-D84D-98DA-724D8A8D1A4D}"/>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8" name="Text Box 5">
              <a:extLst>
                <a:ext uri="{FF2B5EF4-FFF2-40B4-BE49-F238E27FC236}">
                  <a16:creationId xmlns:a16="http://schemas.microsoft.com/office/drawing/2014/main" id="{315F71CB-F514-CC41-A1A0-EBD2CA0DEC54}"/>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9" name="Text Box 6">
              <a:extLst>
                <a:ext uri="{FF2B5EF4-FFF2-40B4-BE49-F238E27FC236}">
                  <a16:creationId xmlns:a16="http://schemas.microsoft.com/office/drawing/2014/main" id="{86563E7D-CE54-EA4F-A764-F57F4BD45B97}"/>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2561696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7</a:t>
            </a:fld>
            <a:endParaRPr lang="en-US" sz="2000" dirty="0">
              <a:solidFill>
                <a:schemeClr val="bg1"/>
              </a:solidFill>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4076176F-3B08-D846-8B13-7E143DA958F9}"/>
              </a:ext>
            </a:extLst>
          </p:cNvPr>
          <p:cNvGrpSpPr/>
          <p:nvPr/>
        </p:nvGrpSpPr>
        <p:grpSpPr>
          <a:xfrm>
            <a:off x="590224" y="216842"/>
            <a:ext cx="8797616" cy="6061586"/>
            <a:chOff x="553648" y="581967"/>
            <a:chExt cx="6584860" cy="5310833"/>
          </a:xfrm>
        </p:grpSpPr>
        <p:sp>
          <p:nvSpPr>
            <p:cNvPr id="5" name="TextBox 4">
              <a:extLst>
                <a:ext uri="{FF2B5EF4-FFF2-40B4-BE49-F238E27FC236}">
                  <a16:creationId xmlns:a16="http://schemas.microsoft.com/office/drawing/2014/main" id="{00B9BA96-06F7-9A42-8367-CC588C9C967C}"/>
                </a:ext>
              </a:extLst>
            </p:cNvPr>
            <p:cNvSpPr txBox="1"/>
            <p:nvPr/>
          </p:nvSpPr>
          <p:spPr>
            <a:xfrm>
              <a:off x="553648" y="581967"/>
              <a:ext cx="4996192" cy="512348"/>
            </a:xfrm>
            <a:prstGeom prst="rect">
              <a:avLst/>
            </a:prstGeom>
            <a:noFill/>
          </p:spPr>
          <p:txBody>
            <a:bodyPr wrap="square" rtlCol="0">
              <a:spAutoFit/>
            </a:bodyPr>
            <a:lstStyle/>
            <a:p>
              <a:r>
                <a:rPr lang="en-US" sz="3200" b="1" dirty="0" err="1">
                  <a:latin typeface="Times New Roman" pitchFamily="18" charset="0"/>
                  <a:cs typeface="Times New Roman" pitchFamily="18" charset="0"/>
                </a:rPr>
                <a:t>Crohn’s</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exome</a:t>
              </a:r>
              <a:r>
                <a:rPr lang="en-US" sz="3200" b="1" dirty="0">
                  <a:latin typeface="Times New Roman" pitchFamily="18" charset="0"/>
                  <a:cs typeface="Times New Roman" pitchFamily="18" charset="0"/>
                </a:rPr>
                <a:t> challenge:</a:t>
              </a:r>
            </a:p>
          </p:txBody>
        </p:sp>
        <p:pic>
          <p:nvPicPr>
            <p:cNvPr id="6" name="Picture 5" descr="images.png">
              <a:extLst>
                <a:ext uri="{FF2B5EF4-FFF2-40B4-BE49-F238E27FC236}">
                  <a16:creationId xmlns:a16="http://schemas.microsoft.com/office/drawing/2014/main" id="{0C3CECC3-0F47-0C47-8928-7AA0815B0A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1312" y="1333500"/>
              <a:ext cx="490208" cy="1079500"/>
            </a:xfrm>
            <a:prstGeom prst="rect">
              <a:avLst/>
            </a:prstGeom>
          </p:spPr>
        </p:pic>
        <p:pic>
          <p:nvPicPr>
            <p:cNvPr id="7" name="Picture 6" descr="images.png">
              <a:extLst>
                <a:ext uri="{FF2B5EF4-FFF2-40B4-BE49-F238E27FC236}">
                  <a16:creationId xmlns:a16="http://schemas.microsoft.com/office/drawing/2014/main" id="{2770075E-4136-8140-B8BA-4AA3DD8AA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3116" y="1333500"/>
              <a:ext cx="490208" cy="1079500"/>
            </a:xfrm>
            <a:prstGeom prst="rect">
              <a:avLst/>
            </a:prstGeom>
          </p:spPr>
        </p:pic>
        <p:pic>
          <p:nvPicPr>
            <p:cNvPr id="8" name="Picture 7" descr="images.png">
              <a:extLst>
                <a:ext uri="{FF2B5EF4-FFF2-40B4-BE49-F238E27FC236}">
                  <a16:creationId xmlns:a16="http://schemas.microsoft.com/office/drawing/2014/main" id="{67863846-7111-2E42-8BB7-B9A3A3F729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6024" y="1333500"/>
              <a:ext cx="490208" cy="1079500"/>
            </a:xfrm>
            <a:prstGeom prst="rect">
              <a:avLst/>
            </a:prstGeom>
          </p:spPr>
        </p:pic>
        <p:pic>
          <p:nvPicPr>
            <p:cNvPr id="9" name="Picture 8" descr="images.png">
              <a:extLst>
                <a:ext uri="{FF2B5EF4-FFF2-40B4-BE49-F238E27FC236}">
                  <a16:creationId xmlns:a16="http://schemas.microsoft.com/office/drawing/2014/main" id="{E46DFE48-6A0D-3D45-B0EC-775ADC5D2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7828" y="1333500"/>
              <a:ext cx="490208" cy="1079500"/>
            </a:xfrm>
            <a:prstGeom prst="rect">
              <a:avLst/>
            </a:prstGeom>
          </p:spPr>
        </p:pic>
        <p:pic>
          <p:nvPicPr>
            <p:cNvPr id="10" name="Picture 9" descr="images.png">
              <a:extLst>
                <a:ext uri="{FF2B5EF4-FFF2-40B4-BE49-F238E27FC236}">
                  <a16:creationId xmlns:a16="http://schemas.microsoft.com/office/drawing/2014/main" id="{BE517C23-7129-9E42-8D5C-4CCA34846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8036" y="1333500"/>
              <a:ext cx="490208" cy="1079500"/>
            </a:xfrm>
            <a:prstGeom prst="rect">
              <a:avLst/>
            </a:prstGeom>
          </p:spPr>
        </p:pic>
        <p:pic>
          <p:nvPicPr>
            <p:cNvPr id="11" name="Picture 10" descr="images.png">
              <a:extLst>
                <a:ext uri="{FF2B5EF4-FFF2-40B4-BE49-F238E27FC236}">
                  <a16:creationId xmlns:a16="http://schemas.microsoft.com/office/drawing/2014/main" id="{32B8FEF3-8311-A84F-B323-15E7F176F7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9840" y="1333500"/>
              <a:ext cx="490208" cy="1079500"/>
            </a:xfrm>
            <a:prstGeom prst="rect">
              <a:avLst/>
            </a:prstGeom>
          </p:spPr>
        </p:pic>
        <p:pic>
          <p:nvPicPr>
            <p:cNvPr id="12" name="Picture 11" descr="images.png">
              <a:extLst>
                <a:ext uri="{FF2B5EF4-FFF2-40B4-BE49-F238E27FC236}">
                  <a16:creationId xmlns:a16="http://schemas.microsoft.com/office/drawing/2014/main" id="{C01084ED-4E16-9142-9CBB-F960E01B62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2748" y="1333500"/>
              <a:ext cx="490208" cy="1079500"/>
            </a:xfrm>
            <a:prstGeom prst="rect">
              <a:avLst/>
            </a:prstGeom>
          </p:spPr>
        </p:pic>
        <p:pic>
          <p:nvPicPr>
            <p:cNvPr id="13" name="Picture 12" descr="images.png">
              <a:extLst>
                <a:ext uri="{FF2B5EF4-FFF2-40B4-BE49-F238E27FC236}">
                  <a16:creationId xmlns:a16="http://schemas.microsoft.com/office/drawing/2014/main" id="{FEDB9C6D-CD09-5746-94CC-FB7931E88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4552" y="1333500"/>
              <a:ext cx="490208" cy="1079500"/>
            </a:xfrm>
            <a:prstGeom prst="rect">
              <a:avLst/>
            </a:prstGeom>
          </p:spPr>
        </p:pic>
        <p:pic>
          <p:nvPicPr>
            <p:cNvPr id="14" name="Picture 13" descr="images.png">
              <a:extLst>
                <a:ext uri="{FF2B5EF4-FFF2-40B4-BE49-F238E27FC236}">
                  <a16:creationId xmlns:a16="http://schemas.microsoft.com/office/drawing/2014/main" id="{9D47F5DC-662A-6442-A710-B76595B28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300" y="1333500"/>
              <a:ext cx="490208" cy="1079500"/>
            </a:xfrm>
            <a:prstGeom prst="rect">
              <a:avLst/>
            </a:prstGeom>
          </p:spPr>
        </p:pic>
        <p:pic>
          <p:nvPicPr>
            <p:cNvPr id="15" name="Picture 14" descr="images.png">
              <a:extLst>
                <a:ext uri="{FF2B5EF4-FFF2-40B4-BE49-F238E27FC236}">
                  <a16:creationId xmlns:a16="http://schemas.microsoft.com/office/drawing/2014/main" id="{442ACBB0-B99B-974D-B30C-98402C1A6A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1104" y="1333500"/>
              <a:ext cx="490208" cy="1079500"/>
            </a:xfrm>
            <a:prstGeom prst="rect">
              <a:avLst/>
            </a:prstGeom>
          </p:spPr>
        </p:pic>
        <p:cxnSp>
          <p:nvCxnSpPr>
            <p:cNvPr id="16" name="Straight Connector 15">
              <a:extLst>
                <a:ext uri="{FF2B5EF4-FFF2-40B4-BE49-F238E27FC236}">
                  <a16:creationId xmlns:a16="http://schemas.microsoft.com/office/drawing/2014/main" id="{2D79D6EB-D6EF-FF48-AA60-B237A91FCBB2}"/>
                </a:ext>
              </a:extLst>
            </p:cNvPr>
            <p:cNvCxnSpPr/>
            <p:nvPr/>
          </p:nvCxnSpPr>
          <p:spPr>
            <a:xfrm>
              <a:off x="4547828" y="2679700"/>
              <a:ext cx="0" cy="91440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997F6CB4-8916-4543-8178-A0838DDE0E1D}"/>
                </a:ext>
              </a:extLst>
            </p:cNvPr>
            <p:cNvCxnSpPr/>
            <p:nvPr/>
          </p:nvCxnSpPr>
          <p:spPr>
            <a:xfrm flipH="1">
              <a:off x="2794000" y="3594100"/>
              <a:ext cx="1753828" cy="60960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0DEA53C-FCFB-5C4B-B80B-1BBC0BE9C157}"/>
                </a:ext>
              </a:extLst>
            </p:cNvPr>
            <p:cNvCxnSpPr/>
            <p:nvPr/>
          </p:nvCxnSpPr>
          <p:spPr>
            <a:xfrm>
              <a:off x="4547828" y="3594100"/>
              <a:ext cx="1588668" cy="60960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3922AD13-7A70-0948-855B-1859BCF2A695}"/>
                </a:ext>
              </a:extLst>
            </p:cNvPr>
            <p:cNvCxnSpPr/>
            <p:nvPr/>
          </p:nvCxnSpPr>
          <p:spPr>
            <a:xfrm>
              <a:off x="2804982" y="4178302"/>
              <a:ext cx="0" cy="482600"/>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5782AA5B-5D0A-464B-95D9-BB714AA72BE2}"/>
                </a:ext>
              </a:extLst>
            </p:cNvPr>
            <p:cNvCxnSpPr/>
            <p:nvPr/>
          </p:nvCxnSpPr>
          <p:spPr>
            <a:xfrm>
              <a:off x="6128030" y="4182535"/>
              <a:ext cx="21596" cy="482600"/>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pic>
          <p:nvPicPr>
            <p:cNvPr id="21" name="Picture 20" descr="images.png">
              <a:extLst>
                <a:ext uri="{FF2B5EF4-FFF2-40B4-BE49-F238E27FC236}">
                  <a16:creationId xmlns:a16="http://schemas.microsoft.com/office/drawing/2014/main" id="{FBD54F56-2DDA-1747-B2E6-E096A89650C7}"/>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330420" y="4813300"/>
              <a:ext cx="490208" cy="1079500"/>
            </a:xfrm>
            <a:prstGeom prst="rect">
              <a:avLst/>
            </a:prstGeom>
          </p:spPr>
        </p:pic>
        <p:pic>
          <p:nvPicPr>
            <p:cNvPr id="22" name="Picture 21" descr="images.png">
              <a:extLst>
                <a:ext uri="{FF2B5EF4-FFF2-40B4-BE49-F238E27FC236}">
                  <a16:creationId xmlns:a16="http://schemas.microsoft.com/office/drawing/2014/main" id="{D0F4E171-8DCC-0F41-82CC-2F3F03AF1100}"/>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842224" y="4813300"/>
              <a:ext cx="490208" cy="1079500"/>
            </a:xfrm>
            <a:prstGeom prst="rect">
              <a:avLst/>
            </a:prstGeom>
          </p:spPr>
        </p:pic>
        <p:pic>
          <p:nvPicPr>
            <p:cNvPr id="23" name="Picture 22" descr="images.png">
              <a:extLst>
                <a:ext uri="{FF2B5EF4-FFF2-40B4-BE49-F238E27FC236}">
                  <a16:creationId xmlns:a16="http://schemas.microsoft.com/office/drawing/2014/main" id="{EAECAF43-BB62-EC4D-9728-2E560FA99F93}"/>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45132" y="4813300"/>
              <a:ext cx="490208" cy="1079500"/>
            </a:xfrm>
            <a:prstGeom prst="rect">
              <a:avLst/>
            </a:prstGeom>
          </p:spPr>
        </p:pic>
        <p:pic>
          <p:nvPicPr>
            <p:cNvPr id="24" name="Picture 23" descr="images.png">
              <a:extLst>
                <a:ext uri="{FF2B5EF4-FFF2-40B4-BE49-F238E27FC236}">
                  <a16:creationId xmlns:a16="http://schemas.microsoft.com/office/drawing/2014/main" id="{58BB093D-FC20-B049-BA45-E35E6E3C09EB}"/>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856936" y="4813300"/>
              <a:ext cx="490208" cy="1079500"/>
            </a:xfrm>
            <a:prstGeom prst="rect">
              <a:avLst/>
            </a:prstGeom>
          </p:spPr>
        </p:pic>
        <p:pic>
          <p:nvPicPr>
            <p:cNvPr id="25" name="Picture 24" descr="images.png">
              <a:extLst>
                <a:ext uri="{FF2B5EF4-FFF2-40B4-BE49-F238E27FC236}">
                  <a16:creationId xmlns:a16="http://schemas.microsoft.com/office/drawing/2014/main" id="{37CC5987-9FBF-9B44-A3C7-F796EE6950B9}"/>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8408" y="4813300"/>
              <a:ext cx="490208" cy="1079500"/>
            </a:xfrm>
            <a:prstGeom prst="rect">
              <a:avLst/>
            </a:prstGeom>
          </p:spPr>
        </p:pic>
        <p:pic>
          <p:nvPicPr>
            <p:cNvPr id="26" name="Picture 25" descr="images.png">
              <a:extLst>
                <a:ext uri="{FF2B5EF4-FFF2-40B4-BE49-F238E27FC236}">
                  <a16:creationId xmlns:a16="http://schemas.microsoft.com/office/drawing/2014/main" id="{657FFD1B-22F1-B748-A003-0ADC53F009A9}"/>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40212" y="4813300"/>
              <a:ext cx="490208" cy="1079500"/>
            </a:xfrm>
            <a:prstGeom prst="rect">
              <a:avLst/>
            </a:prstGeom>
          </p:spPr>
        </p:pic>
        <p:pic>
          <p:nvPicPr>
            <p:cNvPr id="27" name="Picture 26" descr="images.png">
              <a:extLst>
                <a:ext uri="{FF2B5EF4-FFF2-40B4-BE49-F238E27FC236}">
                  <a16:creationId xmlns:a16="http://schemas.microsoft.com/office/drawing/2014/main" id="{80359DFB-DAD1-784A-8A56-8D94B8CFF503}"/>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121784" y="4813300"/>
              <a:ext cx="490208" cy="1079500"/>
            </a:xfrm>
            <a:prstGeom prst="rect">
              <a:avLst/>
            </a:prstGeom>
          </p:spPr>
        </p:pic>
        <p:pic>
          <p:nvPicPr>
            <p:cNvPr id="28" name="Picture 27" descr="images.png">
              <a:extLst>
                <a:ext uri="{FF2B5EF4-FFF2-40B4-BE49-F238E27FC236}">
                  <a16:creationId xmlns:a16="http://schemas.microsoft.com/office/drawing/2014/main" id="{74507E36-69F8-D84B-B10A-5C0DDF219DAC}"/>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633588" y="4813300"/>
              <a:ext cx="490208" cy="1079500"/>
            </a:xfrm>
            <a:prstGeom prst="rect">
              <a:avLst/>
            </a:prstGeom>
          </p:spPr>
        </p:pic>
        <p:pic>
          <p:nvPicPr>
            <p:cNvPr id="29" name="Picture 28" descr="images.png">
              <a:extLst>
                <a:ext uri="{FF2B5EF4-FFF2-40B4-BE49-F238E27FC236}">
                  <a16:creationId xmlns:a16="http://schemas.microsoft.com/office/drawing/2014/main" id="{06310668-5CCB-1848-ACD2-EC2E3EBE5C44}"/>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136496" y="4813300"/>
              <a:ext cx="490208" cy="1079500"/>
            </a:xfrm>
            <a:prstGeom prst="rect">
              <a:avLst/>
            </a:prstGeom>
          </p:spPr>
        </p:pic>
        <p:pic>
          <p:nvPicPr>
            <p:cNvPr id="30" name="Picture 29" descr="images.png">
              <a:extLst>
                <a:ext uri="{FF2B5EF4-FFF2-40B4-BE49-F238E27FC236}">
                  <a16:creationId xmlns:a16="http://schemas.microsoft.com/office/drawing/2014/main" id="{A7FB3A6C-53C5-804A-A386-3A76FDE77301}"/>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648300" y="4813300"/>
              <a:ext cx="490208" cy="1079500"/>
            </a:xfrm>
            <a:prstGeom prst="rect">
              <a:avLst/>
            </a:prstGeom>
          </p:spPr>
        </p:pic>
        <p:sp>
          <p:nvSpPr>
            <p:cNvPr id="31" name="Rectangle 30">
              <a:extLst>
                <a:ext uri="{FF2B5EF4-FFF2-40B4-BE49-F238E27FC236}">
                  <a16:creationId xmlns:a16="http://schemas.microsoft.com/office/drawing/2014/main" id="{443C3A66-09FA-CF42-81D3-0AA2E37A4B59}"/>
                </a:ext>
              </a:extLst>
            </p:cNvPr>
            <p:cNvSpPr/>
            <p:nvPr/>
          </p:nvSpPr>
          <p:spPr>
            <a:xfrm>
              <a:off x="4600318" y="2348805"/>
              <a:ext cx="723036"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cs typeface="Times New Roman"/>
                </a:rPr>
                <a:t>?</a:t>
              </a:r>
            </a:p>
          </p:txBody>
        </p:sp>
      </p:grpSp>
      <p:sp>
        <p:nvSpPr>
          <p:cNvPr id="2" name="TextBox 1">
            <a:extLst>
              <a:ext uri="{FF2B5EF4-FFF2-40B4-BE49-F238E27FC236}">
                <a16:creationId xmlns:a16="http://schemas.microsoft.com/office/drawing/2014/main" id="{B10EF948-7D53-134B-A2F7-6BB40BC28661}"/>
              </a:ext>
            </a:extLst>
          </p:cNvPr>
          <p:cNvSpPr txBox="1"/>
          <p:nvPr/>
        </p:nvSpPr>
        <p:spPr>
          <a:xfrm>
            <a:off x="8234314" y="2802336"/>
            <a:ext cx="2538949"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Data Provided by </a:t>
            </a:r>
          </a:p>
          <a:p>
            <a:r>
              <a:rPr lang="en-US" sz="2400" dirty="0">
                <a:latin typeface="Times New Roman" panose="02020603050405020304" pitchFamily="18" charset="0"/>
                <a:cs typeface="Times New Roman" panose="02020603050405020304" pitchFamily="18" charset="0"/>
              </a:rPr>
              <a:t>Dr. Andre Franke, </a:t>
            </a:r>
          </a:p>
          <a:p>
            <a:r>
              <a:rPr lang="en-US" sz="2400" dirty="0">
                <a:latin typeface="Times New Roman" panose="02020603050405020304" pitchFamily="18" charset="0"/>
                <a:cs typeface="Times New Roman" panose="02020603050405020304" pitchFamily="18" charset="0"/>
              </a:rPr>
              <a:t>Kiel, Germany</a:t>
            </a:r>
          </a:p>
        </p:txBody>
      </p:sp>
      <p:grpSp>
        <p:nvGrpSpPr>
          <p:cNvPr id="32" name="Group 31">
            <a:extLst>
              <a:ext uri="{FF2B5EF4-FFF2-40B4-BE49-F238E27FC236}">
                <a16:creationId xmlns:a16="http://schemas.microsoft.com/office/drawing/2014/main" id="{A53CDB2C-FD40-1B40-9CE2-3F99F077D50F}"/>
              </a:ext>
            </a:extLst>
          </p:cNvPr>
          <p:cNvGrpSpPr/>
          <p:nvPr/>
        </p:nvGrpSpPr>
        <p:grpSpPr>
          <a:xfrm>
            <a:off x="447084" y="6390605"/>
            <a:ext cx="10871733" cy="385346"/>
            <a:chOff x="482600" y="6435586"/>
            <a:chExt cx="8610600" cy="385346"/>
          </a:xfrm>
        </p:grpSpPr>
        <p:sp>
          <p:nvSpPr>
            <p:cNvPr id="33" name="Text Box 4">
              <a:extLst>
                <a:ext uri="{FF2B5EF4-FFF2-40B4-BE49-F238E27FC236}">
                  <a16:creationId xmlns:a16="http://schemas.microsoft.com/office/drawing/2014/main" id="{8E6DACD1-8907-6E4C-9054-D52553B187A8}"/>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34" name="Text Box 5">
              <a:extLst>
                <a:ext uri="{FF2B5EF4-FFF2-40B4-BE49-F238E27FC236}">
                  <a16:creationId xmlns:a16="http://schemas.microsoft.com/office/drawing/2014/main" id="{F624D289-BF46-094D-BF66-3DCCFE3FA774}"/>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35" name="Text Box 6">
              <a:extLst>
                <a:ext uri="{FF2B5EF4-FFF2-40B4-BE49-F238E27FC236}">
                  <a16:creationId xmlns:a16="http://schemas.microsoft.com/office/drawing/2014/main" id="{4362C581-35EC-2447-8720-B857965E0DE2}"/>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3659522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8</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5088018-7F5F-4946-9363-35A0AECF8B3C}"/>
              </a:ext>
            </a:extLst>
          </p:cNvPr>
          <p:cNvSpPr txBox="1"/>
          <p:nvPr/>
        </p:nvSpPr>
        <p:spPr>
          <a:xfrm>
            <a:off x="129240" y="78518"/>
            <a:ext cx="7097059" cy="523220"/>
          </a:xfrm>
          <a:prstGeom prst="rect">
            <a:avLst/>
          </a:prstGeom>
          <a:noFill/>
        </p:spPr>
        <p:txBody>
          <a:bodyPr wrap="square" rtlCol="0">
            <a:spAutoFit/>
          </a:bodyPr>
          <a:lstStyle/>
          <a:p>
            <a:r>
              <a:rPr lang="en-US" sz="2800" b="1" dirty="0">
                <a:latin typeface="Times New Roman"/>
                <a:cs typeface="Times New Roman"/>
              </a:rPr>
              <a:t>Methodology for Crohn’s challenges:</a:t>
            </a:r>
          </a:p>
        </p:txBody>
      </p:sp>
      <p:graphicFrame>
        <p:nvGraphicFramePr>
          <p:cNvPr id="5" name="Diagram 4">
            <a:extLst>
              <a:ext uri="{FF2B5EF4-FFF2-40B4-BE49-F238E27FC236}">
                <a16:creationId xmlns:a16="http://schemas.microsoft.com/office/drawing/2014/main" id="{E5569BB0-1AD4-954D-8A98-E1F08A983A73}"/>
              </a:ext>
            </a:extLst>
          </p:cNvPr>
          <p:cNvGraphicFramePr/>
          <p:nvPr>
            <p:extLst>
              <p:ext uri="{D42A27DB-BD31-4B8C-83A1-F6EECF244321}">
                <p14:modId xmlns:p14="http://schemas.microsoft.com/office/powerpoint/2010/main" val="4161990788"/>
              </p:ext>
            </p:extLst>
          </p:nvPr>
        </p:nvGraphicFramePr>
        <p:xfrm>
          <a:off x="660504" y="767869"/>
          <a:ext cx="7061200" cy="476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3" name="Group 12">
            <a:extLst>
              <a:ext uri="{FF2B5EF4-FFF2-40B4-BE49-F238E27FC236}">
                <a16:creationId xmlns:a16="http://schemas.microsoft.com/office/drawing/2014/main" id="{96E99142-CCED-3A4D-A320-E6E16E9E70AA}"/>
              </a:ext>
            </a:extLst>
          </p:cNvPr>
          <p:cNvGrpSpPr/>
          <p:nvPr/>
        </p:nvGrpSpPr>
        <p:grpSpPr>
          <a:xfrm>
            <a:off x="1460321" y="5631298"/>
            <a:ext cx="5765951" cy="739914"/>
            <a:chOff x="921361" y="5700727"/>
            <a:chExt cx="5765951" cy="739914"/>
          </a:xfrm>
        </p:grpSpPr>
        <p:sp>
          <p:nvSpPr>
            <p:cNvPr id="6" name="Rounded Rectangle 5">
              <a:extLst>
                <a:ext uri="{FF2B5EF4-FFF2-40B4-BE49-F238E27FC236}">
                  <a16:creationId xmlns:a16="http://schemas.microsoft.com/office/drawing/2014/main" id="{25E6183E-C673-E249-92FA-077E21B7143C}"/>
                </a:ext>
              </a:extLst>
            </p:cNvPr>
            <p:cNvSpPr/>
            <p:nvPr/>
          </p:nvSpPr>
          <p:spPr>
            <a:xfrm>
              <a:off x="921361" y="5700727"/>
              <a:ext cx="1384300" cy="736600"/>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11DB7E19-D1B4-0D42-A58F-0B22FAA10AF1}"/>
                </a:ext>
              </a:extLst>
            </p:cNvPr>
            <p:cNvSpPr txBox="1"/>
            <p:nvPr/>
          </p:nvSpPr>
          <p:spPr>
            <a:xfrm>
              <a:off x="1048512" y="5729441"/>
              <a:ext cx="1104900" cy="707886"/>
            </a:xfrm>
            <a:prstGeom prst="rect">
              <a:avLst/>
            </a:prstGeom>
            <a:noFill/>
          </p:spPr>
          <p:txBody>
            <a:bodyPr wrap="square" rtlCol="0">
              <a:spAutoFit/>
            </a:bodyPr>
            <a:lstStyle/>
            <a:p>
              <a:pPr algn="ctr"/>
              <a:r>
                <a:rPr lang="en-US" sz="2000" b="1" dirty="0">
                  <a:latin typeface="Times New Roman"/>
                  <a:cs typeface="Times New Roman"/>
                </a:rPr>
                <a:t>140 loci</a:t>
              </a:r>
            </a:p>
            <a:p>
              <a:pPr algn="ctr"/>
              <a:r>
                <a:rPr lang="en-US" sz="2000" b="1" dirty="0">
                  <a:latin typeface="Times New Roman"/>
                  <a:cs typeface="Times New Roman"/>
                </a:rPr>
                <a:t>90 loci</a:t>
              </a:r>
            </a:p>
          </p:txBody>
        </p:sp>
        <p:sp>
          <p:nvSpPr>
            <p:cNvPr id="8" name="Rounded Rectangle 7">
              <a:extLst>
                <a:ext uri="{FF2B5EF4-FFF2-40B4-BE49-F238E27FC236}">
                  <a16:creationId xmlns:a16="http://schemas.microsoft.com/office/drawing/2014/main" id="{01A0AF97-E209-3243-B38E-81F0F5899503}"/>
                </a:ext>
              </a:extLst>
            </p:cNvPr>
            <p:cNvSpPr/>
            <p:nvPr/>
          </p:nvSpPr>
          <p:spPr>
            <a:xfrm>
              <a:off x="3055112" y="5704041"/>
              <a:ext cx="1384300" cy="736600"/>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2241AFED-EB8F-744A-BC7D-DB8FB5412E8C}"/>
                </a:ext>
              </a:extLst>
            </p:cNvPr>
            <p:cNvSpPr txBox="1"/>
            <p:nvPr/>
          </p:nvSpPr>
          <p:spPr>
            <a:xfrm>
              <a:off x="3182112" y="5729441"/>
              <a:ext cx="1104900" cy="707886"/>
            </a:xfrm>
            <a:prstGeom prst="rect">
              <a:avLst/>
            </a:prstGeom>
            <a:noFill/>
          </p:spPr>
          <p:txBody>
            <a:bodyPr wrap="square" rtlCol="0">
              <a:spAutoFit/>
            </a:bodyPr>
            <a:lstStyle/>
            <a:p>
              <a:pPr algn="ctr"/>
              <a:r>
                <a:rPr lang="en-US" sz="2000" b="1" dirty="0">
                  <a:latin typeface="Times New Roman"/>
                  <a:cs typeface="Times New Roman"/>
                </a:rPr>
                <a:t>140 loci</a:t>
              </a:r>
            </a:p>
            <a:p>
              <a:pPr algn="ctr"/>
              <a:r>
                <a:rPr lang="en-US" sz="2000" b="1" dirty="0">
                  <a:latin typeface="Times New Roman"/>
                  <a:cs typeface="Times New Roman"/>
                </a:rPr>
                <a:t>90 loci</a:t>
              </a:r>
            </a:p>
          </p:txBody>
        </p:sp>
        <p:sp>
          <p:nvSpPr>
            <p:cNvPr id="10" name="Rounded Rectangle 9">
              <a:extLst>
                <a:ext uri="{FF2B5EF4-FFF2-40B4-BE49-F238E27FC236}">
                  <a16:creationId xmlns:a16="http://schemas.microsoft.com/office/drawing/2014/main" id="{1E911AF3-6E6D-DB4E-871B-1F9010DF7A79}"/>
                </a:ext>
              </a:extLst>
            </p:cNvPr>
            <p:cNvSpPr/>
            <p:nvPr/>
          </p:nvSpPr>
          <p:spPr>
            <a:xfrm>
              <a:off x="5303012" y="5704041"/>
              <a:ext cx="1384300" cy="736600"/>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05D9571F-CD08-0144-A129-827F6ABB027E}"/>
                </a:ext>
              </a:extLst>
            </p:cNvPr>
            <p:cNvSpPr txBox="1"/>
            <p:nvPr/>
          </p:nvSpPr>
          <p:spPr>
            <a:xfrm>
              <a:off x="5468112" y="5853296"/>
              <a:ext cx="1104900" cy="400110"/>
            </a:xfrm>
            <a:prstGeom prst="rect">
              <a:avLst/>
            </a:prstGeom>
            <a:noFill/>
          </p:spPr>
          <p:txBody>
            <a:bodyPr wrap="square" rtlCol="0">
              <a:spAutoFit/>
            </a:bodyPr>
            <a:lstStyle/>
            <a:p>
              <a:pPr algn="ctr"/>
              <a:r>
                <a:rPr lang="en-US" sz="2000" b="1" dirty="0">
                  <a:latin typeface="Times New Roman"/>
                  <a:cs typeface="Times New Roman"/>
                </a:rPr>
                <a:t>90 loci</a:t>
              </a:r>
            </a:p>
          </p:txBody>
        </p:sp>
      </p:grpSp>
      <p:grpSp>
        <p:nvGrpSpPr>
          <p:cNvPr id="16" name="Group 15">
            <a:extLst>
              <a:ext uri="{FF2B5EF4-FFF2-40B4-BE49-F238E27FC236}">
                <a16:creationId xmlns:a16="http://schemas.microsoft.com/office/drawing/2014/main" id="{BFE10EA3-710A-6F49-B1DA-B20AF6AAE1A0}"/>
              </a:ext>
            </a:extLst>
          </p:cNvPr>
          <p:cNvGrpSpPr/>
          <p:nvPr/>
        </p:nvGrpSpPr>
        <p:grpSpPr>
          <a:xfrm>
            <a:off x="7848704" y="242465"/>
            <a:ext cx="4288091" cy="6279305"/>
            <a:chOff x="7872177" y="488669"/>
            <a:chExt cx="4288091" cy="6279305"/>
          </a:xfrm>
        </p:grpSpPr>
        <p:pic>
          <p:nvPicPr>
            <p:cNvPr id="12" name="Picture 11">
              <a:extLst>
                <a:ext uri="{FF2B5EF4-FFF2-40B4-BE49-F238E27FC236}">
                  <a16:creationId xmlns:a16="http://schemas.microsoft.com/office/drawing/2014/main" id="{B26A894E-9F9E-E747-9C11-9034818CC8F8}"/>
                </a:ext>
              </a:extLst>
            </p:cNvPr>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7872177" y="488669"/>
              <a:ext cx="4154724" cy="3356738"/>
            </a:xfrm>
            <a:prstGeom prst="rect">
              <a:avLst/>
            </a:prstGeom>
          </p:spPr>
        </p:pic>
        <p:sp>
          <p:nvSpPr>
            <p:cNvPr id="2" name="Rectangle 1">
              <a:extLst>
                <a:ext uri="{FF2B5EF4-FFF2-40B4-BE49-F238E27FC236}">
                  <a16:creationId xmlns:a16="http://schemas.microsoft.com/office/drawing/2014/main" id="{E35C60A6-14EE-4F49-83EC-39F0EABAADBF}"/>
                </a:ext>
              </a:extLst>
            </p:cNvPr>
            <p:cNvSpPr/>
            <p:nvPr/>
          </p:nvSpPr>
          <p:spPr>
            <a:xfrm>
              <a:off x="7872177" y="4090318"/>
              <a:ext cx="4288091" cy="2677656"/>
            </a:xfrm>
            <a:prstGeom prst="rect">
              <a:avLst/>
            </a:prstGeom>
          </p:spPr>
          <p:txBody>
            <a:bodyPr wrap="square">
              <a:spAutoFit/>
            </a:bodyPr>
            <a:lstStyle/>
            <a:p>
              <a:r>
                <a:rPr lang="en-US" sz="2400" b="1" dirty="0">
                  <a:latin typeface="Times New Roman" panose="02020603050405020304" pitchFamily="18" charset="0"/>
                  <a:ea typeface="Calibri" panose="020F0502020204030204" pitchFamily="34" charset="0"/>
                  <a:cs typeface="Times New Roman" panose="02020603050405020304" pitchFamily="18" charset="0"/>
                </a:rPr>
                <a:t>ROC curve for the best performing CAGI4 Naïve Bayes model (conditional probability based) prediction with an AUC of 0.72. The shaded grey area shows the 95% confidence range.</a:t>
              </a:r>
              <a:r>
                <a:rPr lang="en-US" sz="2400" b="1" dirty="0">
                  <a:latin typeface="Times New Roman" panose="02020603050405020304" pitchFamily="18" charset="0"/>
                  <a:cs typeface="Times New Roman" panose="02020603050405020304" pitchFamily="18" charset="0"/>
                </a:rPr>
                <a:t> </a:t>
              </a:r>
            </a:p>
          </p:txBody>
        </p:sp>
      </p:grpSp>
      <p:sp>
        <p:nvSpPr>
          <p:cNvPr id="14" name="Rounded Rectangle 13">
            <a:extLst>
              <a:ext uri="{FF2B5EF4-FFF2-40B4-BE49-F238E27FC236}">
                <a16:creationId xmlns:a16="http://schemas.microsoft.com/office/drawing/2014/main" id="{3F4E3F18-464F-0647-856B-BA32B9A696DB}"/>
              </a:ext>
            </a:extLst>
          </p:cNvPr>
          <p:cNvSpPr/>
          <p:nvPr/>
        </p:nvSpPr>
        <p:spPr>
          <a:xfrm>
            <a:off x="129240" y="767869"/>
            <a:ext cx="2348263" cy="15239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Linear Risk Scores based on impact variants in Exomes only</a:t>
            </a:r>
          </a:p>
        </p:txBody>
      </p:sp>
      <p:sp>
        <p:nvSpPr>
          <p:cNvPr id="15" name="Chevron 14">
            <a:extLst>
              <a:ext uri="{FF2B5EF4-FFF2-40B4-BE49-F238E27FC236}">
                <a16:creationId xmlns:a16="http://schemas.microsoft.com/office/drawing/2014/main" id="{641CD790-D49D-1243-9E66-E99583CCE28F}"/>
              </a:ext>
            </a:extLst>
          </p:cNvPr>
          <p:cNvSpPr/>
          <p:nvPr/>
        </p:nvSpPr>
        <p:spPr>
          <a:xfrm>
            <a:off x="2780225" y="1129215"/>
            <a:ext cx="553284" cy="801225"/>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 name="Group 16">
            <a:extLst>
              <a:ext uri="{FF2B5EF4-FFF2-40B4-BE49-F238E27FC236}">
                <a16:creationId xmlns:a16="http://schemas.microsoft.com/office/drawing/2014/main" id="{3AA009F5-E42A-9F49-AB91-2867BE03C0BA}"/>
              </a:ext>
            </a:extLst>
          </p:cNvPr>
          <p:cNvGrpSpPr/>
          <p:nvPr/>
        </p:nvGrpSpPr>
        <p:grpSpPr>
          <a:xfrm>
            <a:off x="447084" y="6390605"/>
            <a:ext cx="10871733" cy="385346"/>
            <a:chOff x="482600" y="6435586"/>
            <a:chExt cx="8610600" cy="385346"/>
          </a:xfrm>
        </p:grpSpPr>
        <p:sp>
          <p:nvSpPr>
            <p:cNvPr id="18" name="Text Box 4">
              <a:extLst>
                <a:ext uri="{FF2B5EF4-FFF2-40B4-BE49-F238E27FC236}">
                  <a16:creationId xmlns:a16="http://schemas.microsoft.com/office/drawing/2014/main" id="{318836BE-4352-1C46-8772-F8BDE55702C4}"/>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19" name="Text Box 5">
              <a:extLst>
                <a:ext uri="{FF2B5EF4-FFF2-40B4-BE49-F238E27FC236}">
                  <a16:creationId xmlns:a16="http://schemas.microsoft.com/office/drawing/2014/main" id="{B84841C4-1EEB-F646-A2BD-34E9BD223919}"/>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20" name="Text Box 6">
              <a:extLst>
                <a:ext uri="{FF2B5EF4-FFF2-40B4-BE49-F238E27FC236}">
                  <a16:creationId xmlns:a16="http://schemas.microsoft.com/office/drawing/2014/main" id="{B00952B6-06F3-EE44-AB33-52BC8D5C0B3B}"/>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417048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9</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00A05CC-D15C-A743-94FB-60AAE1A547E5}"/>
              </a:ext>
            </a:extLst>
          </p:cNvPr>
          <p:cNvSpPr txBox="1"/>
          <p:nvPr/>
        </p:nvSpPr>
        <p:spPr>
          <a:xfrm>
            <a:off x="129240" y="78518"/>
            <a:ext cx="7097059" cy="523220"/>
          </a:xfrm>
          <a:prstGeom prst="rect">
            <a:avLst/>
          </a:prstGeom>
          <a:noFill/>
        </p:spPr>
        <p:txBody>
          <a:bodyPr wrap="square" rtlCol="0">
            <a:spAutoFit/>
          </a:bodyPr>
          <a:lstStyle/>
          <a:p>
            <a:r>
              <a:rPr lang="en-US" sz="2800" b="1" dirty="0">
                <a:highlight>
                  <a:srgbClr val="FFFF00"/>
                </a:highlight>
                <a:latin typeface="Times New Roman"/>
                <a:cs typeface="Times New Roman"/>
              </a:rPr>
              <a:t>Exome data</a:t>
            </a:r>
            <a:r>
              <a:rPr lang="en-US" sz="2800" b="1" dirty="0">
                <a:latin typeface="Times New Roman"/>
                <a:cs typeface="Times New Roman"/>
              </a:rPr>
              <a:t>: Mendelian disorders</a:t>
            </a:r>
          </a:p>
        </p:txBody>
      </p:sp>
      <p:grpSp>
        <p:nvGrpSpPr>
          <p:cNvPr id="21" name="Group 20">
            <a:extLst>
              <a:ext uri="{FF2B5EF4-FFF2-40B4-BE49-F238E27FC236}">
                <a16:creationId xmlns:a16="http://schemas.microsoft.com/office/drawing/2014/main" id="{829FA29A-D1C1-4E44-8FBA-4E312EC3E413}"/>
              </a:ext>
            </a:extLst>
          </p:cNvPr>
          <p:cNvGrpSpPr/>
          <p:nvPr/>
        </p:nvGrpSpPr>
        <p:grpSpPr>
          <a:xfrm>
            <a:off x="129240" y="1119327"/>
            <a:ext cx="11281696" cy="5405772"/>
            <a:chOff x="589923" y="925976"/>
            <a:chExt cx="11368859" cy="5231756"/>
          </a:xfrm>
        </p:grpSpPr>
        <p:grpSp>
          <p:nvGrpSpPr>
            <p:cNvPr id="13" name="Group 12">
              <a:extLst>
                <a:ext uri="{FF2B5EF4-FFF2-40B4-BE49-F238E27FC236}">
                  <a16:creationId xmlns:a16="http://schemas.microsoft.com/office/drawing/2014/main" id="{F21919EE-C029-FA45-9090-7F58D26B5D44}"/>
                </a:ext>
              </a:extLst>
            </p:cNvPr>
            <p:cNvGrpSpPr/>
            <p:nvPr/>
          </p:nvGrpSpPr>
          <p:grpSpPr>
            <a:xfrm>
              <a:off x="589923" y="2129740"/>
              <a:ext cx="6175692" cy="3473037"/>
              <a:chOff x="625032" y="1006996"/>
              <a:chExt cx="6175692" cy="3473037"/>
            </a:xfrm>
          </p:grpSpPr>
          <p:sp>
            <p:nvSpPr>
              <p:cNvPr id="2" name="Rounded Rectangle 1">
                <a:extLst>
                  <a:ext uri="{FF2B5EF4-FFF2-40B4-BE49-F238E27FC236}">
                    <a16:creationId xmlns:a16="http://schemas.microsoft.com/office/drawing/2014/main" id="{70398D10-601F-3541-865D-A306FD32097B}"/>
                  </a:ext>
                </a:extLst>
              </p:cNvPr>
              <p:cNvSpPr/>
              <p:nvPr/>
            </p:nvSpPr>
            <p:spPr>
              <a:xfrm>
                <a:off x="625032" y="1006996"/>
                <a:ext cx="2534855" cy="1261641"/>
              </a:xfrm>
              <a:prstGeom prst="round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Disease Phenotype specific Selected gene list</a:t>
                </a:r>
              </a:p>
            </p:txBody>
          </p:sp>
          <p:sp>
            <p:nvSpPr>
              <p:cNvPr id="8" name="Half Frame 7">
                <a:extLst>
                  <a:ext uri="{FF2B5EF4-FFF2-40B4-BE49-F238E27FC236}">
                    <a16:creationId xmlns:a16="http://schemas.microsoft.com/office/drawing/2014/main" id="{7E455ADA-0401-2349-95B0-88A3996CB8F1}"/>
                  </a:ext>
                </a:extLst>
              </p:cNvPr>
              <p:cNvSpPr/>
              <p:nvPr/>
            </p:nvSpPr>
            <p:spPr>
              <a:xfrm rot="7773823">
                <a:off x="2225686" y="1975625"/>
                <a:ext cx="1868400" cy="1535779"/>
              </a:xfrm>
              <a:prstGeom prst="halfFrame">
                <a:avLst>
                  <a:gd name="adj1" fmla="val 13425"/>
                  <a:gd name="adj2" fmla="val 11710"/>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D82FFBC3-1D87-8141-ACCE-1FD421BCA762}"/>
                  </a:ext>
                </a:extLst>
              </p:cNvPr>
              <p:cNvGrpSpPr/>
              <p:nvPr/>
            </p:nvGrpSpPr>
            <p:grpSpPr>
              <a:xfrm>
                <a:off x="625032" y="3021623"/>
                <a:ext cx="2534855" cy="1458410"/>
                <a:chOff x="625032" y="3021623"/>
                <a:chExt cx="2534855" cy="1458410"/>
              </a:xfrm>
            </p:grpSpPr>
            <p:sp>
              <p:nvSpPr>
                <p:cNvPr id="5" name="Rounded Rectangle 4">
                  <a:extLst>
                    <a:ext uri="{FF2B5EF4-FFF2-40B4-BE49-F238E27FC236}">
                      <a16:creationId xmlns:a16="http://schemas.microsoft.com/office/drawing/2014/main" id="{90A38FDB-BEC7-1A45-AAE6-71D8BAF87D05}"/>
                    </a:ext>
                  </a:extLst>
                </p:cNvPr>
                <p:cNvSpPr/>
                <p:nvPr/>
              </p:nvSpPr>
              <p:spPr>
                <a:xfrm>
                  <a:off x="625032" y="3021623"/>
                  <a:ext cx="2534855" cy="1458410"/>
                </a:xfrm>
                <a:prstGeom prst="round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Exome data </a:t>
                  </a:r>
                </a:p>
                <a:p>
                  <a:pPr algn="ctr"/>
                  <a:endParaRPr lang="en-US" dirty="0"/>
                </a:p>
                <a:p>
                  <a:pPr algn="ctr"/>
                  <a:r>
                    <a:rPr lang="en-US" sz="2000" dirty="0">
                      <a:latin typeface="Times New Roman" panose="02020603050405020304" pitchFamily="18" charset="0"/>
                      <a:cs typeface="Times New Roman" panose="02020603050405020304" pitchFamily="18" charset="0"/>
                      <a:sym typeface="Wingdings" pitchFamily="2" charset="2"/>
                    </a:rPr>
                    <a:t>Variant Annotation </a:t>
                  </a:r>
                </a:p>
                <a:p>
                  <a:pPr algn="ctr"/>
                  <a:endParaRPr lang="en-US" dirty="0">
                    <a:sym typeface="Wingdings" pitchFamily="2" charset="2"/>
                  </a:endParaRPr>
                </a:p>
                <a:p>
                  <a:pPr algn="ctr"/>
                  <a:r>
                    <a:rPr lang="en-US" dirty="0">
                      <a:sym typeface="Wingdings" pitchFamily="2" charset="2"/>
                    </a:rPr>
                    <a:t> </a:t>
                  </a:r>
                  <a:r>
                    <a:rPr lang="en-US" sz="2000" dirty="0">
                      <a:latin typeface="Times New Roman" panose="02020603050405020304" pitchFamily="18" charset="0"/>
                      <a:cs typeface="Times New Roman" panose="02020603050405020304" pitchFamily="18" charset="0"/>
                      <a:sym typeface="Wingdings" pitchFamily="2" charset="2"/>
                    </a:rPr>
                    <a:t>Quality Control</a:t>
                  </a:r>
                  <a:endParaRPr lang="en-US" sz="2000" dirty="0">
                    <a:latin typeface="Times New Roman" panose="02020603050405020304" pitchFamily="18" charset="0"/>
                    <a:cs typeface="Times New Roman" panose="02020603050405020304" pitchFamily="18" charset="0"/>
                  </a:endParaRPr>
                </a:p>
              </p:txBody>
            </p:sp>
            <p:sp>
              <p:nvSpPr>
                <p:cNvPr id="9" name="Down Arrow 8">
                  <a:extLst>
                    <a:ext uri="{FF2B5EF4-FFF2-40B4-BE49-F238E27FC236}">
                      <a16:creationId xmlns:a16="http://schemas.microsoft.com/office/drawing/2014/main" id="{51C469E4-C967-0D48-BB19-03D811DD3766}"/>
                    </a:ext>
                  </a:extLst>
                </p:cNvPr>
                <p:cNvSpPr/>
                <p:nvPr/>
              </p:nvSpPr>
              <p:spPr>
                <a:xfrm>
                  <a:off x="1892459" y="3320757"/>
                  <a:ext cx="127321" cy="34072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5F638937-8746-6C43-A60C-C91D43453D1B}"/>
                    </a:ext>
                  </a:extLst>
                </p:cNvPr>
                <p:cNvSpPr/>
                <p:nvPr/>
              </p:nvSpPr>
              <p:spPr>
                <a:xfrm>
                  <a:off x="1882814" y="3901419"/>
                  <a:ext cx="127321" cy="34072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ounded Rectangle 10">
                <a:extLst>
                  <a:ext uri="{FF2B5EF4-FFF2-40B4-BE49-F238E27FC236}">
                    <a16:creationId xmlns:a16="http://schemas.microsoft.com/office/drawing/2014/main" id="{7C463051-535A-1C48-9360-7BE0A59CD89A}"/>
                  </a:ext>
                </a:extLst>
              </p:cNvPr>
              <p:cNvSpPr/>
              <p:nvPr/>
            </p:nvSpPr>
            <p:spPr>
              <a:xfrm>
                <a:off x="4346891" y="1579941"/>
                <a:ext cx="2453833" cy="1867408"/>
              </a:xfrm>
              <a:prstGeom prst="round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Search for Impact variant in Coding region</a:t>
                </a:r>
              </a:p>
            </p:txBody>
          </p:sp>
        </p:grpSp>
        <p:sp>
          <p:nvSpPr>
            <p:cNvPr id="14" name="Down Arrow Callout 13">
              <a:extLst>
                <a:ext uri="{FF2B5EF4-FFF2-40B4-BE49-F238E27FC236}">
                  <a16:creationId xmlns:a16="http://schemas.microsoft.com/office/drawing/2014/main" id="{C7991C2A-0DD2-C94C-9807-B30A63FCDC0D}"/>
                </a:ext>
              </a:extLst>
            </p:cNvPr>
            <p:cNvSpPr/>
            <p:nvPr/>
          </p:nvSpPr>
          <p:spPr>
            <a:xfrm>
              <a:off x="3923818" y="925976"/>
              <a:ext cx="3302481" cy="1776710"/>
            </a:xfrm>
            <a:prstGeom prst="down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Coding region Mechanisms</a:t>
              </a:r>
            </a:p>
            <a:p>
              <a:pPr algn="ctr"/>
              <a:r>
                <a:rPr lang="en-US" sz="2200" dirty="0">
                  <a:latin typeface="Times New Roman" panose="02020603050405020304" pitchFamily="18" charset="0"/>
                  <a:cs typeface="Times New Roman" panose="02020603050405020304" pitchFamily="18" charset="0"/>
                </a:rPr>
                <a:t>Missense, Nonsense, Indel, Splicing</a:t>
              </a:r>
            </a:p>
          </p:txBody>
        </p:sp>
        <p:sp>
          <p:nvSpPr>
            <p:cNvPr id="16" name="Up Arrow Callout 15">
              <a:extLst>
                <a:ext uri="{FF2B5EF4-FFF2-40B4-BE49-F238E27FC236}">
                  <a16:creationId xmlns:a16="http://schemas.microsoft.com/office/drawing/2014/main" id="{C2A27AE1-9B4D-984D-82AA-1F857594D574}"/>
                </a:ext>
              </a:extLst>
            </p:cNvPr>
            <p:cNvSpPr/>
            <p:nvPr/>
          </p:nvSpPr>
          <p:spPr>
            <a:xfrm>
              <a:off x="4311782" y="4570093"/>
              <a:ext cx="2453833" cy="1587639"/>
            </a:xfrm>
            <a:prstGeom prst="up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Consensus prediction for Missense variants</a:t>
              </a:r>
            </a:p>
          </p:txBody>
        </p:sp>
        <p:sp>
          <p:nvSpPr>
            <p:cNvPr id="17" name="Right Arrow 16">
              <a:extLst>
                <a:ext uri="{FF2B5EF4-FFF2-40B4-BE49-F238E27FC236}">
                  <a16:creationId xmlns:a16="http://schemas.microsoft.com/office/drawing/2014/main" id="{1389ED88-ED0D-2947-B16C-971DFC51A27C}"/>
                </a:ext>
              </a:extLst>
            </p:cNvPr>
            <p:cNvSpPr/>
            <p:nvPr/>
          </p:nvSpPr>
          <p:spPr>
            <a:xfrm>
              <a:off x="6765616" y="3599727"/>
              <a:ext cx="723204" cy="289367"/>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BDDDD44-06B4-544A-BDA6-87A00C6A3DA9}"/>
                </a:ext>
              </a:extLst>
            </p:cNvPr>
            <p:cNvSpPr/>
            <p:nvPr/>
          </p:nvSpPr>
          <p:spPr>
            <a:xfrm>
              <a:off x="7488820" y="3113590"/>
              <a:ext cx="1886673" cy="132991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Match with Pedigree, Inheritance pattern</a:t>
              </a:r>
            </a:p>
          </p:txBody>
        </p:sp>
        <p:sp>
          <p:nvSpPr>
            <p:cNvPr id="19" name="Right Arrow 18">
              <a:extLst>
                <a:ext uri="{FF2B5EF4-FFF2-40B4-BE49-F238E27FC236}">
                  <a16:creationId xmlns:a16="http://schemas.microsoft.com/office/drawing/2014/main" id="{E726342B-3C7F-C944-87EC-9550033AF511}"/>
                </a:ext>
              </a:extLst>
            </p:cNvPr>
            <p:cNvSpPr/>
            <p:nvPr/>
          </p:nvSpPr>
          <p:spPr>
            <a:xfrm>
              <a:off x="9392794" y="3605458"/>
              <a:ext cx="753032" cy="277904"/>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laque 19">
              <a:extLst>
                <a:ext uri="{FF2B5EF4-FFF2-40B4-BE49-F238E27FC236}">
                  <a16:creationId xmlns:a16="http://schemas.microsoft.com/office/drawing/2014/main" id="{9289A8D9-65A5-1C49-9F6E-C32C58556D54}"/>
                </a:ext>
              </a:extLst>
            </p:cNvPr>
            <p:cNvSpPr/>
            <p:nvPr/>
          </p:nvSpPr>
          <p:spPr>
            <a:xfrm>
              <a:off x="10163127" y="3078676"/>
              <a:ext cx="1795655" cy="1237314"/>
            </a:xfrm>
            <a:prstGeom prst="plaque">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Causative Variant(s)</a:t>
              </a:r>
            </a:p>
          </p:txBody>
        </p:sp>
      </p:grpSp>
      <p:sp>
        <p:nvSpPr>
          <p:cNvPr id="6" name="Teardrop 5">
            <a:extLst>
              <a:ext uri="{FF2B5EF4-FFF2-40B4-BE49-F238E27FC236}">
                <a16:creationId xmlns:a16="http://schemas.microsoft.com/office/drawing/2014/main" id="{3EB04B43-22E0-E34C-BD35-A3E4875DE86B}"/>
              </a:ext>
            </a:extLst>
          </p:cNvPr>
          <p:cNvSpPr/>
          <p:nvPr/>
        </p:nvSpPr>
        <p:spPr>
          <a:xfrm rot="6117962">
            <a:off x="84611" y="1221608"/>
            <a:ext cx="1166364" cy="1205376"/>
          </a:xfrm>
          <a:prstGeom prst="teardrop">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en-US" sz="2000" dirty="0">
                <a:latin typeface="Times New Roman" panose="02020603050405020304" pitchFamily="18" charset="0"/>
                <a:cs typeface="Times New Roman" panose="02020603050405020304" pitchFamily="18" charset="0"/>
              </a:rPr>
              <a:t>OMIM</a:t>
            </a:r>
          </a:p>
        </p:txBody>
      </p:sp>
      <p:sp>
        <p:nvSpPr>
          <p:cNvPr id="23" name="TextBox 22">
            <a:extLst>
              <a:ext uri="{FF2B5EF4-FFF2-40B4-BE49-F238E27FC236}">
                <a16:creationId xmlns:a16="http://schemas.microsoft.com/office/drawing/2014/main" id="{3A703D6D-7637-BD45-ABC6-4CC821B780AE}"/>
              </a:ext>
            </a:extLst>
          </p:cNvPr>
          <p:cNvSpPr txBox="1"/>
          <p:nvPr/>
        </p:nvSpPr>
        <p:spPr>
          <a:xfrm>
            <a:off x="7031897" y="222994"/>
            <a:ext cx="4041341" cy="523220"/>
          </a:xfrm>
          <a:prstGeom prst="rect">
            <a:avLst/>
          </a:prstGeom>
          <a:noFill/>
          <a:ln>
            <a:solidFill>
              <a:schemeClr val="tx1"/>
            </a:solidFill>
          </a:ln>
        </p:spPr>
        <p:txBody>
          <a:bodyPr wrap="square" rtlCol="0">
            <a:spAutoFit/>
          </a:bodyPr>
          <a:lstStyle/>
          <a:p>
            <a:r>
              <a:rPr lang="en-US" sz="2800" dirty="0">
                <a:latin typeface="Times New Roman"/>
                <a:cs typeface="Times New Roman"/>
              </a:rPr>
              <a:t>Identify causative variants</a:t>
            </a:r>
          </a:p>
        </p:txBody>
      </p:sp>
      <p:grpSp>
        <p:nvGrpSpPr>
          <p:cNvPr id="28" name="Group 27">
            <a:extLst>
              <a:ext uri="{FF2B5EF4-FFF2-40B4-BE49-F238E27FC236}">
                <a16:creationId xmlns:a16="http://schemas.microsoft.com/office/drawing/2014/main" id="{8E1277FC-92A0-CA4A-8A48-59C585D302E3}"/>
              </a:ext>
            </a:extLst>
          </p:cNvPr>
          <p:cNvGrpSpPr/>
          <p:nvPr/>
        </p:nvGrpSpPr>
        <p:grpSpPr>
          <a:xfrm>
            <a:off x="7031897" y="1277595"/>
            <a:ext cx="4717578" cy="1311238"/>
            <a:chOff x="6996002" y="1244826"/>
            <a:chExt cx="4717578" cy="1311238"/>
          </a:xfrm>
        </p:grpSpPr>
        <p:sp>
          <p:nvSpPr>
            <p:cNvPr id="15" name="Bevel 14">
              <a:extLst>
                <a:ext uri="{FF2B5EF4-FFF2-40B4-BE49-F238E27FC236}">
                  <a16:creationId xmlns:a16="http://schemas.microsoft.com/office/drawing/2014/main" id="{4176D7D2-2484-EF46-80C7-93002298B9B5}"/>
                </a:ext>
              </a:extLst>
            </p:cNvPr>
            <p:cNvSpPr/>
            <p:nvPr/>
          </p:nvSpPr>
          <p:spPr>
            <a:xfrm>
              <a:off x="6996002" y="1244826"/>
              <a:ext cx="2615878" cy="1311238"/>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Times New Roman" panose="02020603050405020304" pitchFamily="18" charset="0"/>
                  <a:cs typeface="Times New Roman" panose="02020603050405020304" pitchFamily="18" charset="0"/>
                </a:rPr>
                <a:t>Match clinical profile with genotypic profile </a:t>
              </a:r>
            </a:p>
          </p:txBody>
        </p:sp>
        <p:sp>
          <p:nvSpPr>
            <p:cNvPr id="27" name="Left Arrow Callout 26">
              <a:extLst>
                <a:ext uri="{FF2B5EF4-FFF2-40B4-BE49-F238E27FC236}">
                  <a16:creationId xmlns:a16="http://schemas.microsoft.com/office/drawing/2014/main" id="{4FD93B36-D8F2-054E-8545-BD250986FB85}"/>
                </a:ext>
              </a:extLst>
            </p:cNvPr>
            <p:cNvSpPr/>
            <p:nvPr/>
          </p:nvSpPr>
          <p:spPr>
            <a:xfrm>
              <a:off x="9611880" y="1370336"/>
              <a:ext cx="2101700" cy="1185728"/>
            </a:xfrm>
            <a:prstGeom prst="left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Linear Risk Score</a:t>
              </a:r>
            </a:p>
          </p:txBody>
        </p:sp>
      </p:grpSp>
      <p:grpSp>
        <p:nvGrpSpPr>
          <p:cNvPr id="24" name="Group 23">
            <a:extLst>
              <a:ext uri="{FF2B5EF4-FFF2-40B4-BE49-F238E27FC236}">
                <a16:creationId xmlns:a16="http://schemas.microsoft.com/office/drawing/2014/main" id="{703BC6F8-1FAF-9742-9A08-049E5E110AB9}"/>
              </a:ext>
            </a:extLst>
          </p:cNvPr>
          <p:cNvGrpSpPr/>
          <p:nvPr/>
        </p:nvGrpSpPr>
        <p:grpSpPr>
          <a:xfrm>
            <a:off x="447084" y="6490697"/>
            <a:ext cx="10871733" cy="385346"/>
            <a:chOff x="482600" y="6435586"/>
            <a:chExt cx="8610600" cy="385346"/>
          </a:xfrm>
        </p:grpSpPr>
        <p:sp>
          <p:nvSpPr>
            <p:cNvPr id="25" name="Text Box 4">
              <a:extLst>
                <a:ext uri="{FF2B5EF4-FFF2-40B4-BE49-F238E27FC236}">
                  <a16:creationId xmlns:a16="http://schemas.microsoft.com/office/drawing/2014/main" id="{55B7E70A-0403-7045-A757-7D015E1B7C95}"/>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26" name="Text Box 5">
              <a:extLst>
                <a:ext uri="{FF2B5EF4-FFF2-40B4-BE49-F238E27FC236}">
                  <a16:creationId xmlns:a16="http://schemas.microsoft.com/office/drawing/2014/main" id="{F65F6CCF-D899-EA48-9E8D-404736D9F6B8}"/>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29" name="Text Box 6">
              <a:extLst>
                <a:ext uri="{FF2B5EF4-FFF2-40B4-BE49-F238E27FC236}">
                  <a16:creationId xmlns:a16="http://schemas.microsoft.com/office/drawing/2014/main" id="{11CF3A9D-E887-4147-95AB-6AB3F6BAADB6}"/>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105044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10</a:t>
            </a:fld>
            <a:endParaRPr lang="en-US" sz="2000" dirty="0">
              <a:solidFill>
                <a:schemeClr val="bg1"/>
              </a:solidFill>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F93F22A8-2024-D342-9E0E-20B9D657240F}"/>
              </a:ext>
            </a:extLst>
          </p:cNvPr>
          <p:cNvGrpSpPr/>
          <p:nvPr/>
        </p:nvGrpSpPr>
        <p:grpSpPr>
          <a:xfrm>
            <a:off x="1069328" y="179219"/>
            <a:ext cx="8457774" cy="6193670"/>
            <a:chOff x="33008" y="16986"/>
            <a:chExt cx="8457774" cy="6193670"/>
          </a:xfrm>
        </p:grpSpPr>
        <p:sp>
          <p:nvSpPr>
            <p:cNvPr id="5" name="Rectangle 4">
              <a:extLst>
                <a:ext uri="{FF2B5EF4-FFF2-40B4-BE49-F238E27FC236}">
                  <a16:creationId xmlns:a16="http://schemas.microsoft.com/office/drawing/2014/main" id="{57BDEB75-3EA0-2242-8D63-6FAB167BCD91}"/>
                </a:ext>
              </a:extLst>
            </p:cNvPr>
            <p:cNvSpPr/>
            <p:nvPr/>
          </p:nvSpPr>
          <p:spPr>
            <a:xfrm>
              <a:off x="609600" y="3439634"/>
              <a:ext cx="4428436" cy="277102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B0043A20-EC72-AC4D-BF0C-50DFC1361436}"/>
                </a:ext>
              </a:extLst>
            </p:cNvPr>
            <p:cNvSpPr txBox="1"/>
            <p:nvPr/>
          </p:nvSpPr>
          <p:spPr>
            <a:xfrm>
              <a:off x="33008" y="16986"/>
              <a:ext cx="4996192" cy="523220"/>
            </a:xfrm>
            <a:prstGeom prst="rect">
              <a:avLst/>
            </a:prstGeom>
            <a:noFill/>
          </p:spPr>
          <p:txBody>
            <a:bodyPr wrap="square" rtlCol="0">
              <a:spAutoFit/>
            </a:bodyPr>
            <a:lstStyle/>
            <a:p>
              <a:r>
                <a:rPr lang="en-US" sz="2800" b="1" dirty="0" err="1">
                  <a:latin typeface="Times New Roman" pitchFamily="18" charset="0"/>
                  <a:cs typeface="Times New Roman" pitchFamily="18" charset="0"/>
                </a:rPr>
                <a:t>SickKids</a:t>
              </a:r>
              <a:r>
                <a:rPr lang="en-US" sz="2800" b="1" dirty="0">
                  <a:latin typeface="Times New Roman" pitchFamily="18" charset="0"/>
                  <a:cs typeface="Times New Roman" pitchFamily="18" charset="0"/>
                </a:rPr>
                <a:t> Clinical challenge:</a:t>
              </a:r>
            </a:p>
          </p:txBody>
        </p:sp>
        <p:pic>
          <p:nvPicPr>
            <p:cNvPr id="7" name="Picture 6" descr="images.png">
              <a:extLst>
                <a:ext uri="{FF2B5EF4-FFF2-40B4-BE49-F238E27FC236}">
                  <a16:creationId xmlns:a16="http://schemas.microsoft.com/office/drawing/2014/main" id="{AA0D8184-DACF-BB4A-A2D7-7E643505D892}"/>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21312" y="927100"/>
              <a:ext cx="490208" cy="1079500"/>
            </a:xfrm>
            <a:prstGeom prst="rect">
              <a:avLst/>
            </a:prstGeom>
          </p:spPr>
        </p:pic>
        <p:pic>
          <p:nvPicPr>
            <p:cNvPr id="8" name="Picture 7" descr="images.png">
              <a:extLst>
                <a:ext uri="{FF2B5EF4-FFF2-40B4-BE49-F238E27FC236}">
                  <a16:creationId xmlns:a16="http://schemas.microsoft.com/office/drawing/2014/main" id="{207F5B9B-CF52-F842-A8E7-A54962814972}"/>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533116" y="927100"/>
              <a:ext cx="490208" cy="1079500"/>
            </a:xfrm>
            <a:prstGeom prst="rect">
              <a:avLst/>
            </a:prstGeom>
          </p:spPr>
        </p:pic>
        <p:pic>
          <p:nvPicPr>
            <p:cNvPr id="9" name="Picture 8" descr="images.png">
              <a:extLst>
                <a:ext uri="{FF2B5EF4-FFF2-40B4-BE49-F238E27FC236}">
                  <a16:creationId xmlns:a16="http://schemas.microsoft.com/office/drawing/2014/main" id="{075BEA4F-1971-054A-933D-8B4A3A5B0D04}"/>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036024" y="927100"/>
              <a:ext cx="490208" cy="1079500"/>
            </a:xfrm>
            <a:prstGeom prst="rect">
              <a:avLst/>
            </a:prstGeom>
          </p:spPr>
        </p:pic>
        <p:pic>
          <p:nvPicPr>
            <p:cNvPr id="10" name="Picture 9" descr="images.png">
              <a:extLst>
                <a:ext uri="{FF2B5EF4-FFF2-40B4-BE49-F238E27FC236}">
                  <a16:creationId xmlns:a16="http://schemas.microsoft.com/office/drawing/2014/main" id="{D61B1AB9-1E4F-134B-BE4B-3192D5D400AC}"/>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547828" y="927100"/>
              <a:ext cx="490208" cy="1079500"/>
            </a:xfrm>
            <a:prstGeom prst="rect">
              <a:avLst/>
            </a:prstGeom>
          </p:spPr>
        </p:pic>
        <p:pic>
          <p:nvPicPr>
            <p:cNvPr id="11" name="Picture 10" descr="images.png">
              <a:extLst>
                <a:ext uri="{FF2B5EF4-FFF2-40B4-BE49-F238E27FC236}">
                  <a16:creationId xmlns:a16="http://schemas.microsoft.com/office/drawing/2014/main" id="{10B386EF-310B-2B4B-ADBD-60E521417286}"/>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038036" y="927100"/>
              <a:ext cx="490208" cy="1079500"/>
            </a:xfrm>
            <a:prstGeom prst="rect">
              <a:avLst/>
            </a:prstGeom>
          </p:spPr>
        </p:pic>
        <p:pic>
          <p:nvPicPr>
            <p:cNvPr id="12" name="Picture 11" descr="images.png">
              <a:extLst>
                <a:ext uri="{FF2B5EF4-FFF2-40B4-BE49-F238E27FC236}">
                  <a16:creationId xmlns:a16="http://schemas.microsoft.com/office/drawing/2014/main" id="{13803246-85D3-0743-AAC1-A7236669938B}"/>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549840" y="927100"/>
              <a:ext cx="490208" cy="1079500"/>
            </a:xfrm>
            <a:prstGeom prst="rect">
              <a:avLst/>
            </a:prstGeom>
          </p:spPr>
        </p:pic>
        <p:pic>
          <p:nvPicPr>
            <p:cNvPr id="13" name="Picture 12" descr="images.png">
              <a:extLst>
                <a:ext uri="{FF2B5EF4-FFF2-40B4-BE49-F238E27FC236}">
                  <a16:creationId xmlns:a16="http://schemas.microsoft.com/office/drawing/2014/main" id="{80729385-D0FA-024C-A19D-CD62A82A1C49}"/>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52748" y="927100"/>
              <a:ext cx="490208" cy="1079500"/>
            </a:xfrm>
            <a:prstGeom prst="rect">
              <a:avLst/>
            </a:prstGeom>
          </p:spPr>
        </p:pic>
        <p:pic>
          <p:nvPicPr>
            <p:cNvPr id="14" name="Picture 13" descr="images.png">
              <a:extLst>
                <a:ext uri="{FF2B5EF4-FFF2-40B4-BE49-F238E27FC236}">
                  <a16:creationId xmlns:a16="http://schemas.microsoft.com/office/drawing/2014/main" id="{5343D6F7-D2E4-1146-B979-72B552E0202D}"/>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564552" y="927100"/>
              <a:ext cx="490208" cy="1079500"/>
            </a:xfrm>
            <a:prstGeom prst="rect">
              <a:avLst/>
            </a:prstGeom>
          </p:spPr>
        </p:pic>
        <p:pic>
          <p:nvPicPr>
            <p:cNvPr id="15" name="Picture 14" descr="images.png">
              <a:extLst>
                <a:ext uri="{FF2B5EF4-FFF2-40B4-BE49-F238E27FC236}">
                  <a16:creationId xmlns:a16="http://schemas.microsoft.com/office/drawing/2014/main" id="{43DFA29D-EDC6-9C48-AC8E-B19F3F4B50D9}"/>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019300" y="927100"/>
              <a:ext cx="490208" cy="1079500"/>
            </a:xfrm>
            <a:prstGeom prst="rect">
              <a:avLst/>
            </a:prstGeom>
          </p:spPr>
        </p:pic>
        <p:pic>
          <p:nvPicPr>
            <p:cNvPr id="16" name="Picture 15" descr="images.png">
              <a:extLst>
                <a:ext uri="{FF2B5EF4-FFF2-40B4-BE49-F238E27FC236}">
                  <a16:creationId xmlns:a16="http://schemas.microsoft.com/office/drawing/2014/main" id="{280E3C00-B821-384C-9B47-95DD47542490}"/>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531104" y="927100"/>
              <a:ext cx="490208" cy="1079500"/>
            </a:xfrm>
            <a:prstGeom prst="rect">
              <a:avLst/>
            </a:prstGeom>
          </p:spPr>
        </p:pic>
        <p:cxnSp>
          <p:nvCxnSpPr>
            <p:cNvPr id="17" name="Straight Connector 16">
              <a:extLst>
                <a:ext uri="{FF2B5EF4-FFF2-40B4-BE49-F238E27FC236}">
                  <a16:creationId xmlns:a16="http://schemas.microsoft.com/office/drawing/2014/main" id="{7EDFFF8F-A0E3-8A4D-B9BD-00E922B0722F}"/>
                </a:ext>
              </a:extLst>
            </p:cNvPr>
            <p:cNvCxnSpPr/>
            <p:nvPr/>
          </p:nvCxnSpPr>
          <p:spPr>
            <a:xfrm>
              <a:off x="4526232" y="2006600"/>
              <a:ext cx="0" cy="80010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40E6029-9DF8-9C48-B44D-CD946C13197D}"/>
                </a:ext>
              </a:extLst>
            </p:cNvPr>
            <p:cNvCxnSpPr/>
            <p:nvPr/>
          </p:nvCxnSpPr>
          <p:spPr>
            <a:xfrm flipH="1" flipV="1">
              <a:off x="1727200" y="2806700"/>
              <a:ext cx="2820628" cy="2540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C5ACCA7-889B-9341-8C57-3C19D2326B24}"/>
                </a:ext>
              </a:extLst>
            </p:cNvPr>
            <p:cNvCxnSpPr/>
            <p:nvPr/>
          </p:nvCxnSpPr>
          <p:spPr>
            <a:xfrm>
              <a:off x="4526232" y="2832100"/>
              <a:ext cx="2755101"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6F9FB39D-9684-9C4E-A891-8664DB9AD617}"/>
                </a:ext>
              </a:extLst>
            </p:cNvPr>
            <p:cNvCxnSpPr/>
            <p:nvPr/>
          </p:nvCxnSpPr>
          <p:spPr>
            <a:xfrm>
              <a:off x="1749595" y="2781300"/>
              <a:ext cx="0" cy="482600"/>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7A3B0C33-53E6-2B40-8C7C-F7BDA51A61C1}"/>
                </a:ext>
              </a:extLst>
            </p:cNvPr>
            <p:cNvCxnSpPr/>
            <p:nvPr/>
          </p:nvCxnSpPr>
          <p:spPr>
            <a:xfrm>
              <a:off x="7259737" y="2806700"/>
              <a:ext cx="21596" cy="482600"/>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C4972A75-5F0F-E646-BDBE-B02B4F66B233}"/>
                </a:ext>
              </a:extLst>
            </p:cNvPr>
            <p:cNvSpPr/>
            <p:nvPr/>
          </p:nvSpPr>
          <p:spPr>
            <a:xfrm>
              <a:off x="2298276" y="4433619"/>
              <a:ext cx="723036"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cs typeface="Times New Roman"/>
                </a:rPr>
                <a:t>?</a:t>
              </a:r>
            </a:p>
          </p:txBody>
        </p:sp>
        <p:sp>
          <p:nvSpPr>
            <p:cNvPr id="23" name="TextBox 22">
              <a:extLst>
                <a:ext uri="{FF2B5EF4-FFF2-40B4-BE49-F238E27FC236}">
                  <a16:creationId xmlns:a16="http://schemas.microsoft.com/office/drawing/2014/main" id="{B02D90AC-E5EE-EA48-B662-80C9D98E828A}"/>
                </a:ext>
              </a:extLst>
            </p:cNvPr>
            <p:cNvSpPr txBox="1"/>
            <p:nvPr/>
          </p:nvSpPr>
          <p:spPr>
            <a:xfrm>
              <a:off x="723900" y="3440667"/>
              <a:ext cx="1651000" cy="830997"/>
            </a:xfrm>
            <a:prstGeom prst="rect">
              <a:avLst/>
            </a:prstGeom>
            <a:noFill/>
          </p:spPr>
          <p:txBody>
            <a:bodyPr wrap="square" rtlCol="0">
              <a:spAutoFit/>
            </a:bodyPr>
            <a:lstStyle/>
            <a:p>
              <a:r>
                <a:rPr lang="en-US" sz="2400" dirty="0">
                  <a:latin typeface="Times New Roman"/>
                  <a:cs typeface="Times New Roman"/>
                </a:rPr>
                <a:t>Phenotypic profile		</a:t>
              </a:r>
            </a:p>
          </p:txBody>
        </p:sp>
        <p:sp>
          <p:nvSpPr>
            <p:cNvPr id="24" name="TextBox 23">
              <a:extLst>
                <a:ext uri="{FF2B5EF4-FFF2-40B4-BE49-F238E27FC236}">
                  <a16:creationId xmlns:a16="http://schemas.microsoft.com/office/drawing/2014/main" id="{0DD956B6-6805-1841-92BD-49C5F9A06F22}"/>
                </a:ext>
              </a:extLst>
            </p:cNvPr>
            <p:cNvSpPr txBox="1"/>
            <p:nvPr/>
          </p:nvSpPr>
          <p:spPr>
            <a:xfrm>
              <a:off x="1193800" y="4271664"/>
              <a:ext cx="533400" cy="1938992"/>
            </a:xfrm>
            <a:prstGeom prst="rect">
              <a:avLst/>
            </a:prstGeom>
            <a:noFill/>
          </p:spPr>
          <p:txBody>
            <a:bodyPr wrap="square" rtlCol="0">
              <a:spAutoFit/>
            </a:bodyPr>
            <a:lstStyle/>
            <a:p>
              <a:r>
                <a:rPr lang="en-US" sz="2400" dirty="0">
                  <a:latin typeface="Times New Roman"/>
                  <a:cs typeface="Times New Roman"/>
                </a:rPr>
                <a:t>A</a:t>
              </a:r>
            </a:p>
            <a:p>
              <a:r>
                <a:rPr lang="en-US" sz="2400" dirty="0">
                  <a:latin typeface="Times New Roman"/>
                  <a:cs typeface="Times New Roman"/>
                </a:rPr>
                <a:t>B</a:t>
              </a:r>
            </a:p>
            <a:p>
              <a:r>
                <a:rPr lang="en-US" sz="2400" dirty="0">
                  <a:latin typeface="Times New Roman"/>
                  <a:cs typeface="Times New Roman"/>
                </a:rPr>
                <a:t>C</a:t>
              </a:r>
            </a:p>
            <a:p>
              <a:r>
                <a:rPr lang="en-US" sz="2400" dirty="0">
                  <a:latin typeface="Times New Roman"/>
                  <a:cs typeface="Times New Roman"/>
                </a:rPr>
                <a:t>D</a:t>
              </a:r>
            </a:p>
            <a:p>
              <a:r>
                <a:rPr lang="en-US" sz="2400" dirty="0">
                  <a:latin typeface="Times New Roman"/>
                  <a:cs typeface="Times New Roman"/>
                </a:rPr>
                <a:t>E</a:t>
              </a:r>
            </a:p>
          </p:txBody>
        </p:sp>
        <p:sp>
          <p:nvSpPr>
            <p:cNvPr id="25" name="TextBox 24">
              <a:extLst>
                <a:ext uri="{FF2B5EF4-FFF2-40B4-BE49-F238E27FC236}">
                  <a16:creationId xmlns:a16="http://schemas.microsoft.com/office/drawing/2014/main" id="{8901665B-2523-B54A-AAF0-A71A7466678B}"/>
                </a:ext>
              </a:extLst>
            </p:cNvPr>
            <p:cNvSpPr txBox="1"/>
            <p:nvPr/>
          </p:nvSpPr>
          <p:spPr>
            <a:xfrm>
              <a:off x="3756624" y="4271664"/>
              <a:ext cx="967776" cy="1938992"/>
            </a:xfrm>
            <a:prstGeom prst="rect">
              <a:avLst/>
            </a:prstGeom>
            <a:noFill/>
          </p:spPr>
          <p:txBody>
            <a:bodyPr wrap="square" rtlCol="0">
              <a:spAutoFit/>
            </a:bodyPr>
            <a:lstStyle/>
            <a:p>
              <a:r>
                <a:rPr lang="en-US" sz="2400" dirty="0">
                  <a:latin typeface="Times New Roman"/>
                  <a:cs typeface="Times New Roman"/>
                </a:rPr>
                <a:t>1001</a:t>
              </a:r>
            </a:p>
            <a:p>
              <a:r>
                <a:rPr lang="en-US" sz="2400" dirty="0">
                  <a:latin typeface="Times New Roman"/>
                  <a:cs typeface="Times New Roman"/>
                </a:rPr>
                <a:t>1002</a:t>
              </a:r>
            </a:p>
            <a:p>
              <a:r>
                <a:rPr lang="en-US" sz="2400" dirty="0">
                  <a:latin typeface="Times New Roman"/>
                  <a:cs typeface="Times New Roman"/>
                </a:rPr>
                <a:t>1003</a:t>
              </a:r>
            </a:p>
            <a:p>
              <a:r>
                <a:rPr lang="en-US" sz="2400" dirty="0">
                  <a:latin typeface="Times New Roman"/>
                  <a:cs typeface="Times New Roman"/>
                </a:rPr>
                <a:t>1004</a:t>
              </a:r>
            </a:p>
            <a:p>
              <a:r>
                <a:rPr lang="en-US" sz="2400" dirty="0">
                  <a:latin typeface="Times New Roman"/>
                  <a:cs typeface="Times New Roman"/>
                </a:rPr>
                <a:t>1005</a:t>
              </a:r>
            </a:p>
          </p:txBody>
        </p:sp>
        <p:cxnSp>
          <p:nvCxnSpPr>
            <p:cNvPr id="26" name="Straight Connector 25">
              <a:extLst>
                <a:ext uri="{FF2B5EF4-FFF2-40B4-BE49-F238E27FC236}">
                  <a16:creationId xmlns:a16="http://schemas.microsoft.com/office/drawing/2014/main" id="{BD2CF7B0-102D-5240-9D1D-819C4FC4AC9A}"/>
                </a:ext>
              </a:extLst>
            </p:cNvPr>
            <p:cNvCxnSpPr>
              <a:endCxn id="25" idx="1"/>
            </p:cNvCxnSpPr>
            <p:nvPr/>
          </p:nvCxnSpPr>
          <p:spPr>
            <a:xfrm flipV="1">
              <a:off x="1549400" y="5241160"/>
              <a:ext cx="2207224" cy="727840"/>
            </a:xfrm>
            <a:prstGeom prst="line">
              <a:avLst/>
            </a:prstGeom>
            <a:ln w="38100" cmpd="sng">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9E8BBC6-085A-7D40-9927-7ACCABAA6F73}"/>
                </a:ext>
              </a:extLst>
            </p:cNvPr>
            <p:cNvCxnSpPr/>
            <p:nvPr/>
          </p:nvCxnSpPr>
          <p:spPr>
            <a:xfrm>
              <a:off x="1549400" y="5241160"/>
              <a:ext cx="2207224" cy="359540"/>
            </a:xfrm>
            <a:prstGeom prst="line">
              <a:avLst/>
            </a:prstGeom>
            <a:ln w="38100" cmpd="sng">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4B28C876-88BE-084D-9136-767D9D3F57AB}"/>
                </a:ext>
              </a:extLst>
            </p:cNvPr>
            <p:cNvCxnSpPr/>
            <p:nvPr/>
          </p:nvCxnSpPr>
          <p:spPr>
            <a:xfrm flipV="1">
              <a:off x="1549400" y="4521200"/>
              <a:ext cx="2207224" cy="1079500"/>
            </a:xfrm>
            <a:prstGeom prst="line">
              <a:avLst/>
            </a:prstGeom>
            <a:ln w="38100" cmpd="sng">
              <a:prstDash val="dash"/>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CE936021-6D21-504D-BDB9-DF830CA7BF0A}"/>
                </a:ext>
              </a:extLst>
            </p:cNvPr>
            <p:cNvCxnSpPr/>
            <p:nvPr/>
          </p:nvCxnSpPr>
          <p:spPr>
            <a:xfrm>
              <a:off x="1549400" y="4885120"/>
              <a:ext cx="2207224" cy="1083880"/>
            </a:xfrm>
            <a:prstGeom prst="line">
              <a:avLst/>
            </a:prstGeom>
            <a:ln w="38100" cmpd="sng">
              <a:prstDash val="dash"/>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4F367DF-EA27-7647-992B-4E4BBE789307}"/>
                </a:ext>
              </a:extLst>
            </p:cNvPr>
            <p:cNvCxnSpPr/>
            <p:nvPr/>
          </p:nvCxnSpPr>
          <p:spPr>
            <a:xfrm>
              <a:off x="1549400" y="4521200"/>
              <a:ext cx="2207224" cy="363920"/>
            </a:xfrm>
            <a:prstGeom prst="line">
              <a:avLst/>
            </a:prstGeom>
            <a:ln w="38100" cmpd="sng">
              <a:prstDash val="dash"/>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FD625E45-FD59-AE45-8704-062677A85B38}"/>
                </a:ext>
              </a:extLst>
            </p:cNvPr>
            <p:cNvSpPr txBox="1"/>
            <p:nvPr/>
          </p:nvSpPr>
          <p:spPr>
            <a:xfrm>
              <a:off x="3387036" y="3439634"/>
              <a:ext cx="1651000" cy="830997"/>
            </a:xfrm>
            <a:prstGeom prst="rect">
              <a:avLst/>
            </a:prstGeom>
            <a:noFill/>
          </p:spPr>
          <p:txBody>
            <a:bodyPr wrap="square" rtlCol="0">
              <a:spAutoFit/>
            </a:bodyPr>
            <a:lstStyle/>
            <a:p>
              <a:r>
                <a:rPr lang="en-US" sz="2400" dirty="0">
                  <a:latin typeface="Times New Roman"/>
                  <a:cs typeface="Times New Roman"/>
                </a:rPr>
                <a:t>Genotypic  profile		</a:t>
              </a:r>
            </a:p>
          </p:txBody>
        </p:sp>
        <p:sp>
          <p:nvSpPr>
            <p:cNvPr id="32" name="Rounded Rectangle 31">
              <a:extLst>
                <a:ext uri="{FF2B5EF4-FFF2-40B4-BE49-F238E27FC236}">
                  <a16:creationId xmlns:a16="http://schemas.microsoft.com/office/drawing/2014/main" id="{B2C6DE33-E002-3B49-BAAA-0A7EDA6DA919}"/>
                </a:ext>
              </a:extLst>
            </p:cNvPr>
            <p:cNvSpPr/>
            <p:nvPr/>
          </p:nvSpPr>
          <p:spPr>
            <a:xfrm>
              <a:off x="5816600" y="3440667"/>
              <a:ext cx="2654300" cy="266803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imes New Roman"/>
                  <a:cs typeface="Times New Roman"/>
                </a:rPr>
                <a:t>Causative variants for each individual</a:t>
              </a:r>
            </a:p>
          </p:txBody>
        </p:sp>
        <p:sp>
          <p:nvSpPr>
            <p:cNvPr id="33" name="Rectangle 32">
              <a:extLst>
                <a:ext uri="{FF2B5EF4-FFF2-40B4-BE49-F238E27FC236}">
                  <a16:creationId xmlns:a16="http://schemas.microsoft.com/office/drawing/2014/main" id="{2442F89F-71E5-8345-8BB2-082BC55C3614}"/>
                </a:ext>
              </a:extLst>
            </p:cNvPr>
            <p:cNvSpPr/>
            <p:nvPr/>
          </p:nvSpPr>
          <p:spPr>
            <a:xfrm>
              <a:off x="7767746" y="4044160"/>
              <a:ext cx="723036"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cs typeface="Times New Roman"/>
                </a:rPr>
                <a:t>?</a:t>
              </a:r>
            </a:p>
          </p:txBody>
        </p:sp>
      </p:grpSp>
      <p:sp>
        <p:nvSpPr>
          <p:cNvPr id="34" name="TextBox 33">
            <a:extLst>
              <a:ext uri="{FF2B5EF4-FFF2-40B4-BE49-F238E27FC236}">
                <a16:creationId xmlns:a16="http://schemas.microsoft.com/office/drawing/2014/main" id="{C272FF0D-B2D7-E544-8121-95732C6F0033}"/>
              </a:ext>
            </a:extLst>
          </p:cNvPr>
          <p:cNvSpPr txBox="1"/>
          <p:nvPr/>
        </p:nvSpPr>
        <p:spPr>
          <a:xfrm>
            <a:off x="8786265" y="1728957"/>
            <a:ext cx="2654297" cy="1569660"/>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Data Provided by </a:t>
            </a:r>
          </a:p>
          <a:p>
            <a:r>
              <a:rPr lang="en-US" sz="2400" dirty="0">
                <a:latin typeface="Times New Roman" panose="02020603050405020304" pitchFamily="18" charset="0"/>
                <a:cs typeface="Times New Roman" panose="02020603050405020304" pitchFamily="18" charset="0"/>
              </a:rPr>
              <a:t>Dr. Stephen </a:t>
            </a:r>
            <a:r>
              <a:rPr lang="en-US" sz="2400" dirty="0" err="1">
                <a:latin typeface="Times New Roman" panose="02020603050405020304" pitchFamily="18" charset="0"/>
                <a:cs typeface="Times New Roman" panose="02020603050405020304" pitchFamily="18" charset="0"/>
              </a:rPr>
              <a:t>Meyn</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SickKids Genome </a:t>
            </a:r>
          </a:p>
          <a:p>
            <a:r>
              <a:rPr lang="en-US" sz="2400" dirty="0">
                <a:latin typeface="Times New Roman" panose="02020603050405020304" pitchFamily="18" charset="0"/>
                <a:cs typeface="Times New Roman" panose="02020603050405020304" pitchFamily="18" charset="0"/>
              </a:rPr>
              <a:t>Clinic, Toronto</a:t>
            </a:r>
          </a:p>
        </p:txBody>
      </p:sp>
      <p:grpSp>
        <p:nvGrpSpPr>
          <p:cNvPr id="35" name="Group 34">
            <a:extLst>
              <a:ext uri="{FF2B5EF4-FFF2-40B4-BE49-F238E27FC236}">
                <a16:creationId xmlns:a16="http://schemas.microsoft.com/office/drawing/2014/main" id="{F3164B58-D2C0-B441-917F-AE63D58E616F}"/>
              </a:ext>
            </a:extLst>
          </p:cNvPr>
          <p:cNvGrpSpPr/>
          <p:nvPr/>
        </p:nvGrpSpPr>
        <p:grpSpPr>
          <a:xfrm>
            <a:off x="393385" y="6422397"/>
            <a:ext cx="10871733" cy="385346"/>
            <a:chOff x="482600" y="6435586"/>
            <a:chExt cx="8610600" cy="385346"/>
          </a:xfrm>
        </p:grpSpPr>
        <p:sp>
          <p:nvSpPr>
            <p:cNvPr id="36" name="Text Box 4">
              <a:extLst>
                <a:ext uri="{FF2B5EF4-FFF2-40B4-BE49-F238E27FC236}">
                  <a16:creationId xmlns:a16="http://schemas.microsoft.com/office/drawing/2014/main" id="{DE632C42-3637-6E44-BD09-B0DBAF2264A9}"/>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37" name="Text Box 5">
              <a:extLst>
                <a:ext uri="{FF2B5EF4-FFF2-40B4-BE49-F238E27FC236}">
                  <a16:creationId xmlns:a16="http://schemas.microsoft.com/office/drawing/2014/main" id="{D20DAF30-9DAC-044C-A698-1E3DB9A732AF}"/>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38" name="Text Box 6">
              <a:extLst>
                <a:ext uri="{FF2B5EF4-FFF2-40B4-BE49-F238E27FC236}">
                  <a16:creationId xmlns:a16="http://schemas.microsoft.com/office/drawing/2014/main" id="{2E7A98C0-E940-C543-992F-5BF9CC6DE977}"/>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2792182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11</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00A05CC-D15C-A743-94FB-60AAE1A547E5}"/>
              </a:ext>
            </a:extLst>
          </p:cNvPr>
          <p:cNvSpPr txBox="1"/>
          <p:nvPr/>
        </p:nvSpPr>
        <p:spPr>
          <a:xfrm>
            <a:off x="129241" y="78518"/>
            <a:ext cx="6762966" cy="523220"/>
          </a:xfrm>
          <a:prstGeom prst="rect">
            <a:avLst/>
          </a:prstGeom>
          <a:noFill/>
        </p:spPr>
        <p:txBody>
          <a:bodyPr wrap="square" rtlCol="0">
            <a:spAutoFit/>
          </a:bodyPr>
          <a:lstStyle/>
          <a:p>
            <a:r>
              <a:rPr lang="en-US" sz="2800" b="1" dirty="0">
                <a:highlight>
                  <a:srgbClr val="FFFF00"/>
                </a:highlight>
                <a:latin typeface="Times New Roman"/>
                <a:cs typeface="Times New Roman"/>
              </a:rPr>
              <a:t>Whole Genome data</a:t>
            </a:r>
            <a:r>
              <a:rPr lang="en-US" sz="2800" b="1" dirty="0">
                <a:latin typeface="Times New Roman"/>
                <a:cs typeface="Times New Roman"/>
              </a:rPr>
              <a:t>: SickKids4</a:t>
            </a:r>
          </a:p>
        </p:txBody>
      </p:sp>
      <p:grpSp>
        <p:nvGrpSpPr>
          <p:cNvPr id="21" name="Group 20">
            <a:extLst>
              <a:ext uri="{FF2B5EF4-FFF2-40B4-BE49-F238E27FC236}">
                <a16:creationId xmlns:a16="http://schemas.microsoft.com/office/drawing/2014/main" id="{829FA29A-D1C1-4E44-8FBA-4E312EC3E413}"/>
              </a:ext>
            </a:extLst>
          </p:cNvPr>
          <p:cNvGrpSpPr/>
          <p:nvPr/>
        </p:nvGrpSpPr>
        <p:grpSpPr>
          <a:xfrm>
            <a:off x="66987" y="1238267"/>
            <a:ext cx="11826038" cy="5405772"/>
            <a:chOff x="589923" y="925976"/>
            <a:chExt cx="11917405" cy="5231756"/>
          </a:xfrm>
        </p:grpSpPr>
        <p:grpSp>
          <p:nvGrpSpPr>
            <p:cNvPr id="13" name="Group 12">
              <a:extLst>
                <a:ext uri="{FF2B5EF4-FFF2-40B4-BE49-F238E27FC236}">
                  <a16:creationId xmlns:a16="http://schemas.microsoft.com/office/drawing/2014/main" id="{F21919EE-C029-FA45-9090-7F58D26B5D44}"/>
                </a:ext>
              </a:extLst>
            </p:cNvPr>
            <p:cNvGrpSpPr/>
            <p:nvPr/>
          </p:nvGrpSpPr>
          <p:grpSpPr>
            <a:xfrm>
              <a:off x="589923" y="2129740"/>
              <a:ext cx="6175692" cy="3473037"/>
              <a:chOff x="625032" y="1006996"/>
              <a:chExt cx="6175692" cy="3473037"/>
            </a:xfrm>
          </p:grpSpPr>
          <p:sp>
            <p:nvSpPr>
              <p:cNvPr id="2" name="Rounded Rectangle 1">
                <a:extLst>
                  <a:ext uri="{FF2B5EF4-FFF2-40B4-BE49-F238E27FC236}">
                    <a16:creationId xmlns:a16="http://schemas.microsoft.com/office/drawing/2014/main" id="{70398D10-601F-3541-865D-A306FD32097B}"/>
                  </a:ext>
                </a:extLst>
              </p:cNvPr>
              <p:cNvSpPr/>
              <p:nvPr/>
            </p:nvSpPr>
            <p:spPr>
              <a:xfrm>
                <a:off x="625032" y="1006996"/>
                <a:ext cx="2534855" cy="1261641"/>
              </a:xfrm>
              <a:prstGeom prst="round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Disease Phenotype specific Selected gene list</a:t>
                </a:r>
              </a:p>
            </p:txBody>
          </p:sp>
          <p:sp>
            <p:nvSpPr>
              <p:cNvPr id="8" name="Half Frame 7">
                <a:extLst>
                  <a:ext uri="{FF2B5EF4-FFF2-40B4-BE49-F238E27FC236}">
                    <a16:creationId xmlns:a16="http://schemas.microsoft.com/office/drawing/2014/main" id="{7E455ADA-0401-2349-95B0-88A3996CB8F1}"/>
                  </a:ext>
                </a:extLst>
              </p:cNvPr>
              <p:cNvSpPr/>
              <p:nvPr/>
            </p:nvSpPr>
            <p:spPr>
              <a:xfrm rot="7773823">
                <a:off x="2225686" y="1975625"/>
                <a:ext cx="1868400" cy="1535779"/>
              </a:xfrm>
              <a:prstGeom prst="halfFrame">
                <a:avLst>
                  <a:gd name="adj1" fmla="val 13425"/>
                  <a:gd name="adj2" fmla="val 11710"/>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D82FFBC3-1D87-8141-ACCE-1FD421BCA762}"/>
                  </a:ext>
                </a:extLst>
              </p:cNvPr>
              <p:cNvGrpSpPr/>
              <p:nvPr/>
            </p:nvGrpSpPr>
            <p:grpSpPr>
              <a:xfrm>
                <a:off x="625032" y="3021623"/>
                <a:ext cx="2534855" cy="1458410"/>
                <a:chOff x="625032" y="3021623"/>
                <a:chExt cx="2534855" cy="1458410"/>
              </a:xfrm>
            </p:grpSpPr>
            <p:sp>
              <p:nvSpPr>
                <p:cNvPr id="5" name="Rounded Rectangle 4">
                  <a:extLst>
                    <a:ext uri="{FF2B5EF4-FFF2-40B4-BE49-F238E27FC236}">
                      <a16:creationId xmlns:a16="http://schemas.microsoft.com/office/drawing/2014/main" id="{90A38FDB-BEC7-1A45-AAE6-71D8BAF87D05}"/>
                    </a:ext>
                  </a:extLst>
                </p:cNvPr>
                <p:cNvSpPr/>
                <p:nvPr/>
              </p:nvSpPr>
              <p:spPr>
                <a:xfrm>
                  <a:off x="625032" y="3021623"/>
                  <a:ext cx="2534855" cy="1458410"/>
                </a:xfrm>
                <a:prstGeom prst="round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Whole Genome data </a:t>
                  </a:r>
                </a:p>
                <a:p>
                  <a:pPr algn="ctr"/>
                  <a:endParaRPr lang="en-US" dirty="0"/>
                </a:p>
                <a:p>
                  <a:pPr algn="ctr"/>
                  <a:r>
                    <a:rPr lang="en-US" sz="2000" dirty="0">
                      <a:latin typeface="Times New Roman" panose="02020603050405020304" pitchFamily="18" charset="0"/>
                      <a:cs typeface="Times New Roman" panose="02020603050405020304" pitchFamily="18" charset="0"/>
                      <a:sym typeface="Wingdings" pitchFamily="2" charset="2"/>
                    </a:rPr>
                    <a:t>Variant Annotation </a:t>
                  </a:r>
                </a:p>
                <a:p>
                  <a:pPr algn="ctr"/>
                  <a:endParaRPr lang="en-US" dirty="0">
                    <a:sym typeface="Wingdings" pitchFamily="2" charset="2"/>
                  </a:endParaRPr>
                </a:p>
                <a:p>
                  <a:pPr algn="ctr"/>
                  <a:r>
                    <a:rPr lang="en-US" dirty="0">
                      <a:sym typeface="Wingdings" pitchFamily="2" charset="2"/>
                    </a:rPr>
                    <a:t> </a:t>
                  </a:r>
                  <a:r>
                    <a:rPr lang="en-US" sz="2000" dirty="0">
                      <a:latin typeface="Times New Roman" panose="02020603050405020304" pitchFamily="18" charset="0"/>
                      <a:cs typeface="Times New Roman" panose="02020603050405020304" pitchFamily="18" charset="0"/>
                      <a:sym typeface="Wingdings" pitchFamily="2" charset="2"/>
                    </a:rPr>
                    <a:t>Quality Control</a:t>
                  </a:r>
                  <a:endParaRPr lang="en-US" sz="2000" dirty="0">
                    <a:latin typeface="Times New Roman" panose="02020603050405020304" pitchFamily="18" charset="0"/>
                    <a:cs typeface="Times New Roman" panose="02020603050405020304" pitchFamily="18" charset="0"/>
                  </a:endParaRPr>
                </a:p>
              </p:txBody>
            </p:sp>
            <p:sp>
              <p:nvSpPr>
                <p:cNvPr id="9" name="Down Arrow 8">
                  <a:extLst>
                    <a:ext uri="{FF2B5EF4-FFF2-40B4-BE49-F238E27FC236}">
                      <a16:creationId xmlns:a16="http://schemas.microsoft.com/office/drawing/2014/main" id="{51C469E4-C967-0D48-BB19-03D811DD3766}"/>
                    </a:ext>
                  </a:extLst>
                </p:cNvPr>
                <p:cNvSpPr/>
                <p:nvPr/>
              </p:nvSpPr>
              <p:spPr>
                <a:xfrm>
                  <a:off x="1892459" y="3320757"/>
                  <a:ext cx="127321" cy="34072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5F638937-8746-6C43-A60C-C91D43453D1B}"/>
                    </a:ext>
                  </a:extLst>
                </p:cNvPr>
                <p:cNvSpPr/>
                <p:nvPr/>
              </p:nvSpPr>
              <p:spPr>
                <a:xfrm>
                  <a:off x="1882814" y="3901419"/>
                  <a:ext cx="127321" cy="34072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ounded Rectangle 10">
                <a:extLst>
                  <a:ext uri="{FF2B5EF4-FFF2-40B4-BE49-F238E27FC236}">
                    <a16:creationId xmlns:a16="http://schemas.microsoft.com/office/drawing/2014/main" id="{7C463051-535A-1C48-9360-7BE0A59CD89A}"/>
                  </a:ext>
                </a:extLst>
              </p:cNvPr>
              <p:cNvSpPr/>
              <p:nvPr/>
            </p:nvSpPr>
            <p:spPr>
              <a:xfrm>
                <a:off x="4346891" y="1579941"/>
                <a:ext cx="2453833" cy="1867408"/>
              </a:xfrm>
              <a:prstGeom prst="round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Search for Impact rare variants in whole genome</a:t>
                </a:r>
              </a:p>
            </p:txBody>
          </p:sp>
        </p:grpSp>
        <p:sp>
          <p:nvSpPr>
            <p:cNvPr id="14" name="Down Arrow Callout 13">
              <a:extLst>
                <a:ext uri="{FF2B5EF4-FFF2-40B4-BE49-F238E27FC236}">
                  <a16:creationId xmlns:a16="http://schemas.microsoft.com/office/drawing/2014/main" id="{C7991C2A-0DD2-C94C-9807-B30A63FCDC0D}"/>
                </a:ext>
              </a:extLst>
            </p:cNvPr>
            <p:cNvSpPr/>
            <p:nvPr/>
          </p:nvSpPr>
          <p:spPr>
            <a:xfrm>
              <a:off x="3923818" y="925976"/>
              <a:ext cx="3302481" cy="1776710"/>
            </a:xfrm>
            <a:prstGeom prst="down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Coding region Mechanisms</a:t>
              </a:r>
            </a:p>
            <a:p>
              <a:pPr algn="ctr"/>
              <a:r>
                <a:rPr lang="en-US" sz="2200" dirty="0">
                  <a:latin typeface="Times New Roman" panose="02020603050405020304" pitchFamily="18" charset="0"/>
                  <a:cs typeface="Times New Roman" panose="02020603050405020304" pitchFamily="18" charset="0"/>
                </a:rPr>
                <a:t>Clinical, Missense, Nonsense, Indel, Splicing</a:t>
              </a:r>
            </a:p>
          </p:txBody>
        </p:sp>
        <p:sp>
          <p:nvSpPr>
            <p:cNvPr id="16" name="Up Arrow Callout 15">
              <a:extLst>
                <a:ext uri="{FF2B5EF4-FFF2-40B4-BE49-F238E27FC236}">
                  <a16:creationId xmlns:a16="http://schemas.microsoft.com/office/drawing/2014/main" id="{C2A27AE1-9B4D-984D-82AA-1F857594D574}"/>
                </a:ext>
              </a:extLst>
            </p:cNvPr>
            <p:cNvSpPr/>
            <p:nvPr/>
          </p:nvSpPr>
          <p:spPr>
            <a:xfrm>
              <a:off x="4311782" y="4570093"/>
              <a:ext cx="2453833" cy="1587639"/>
            </a:xfrm>
            <a:prstGeom prst="up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Consensus prediction for Missense variants</a:t>
              </a:r>
            </a:p>
          </p:txBody>
        </p:sp>
        <p:sp>
          <p:nvSpPr>
            <p:cNvPr id="17" name="Right Arrow 16">
              <a:extLst>
                <a:ext uri="{FF2B5EF4-FFF2-40B4-BE49-F238E27FC236}">
                  <a16:creationId xmlns:a16="http://schemas.microsoft.com/office/drawing/2014/main" id="{1389ED88-ED0D-2947-B16C-971DFC51A27C}"/>
                </a:ext>
              </a:extLst>
            </p:cNvPr>
            <p:cNvSpPr/>
            <p:nvPr/>
          </p:nvSpPr>
          <p:spPr>
            <a:xfrm>
              <a:off x="6765616" y="3599727"/>
              <a:ext cx="723204" cy="289367"/>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BDDDD44-06B4-544A-BDA6-87A00C6A3DA9}"/>
                </a:ext>
              </a:extLst>
            </p:cNvPr>
            <p:cNvSpPr/>
            <p:nvPr/>
          </p:nvSpPr>
          <p:spPr>
            <a:xfrm>
              <a:off x="7488820" y="2969468"/>
              <a:ext cx="2716351" cy="167063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Match with Pedigree, Inheritance pattern, OMIM disease description</a:t>
              </a:r>
            </a:p>
          </p:txBody>
        </p:sp>
        <p:sp>
          <p:nvSpPr>
            <p:cNvPr id="19" name="Right Arrow 18">
              <a:extLst>
                <a:ext uri="{FF2B5EF4-FFF2-40B4-BE49-F238E27FC236}">
                  <a16:creationId xmlns:a16="http://schemas.microsoft.com/office/drawing/2014/main" id="{E726342B-3C7F-C944-87EC-9550033AF511}"/>
                </a:ext>
              </a:extLst>
            </p:cNvPr>
            <p:cNvSpPr/>
            <p:nvPr/>
          </p:nvSpPr>
          <p:spPr>
            <a:xfrm>
              <a:off x="10205171" y="3617684"/>
              <a:ext cx="490513" cy="277904"/>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laque 19">
              <a:extLst>
                <a:ext uri="{FF2B5EF4-FFF2-40B4-BE49-F238E27FC236}">
                  <a16:creationId xmlns:a16="http://schemas.microsoft.com/office/drawing/2014/main" id="{9289A8D9-65A5-1C49-9F6E-C32C58556D54}"/>
                </a:ext>
              </a:extLst>
            </p:cNvPr>
            <p:cNvSpPr/>
            <p:nvPr/>
          </p:nvSpPr>
          <p:spPr>
            <a:xfrm>
              <a:off x="10711673" y="3125753"/>
              <a:ext cx="1795655" cy="1237314"/>
            </a:xfrm>
            <a:prstGeom prst="plaque">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Causative Variant(s)</a:t>
              </a:r>
            </a:p>
          </p:txBody>
        </p:sp>
      </p:grpSp>
      <p:sp>
        <p:nvSpPr>
          <p:cNvPr id="6" name="Teardrop 5">
            <a:extLst>
              <a:ext uri="{FF2B5EF4-FFF2-40B4-BE49-F238E27FC236}">
                <a16:creationId xmlns:a16="http://schemas.microsoft.com/office/drawing/2014/main" id="{3EB04B43-22E0-E34C-BD35-A3E4875DE86B}"/>
              </a:ext>
            </a:extLst>
          </p:cNvPr>
          <p:cNvSpPr/>
          <p:nvPr/>
        </p:nvSpPr>
        <p:spPr>
          <a:xfrm rot="6117962">
            <a:off x="129901" y="1119366"/>
            <a:ext cx="1266571" cy="1413756"/>
          </a:xfrm>
          <a:prstGeom prst="teardrop">
            <a:avLst/>
          </a:prstGeom>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sz="2000" dirty="0">
                <a:latin typeface="Times New Roman" panose="02020603050405020304" pitchFamily="18" charset="0"/>
                <a:cs typeface="Times New Roman" panose="02020603050405020304" pitchFamily="18" charset="0"/>
              </a:rPr>
              <a:t>HPO, </a:t>
            </a:r>
            <a:r>
              <a:rPr lang="en-US" sz="2000" dirty="0" err="1">
                <a:latin typeface="Times New Roman" panose="02020603050405020304" pitchFamily="18" charset="0"/>
                <a:cs typeface="Times New Roman" panose="02020603050405020304" pitchFamily="18" charset="0"/>
              </a:rPr>
              <a:t>dbNSFP</a:t>
            </a:r>
            <a:endParaRPr lang="en-US" sz="2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3A703D6D-7637-BD45-ABC6-4CC821B780AE}"/>
              </a:ext>
            </a:extLst>
          </p:cNvPr>
          <p:cNvSpPr txBox="1"/>
          <p:nvPr/>
        </p:nvSpPr>
        <p:spPr>
          <a:xfrm>
            <a:off x="6053929" y="168733"/>
            <a:ext cx="4041341" cy="954107"/>
          </a:xfrm>
          <a:prstGeom prst="rect">
            <a:avLst/>
          </a:prstGeom>
          <a:noFill/>
          <a:ln>
            <a:solidFill>
              <a:schemeClr val="tx1"/>
            </a:solidFill>
          </a:ln>
        </p:spPr>
        <p:txBody>
          <a:bodyPr wrap="square" rtlCol="0">
            <a:spAutoFit/>
          </a:bodyPr>
          <a:lstStyle/>
          <a:p>
            <a:r>
              <a:rPr lang="en-US" sz="2800" dirty="0">
                <a:latin typeface="Times New Roman"/>
                <a:cs typeface="Times New Roman"/>
              </a:rPr>
              <a:t>Identify causative variants for Rare Pediatric Disease</a:t>
            </a:r>
          </a:p>
        </p:txBody>
      </p:sp>
      <p:grpSp>
        <p:nvGrpSpPr>
          <p:cNvPr id="22" name="Group 21">
            <a:extLst>
              <a:ext uri="{FF2B5EF4-FFF2-40B4-BE49-F238E27FC236}">
                <a16:creationId xmlns:a16="http://schemas.microsoft.com/office/drawing/2014/main" id="{D44993E5-034E-BC48-8E69-682995F2A073}"/>
              </a:ext>
            </a:extLst>
          </p:cNvPr>
          <p:cNvGrpSpPr/>
          <p:nvPr/>
        </p:nvGrpSpPr>
        <p:grpSpPr>
          <a:xfrm>
            <a:off x="516532" y="6520924"/>
            <a:ext cx="10871733" cy="385346"/>
            <a:chOff x="482600" y="6435586"/>
            <a:chExt cx="8610600" cy="385346"/>
          </a:xfrm>
        </p:grpSpPr>
        <p:sp>
          <p:nvSpPr>
            <p:cNvPr id="24" name="Text Box 4">
              <a:extLst>
                <a:ext uri="{FF2B5EF4-FFF2-40B4-BE49-F238E27FC236}">
                  <a16:creationId xmlns:a16="http://schemas.microsoft.com/office/drawing/2014/main" id="{6B5EAF51-CAD2-354C-9BD4-D0D096D49B8C}"/>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25" name="Text Box 5">
              <a:extLst>
                <a:ext uri="{FF2B5EF4-FFF2-40B4-BE49-F238E27FC236}">
                  <a16:creationId xmlns:a16="http://schemas.microsoft.com/office/drawing/2014/main" id="{100B1DF3-1E52-464C-9FF7-3C2B8E1C440F}"/>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26" name="Text Box 6">
              <a:extLst>
                <a:ext uri="{FF2B5EF4-FFF2-40B4-BE49-F238E27FC236}">
                  <a16:creationId xmlns:a16="http://schemas.microsoft.com/office/drawing/2014/main" id="{379FCD97-43DE-8447-8B00-AA64DF2717DF}"/>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27" name="Down Arrow Callout 26">
            <a:extLst>
              <a:ext uri="{FF2B5EF4-FFF2-40B4-BE49-F238E27FC236}">
                <a16:creationId xmlns:a16="http://schemas.microsoft.com/office/drawing/2014/main" id="{A1F1A923-E947-474D-ADAF-6951B364CE7D}"/>
              </a:ext>
            </a:extLst>
          </p:cNvPr>
          <p:cNvSpPr/>
          <p:nvPr/>
        </p:nvSpPr>
        <p:spPr>
          <a:xfrm rot="1477066">
            <a:off x="8175115" y="1432050"/>
            <a:ext cx="3353556" cy="2416240"/>
          </a:xfrm>
          <a:prstGeom prst="down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latin typeface="Times New Roman" panose="02020603050405020304" pitchFamily="18" charset="0"/>
                <a:ea typeface="Calibri" panose="020F0502020204030204" pitchFamily="34" charset="0"/>
                <a:cs typeface="Times New Roman" panose="02020603050405020304" pitchFamily="18" charset="0"/>
              </a:rPr>
              <a:t>Match based on the degree of overlap of the OMIM disease description for the gene and patient’s phenotypes</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938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12</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DB0C05B-7B55-C541-9D34-B8F99BF96C74}"/>
              </a:ext>
            </a:extLst>
          </p:cNvPr>
          <p:cNvSpPr txBox="1"/>
          <p:nvPr/>
        </p:nvSpPr>
        <p:spPr>
          <a:xfrm>
            <a:off x="2075246" y="0"/>
            <a:ext cx="7975599" cy="830997"/>
          </a:xfrm>
          <a:prstGeom prst="rect">
            <a:avLst/>
          </a:prstGeom>
          <a:noFill/>
        </p:spPr>
        <p:txBody>
          <a:bodyPr wrap="square" rtlCol="0">
            <a:spAutoFit/>
          </a:bodyPr>
          <a:lstStyle/>
          <a:p>
            <a:pPr marL="1892300" indent="-1892300"/>
            <a:r>
              <a:rPr lang="en-US" sz="2400" b="1" dirty="0">
                <a:solidFill>
                  <a:srgbClr val="000000"/>
                </a:solidFill>
                <a:latin typeface="Times New Roman"/>
                <a:cs typeface="Times New Roman"/>
              </a:rPr>
              <a:t>Case Study 1: C2 Novel variant with Probable match with disease description </a:t>
            </a:r>
          </a:p>
        </p:txBody>
      </p:sp>
      <p:graphicFrame>
        <p:nvGraphicFramePr>
          <p:cNvPr id="5" name="Table 4">
            <a:extLst>
              <a:ext uri="{FF2B5EF4-FFF2-40B4-BE49-F238E27FC236}">
                <a16:creationId xmlns:a16="http://schemas.microsoft.com/office/drawing/2014/main" id="{2326A02B-6257-C944-BEEA-A2ECC1BCC011}"/>
              </a:ext>
            </a:extLst>
          </p:cNvPr>
          <p:cNvGraphicFramePr>
            <a:graphicFrameLocks noGrp="1"/>
          </p:cNvGraphicFramePr>
          <p:nvPr>
            <p:extLst>
              <p:ext uri="{D42A27DB-BD31-4B8C-83A1-F6EECF244321}">
                <p14:modId xmlns:p14="http://schemas.microsoft.com/office/powerpoint/2010/main" val="1774097705"/>
              </p:ext>
            </p:extLst>
          </p:nvPr>
        </p:nvGraphicFramePr>
        <p:xfrm>
          <a:off x="2189546" y="914400"/>
          <a:ext cx="8077200" cy="939800"/>
        </p:xfrm>
        <a:graphic>
          <a:graphicData uri="http://schemas.openxmlformats.org/drawingml/2006/table">
            <a:tbl>
              <a:tblPr>
                <a:tableStyleId>{616DA210-FB5B-4158-B5E0-FEB733F419BA}</a:tableStyleId>
              </a:tblPr>
              <a:tblGrid>
                <a:gridCol w="1282699">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2006600">
                  <a:extLst>
                    <a:ext uri="{9D8B030D-6E8A-4147-A177-3AD203B41FA5}">
                      <a16:colId xmlns:a16="http://schemas.microsoft.com/office/drawing/2014/main" val="20003"/>
                    </a:ext>
                  </a:extLst>
                </a:gridCol>
                <a:gridCol w="977900">
                  <a:extLst>
                    <a:ext uri="{9D8B030D-6E8A-4147-A177-3AD203B41FA5}">
                      <a16:colId xmlns:a16="http://schemas.microsoft.com/office/drawing/2014/main" val="20004"/>
                    </a:ext>
                  </a:extLst>
                </a:gridCol>
                <a:gridCol w="1422401">
                  <a:extLst>
                    <a:ext uri="{9D8B030D-6E8A-4147-A177-3AD203B41FA5}">
                      <a16:colId xmlns:a16="http://schemas.microsoft.com/office/drawing/2014/main" val="20005"/>
                    </a:ext>
                  </a:extLst>
                </a:gridCol>
              </a:tblGrid>
              <a:tr h="190500">
                <a:tc>
                  <a:txBody>
                    <a:bodyPr/>
                    <a:lstStyle/>
                    <a:p>
                      <a:pPr algn="l" fontAlgn="b"/>
                      <a:r>
                        <a:rPr lang="en-US" sz="2000" u="none" strike="noStrike" dirty="0" err="1">
                          <a:effectLst/>
                          <a:latin typeface="Times New Roman"/>
                          <a:cs typeface="Times New Roman"/>
                        </a:rPr>
                        <a:t>Genome_id</a:t>
                      </a:r>
                      <a:endParaRPr lang="en-US" sz="2000" b="1" i="0" u="none" strike="noStrike" dirty="0">
                        <a:solidFill>
                          <a:srgbClr val="000000"/>
                        </a:solidFill>
                        <a:effectLst/>
                        <a:latin typeface="Times New Roman"/>
                        <a:cs typeface="Times New Roman"/>
                      </a:endParaRPr>
                    </a:p>
                  </a:txBody>
                  <a:tcPr marL="12700" marR="12700" marT="12700" marB="0" anchor="ctr"/>
                </a:tc>
                <a:tc>
                  <a:txBody>
                    <a:bodyPr/>
                    <a:lstStyle/>
                    <a:p>
                      <a:pPr algn="l" fontAlgn="b"/>
                      <a:r>
                        <a:rPr lang="en-US" sz="2000" u="none" strike="noStrike" dirty="0">
                          <a:effectLst/>
                          <a:latin typeface="Times New Roman"/>
                          <a:cs typeface="Times New Roman"/>
                        </a:rPr>
                        <a:t>Gender</a:t>
                      </a:r>
                      <a:endParaRPr lang="en-US" sz="2000" b="1" i="0" u="none" strike="noStrike" dirty="0">
                        <a:solidFill>
                          <a:srgbClr val="000000"/>
                        </a:solidFill>
                        <a:effectLst/>
                        <a:latin typeface="Times New Roman"/>
                        <a:cs typeface="Times New Roman"/>
                      </a:endParaRPr>
                    </a:p>
                  </a:txBody>
                  <a:tcPr marL="12700" marR="12700" marT="12700" marB="0" anchor="ctr"/>
                </a:tc>
                <a:tc>
                  <a:txBody>
                    <a:bodyPr/>
                    <a:lstStyle/>
                    <a:p>
                      <a:pPr algn="l" fontAlgn="b"/>
                      <a:r>
                        <a:rPr lang="en-US" sz="2000" u="none" strike="noStrike" dirty="0" err="1">
                          <a:effectLst/>
                          <a:latin typeface="Times New Roman"/>
                          <a:cs typeface="Times New Roman"/>
                        </a:rPr>
                        <a:t>Phenotype_id</a:t>
                      </a:r>
                      <a:endParaRPr lang="en-US" sz="2000" b="1" i="0" u="none" strike="noStrike" dirty="0">
                        <a:solidFill>
                          <a:srgbClr val="000000"/>
                        </a:solidFill>
                        <a:effectLst/>
                        <a:latin typeface="Times New Roman"/>
                        <a:cs typeface="Times New Roman"/>
                      </a:endParaRPr>
                    </a:p>
                  </a:txBody>
                  <a:tcPr marL="12700" marR="12700" marT="12700" marB="0" anchor="ctr"/>
                </a:tc>
                <a:tc>
                  <a:txBody>
                    <a:bodyPr/>
                    <a:lstStyle/>
                    <a:p>
                      <a:pPr algn="l" fontAlgn="b"/>
                      <a:r>
                        <a:rPr lang="en-US" sz="2000" u="none" strike="noStrike" dirty="0" err="1">
                          <a:effectLst/>
                          <a:latin typeface="Times New Roman"/>
                          <a:cs typeface="Times New Roman"/>
                        </a:rPr>
                        <a:t>Chr:Pos:Ref:Alt</a:t>
                      </a:r>
                      <a:endParaRPr lang="en-US" sz="2000" b="1" i="0" u="none" strike="noStrike" dirty="0">
                        <a:solidFill>
                          <a:srgbClr val="000000"/>
                        </a:solidFill>
                        <a:effectLst/>
                        <a:latin typeface="Times New Roman"/>
                        <a:cs typeface="Times New Roman"/>
                      </a:endParaRPr>
                    </a:p>
                  </a:txBody>
                  <a:tcPr marL="12700" marR="12700" marT="12700" marB="0" anchor="ctr"/>
                </a:tc>
                <a:tc>
                  <a:txBody>
                    <a:bodyPr/>
                    <a:lstStyle/>
                    <a:p>
                      <a:pPr algn="l" fontAlgn="b"/>
                      <a:r>
                        <a:rPr lang="en-US" sz="2000" u="none" strike="noStrike" dirty="0">
                          <a:effectLst/>
                          <a:latin typeface="Times New Roman"/>
                          <a:cs typeface="Times New Roman"/>
                        </a:rPr>
                        <a:t>Gene</a:t>
                      </a:r>
                      <a:endParaRPr lang="en-US" sz="2000" b="1" i="0" u="none" strike="noStrike" dirty="0">
                        <a:solidFill>
                          <a:srgbClr val="000000"/>
                        </a:solidFill>
                        <a:effectLst/>
                        <a:latin typeface="Times New Roman"/>
                        <a:cs typeface="Times New Roman"/>
                      </a:endParaRPr>
                    </a:p>
                  </a:txBody>
                  <a:tcPr marL="12700" marR="12700" marT="12700" marB="0" anchor="ctr"/>
                </a:tc>
                <a:tc>
                  <a:txBody>
                    <a:bodyPr/>
                    <a:lstStyle/>
                    <a:p>
                      <a:pPr algn="l" fontAlgn="b"/>
                      <a:r>
                        <a:rPr lang="en-US" sz="2000" u="none" strike="noStrike" dirty="0">
                          <a:effectLst/>
                          <a:latin typeface="Times New Roman"/>
                          <a:cs typeface="Times New Roman"/>
                        </a:rPr>
                        <a:t>Inheritance pattern</a:t>
                      </a:r>
                      <a:endParaRPr lang="en-US" sz="2000" b="1" i="0" u="none" strike="noStrike" dirty="0">
                        <a:solidFill>
                          <a:srgbClr val="000000"/>
                        </a:solidFill>
                        <a:effectLst/>
                        <a:latin typeface="Times New Roman"/>
                        <a:cs typeface="Times New Roman"/>
                      </a:endParaRPr>
                    </a:p>
                  </a:txBody>
                  <a:tcPr marL="12700" marR="12700" marT="12700" marB="0" anchor="ctr"/>
                </a:tc>
                <a:extLst>
                  <a:ext uri="{0D108BD9-81ED-4DB2-BD59-A6C34878D82A}">
                    <a16:rowId xmlns:a16="http://schemas.microsoft.com/office/drawing/2014/main" val="10000"/>
                  </a:ext>
                </a:extLst>
              </a:tr>
              <a:tr h="190500">
                <a:tc>
                  <a:txBody>
                    <a:bodyPr/>
                    <a:lstStyle/>
                    <a:p>
                      <a:pPr algn="ctr" fontAlgn="b"/>
                      <a:r>
                        <a:rPr lang="en-US" sz="2000" u="none" strike="noStrike" dirty="0">
                          <a:effectLst/>
                          <a:latin typeface="Times New Roman"/>
                          <a:cs typeface="Times New Roman"/>
                        </a:rPr>
                        <a:t>1025</a:t>
                      </a:r>
                      <a:endParaRPr lang="en-US" sz="2000" b="0" i="0" u="none" strike="noStrike" dirty="0">
                        <a:solidFill>
                          <a:srgbClr val="000000"/>
                        </a:solidFill>
                        <a:effectLst/>
                        <a:latin typeface="Times New Roman"/>
                        <a:cs typeface="Times New Roman"/>
                      </a:endParaRPr>
                    </a:p>
                  </a:txBody>
                  <a:tcPr marL="12700" marR="12700" marT="12700" marB="0" anchor="ctr"/>
                </a:tc>
                <a:tc>
                  <a:txBody>
                    <a:bodyPr/>
                    <a:lstStyle/>
                    <a:p>
                      <a:pPr algn="ctr" fontAlgn="b"/>
                      <a:r>
                        <a:rPr lang="en-US" sz="2000" u="none" strike="noStrike" dirty="0">
                          <a:effectLst/>
                          <a:latin typeface="Times New Roman"/>
                          <a:cs typeface="Times New Roman"/>
                        </a:rPr>
                        <a:t>F</a:t>
                      </a:r>
                      <a:endParaRPr lang="en-US" sz="2000" b="0" i="0" u="none" strike="noStrike" dirty="0">
                        <a:solidFill>
                          <a:srgbClr val="000000"/>
                        </a:solidFill>
                        <a:effectLst/>
                        <a:latin typeface="Times New Roman"/>
                        <a:cs typeface="Times New Roman"/>
                      </a:endParaRPr>
                    </a:p>
                  </a:txBody>
                  <a:tcPr marL="12700" marR="12700" marT="12700" marB="0" anchor="ctr"/>
                </a:tc>
                <a:tc>
                  <a:txBody>
                    <a:bodyPr/>
                    <a:lstStyle/>
                    <a:p>
                      <a:pPr algn="ctr" fontAlgn="b"/>
                      <a:r>
                        <a:rPr lang="en-US" sz="2000" u="none" strike="noStrike" dirty="0">
                          <a:effectLst/>
                          <a:latin typeface="Times New Roman"/>
                          <a:cs typeface="Times New Roman"/>
                        </a:rPr>
                        <a:t>H</a:t>
                      </a:r>
                      <a:endParaRPr lang="en-US" sz="2000" b="0" i="0" u="none" strike="noStrike" dirty="0">
                        <a:solidFill>
                          <a:srgbClr val="000000"/>
                        </a:solidFill>
                        <a:effectLst/>
                        <a:latin typeface="Times New Roman"/>
                        <a:cs typeface="Times New Roman"/>
                      </a:endParaRPr>
                    </a:p>
                  </a:txBody>
                  <a:tcPr marL="12700" marR="12700" marT="12700" marB="0" anchor="ctr"/>
                </a:tc>
                <a:tc>
                  <a:txBody>
                    <a:bodyPr/>
                    <a:lstStyle/>
                    <a:p>
                      <a:pPr algn="ctr" fontAlgn="b"/>
                      <a:r>
                        <a:rPr lang="en-US" sz="2000" u="none" strike="noStrike" dirty="0">
                          <a:effectLst/>
                          <a:latin typeface="Times New Roman"/>
                          <a:cs typeface="Times New Roman"/>
                        </a:rPr>
                        <a:t>5:36985082:T:TA</a:t>
                      </a:r>
                      <a:endParaRPr lang="en-US" sz="2000" b="0" i="0" u="none" strike="noStrike" dirty="0">
                        <a:solidFill>
                          <a:srgbClr val="000000"/>
                        </a:solidFill>
                        <a:effectLst/>
                        <a:latin typeface="Times New Roman"/>
                        <a:cs typeface="Times New Roman"/>
                      </a:endParaRPr>
                    </a:p>
                  </a:txBody>
                  <a:tcPr marL="12700" marR="12700" marT="12700" marB="0" anchor="ctr"/>
                </a:tc>
                <a:tc>
                  <a:txBody>
                    <a:bodyPr/>
                    <a:lstStyle/>
                    <a:p>
                      <a:pPr algn="ctr" fontAlgn="b"/>
                      <a:r>
                        <a:rPr lang="en-US" sz="2000" u="none" strike="noStrike" dirty="0">
                          <a:effectLst/>
                          <a:latin typeface="Times New Roman"/>
                          <a:cs typeface="Times New Roman"/>
                        </a:rPr>
                        <a:t>NIPBL</a:t>
                      </a:r>
                      <a:endParaRPr lang="en-US" sz="2000" b="0" i="0" u="none" strike="noStrike" dirty="0">
                        <a:solidFill>
                          <a:srgbClr val="000000"/>
                        </a:solidFill>
                        <a:effectLst/>
                        <a:latin typeface="Times New Roman"/>
                        <a:cs typeface="Times New Roman"/>
                      </a:endParaRPr>
                    </a:p>
                  </a:txBody>
                  <a:tcPr marL="12700" marR="12700" marT="12700" marB="0" anchor="ctr"/>
                </a:tc>
                <a:tc>
                  <a:txBody>
                    <a:bodyPr/>
                    <a:lstStyle/>
                    <a:p>
                      <a:pPr algn="ctr" fontAlgn="b"/>
                      <a:r>
                        <a:rPr lang="en-US" sz="2000" u="none" strike="noStrike" dirty="0">
                          <a:effectLst/>
                          <a:latin typeface="Times New Roman"/>
                          <a:cs typeface="Times New Roman"/>
                        </a:rPr>
                        <a:t>AD</a:t>
                      </a:r>
                      <a:endParaRPr lang="en-US" sz="2000" b="0" i="0" u="none" strike="noStrike" dirty="0">
                        <a:solidFill>
                          <a:srgbClr val="000000"/>
                        </a:solidFill>
                        <a:effectLst/>
                        <a:latin typeface="Times New Roman"/>
                        <a:cs typeface="Times New Roman"/>
                      </a:endParaRPr>
                    </a:p>
                  </a:txBody>
                  <a:tcPr marL="12700" marR="12700" marT="12700" marB="0" anchor="ctr"/>
                </a:tc>
                <a:extLst>
                  <a:ext uri="{0D108BD9-81ED-4DB2-BD59-A6C34878D82A}">
                    <a16:rowId xmlns:a16="http://schemas.microsoft.com/office/drawing/2014/main" val="10001"/>
                  </a:ext>
                </a:extLst>
              </a:tr>
            </a:tbl>
          </a:graphicData>
        </a:graphic>
      </p:graphicFrame>
      <p:graphicFrame>
        <p:nvGraphicFramePr>
          <p:cNvPr id="6" name="Table 5">
            <a:extLst>
              <a:ext uri="{FF2B5EF4-FFF2-40B4-BE49-F238E27FC236}">
                <a16:creationId xmlns:a16="http://schemas.microsoft.com/office/drawing/2014/main" id="{C2FE4D85-6B78-6144-AA37-8D2F6B598A7E}"/>
              </a:ext>
            </a:extLst>
          </p:cNvPr>
          <p:cNvGraphicFramePr>
            <a:graphicFrameLocks noGrp="1"/>
          </p:cNvGraphicFramePr>
          <p:nvPr>
            <p:extLst>
              <p:ext uri="{D42A27DB-BD31-4B8C-83A1-F6EECF244321}">
                <p14:modId xmlns:p14="http://schemas.microsoft.com/office/powerpoint/2010/main" val="3665986745"/>
              </p:ext>
            </p:extLst>
          </p:nvPr>
        </p:nvGraphicFramePr>
        <p:xfrm>
          <a:off x="5999545" y="1946822"/>
          <a:ext cx="4051300" cy="4617720"/>
        </p:xfrm>
        <a:graphic>
          <a:graphicData uri="http://schemas.openxmlformats.org/drawingml/2006/table">
            <a:tbl>
              <a:tblPr firstRow="1" bandRow="1">
                <a:tableStyleId>{5FD0F851-EC5A-4D38-B0AD-8093EC10F338}</a:tableStyleId>
              </a:tblPr>
              <a:tblGrid>
                <a:gridCol w="1447800">
                  <a:extLst>
                    <a:ext uri="{9D8B030D-6E8A-4147-A177-3AD203B41FA5}">
                      <a16:colId xmlns:a16="http://schemas.microsoft.com/office/drawing/2014/main" val="20000"/>
                    </a:ext>
                  </a:extLst>
                </a:gridCol>
                <a:gridCol w="2603500">
                  <a:extLst>
                    <a:ext uri="{9D8B030D-6E8A-4147-A177-3AD203B41FA5}">
                      <a16:colId xmlns:a16="http://schemas.microsoft.com/office/drawing/2014/main" val="20001"/>
                    </a:ext>
                  </a:extLst>
                </a:gridCol>
              </a:tblGrid>
              <a:tr h="370840">
                <a:tc>
                  <a:txBody>
                    <a:bodyPr/>
                    <a:lstStyle/>
                    <a:p>
                      <a:r>
                        <a:rPr lang="en-US" dirty="0">
                          <a:latin typeface="Times New Roman"/>
                          <a:cs typeface="Times New Roman"/>
                        </a:rPr>
                        <a:t>Mechanism</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r>
                        <a:rPr lang="en-US" dirty="0" err="1">
                          <a:latin typeface="Times New Roman"/>
                          <a:cs typeface="Times New Roman"/>
                        </a:rPr>
                        <a:t>Frameshift</a:t>
                      </a:r>
                      <a:r>
                        <a:rPr lang="en-US" dirty="0">
                          <a:latin typeface="Times New Roman"/>
                          <a:cs typeface="Times New Roman"/>
                        </a:rPr>
                        <a:t> Insert</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n-US" dirty="0">
                          <a:latin typeface="Times New Roman"/>
                          <a:cs typeface="Times New Roman"/>
                        </a:rPr>
                        <a:t>OMIM disease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a:latin typeface="Times New Roman"/>
                          <a:cs typeface="Times New Roman"/>
                        </a:rPr>
                        <a:t>Cornelia de Lange syndrome 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r>
                        <a:rPr lang="en-US" dirty="0">
                          <a:latin typeface="Times New Roman"/>
                          <a:cs typeface="Times New Roman"/>
                        </a:rPr>
                        <a:t>HP:0000248</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err="1">
                          <a:latin typeface="Times New Roman"/>
                          <a:cs typeface="Times New Roman"/>
                        </a:rPr>
                        <a:t>Brachycephaly</a:t>
                      </a:r>
                      <a:endParaRPr lang="en-US" dirty="0">
                        <a:latin typeface="Times New Roman"/>
                        <a:cs typeface="Times New Roman"/>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r>
                        <a:rPr lang="en-US" dirty="0">
                          <a:latin typeface="Times New Roman"/>
                          <a:cs typeface="Times New Roman"/>
                        </a:rPr>
                        <a:t>HP:0000965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a:latin typeface="Times New Roman"/>
                          <a:cs typeface="Times New Roman"/>
                        </a:rPr>
                        <a:t>Cutis </a:t>
                      </a:r>
                      <a:r>
                        <a:rPr lang="en-US" dirty="0" err="1">
                          <a:latin typeface="Times New Roman"/>
                          <a:cs typeface="Times New Roman"/>
                        </a:rPr>
                        <a:t>marmorata</a:t>
                      </a:r>
                      <a:endParaRPr lang="en-US" dirty="0">
                        <a:latin typeface="Times New Roman"/>
                        <a:cs typeface="Times New Roman"/>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n-US" dirty="0">
                          <a:latin typeface="Times New Roman"/>
                          <a:cs typeface="Times New Roman"/>
                        </a:rPr>
                        <a:t>HP:0002162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a:latin typeface="Times New Roman"/>
                          <a:cs typeface="Times New Roman"/>
                        </a:rPr>
                        <a:t>Low posterior hairline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n-US" dirty="0">
                          <a:latin typeface="Times New Roman"/>
                          <a:cs typeface="Times New Roman"/>
                        </a:rPr>
                        <a:t>HP:0000369</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a:latin typeface="Times New Roman"/>
                          <a:cs typeface="Times New Roman"/>
                        </a:rPr>
                        <a:t>Low-set ears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5"/>
                  </a:ext>
                </a:extLst>
              </a:tr>
              <a:tr h="370840">
                <a:tc>
                  <a:txBody>
                    <a:bodyPr/>
                    <a:lstStyle/>
                    <a:p>
                      <a:r>
                        <a:rPr lang="en-US" dirty="0">
                          <a:latin typeface="Times New Roman"/>
                          <a:cs typeface="Times New Roman"/>
                        </a:rPr>
                        <a:t>HP:0000252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a:latin typeface="Times New Roman"/>
                          <a:cs typeface="Times New Roman"/>
                        </a:rPr>
                        <a:t>Microcephaly</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6"/>
                  </a:ext>
                </a:extLst>
              </a:tr>
              <a:tr h="370840">
                <a:tc>
                  <a:txBody>
                    <a:bodyPr/>
                    <a:lstStyle/>
                    <a:p>
                      <a:r>
                        <a:rPr lang="en-US" dirty="0">
                          <a:latin typeface="Times New Roman"/>
                          <a:cs typeface="Times New Roman"/>
                        </a:rPr>
                        <a:t>HP:0000347</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err="1">
                          <a:latin typeface="Times New Roman"/>
                          <a:cs typeface="Times New Roman"/>
                        </a:rPr>
                        <a:t>Micrognathia</a:t>
                      </a:r>
                      <a:endParaRPr lang="en-US" dirty="0">
                        <a:latin typeface="Times New Roman"/>
                        <a:cs typeface="Times New Roman"/>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7"/>
                  </a:ext>
                </a:extLst>
              </a:tr>
              <a:tr h="370840">
                <a:tc>
                  <a:txBody>
                    <a:bodyPr/>
                    <a:lstStyle/>
                    <a:p>
                      <a:r>
                        <a:rPr lang="en-US" dirty="0">
                          <a:latin typeface="Times New Roman"/>
                          <a:cs typeface="Times New Roman"/>
                        </a:rPr>
                        <a:t>HP:0004322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a:latin typeface="Times New Roman"/>
                          <a:cs typeface="Times New Roman"/>
                        </a:rPr>
                        <a:t>Short stature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8"/>
                  </a:ext>
                </a:extLst>
              </a:tr>
              <a:tr h="370840">
                <a:tc>
                  <a:txBody>
                    <a:bodyPr/>
                    <a:lstStyle/>
                    <a:p>
                      <a:r>
                        <a:rPr lang="en-US" dirty="0">
                          <a:latin typeface="Times New Roman"/>
                          <a:cs typeface="Times New Roman"/>
                        </a:rPr>
                        <a:t>Phenotype agreement</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r>
                        <a:rPr lang="en-US" dirty="0">
                          <a:latin typeface="Times New Roman"/>
                          <a:cs typeface="Times New Roman"/>
                        </a:rPr>
                        <a:t>short stature, </a:t>
                      </a:r>
                      <a:r>
                        <a:rPr lang="en-US" dirty="0" err="1">
                          <a:latin typeface="Times New Roman"/>
                          <a:cs typeface="Times New Roman"/>
                        </a:rPr>
                        <a:t>dysmorphic</a:t>
                      </a:r>
                      <a:r>
                        <a:rPr lang="en-US" dirty="0">
                          <a:latin typeface="Times New Roman"/>
                          <a:cs typeface="Times New Roman"/>
                        </a:rPr>
                        <a:t> features, microcephaly</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10009"/>
                  </a:ext>
                </a:extLst>
              </a:tr>
              <a:tr h="370840">
                <a:tc>
                  <a:txBody>
                    <a:bodyPr/>
                    <a:lstStyle/>
                    <a:p>
                      <a:r>
                        <a:rPr lang="en-US" dirty="0">
                          <a:latin typeface="Times New Roman"/>
                          <a:cs typeface="Times New Roman"/>
                        </a:rPr>
                        <a:t>Confidence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r>
                        <a:rPr lang="en-US" dirty="0">
                          <a:latin typeface="Times New Roman"/>
                          <a:cs typeface="Times New Roman"/>
                        </a:rPr>
                        <a:t>Probable match</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7" name="TextBox 6">
            <a:extLst>
              <a:ext uri="{FF2B5EF4-FFF2-40B4-BE49-F238E27FC236}">
                <a16:creationId xmlns:a16="http://schemas.microsoft.com/office/drawing/2014/main" id="{060F3804-BE5D-3449-8F39-3BE5CD4E2D00}"/>
              </a:ext>
            </a:extLst>
          </p:cNvPr>
          <p:cNvSpPr txBox="1"/>
          <p:nvPr/>
        </p:nvSpPr>
        <p:spPr>
          <a:xfrm>
            <a:off x="1135445" y="3914990"/>
            <a:ext cx="4851400" cy="3016211"/>
          </a:xfrm>
          <a:prstGeom prst="rect">
            <a:avLst/>
          </a:prstGeom>
          <a:solidFill>
            <a:srgbClr val="FFFFFF"/>
          </a:solidFill>
        </p:spPr>
        <p:txBody>
          <a:bodyPr wrap="square" rtlCol="0">
            <a:spAutoFit/>
          </a:bodyPr>
          <a:lstStyle/>
          <a:p>
            <a:r>
              <a:rPr lang="en-US" i="1" dirty="0">
                <a:solidFill>
                  <a:srgbClr val="000000"/>
                </a:solidFill>
                <a:latin typeface="Times New Roman"/>
                <a:ea typeface="Calibri"/>
                <a:cs typeface="Times New Roman"/>
              </a:rPr>
              <a:t>“Cornelia de </a:t>
            </a:r>
            <a:r>
              <a:rPr lang="en-US" i="1" dirty="0">
                <a:latin typeface="Times New Roman"/>
                <a:ea typeface="Calibri"/>
                <a:cs typeface="Times New Roman"/>
              </a:rPr>
              <a:t>Lange syndrome is characterized by slow growth before and after birth leading to </a:t>
            </a:r>
            <a:r>
              <a:rPr lang="en-US" i="1" u="sng" dirty="0">
                <a:latin typeface="Times New Roman"/>
                <a:ea typeface="Calibri"/>
                <a:cs typeface="Times New Roman"/>
              </a:rPr>
              <a:t>short stature</a:t>
            </a:r>
            <a:r>
              <a:rPr lang="en-US" i="1" dirty="0">
                <a:latin typeface="Times New Roman"/>
                <a:ea typeface="Calibri"/>
                <a:cs typeface="Times New Roman"/>
              </a:rPr>
              <a:t>; </a:t>
            </a:r>
            <a:r>
              <a:rPr lang="en-US" i="1" u="sng" dirty="0">
                <a:latin typeface="Times New Roman"/>
                <a:ea typeface="Calibri"/>
                <a:cs typeface="Times New Roman"/>
              </a:rPr>
              <a:t>intellectual disability </a:t>
            </a:r>
            <a:r>
              <a:rPr lang="en-US" i="1" dirty="0">
                <a:latin typeface="Times New Roman"/>
                <a:ea typeface="Calibri"/>
                <a:cs typeface="Times New Roman"/>
              </a:rPr>
              <a:t>that is usually moderate to severe. This syndrome also have distinctive facial features, including arched eyebrows, </a:t>
            </a:r>
            <a:r>
              <a:rPr lang="en-US" i="1" u="sng" dirty="0">
                <a:latin typeface="Times New Roman"/>
                <a:ea typeface="Calibri"/>
                <a:cs typeface="Times New Roman"/>
              </a:rPr>
              <a:t>low-set ears</a:t>
            </a:r>
            <a:r>
              <a:rPr lang="en-US" i="1" dirty="0">
                <a:latin typeface="Times New Roman"/>
                <a:ea typeface="Calibri"/>
                <a:cs typeface="Times New Roman"/>
              </a:rPr>
              <a:t>. Additional signs and symptoms of this syndrome can include an unusually </a:t>
            </a:r>
            <a:r>
              <a:rPr lang="en-US" i="1" u="sng" dirty="0">
                <a:latin typeface="Times New Roman"/>
                <a:ea typeface="Calibri"/>
                <a:cs typeface="Times New Roman"/>
              </a:rPr>
              <a:t>small head (microcephaly), hearing loss</a:t>
            </a:r>
            <a:r>
              <a:rPr lang="en-US" i="1" dirty="0">
                <a:latin typeface="Times New Roman"/>
                <a:ea typeface="Calibri"/>
                <a:cs typeface="Times New Roman"/>
              </a:rPr>
              <a:t>.”</a:t>
            </a:r>
          </a:p>
          <a:p>
            <a:r>
              <a:rPr lang="en-US" sz="1400" dirty="0">
                <a:solidFill>
                  <a:srgbClr val="000000"/>
                </a:solidFill>
                <a:latin typeface="Times New Roman"/>
                <a:ea typeface="Calibri"/>
                <a:cs typeface="Times New Roman"/>
              </a:rPr>
              <a:t>Ref: https://</a:t>
            </a:r>
            <a:r>
              <a:rPr lang="en-US" sz="1400" dirty="0" err="1">
                <a:solidFill>
                  <a:srgbClr val="000000"/>
                </a:solidFill>
                <a:latin typeface="Times New Roman"/>
                <a:ea typeface="Calibri"/>
                <a:cs typeface="Times New Roman"/>
              </a:rPr>
              <a:t>ghr.nlm.nih.gov</a:t>
            </a:r>
            <a:r>
              <a:rPr lang="en-US" sz="1400" dirty="0">
                <a:solidFill>
                  <a:srgbClr val="000000"/>
                </a:solidFill>
                <a:latin typeface="Times New Roman"/>
                <a:ea typeface="Calibri"/>
                <a:cs typeface="Times New Roman"/>
              </a:rPr>
              <a:t>/condition/</a:t>
            </a:r>
            <a:r>
              <a:rPr lang="en-US" sz="1400" dirty="0" err="1">
                <a:solidFill>
                  <a:srgbClr val="000000"/>
                </a:solidFill>
                <a:latin typeface="Times New Roman"/>
                <a:ea typeface="Calibri"/>
                <a:cs typeface="Times New Roman"/>
              </a:rPr>
              <a:t>cornelia</a:t>
            </a:r>
            <a:r>
              <a:rPr lang="en-US" sz="1400" dirty="0">
                <a:solidFill>
                  <a:srgbClr val="000000"/>
                </a:solidFill>
                <a:latin typeface="Times New Roman"/>
                <a:ea typeface="Calibri"/>
                <a:cs typeface="Times New Roman"/>
              </a:rPr>
              <a:t>-de-</a:t>
            </a:r>
            <a:r>
              <a:rPr lang="en-US" sz="1400" dirty="0" err="1">
                <a:solidFill>
                  <a:srgbClr val="000000"/>
                </a:solidFill>
                <a:latin typeface="Times New Roman"/>
                <a:ea typeface="Calibri"/>
                <a:cs typeface="Times New Roman"/>
              </a:rPr>
              <a:t>lange</a:t>
            </a:r>
            <a:r>
              <a:rPr lang="en-US" sz="1400" dirty="0">
                <a:solidFill>
                  <a:srgbClr val="000000"/>
                </a:solidFill>
                <a:latin typeface="Times New Roman"/>
                <a:ea typeface="Calibri"/>
                <a:cs typeface="Times New Roman"/>
              </a:rPr>
              <a:t>-syndrome</a:t>
            </a:r>
            <a:endParaRPr lang="en-US" sz="1400" dirty="0">
              <a:latin typeface="Times New Roman"/>
              <a:cs typeface="Times New Roman"/>
            </a:endParaRPr>
          </a:p>
        </p:txBody>
      </p:sp>
      <p:sp>
        <p:nvSpPr>
          <p:cNvPr id="8" name="TextBox 7">
            <a:extLst>
              <a:ext uri="{FF2B5EF4-FFF2-40B4-BE49-F238E27FC236}">
                <a16:creationId xmlns:a16="http://schemas.microsoft.com/office/drawing/2014/main" id="{DBCB380A-2E96-4C4B-8B0B-2A61F155C6FE}"/>
              </a:ext>
            </a:extLst>
          </p:cNvPr>
          <p:cNvSpPr txBox="1"/>
          <p:nvPr/>
        </p:nvSpPr>
        <p:spPr>
          <a:xfrm>
            <a:off x="1148145" y="1922698"/>
            <a:ext cx="4851400" cy="2031325"/>
          </a:xfrm>
          <a:prstGeom prst="rect">
            <a:avLst/>
          </a:prstGeom>
          <a:solidFill>
            <a:srgbClr val="FFFFFF"/>
          </a:solidFill>
        </p:spPr>
        <p:txBody>
          <a:bodyPr wrap="square" rtlCol="0">
            <a:spAutoFit/>
          </a:bodyPr>
          <a:lstStyle/>
          <a:p>
            <a:r>
              <a:rPr lang="en-US" b="1" dirty="0">
                <a:latin typeface="Times New Roman"/>
                <a:cs typeface="Times New Roman"/>
              </a:rPr>
              <a:t>Clinical Symptoms of patient:</a:t>
            </a:r>
          </a:p>
          <a:p>
            <a:r>
              <a:rPr lang="en-US" dirty="0">
                <a:latin typeface="Times New Roman"/>
                <a:cs typeface="Times New Roman"/>
              </a:rPr>
              <a:t>Decreased body weight, short stature, microcephaly, </a:t>
            </a:r>
            <a:r>
              <a:rPr lang="en-US" dirty="0" err="1">
                <a:latin typeface="Times New Roman"/>
                <a:cs typeface="Times New Roman"/>
              </a:rPr>
              <a:t>micrognathia</a:t>
            </a:r>
            <a:r>
              <a:rPr lang="en-US" dirty="0">
                <a:latin typeface="Times New Roman"/>
                <a:cs typeface="Times New Roman"/>
              </a:rPr>
              <a:t>, </a:t>
            </a:r>
            <a:r>
              <a:rPr lang="en-US" dirty="0" err="1">
                <a:latin typeface="Times New Roman"/>
                <a:cs typeface="Times New Roman"/>
              </a:rPr>
              <a:t>Brachycephaly</a:t>
            </a:r>
            <a:r>
              <a:rPr lang="en-US" dirty="0">
                <a:latin typeface="Times New Roman"/>
                <a:cs typeface="Times New Roman"/>
              </a:rPr>
              <a:t>, low posterior hairline, </a:t>
            </a:r>
            <a:r>
              <a:rPr lang="en-US" dirty="0" err="1">
                <a:latin typeface="Times New Roman"/>
                <a:cs typeface="Times New Roman"/>
              </a:rPr>
              <a:t>upslanted</a:t>
            </a:r>
            <a:r>
              <a:rPr lang="en-US" dirty="0">
                <a:latin typeface="Times New Roman"/>
                <a:cs typeface="Times New Roman"/>
              </a:rPr>
              <a:t> palpebral fissure, </a:t>
            </a:r>
            <a:r>
              <a:rPr lang="en-US" dirty="0" err="1">
                <a:latin typeface="Times New Roman"/>
                <a:cs typeface="Times New Roman"/>
              </a:rPr>
              <a:t>oculomotor</a:t>
            </a:r>
            <a:r>
              <a:rPr lang="en-US" dirty="0">
                <a:latin typeface="Times New Roman"/>
                <a:cs typeface="Times New Roman"/>
              </a:rPr>
              <a:t> apraxia; </a:t>
            </a:r>
            <a:r>
              <a:rPr lang="en-US" dirty="0" err="1">
                <a:latin typeface="Times New Roman"/>
                <a:cs typeface="Times New Roman"/>
              </a:rPr>
              <a:t>microtia</a:t>
            </a:r>
            <a:r>
              <a:rPr lang="en-US" dirty="0">
                <a:latin typeface="Times New Roman"/>
                <a:cs typeface="Times New Roman"/>
              </a:rPr>
              <a:t>, low-set ears,</a:t>
            </a:r>
          </a:p>
          <a:p>
            <a:r>
              <a:rPr lang="en-US" dirty="0">
                <a:latin typeface="Times New Roman"/>
                <a:cs typeface="Times New Roman"/>
              </a:rPr>
              <a:t>speech apraxia, cutis </a:t>
            </a:r>
            <a:r>
              <a:rPr lang="en-US" dirty="0" err="1">
                <a:latin typeface="Times New Roman"/>
                <a:cs typeface="Times New Roman"/>
              </a:rPr>
              <a:t>marmorata</a:t>
            </a:r>
            <a:r>
              <a:rPr lang="en-US" dirty="0">
                <a:latin typeface="Times New Roman"/>
                <a:cs typeface="Times New Roman"/>
              </a:rPr>
              <a:t>, </a:t>
            </a:r>
            <a:r>
              <a:rPr lang="en-US" dirty="0" err="1">
                <a:latin typeface="Times New Roman"/>
                <a:cs typeface="Times New Roman"/>
              </a:rPr>
              <a:t>hypoplastic</a:t>
            </a:r>
            <a:r>
              <a:rPr lang="en-US" dirty="0">
                <a:latin typeface="Times New Roman"/>
                <a:cs typeface="Times New Roman"/>
              </a:rPr>
              <a:t> fifth toenail.</a:t>
            </a:r>
          </a:p>
        </p:txBody>
      </p:sp>
      <p:grpSp>
        <p:nvGrpSpPr>
          <p:cNvPr id="9" name="Group 8">
            <a:extLst>
              <a:ext uri="{FF2B5EF4-FFF2-40B4-BE49-F238E27FC236}">
                <a16:creationId xmlns:a16="http://schemas.microsoft.com/office/drawing/2014/main" id="{9B09D3FD-C6AC-284B-990D-D7E566A1CDC4}"/>
              </a:ext>
            </a:extLst>
          </p:cNvPr>
          <p:cNvGrpSpPr/>
          <p:nvPr/>
        </p:nvGrpSpPr>
        <p:grpSpPr>
          <a:xfrm>
            <a:off x="1491045" y="1987034"/>
            <a:ext cx="8521700" cy="3615350"/>
            <a:chOff x="368300" y="1987034"/>
            <a:chExt cx="8521700" cy="3615350"/>
          </a:xfrm>
        </p:grpSpPr>
        <p:sp>
          <p:nvSpPr>
            <p:cNvPr id="10" name="TextBox 9">
              <a:extLst>
                <a:ext uri="{FF2B5EF4-FFF2-40B4-BE49-F238E27FC236}">
                  <a16:creationId xmlns:a16="http://schemas.microsoft.com/office/drawing/2014/main" id="{876E9832-ADD3-A84C-8E58-06A90045BAD8}"/>
                </a:ext>
              </a:extLst>
            </p:cNvPr>
            <p:cNvSpPr txBox="1"/>
            <p:nvPr/>
          </p:nvSpPr>
          <p:spPr>
            <a:xfrm>
              <a:off x="7924800" y="2946400"/>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1" name="TextBox 10">
              <a:extLst>
                <a:ext uri="{FF2B5EF4-FFF2-40B4-BE49-F238E27FC236}">
                  <a16:creationId xmlns:a16="http://schemas.microsoft.com/office/drawing/2014/main" id="{4EB561CB-C31E-6841-8637-CC9497E80092}"/>
                </a:ext>
              </a:extLst>
            </p:cNvPr>
            <p:cNvSpPr txBox="1"/>
            <p:nvPr/>
          </p:nvSpPr>
          <p:spPr>
            <a:xfrm>
              <a:off x="7924800" y="3341132"/>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2" name="TextBox 11">
              <a:extLst>
                <a:ext uri="{FF2B5EF4-FFF2-40B4-BE49-F238E27FC236}">
                  <a16:creationId xmlns:a16="http://schemas.microsoft.com/office/drawing/2014/main" id="{8254B5F6-A749-5E48-8405-209433338003}"/>
                </a:ext>
              </a:extLst>
            </p:cNvPr>
            <p:cNvSpPr txBox="1"/>
            <p:nvPr/>
          </p:nvSpPr>
          <p:spPr>
            <a:xfrm>
              <a:off x="8407400" y="3730324"/>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3" name="TextBox 12">
              <a:extLst>
                <a:ext uri="{FF2B5EF4-FFF2-40B4-BE49-F238E27FC236}">
                  <a16:creationId xmlns:a16="http://schemas.microsoft.com/office/drawing/2014/main" id="{56C402C1-7C28-734D-8C26-070F39D4DDB5}"/>
                </a:ext>
              </a:extLst>
            </p:cNvPr>
            <p:cNvSpPr txBox="1"/>
            <p:nvPr/>
          </p:nvSpPr>
          <p:spPr>
            <a:xfrm>
              <a:off x="7683500" y="4099656"/>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4" name="TextBox 13">
              <a:extLst>
                <a:ext uri="{FF2B5EF4-FFF2-40B4-BE49-F238E27FC236}">
                  <a16:creationId xmlns:a16="http://schemas.microsoft.com/office/drawing/2014/main" id="{9111C4D1-0BFA-A64B-9AB9-8EE551DEF313}"/>
                </a:ext>
              </a:extLst>
            </p:cNvPr>
            <p:cNvSpPr txBox="1"/>
            <p:nvPr/>
          </p:nvSpPr>
          <p:spPr>
            <a:xfrm>
              <a:off x="7683500" y="4468988"/>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5" name="TextBox 14">
              <a:extLst>
                <a:ext uri="{FF2B5EF4-FFF2-40B4-BE49-F238E27FC236}">
                  <a16:creationId xmlns:a16="http://schemas.microsoft.com/office/drawing/2014/main" id="{8514BC1C-2FF4-7041-A36C-4CAB852A8E36}"/>
                </a:ext>
              </a:extLst>
            </p:cNvPr>
            <p:cNvSpPr txBox="1"/>
            <p:nvPr/>
          </p:nvSpPr>
          <p:spPr>
            <a:xfrm>
              <a:off x="7683500" y="4863720"/>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6" name="TextBox 15">
              <a:extLst>
                <a:ext uri="{FF2B5EF4-FFF2-40B4-BE49-F238E27FC236}">
                  <a16:creationId xmlns:a16="http://schemas.microsoft.com/office/drawing/2014/main" id="{2C18A381-1A1E-0943-B7B0-0D67D34432DE}"/>
                </a:ext>
              </a:extLst>
            </p:cNvPr>
            <p:cNvSpPr txBox="1"/>
            <p:nvPr/>
          </p:nvSpPr>
          <p:spPr>
            <a:xfrm>
              <a:off x="7683500" y="5233052"/>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7" name="TextBox 16">
              <a:extLst>
                <a:ext uri="{FF2B5EF4-FFF2-40B4-BE49-F238E27FC236}">
                  <a16:creationId xmlns:a16="http://schemas.microsoft.com/office/drawing/2014/main" id="{22C250A1-9C90-DA44-807C-D5B9DF86158B}"/>
                </a:ext>
              </a:extLst>
            </p:cNvPr>
            <p:cNvSpPr txBox="1"/>
            <p:nvPr/>
          </p:nvSpPr>
          <p:spPr>
            <a:xfrm>
              <a:off x="3035300" y="1987034"/>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8" name="TextBox 17">
              <a:extLst>
                <a:ext uri="{FF2B5EF4-FFF2-40B4-BE49-F238E27FC236}">
                  <a16:creationId xmlns:a16="http://schemas.microsoft.com/office/drawing/2014/main" id="{F94391D7-D8FE-5444-8804-B8CB0FF5660C}"/>
                </a:ext>
              </a:extLst>
            </p:cNvPr>
            <p:cNvSpPr txBox="1"/>
            <p:nvPr/>
          </p:nvSpPr>
          <p:spPr>
            <a:xfrm>
              <a:off x="368300" y="2356366"/>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19" name="TextBox 18">
              <a:extLst>
                <a:ext uri="{FF2B5EF4-FFF2-40B4-BE49-F238E27FC236}">
                  <a16:creationId xmlns:a16="http://schemas.microsoft.com/office/drawing/2014/main" id="{9E18A0A0-C73A-3C43-A098-8E46F3B48D14}"/>
                </a:ext>
              </a:extLst>
            </p:cNvPr>
            <p:cNvSpPr txBox="1"/>
            <p:nvPr/>
          </p:nvSpPr>
          <p:spPr>
            <a:xfrm>
              <a:off x="1816100" y="2369066"/>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20" name="TextBox 19">
              <a:extLst>
                <a:ext uri="{FF2B5EF4-FFF2-40B4-BE49-F238E27FC236}">
                  <a16:creationId xmlns:a16="http://schemas.microsoft.com/office/drawing/2014/main" id="{90E15E6B-168B-A440-B34C-7B52790ECC68}"/>
                </a:ext>
              </a:extLst>
            </p:cNvPr>
            <p:cNvSpPr txBox="1"/>
            <p:nvPr/>
          </p:nvSpPr>
          <p:spPr>
            <a:xfrm>
              <a:off x="3175000" y="2369066"/>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21" name="TextBox 20">
              <a:extLst>
                <a:ext uri="{FF2B5EF4-FFF2-40B4-BE49-F238E27FC236}">
                  <a16:creationId xmlns:a16="http://schemas.microsoft.com/office/drawing/2014/main" id="{CF0773F3-08FE-DB46-B2FF-DEEC413B8E88}"/>
                </a:ext>
              </a:extLst>
            </p:cNvPr>
            <p:cNvSpPr txBox="1"/>
            <p:nvPr/>
          </p:nvSpPr>
          <p:spPr>
            <a:xfrm>
              <a:off x="4241800" y="2369066"/>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22" name="TextBox 21">
              <a:extLst>
                <a:ext uri="{FF2B5EF4-FFF2-40B4-BE49-F238E27FC236}">
                  <a16:creationId xmlns:a16="http://schemas.microsoft.com/office/drawing/2014/main" id="{331D2016-E9CA-2C44-A665-D1F52CD4130B}"/>
                </a:ext>
              </a:extLst>
            </p:cNvPr>
            <p:cNvSpPr txBox="1"/>
            <p:nvPr/>
          </p:nvSpPr>
          <p:spPr>
            <a:xfrm>
              <a:off x="3175000" y="2908300"/>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sp>
          <p:nvSpPr>
            <p:cNvPr id="23" name="TextBox 22">
              <a:extLst>
                <a:ext uri="{FF2B5EF4-FFF2-40B4-BE49-F238E27FC236}">
                  <a16:creationId xmlns:a16="http://schemas.microsoft.com/office/drawing/2014/main" id="{109400BB-8BD2-ED43-B965-233E8205548B}"/>
                </a:ext>
              </a:extLst>
            </p:cNvPr>
            <p:cNvSpPr txBox="1"/>
            <p:nvPr/>
          </p:nvSpPr>
          <p:spPr>
            <a:xfrm>
              <a:off x="2286000" y="3176032"/>
              <a:ext cx="482600" cy="369332"/>
            </a:xfrm>
            <a:prstGeom prst="rect">
              <a:avLst/>
            </a:prstGeom>
            <a:noFill/>
          </p:spPr>
          <p:txBody>
            <a:bodyPr wrap="square" rtlCol="0">
              <a:spAutoFit/>
            </a:bodyPr>
            <a:lstStyle/>
            <a:p>
              <a:r>
                <a:rPr lang="en-US" dirty="0">
                  <a:solidFill>
                    <a:srgbClr val="FF0000"/>
                  </a:solidFill>
                </a:rPr>
                <a:t> </a:t>
              </a:r>
              <a:r>
                <a:rPr lang="en-US" dirty="0">
                  <a:solidFill>
                    <a:srgbClr val="FF0000"/>
                  </a:solidFill>
                  <a:latin typeface="Zapf Dingbats"/>
                  <a:ea typeface="Zapf Dingbats"/>
                  <a:cs typeface="Zapf Dingbats"/>
                  <a:sym typeface="Zapf Dingbats"/>
                </a:rPr>
                <a:t>✔</a:t>
              </a:r>
              <a:endParaRPr lang="en-US" dirty="0">
                <a:solidFill>
                  <a:srgbClr val="FF0000"/>
                </a:solidFill>
              </a:endParaRPr>
            </a:p>
          </p:txBody>
        </p:sp>
      </p:grpSp>
      <p:grpSp>
        <p:nvGrpSpPr>
          <p:cNvPr id="24" name="Group 23">
            <a:extLst>
              <a:ext uri="{FF2B5EF4-FFF2-40B4-BE49-F238E27FC236}">
                <a16:creationId xmlns:a16="http://schemas.microsoft.com/office/drawing/2014/main" id="{A9FE82B8-1D39-F748-8C57-178224AB6450}"/>
              </a:ext>
            </a:extLst>
          </p:cNvPr>
          <p:cNvGrpSpPr/>
          <p:nvPr/>
        </p:nvGrpSpPr>
        <p:grpSpPr>
          <a:xfrm>
            <a:off x="411278" y="6450880"/>
            <a:ext cx="10871733" cy="385346"/>
            <a:chOff x="482600" y="6435586"/>
            <a:chExt cx="8610600" cy="385346"/>
          </a:xfrm>
        </p:grpSpPr>
        <p:sp>
          <p:nvSpPr>
            <p:cNvPr id="25" name="Text Box 4">
              <a:extLst>
                <a:ext uri="{FF2B5EF4-FFF2-40B4-BE49-F238E27FC236}">
                  <a16:creationId xmlns:a16="http://schemas.microsoft.com/office/drawing/2014/main" id="{9E91F78B-C7BB-224D-9393-CD8032E3B547}"/>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26" name="Text Box 5">
              <a:extLst>
                <a:ext uri="{FF2B5EF4-FFF2-40B4-BE49-F238E27FC236}">
                  <a16:creationId xmlns:a16="http://schemas.microsoft.com/office/drawing/2014/main" id="{B233FB03-86F2-BC48-B226-4668717C5D97}"/>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27" name="Text Box 6">
              <a:extLst>
                <a:ext uri="{FF2B5EF4-FFF2-40B4-BE49-F238E27FC236}">
                  <a16:creationId xmlns:a16="http://schemas.microsoft.com/office/drawing/2014/main" id="{445BC694-F01F-C947-AE13-D63049984CD9}"/>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234247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13</a:t>
            </a:fld>
            <a:endParaRPr lang="en-US" sz="2000" dirty="0">
              <a:solidFill>
                <a:schemeClr val="bg1"/>
              </a:solidFill>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F58F07BD-25CE-2C4D-9F8B-8944797FE977}"/>
              </a:ext>
            </a:extLst>
          </p:cNvPr>
          <p:cNvGrpSpPr/>
          <p:nvPr/>
        </p:nvGrpSpPr>
        <p:grpSpPr>
          <a:xfrm>
            <a:off x="1135888" y="1284149"/>
            <a:ext cx="9144000" cy="4514531"/>
            <a:chOff x="0" y="1257300"/>
            <a:chExt cx="9144000" cy="4514531"/>
          </a:xfrm>
        </p:grpSpPr>
        <p:pic>
          <p:nvPicPr>
            <p:cNvPr id="5" name="Picture 4" descr="Figure8_KCNB1.jpg">
              <a:extLst>
                <a:ext uri="{FF2B5EF4-FFF2-40B4-BE49-F238E27FC236}">
                  <a16:creationId xmlns:a16="http://schemas.microsoft.com/office/drawing/2014/main" id="{B2500901-B334-9644-A5BA-3AD454F099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7300"/>
              <a:ext cx="9144000" cy="4514531"/>
            </a:xfrm>
            <a:prstGeom prst="rect">
              <a:avLst/>
            </a:prstGeom>
          </p:spPr>
        </p:pic>
        <p:sp>
          <p:nvSpPr>
            <p:cNvPr id="6" name="Rectangle 5">
              <a:extLst>
                <a:ext uri="{FF2B5EF4-FFF2-40B4-BE49-F238E27FC236}">
                  <a16:creationId xmlns:a16="http://schemas.microsoft.com/office/drawing/2014/main" id="{FE19A68E-E74C-6E4C-8883-B11A59FE2060}"/>
                </a:ext>
              </a:extLst>
            </p:cNvPr>
            <p:cNvSpPr/>
            <p:nvPr/>
          </p:nvSpPr>
          <p:spPr>
            <a:xfrm>
              <a:off x="776224" y="1257300"/>
              <a:ext cx="533400" cy="520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BD201ED-9784-CB40-8573-FFA7D49D1CD2}"/>
                </a:ext>
              </a:extLst>
            </p:cNvPr>
            <p:cNvSpPr/>
            <p:nvPr/>
          </p:nvSpPr>
          <p:spPr>
            <a:xfrm>
              <a:off x="5630672" y="1257300"/>
              <a:ext cx="533400" cy="520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04D28563-87BD-944D-B97F-BD271846C63B}"/>
              </a:ext>
            </a:extLst>
          </p:cNvPr>
          <p:cNvSpPr txBox="1"/>
          <p:nvPr/>
        </p:nvSpPr>
        <p:spPr>
          <a:xfrm>
            <a:off x="458325" y="45974"/>
            <a:ext cx="8674100" cy="1133965"/>
          </a:xfrm>
          <a:prstGeom prst="rect">
            <a:avLst/>
          </a:prstGeom>
          <a:noFill/>
        </p:spPr>
        <p:txBody>
          <a:bodyPr wrap="square" rtlCol="0">
            <a:spAutoFit/>
          </a:bodyPr>
          <a:lstStyle/>
          <a:p>
            <a:pPr marL="1892300" indent="-1892300">
              <a:lnSpc>
                <a:spcPct val="150000"/>
              </a:lnSpc>
            </a:pPr>
            <a:r>
              <a:rPr lang="en-US" sz="2400" b="1" dirty="0">
                <a:latin typeface="Times New Roman"/>
                <a:cs typeface="Times New Roman"/>
              </a:rPr>
              <a:t>KCNB1 - </a:t>
            </a:r>
            <a:r>
              <a:rPr lang="en-US" sz="2400" dirty="0">
                <a:latin typeface="Times New Roman"/>
                <a:cs typeface="Times New Roman"/>
              </a:rPr>
              <a:t>potassium voltage-gated channel subfamily B member 1</a:t>
            </a:r>
          </a:p>
          <a:p>
            <a:pPr marL="1892300" indent="-1892300">
              <a:lnSpc>
                <a:spcPct val="150000"/>
              </a:lnSpc>
            </a:pPr>
            <a:r>
              <a:rPr lang="en-US" sz="2400" b="1" dirty="0">
                <a:latin typeface="Times New Roman"/>
                <a:cs typeface="Times New Roman"/>
              </a:rPr>
              <a:t>Epileptic Encephalopathy</a:t>
            </a:r>
          </a:p>
        </p:txBody>
      </p:sp>
      <p:sp>
        <p:nvSpPr>
          <p:cNvPr id="9" name="TextBox 8">
            <a:extLst>
              <a:ext uri="{FF2B5EF4-FFF2-40B4-BE49-F238E27FC236}">
                <a16:creationId xmlns:a16="http://schemas.microsoft.com/office/drawing/2014/main" id="{BD74FAAB-739A-784E-8014-CF81A44D1A13}"/>
              </a:ext>
            </a:extLst>
          </p:cNvPr>
          <p:cNvSpPr txBox="1"/>
          <p:nvPr/>
        </p:nvSpPr>
        <p:spPr>
          <a:xfrm>
            <a:off x="1104900" y="6007100"/>
            <a:ext cx="4089400" cy="400110"/>
          </a:xfrm>
          <a:prstGeom prst="rect">
            <a:avLst/>
          </a:prstGeom>
          <a:noFill/>
        </p:spPr>
        <p:txBody>
          <a:bodyPr wrap="square" rtlCol="0">
            <a:spAutoFit/>
          </a:bodyPr>
          <a:lstStyle/>
          <a:p>
            <a:r>
              <a:rPr lang="en-US" sz="2000" dirty="0">
                <a:latin typeface="Times New Roman"/>
                <a:cs typeface="Times New Roman"/>
              </a:rPr>
              <a:t>PDB model: 2R9R_B</a:t>
            </a:r>
          </a:p>
        </p:txBody>
      </p:sp>
      <p:grpSp>
        <p:nvGrpSpPr>
          <p:cNvPr id="10" name="Group 9">
            <a:extLst>
              <a:ext uri="{FF2B5EF4-FFF2-40B4-BE49-F238E27FC236}">
                <a16:creationId xmlns:a16="http://schemas.microsoft.com/office/drawing/2014/main" id="{783D674A-B665-3144-B0A2-045B7504E101}"/>
              </a:ext>
            </a:extLst>
          </p:cNvPr>
          <p:cNvGrpSpPr/>
          <p:nvPr/>
        </p:nvGrpSpPr>
        <p:grpSpPr>
          <a:xfrm>
            <a:off x="447084" y="6390605"/>
            <a:ext cx="10871733" cy="385346"/>
            <a:chOff x="482600" y="6435586"/>
            <a:chExt cx="8610600" cy="385346"/>
          </a:xfrm>
        </p:grpSpPr>
        <p:sp>
          <p:nvSpPr>
            <p:cNvPr id="11" name="Text Box 4">
              <a:extLst>
                <a:ext uri="{FF2B5EF4-FFF2-40B4-BE49-F238E27FC236}">
                  <a16:creationId xmlns:a16="http://schemas.microsoft.com/office/drawing/2014/main" id="{E7AB4F7E-5E8A-6E4C-997F-64BD632EC2C2}"/>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12" name="Text Box 5">
              <a:extLst>
                <a:ext uri="{FF2B5EF4-FFF2-40B4-BE49-F238E27FC236}">
                  <a16:creationId xmlns:a16="http://schemas.microsoft.com/office/drawing/2014/main" id="{2866D7F8-BB26-F848-868A-EF6AAB7A84E8}"/>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3" name="Text Box 6">
              <a:extLst>
                <a:ext uri="{FF2B5EF4-FFF2-40B4-BE49-F238E27FC236}">
                  <a16:creationId xmlns:a16="http://schemas.microsoft.com/office/drawing/2014/main" id="{18F5D66A-AFA3-8C48-B877-FCD176ED6248}"/>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2835352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14</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00A05CC-D15C-A743-94FB-60AAE1A547E5}"/>
              </a:ext>
            </a:extLst>
          </p:cNvPr>
          <p:cNvSpPr txBox="1"/>
          <p:nvPr/>
        </p:nvSpPr>
        <p:spPr>
          <a:xfrm>
            <a:off x="129241" y="78518"/>
            <a:ext cx="6762966" cy="523220"/>
          </a:xfrm>
          <a:prstGeom prst="rect">
            <a:avLst/>
          </a:prstGeom>
          <a:noFill/>
        </p:spPr>
        <p:txBody>
          <a:bodyPr wrap="square" rtlCol="0">
            <a:spAutoFit/>
          </a:bodyPr>
          <a:lstStyle/>
          <a:p>
            <a:r>
              <a:rPr lang="en-US" sz="2800" b="1" dirty="0">
                <a:highlight>
                  <a:srgbClr val="FFFF00"/>
                </a:highlight>
                <a:latin typeface="Times New Roman"/>
                <a:cs typeface="Times New Roman"/>
              </a:rPr>
              <a:t>Whole Genome data</a:t>
            </a:r>
            <a:r>
              <a:rPr lang="en-US" sz="2800" b="1" dirty="0">
                <a:latin typeface="Times New Roman"/>
                <a:cs typeface="Times New Roman"/>
              </a:rPr>
              <a:t>: SickKids5</a:t>
            </a:r>
          </a:p>
        </p:txBody>
      </p:sp>
      <p:grpSp>
        <p:nvGrpSpPr>
          <p:cNvPr id="21" name="Group 20">
            <a:extLst>
              <a:ext uri="{FF2B5EF4-FFF2-40B4-BE49-F238E27FC236}">
                <a16:creationId xmlns:a16="http://schemas.microsoft.com/office/drawing/2014/main" id="{829FA29A-D1C1-4E44-8FBA-4E312EC3E413}"/>
              </a:ext>
            </a:extLst>
          </p:cNvPr>
          <p:cNvGrpSpPr/>
          <p:nvPr/>
        </p:nvGrpSpPr>
        <p:grpSpPr>
          <a:xfrm>
            <a:off x="66987" y="1238267"/>
            <a:ext cx="11826038" cy="5405772"/>
            <a:chOff x="589923" y="925976"/>
            <a:chExt cx="11917405" cy="5231756"/>
          </a:xfrm>
        </p:grpSpPr>
        <p:grpSp>
          <p:nvGrpSpPr>
            <p:cNvPr id="13" name="Group 12">
              <a:extLst>
                <a:ext uri="{FF2B5EF4-FFF2-40B4-BE49-F238E27FC236}">
                  <a16:creationId xmlns:a16="http://schemas.microsoft.com/office/drawing/2014/main" id="{F21919EE-C029-FA45-9090-7F58D26B5D44}"/>
                </a:ext>
              </a:extLst>
            </p:cNvPr>
            <p:cNvGrpSpPr/>
            <p:nvPr/>
          </p:nvGrpSpPr>
          <p:grpSpPr>
            <a:xfrm>
              <a:off x="589923" y="2129740"/>
              <a:ext cx="6175692" cy="3473037"/>
              <a:chOff x="625032" y="1006996"/>
              <a:chExt cx="6175692" cy="3473037"/>
            </a:xfrm>
          </p:grpSpPr>
          <p:sp>
            <p:nvSpPr>
              <p:cNvPr id="2" name="Rounded Rectangle 1">
                <a:extLst>
                  <a:ext uri="{FF2B5EF4-FFF2-40B4-BE49-F238E27FC236}">
                    <a16:creationId xmlns:a16="http://schemas.microsoft.com/office/drawing/2014/main" id="{70398D10-601F-3541-865D-A306FD32097B}"/>
                  </a:ext>
                </a:extLst>
              </p:cNvPr>
              <p:cNvSpPr/>
              <p:nvPr/>
            </p:nvSpPr>
            <p:spPr>
              <a:xfrm>
                <a:off x="625032" y="1006996"/>
                <a:ext cx="2534855" cy="1261641"/>
              </a:xfrm>
              <a:prstGeom prst="round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Disease Phenotype specific Selected gene list</a:t>
                </a:r>
              </a:p>
            </p:txBody>
          </p:sp>
          <p:sp>
            <p:nvSpPr>
              <p:cNvPr id="8" name="Half Frame 7">
                <a:extLst>
                  <a:ext uri="{FF2B5EF4-FFF2-40B4-BE49-F238E27FC236}">
                    <a16:creationId xmlns:a16="http://schemas.microsoft.com/office/drawing/2014/main" id="{7E455ADA-0401-2349-95B0-88A3996CB8F1}"/>
                  </a:ext>
                </a:extLst>
              </p:cNvPr>
              <p:cNvSpPr/>
              <p:nvPr/>
            </p:nvSpPr>
            <p:spPr>
              <a:xfrm rot="7773823">
                <a:off x="2225686" y="1975625"/>
                <a:ext cx="1868400" cy="1535779"/>
              </a:xfrm>
              <a:prstGeom prst="halfFrame">
                <a:avLst>
                  <a:gd name="adj1" fmla="val 13425"/>
                  <a:gd name="adj2" fmla="val 11710"/>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a:extLst>
                  <a:ext uri="{FF2B5EF4-FFF2-40B4-BE49-F238E27FC236}">
                    <a16:creationId xmlns:a16="http://schemas.microsoft.com/office/drawing/2014/main" id="{D82FFBC3-1D87-8141-ACCE-1FD421BCA762}"/>
                  </a:ext>
                </a:extLst>
              </p:cNvPr>
              <p:cNvGrpSpPr/>
              <p:nvPr/>
            </p:nvGrpSpPr>
            <p:grpSpPr>
              <a:xfrm>
                <a:off x="625032" y="3021623"/>
                <a:ext cx="2534855" cy="1458410"/>
                <a:chOff x="625032" y="3021623"/>
                <a:chExt cx="2534855" cy="1458410"/>
              </a:xfrm>
            </p:grpSpPr>
            <p:sp>
              <p:nvSpPr>
                <p:cNvPr id="5" name="Rounded Rectangle 4">
                  <a:extLst>
                    <a:ext uri="{FF2B5EF4-FFF2-40B4-BE49-F238E27FC236}">
                      <a16:creationId xmlns:a16="http://schemas.microsoft.com/office/drawing/2014/main" id="{90A38FDB-BEC7-1A45-AAE6-71D8BAF87D05}"/>
                    </a:ext>
                  </a:extLst>
                </p:cNvPr>
                <p:cNvSpPr/>
                <p:nvPr/>
              </p:nvSpPr>
              <p:spPr>
                <a:xfrm>
                  <a:off x="625032" y="3021623"/>
                  <a:ext cx="2534855" cy="1458410"/>
                </a:xfrm>
                <a:prstGeom prst="round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latin typeface="Times New Roman" panose="02020603050405020304" pitchFamily="18" charset="0"/>
                      <a:cs typeface="Times New Roman" panose="02020603050405020304" pitchFamily="18" charset="0"/>
                    </a:rPr>
                    <a:t>Whole Genome data </a:t>
                  </a:r>
                </a:p>
                <a:p>
                  <a:pPr algn="ctr"/>
                  <a:endParaRPr lang="en-US" dirty="0"/>
                </a:p>
                <a:p>
                  <a:pPr algn="ctr"/>
                  <a:r>
                    <a:rPr lang="en-US" sz="2000" dirty="0">
                      <a:latin typeface="Times New Roman" panose="02020603050405020304" pitchFamily="18" charset="0"/>
                      <a:cs typeface="Times New Roman" panose="02020603050405020304" pitchFamily="18" charset="0"/>
                      <a:sym typeface="Wingdings" pitchFamily="2" charset="2"/>
                    </a:rPr>
                    <a:t>Variant Annotation </a:t>
                  </a:r>
                </a:p>
                <a:p>
                  <a:pPr algn="ctr"/>
                  <a:endParaRPr lang="en-US" dirty="0">
                    <a:sym typeface="Wingdings" pitchFamily="2" charset="2"/>
                  </a:endParaRPr>
                </a:p>
                <a:p>
                  <a:pPr algn="ctr"/>
                  <a:r>
                    <a:rPr lang="en-US" dirty="0">
                      <a:sym typeface="Wingdings" pitchFamily="2" charset="2"/>
                    </a:rPr>
                    <a:t> </a:t>
                  </a:r>
                  <a:r>
                    <a:rPr lang="en-US" sz="2000" dirty="0">
                      <a:latin typeface="Times New Roman" panose="02020603050405020304" pitchFamily="18" charset="0"/>
                      <a:cs typeface="Times New Roman" panose="02020603050405020304" pitchFamily="18" charset="0"/>
                      <a:sym typeface="Wingdings" pitchFamily="2" charset="2"/>
                    </a:rPr>
                    <a:t>Quality Control</a:t>
                  </a:r>
                  <a:endParaRPr lang="en-US" sz="2000" dirty="0">
                    <a:latin typeface="Times New Roman" panose="02020603050405020304" pitchFamily="18" charset="0"/>
                    <a:cs typeface="Times New Roman" panose="02020603050405020304" pitchFamily="18" charset="0"/>
                  </a:endParaRPr>
                </a:p>
              </p:txBody>
            </p:sp>
            <p:sp>
              <p:nvSpPr>
                <p:cNvPr id="9" name="Down Arrow 8">
                  <a:extLst>
                    <a:ext uri="{FF2B5EF4-FFF2-40B4-BE49-F238E27FC236}">
                      <a16:creationId xmlns:a16="http://schemas.microsoft.com/office/drawing/2014/main" id="{51C469E4-C967-0D48-BB19-03D811DD3766}"/>
                    </a:ext>
                  </a:extLst>
                </p:cNvPr>
                <p:cNvSpPr/>
                <p:nvPr/>
              </p:nvSpPr>
              <p:spPr>
                <a:xfrm>
                  <a:off x="1892459" y="3320757"/>
                  <a:ext cx="127321" cy="34072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5F638937-8746-6C43-A60C-C91D43453D1B}"/>
                    </a:ext>
                  </a:extLst>
                </p:cNvPr>
                <p:cNvSpPr/>
                <p:nvPr/>
              </p:nvSpPr>
              <p:spPr>
                <a:xfrm>
                  <a:off x="1882814" y="3901419"/>
                  <a:ext cx="127321" cy="340727"/>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ounded Rectangle 10">
                <a:extLst>
                  <a:ext uri="{FF2B5EF4-FFF2-40B4-BE49-F238E27FC236}">
                    <a16:creationId xmlns:a16="http://schemas.microsoft.com/office/drawing/2014/main" id="{7C463051-535A-1C48-9360-7BE0A59CD89A}"/>
                  </a:ext>
                </a:extLst>
              </p:cNvPr>
              <p:cNvSpPr/>
              <p:nvPr/>
            </p:nvSpPr>
            <p:spPr>
              <a:xfrm>
                <a:off x="4346891" y="1579941"/>
                <a:ext cx="2453833" cy="1867408"/>
              </a:xfrm>
              <a:prstGeom prst="round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Search for Impact rare variants in whole genome</a:t>
                </a:r>
              </a:p>
            </p:txBody>
          </p:sp>
        </p:grpSp>
        <p:sp>
          <p:nvSpPr>
            <p:cNvPr id="14" name="Down Arrow Callout 13">
              <a:extLst>
                <a:ext uri="{FF2B5EF4-FFF2-40B4-BE49-F238E27FC236}">
                  <a16:creationId xmlns:a16="http://schemas.microsoft.com/office/drawing/2014/main" id="{C7991C2A-0DD2-C94C-9807-B30A63FCDC0D}"/>
                </a:ext>
              </a:extLst>
            </p:cNvPr>
            <p:cNvSpPr/>
            <p:nvPr/>
          </p:nvSpPr>
          <p:spPr>
            <a:xfrm>
              <a:off x="3923818" y="925976"/>
              <a:ext cx="3302481" cy="1776710"/>
            </a:xfrm>
            <a:prstGeom prst="down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Coding region Mechanisms</a:t>
              </a:r>
            </a:p>
            <a:p>
              <a:pPr algn="ctr"/>
              <a:r>
                <a:rPr lang="en-US" sz="2200" dirty="0">
                  <a:latin typeface="Times New Roman" panose="02020603050405020304" pitchFamily="18" charset="0"/>
                  <a:cs typeface="Times New Roman" panose="02020603050405020304" pitchFamily="18" charset="0"/>
                </a:rPr>
                <a:t>Clinical, Missense, Nonsense, Indel, Splicing</a:t>
              </a:r>
            </a:p>
          </p:txBody>
        </p:sp>
        <p:sp>
          <p:nvSpPr>
            <p:cNvPr id="16" name="Up Arrow Callout 15">
              <a:extLst>
                <a:ext uri="{FF2B5EF4-FFF2-40B4-BE49-F238E27FC236}">
                  <a16:creationId xmlns:a16="http://schemas.microsoft.com/office/drawing/2014/main" id="{C2A27AE1-9B4D-984D-82AA-1F857594D574}"/>
                </a:ext>
              </a:extLst>
            </p:cNvPr>
            <p:cNvSpPr/>
            <p:nvPr/>
          </p:nvSpPr>
          <p:spPr>
            <a:xfrm>
              <a:off x="4311782" y="4570093"/>
              <a:ext cx="2453833" cy="1587639"/>
            </a:xfrm>
            <a:prstGeom prst="up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Consensus prediction for Missense variants</a:t>
              </a:r>
            </a:p>
          </p:txBody>
        </p:sp>
        <p:sp>
          <p:nvSpPr>
            <p:cNvPr id="17" name="Right Arrow 16">
              <a:extLst>
                <a:ext uri="{FF2B5EF4-FFF2-40B4-BE49-F238E27FC236}">
                  <a16:creationId xmlns:a16="http://schemas.microsoft.com/office/drawing/2014/main" id="{1389ED88-ED0D-2947-B16C-971DFC51A27C}"/>
                </a:ext>
              </a:extLst>
            </p:cNvPr>
            <p:cNvSpPr/>
            <p:nvPr/>
          </p:nvSpPr>
          <p:spPr>
            <a:xfrm>
              <a:off x="6765616" y="3599727"/>
              <a:ext cx="723204" cy="289367"/>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FBDDDD44-06B4-544A-BDA6-87A00C6A3DA9}"/>
                </a:ext>
              </a:extLst>
            </p:cNvPr>
            <p:cNvSpPr/>
            <p:nvPr/>
          </p:nvSpPr>
          <p:spPr>
            <a:xfrm>
              <a:off x="7488819" y="2978053"/>
              <a:ext cx="2668154" cy="167063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Match with Pedigree, Inheritance pattern, OMIM disease description</a:t>
              </a:r>
            </a:p>
          </p:txBody>
        </p:sp>
        <p:sp>
          <p:nvSpPr>
            <p:cNvPr id="19" name="Right Arrow 18">
              <a:extLst>
                <a:ext uri="{FF2B5EF4-FFF2-40B4-BE49-F238E27FC236}">
                  <a16:creationId xmlns:a16="http://schemas.microsoft.com/office/drawing/2014/main" id="{E726342B-3C7F-C944-87EC-9550033AF511}"/>
                </a:ext>
              </a:extLst>
            </p:cNvPr>
            <p:cNvSpPr/>
            <p:nvPr/>
          </p:nvSpPr>
          <p:spPr>
            <a:xfrm>
              <a:off x="10156973" y="3617684"/>
              <a:ext cx="538711" cy="187952"/>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laque 19">
              <a:extLst>
                <a:ext uri="{FF2B5EF4-FFF2-40B4-BE49-F238E27FC236}">
                  <a16:creationId xmlns:a16="http://schemas.microsoft.com/office/drawing/2014/main" id="{9289A8D9-65A5-1C49-9F6E-C32C58556D54}"/>
                </a:ext>
              </a:extLst>
            </p:cNvPr>
            <p:cNvSpPr/>
            <p:nvPr/>
          </p:nvSpPr>
          <p:spPr>
            <a:xfrm>
              <a:off x="10711673" y="3125753"/>
              <a:ext cx="1795655" cy="1237314"/>
            </a:xfrm>
            <a:prstGeom prst="plaque">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latin typeface="Times New Roman" panose="02020603050405020304" pitchFamily="18" charset="0"/>
                  <a:cs typeface="Times New Roman" panose="02020603050405020304" pitchFamily="18" charset="0"/>
                </a:rPr>
                <a:t>Causative Variant(s)</a:t>
              </a:r>
            </a:p>
          </p:txBody>
        </p:sp>
      </p:grpSp>
      <p:sp>
        <p:nvSpPr>
          <p:cNvPr id="6" name="Teardrop 5">
            <a:extLst>
              <a:ext uri="{FF2B5EF4-FFF2-40B4-BE49-F238E27FC236}">
                <a16:creationId xmlns:a16="http://schemas.microsoft.com/office/drawing/2014/main" id="{3EB04B43-22E0-E34C-BD35-A3E4875DE86B}"/>
              </a:ext>
            </a:extLst>
          </p:cNvPr>
          <p:cNvSpPr/>
          <p:nvPr/>
        </p:nvSpPr>
        <p:spPr>
          <a:xfrm rot="6117962">
            <a:off x="129901" y="1119366"/>
            <a:ext cx="1266571" cy="1413756"/>
          </a:xfrm>
          <a:prstGeom prst="teardrop">
            <a:avLst/>
          </a:prstGeom>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sz="2000" dirty="0">
                <a:latin typeface="Times New Roman" panose="02020603050405020304" pitchFamily="18" charset="0"/>
                <a:cs typeface="Times New Roman" panose="02020603050405020304" pitchFamily="18" charset="0"/>
              </a:rPr>
              <a:t>HPO, </a:t>
            </a:r>
            <a:r>
              <a:rPr lang="en-US" sz="2000" dirty="0" err="1">
                <a:latin typeface="Times New Roman" panose="02020603050405020304" pitchFamily="18" charset="0"/>
                <a:cs typeface="Times New Roman" panose="02020603050405020304" pitchFamily="18" charset="0"/>
              </a:rPr>
              <a:t>dbNSFP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RetNet</a:t>
            </a:r>
            <a:endParaRPr lang="en-US" sz="2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3A703D6D-7637-BD45-ABC6-4CC821B780AE}"/>
              </a:ext>
            </a:extLst>
          </p:cNvPr>
          <p:cNvSpPr txBox="1"/>
          <p:nvPr/>
        </p:nvSpPr>
        <p:spPr>
          <a:xfrm>
            <a:off x="6032349" y="16840"/>
            <a:ext cx="6030410" cy="954107"/>
          </a:xfrm>
          <a:prstGeom prst="rect">
            <a:avLst/>
          </a:prstGeom>
          <a:noFill/>
          <a:ln>
            <a:solidFill>
              <a:schemeClr val="tx1"/>
            </a:solidFill>
          </a:ln>
        </p:spPr>
        <p:txBody>
          <a:bodyPr wrap="square" rtlCol="0">
            <a:spAutoFit/>
          </a:bodyPr>
          <a:lstStyle/>
          <a:p>
            <a:r>
              <a:rPr lang="en-US" sz="2800" dirty="0">
                <a:latin typeface="Times New Roman"/>
                <a:cs typeface="Times New Roman"/>
              </a:rPr>
              <a:t>Identify Disease class and match paired profiles for </a:t>
            </a:r>
            <a:r>
              <a:rPr lang="en-US" sz="2800" b="1" dirty="0">
                <a:latin typeface="Times New Roman"/>
                <a:cs typeface="Times New Roman"/>
              </a:rPr>
              <a:t>3</a:t>
            </a:r>
            <a:r>
              <a:rPr lang="en-US" sz="2800" dirty="0">
                <a:latin typeface="Times New Roman"/>
                <a:cs typeface="Times New Roman"/>
              </a:rPr>
              <a:t> Rare Pediatric Diseases </a:t>
            </a:r>
          </a:p>
        </p:txBody>
      </p:sp>
      <p:grpSp>
        <p:nvGrpSpPr>
          <p:cNvPr id="15" name="Group 14">
            <a:extLst>
              <a:ext uri="{FF2B5EF4-FFF2-40B4-BE49-F238E27FC236}">
                <a16:creationId xmlns:a16="http://schemas.microsoft.com/office/drawing/2014/main" id="{211AC867-6BDF-6A4B-B1DC-B7C315994531}"/>
              </a:ext>
            </a:extLst>
          </p:cNvPr>
          <p:cNvGrpSpPr/>
          <p:nvPr/>
        </p:nvGrpSpPr>
        <p:grpSpPr>
          <a:xfrm>
            <a:off x="3817945" y="658393"/>
            <a:ext cx="5885978" cy="2851838"/>
            <a:chOff x="3817945" y="658393"/>
            <a:chExt cx="5885978" cy="2851838"/>
          </a:xfrm>
        </p:grpSpPr>
        <p:sp>
          <p:nvSpPr>
            <p:cNvPr id="7" name="TextBox 6">
              <a:extLst>
                <a:ext uri="{FF2B5EF4-FFF2-40B4-BE49-F238E27FC236}">
                  <a16:creationId xmlns:a16="http://schemas.microsoft.com/office/drawing/2014/main" id="{70692D29-5A20-2B45-BDC1-4178CA185F89}"/>
                </a:ext>
              </a:extLst>
            </p:cNvPr>
            <p:cNvSpPr txBox="1"/>
            <p:nvPr/>
          </p:nvSpPr>
          <p:spPr>
            <a:xfrm rot="20443661">
              <a:off x="3817945" y="658393"/>
              <a:ext cx="1893861" cy="523220"/>
            </a:xfrm>
            <a:prstGeom prst="rect">
              <a:avLst/>
            </a:prstGeom>
            <a:noFill/>
          </p:spPr>
          <p:txBody>
            <a:bodyPr wrap="square" rtlCol="0">
              <a:spAutoFit/>
            </a:bodyPr>
            <a:lstStyle/>
            <a:p>
              <a:r>
                <a:rPr lang="en-US" sz="2800" b="1" dirty="0">
                  <a:solidFill>
                    <a:srgbClr val="C00000"/>
                  </a:solidFill>
                  <a:latin typeface="Times New Roman" panose="02020603050405020304" pitchFamily="18" charset="0"/>
                  <a:cs typeface="Times New Roman" panose="02020603050405020304" pitchFamily="18" charset="0"/>
                </a:rPr>
                <a:t>+</a:t>
              </a:r>
              <a:r>
                <a:rPr lang="en-US" sz="2200" b="1" dirty="0">
                  <a:solidFill>
                    <a:srgbClr val="C00000"/>
                  </a:solidFill>
                  <a:latin typeface="Times New Roman" panose="02020603050405020304" pitchFamily="18" charset="0"/>
                  <a:cs typeface="Times New Roman" panose="02020603050405020304" pitchFamily="18" charset="0"/>
                </a:rPr>
                <a:t> Noncoding</a:t>
              </a:r>
            </a:p>
          </p:txBody>
        </p:sp>
        <p:sp>
          <p:nvSpPr>
            <p:cNvPr id="22" name="Down Arrow Callout 21">
              <a:extLst>
                <a:ext uri="{FF2B5EF4-FFF2-40B4-BE49-F238E27FC236}">
                  <a16:creationId xmlns:a16="http://schemas.microsoft.com/office/drawing/2014/main" id="{49AA879D-667D-A64B-9164-2EEDCF1947DC}"/>
                </a:ext>
              </a:extLst>
            </p:cNvPr>
            <p:cNvSpPr/>
            <p:nvPr/>
          </p:nvSpPr>
          <p:spPr>
            <a:xfrm rot="1477066">
              <a:off x="6907773" y="1674425"/>
              <a:ext cx="2796150" cy="1835806"/>
            </a:xfrm>
            <a:prstGeom prst="downArrow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latin typeface="Times New Roman" panose="02020603050405020304" pitchFamily="18" charset="0"/>
                  <a:ea typeface="Calibri" panose="020F0502020204030204" pitchFamily="34" charset="0"/>
                  <a:cs typeface="Times New Roman" panose="02020603050405020304" pitchFamily="18" charset="0"/>
                </a:rPr>
                <a:t>phenotype-gene matching algorithm using weighted HPO terms</a:t>
              </a:r>
              <a:endParaRPr lang="en-US" sz="2200" dirty="0">
                <a:latin typeface="Times New Roman" panose="02020603050405020304" pitchFamily="18" charset="0"/>
                <a:cs typeface="Times New Roman" panose="02020603050405020304" pitchFamily="18" charset="0"/>
              </a:endParaRPr>
            </a:p>
          </p:txBody>
        </p:sp>
      </p:grpSp>
      <p:sp>
        <p:nvSpPr>
          <p:cNvPr id="24" name="TextBox 23">
            <a:extLst>
              <a:ext uri="{FF2B5EF4-FFF2-40B4-BE49-F238E27FC236}">
                <a16:creationId xmlns:a16="http://schemas.microsoft.com/office/drawing/2014/main" id="{111B7C9C-1C1D-CA45-86DE-EF96F8760AA3}"/>
              </a:ext>
            </a:extLst>
          </p:cNvPr>
          <p:cNvSpPr txBox="1"/>
          <p:nvPr/>
        </p:nvSpPr>
        <p:spPr>
          <a:xfrm>
            <a:off x="10095270" y="4995711"/>
            <a:ext cx="1906115" cy="954107"/>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Coding &amp; Noncoding</a:t>
            </a:r>
          </a:p>
        </p:txBody>
      </p:sp>
      <p:grpSp>
        <p:nvGrpSpPr>
          <p:cNvPr id="25" name="Group 24">
            <a:extLst>
              <a:ext uri="{FF2B5EF4-FFF2-40B4-BE49-F238E27FC236}">
                <a16:creationId xmlns:a16="http://schemas.microsoft.com/office/drawing/2014/main" id="{3B7A10AC-D0BB-054C-9421-8BE8AA5D9E66}"/>
              </a:ext>
            </a:extLst>
          </p:cNvPr>
          <p:cNvGrpSpPr/>
          <p:nvPr/>
        </p:nvGrpSpPr>
        <p:grpSpPr>
          <a:xfrm>
            <a:off x="447084" y="6518806"/>
            <a:ext cx="10871733" cy="385346"/>
            <a:chOff x="482600" y="6435586"/>
            <a:chExt cx="8610600" cy="385346"/>
          </a:xfrm>
        </p:grpSpPr>
        <p:sp>
          <p:nvSpPr>
            <p:cNvPr id="26" name="Text Box 4">
              <a:extLst>
                <a:ext uri="{FF2B5EF4-FFF2-40B4-BE49-F238E27FC236}">
                  <a16:creationId xmlns:a16="http://schemas.microsoft.com/office/drawing/2014/main" id="{4D640DB0-B0D6-1949-813F-1D8E0E521B70}"/>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27" name="Text Box 5">
              <a:extLst>
                <a:ext uri="{FF2B5EF4-FFF2-40B4-BE49-F238E27FC236}">
                  <a16:creationId xmlns:a16="http://schemas.microsoft.com/office/drawing/2014/main" id="{81DD836F-85DE-2145-A077-64EB3914A885}"/>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28" name="Text Box 6">
              <a:extLst>
                <a:ext uri="{FF2B5EF4-FFF2-40B4-BE49-F238E27FC236}">
                  <a16:creationId xmlns:a16="http://schemas.microsoft.com/office/drawing/2014/main" id="{BE45AA29-633A-5F49-BA2D-77E6D7B3BD2F}"/>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
        <p:nvSpPr>
          <p:cNvPr id="29" name="Rectangle 28">
            <a:extLst>
              <a:ext uri="{FF2B5EF4-FFF2-40B4-BE49-F238E27FC236}">
                <a16:creationId xmlns:a16="http://schemas.microsoft.com/office/drawing/2014/main" id="{5D9E8F3B-6EE0-624E-A6EC-3C62B90434FB}"/>
              </a:ext>
            </a:extLst>
          </p:cNvPr>
          <p:cNvSpPr/>
          <p:nvPr/>
        </p:nvSpPr>
        <p:spPr>
          <a:xfrm>
            <a:off x="6652484" y="5201603"/>
            <a:ext cx="3306728" cy="151788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latin typeface="Times New Roman" panose="02020603050405020304" pitchFamily="18" charset="0"/>
                <a:cs typeface="Times New Roman" panose="02020603050405020304" pitchFamily="18" charset="0"/>
              </a:rPr>
              <a:t>Identification of correct genome/clinical profile matches for 21% cases</a:t>
            </a:r>
          </a:p>
        </p:txBody>
      </p:sp>
    </p:spTree>
    <p:extLst>
      <p:ext uri="{BB962C8B-B14F-4D97-AF65-F5344CB8AC3E}">
        <p14:creationId xmlns:p14="http://schemas.microsoft.com/office/powerpoint/2010/main" val="295285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15</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49CA0A3-6449-3347-91A6-ED1121F2C99A}"/>
              </a:ext>
            </a:extLst>
          </p:cNvPr>
          <p:cNvSpPr txBox="1"/>
          <p:nvPr/>
        </p:nvSpPr>
        <p:spPr>
          <a:xfrm>
            <a:off x="285465" y="594620"/>
            <a:ext cx="4031891"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Take Home Message:</a:t>
            </a:r>
          </a:p>
        </p:txBody>
      </p:sp>
      <p:sp>
        <p:nvSpPr>
          <p:cNvPr id="5" name="TextBox 4">
            <a:extLst>
              <a:ext uri="{FF2B5EF4-FFF2-40B4-BE49-F238E27FC236}">
                <a16:creationId xmlns:a16="http://schemas.microsoft.com/office/drawing/2014/main" id="{3CDECFE7-3F9A-AB4E-81B3-25458C60A082}"/>
              </a:ext>
            </a:extLst>
          </p:cNvPr>
          <p:cNvSpPr txBox="1"/>
          <p:nvPr/>
        </p:nvSpPr>
        <p:spPr>
          <a:xfrm>
            <a:off x="723132" y="1341441"/>
            <a:ext cx="10828222" cy="3903954"/>
          </a:xfrm>
          <a:prstGeom prst="rect">
            <a:avLst/>
          </a:prstGeom>
          <a:noFill/>
        </p:spPr>
        <p:txBody>
          <a:bodyPr wrap="square" rtlCol="0">
            <a:spAutoFit/>
          </a:bodyPr>
          <a:lstStyle/>
          <a:p>
            <a:pPr marL="349250" lvl="2" indent="-338138">
              <a:lnSpc>
                <a:spcPct val="150000"/>
              </a:lnSpc>
              <a:buFont typeface="Wingdings" charset="2"/>
              <a:buChar char="v"/>
            </a:pPr>
            <a:r>
              <a:rPr lang="en-US" sz="2400" dirty="0">
                <a:latin typeface="Times New Roman" panose="02020603050405020304" pitchFamily="18" charset="0"/>
                <a:cs typeface="Times New Roman" panose="02020603050405020304" pitchFamily="18" charset="0"/>
              </a:rPr>
              <a:t>Data quality checking is mandatory.</a:t>
            </a:r>
          </a:p>
          <a:p>
            <a:pPr marL="349250" lvl="2" indent="-338138">
              <a:lnSpc>
                <a:spcPct val="150000"/>
              </a:lnSpc>
              <a:buFont typeface="Wingdings" charset="2"/>
              <a:buChar char="v"/>
            </a:pPr>
            <a:r>
              <a:rPr lang="en-US" sz="2400" dirty="0">
                <a:latin typeface="Times New Roman" panose="02020603050405020304" pitchFamily="18" charset="0"/>
                <a:cs typeface="Times New Roman" panose="02020603050405020304" pitchFamily="18" charset="0"/>
              </a:rPr>
              <a:t>Prediction of disease risk of Crohn’s disease only from exome sequencing data is not working. Can we get better clinical data or additional omics data, like microbiome data? </a:t>
            </a:r>
          </a:p>
          <a:p>
            <a:pPr marL="349250" lvl="2" indent="-338138">
              <a:lnSpc>
                <a:spcPct val="150000"/>
              </a:lnSpc>
              <a:buFont typeface="Wingdings" charset="2"/>
              <a:buChar char="v"/>
            </a:pPr>
            <a:r>
              <a:rPr lang="en-US" sz="2400" dirty="0">
                <a:latin typeface="Times New Roman" panose="02020603050405020304" pitchFamily="18" charset="0"/>
                <a:cs typeface="Times New Roman" panose="02020603050405020304" pitchFamily="18" charset="0"/>
              </a:rPr>
              <a:t>We need a better predictive method for non-coding variants in whole genome sequencing data for rare pediatric diseases. Can CAGI </a:t>
            </a:r>
            <a:r>
              <a:rPr lang="en-US" sz="2400" dirty="0" err="1">
                <a:latin typeface="Times New Roman" panose="02020603050405020304" pitchFamily="18" charset="0"/>
                <a:cs typeface="Times New Roman" panose="02020603050405020304" pitchFamily="18" charset="0"/>
              </a:rPr>
              <a:t>eQTL</a:t>
            </a:r>
            <a:r>
              <a:rPr lang="en-US" sz="2400" dirty="0">
                <a:latin typeface="Times New Roman" panose="02020603050405020304" pitchFamily="18" charset="0"/>
                <a:cs typeface="Times New Roman" panose="02020603050405020304" pitchFamily="18" charset="0"/>
              </a:rPr>
              <a:t> and splicing methods be applicable here?</a:t>
            </a:r>
          </a:p>
        </p:txBody>
      </p:sp>
      <p:grpSp>
        <p:nvGrpSpPr>
          <p:cNvPr id="6" name="Group 5">
            <a:extLst>
              <a:ext uri="{FF2B5EF4-FFF2-40B4-BE49-F238E27FC236}">
                <a16:creationId xmlns:a16="http://schemas.microsoft.com/office/drawing/2014/main" id="{F7648148-E207-E543-9EF0-D0DCCE61E43A}"/>
              </a:ext>
            </a:extLst>
          </p:cNvPr>
          <p:cNvGrpSpPr/>
          <p:nvPr/>
        </p:nvGrpSpPr>
        <p:grpSpPr>
          <a:xfrm>
            <a:off x="447084" y="6390605"/>
            <a:ext cx="10871733" cy="385346"/>
            <a:chOff x="482600" y="6435586"/>
            <a:chExt cx="8610600" cy="385346"/>
          </a:xfrm>
        </p:grpSpPr>
        <p:sp>
          <p:nvSpPr>
            <p:cNvPr id="7" name="Text Box 4">
              <a:extLst>
                <a:ext uri="{FF2B5EF4-FFF2-40B4-BE49-F238E27FC236}">
                  <a16:creationId xmlns:a16="http://schemas.microsoft.com/office/drawing/2014/main" id="{233710D7-A39F-2446-8903-27E971B20C49}"/>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8" name="Text Box 5">
              <a:extLst>
                <a:ext uri="{FF2B5EF4-FFF2-40B4-BE49-F238E27FC236}">
                  <a16:creationId xmlns:a16="http://schemas.microsoft.com/office/drawing/2014/main" id="{DB2BD5EF-B958-DA49-8912-02892646A032}"/>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9" name="Text Box 6">
              <a:extLst>
                <a:ext uri="{FF2B5EF4-FFF2-40B4-BE49-F238E27FC236}">
                  <a16:creationId xmlns:a16="http://schemas.microsoft.com/office/drawing/2014/main" id="{2F2568B7-EFC1-454D-A047-1976786E56B0}"/>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363221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16</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9620B911-9A4E-8C43-9734-364EB21147B4}"/>
              </a:ext>
            </a:extLst>
          </p:cNvPr>
          <p:cNvSpPr txBox="1"/>
          <p:nvPr/>
        </p:nvSpPr>
        <p:spPr>
          <a:xfrm>
            <a:off x="4341208" y="150522"/>
            <a:ext cx="3509584"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Acknowledgement</a:t>
            </a:r>
          </a:p>
        </p:txBody>
      </p:sp>
      <p:sp>
        <p:nvSpPr>
          <p:cNvPr id="2" name="TextBox 1">
            <a:extLst>
              <a:ext uri="{FF2B5EF4-FFF2-40B4-BE49-F238E27FC236}">
                <a16:creationId xmlns:a16="http://schemas.microsoft.com/office/drawing/2014/main" id="{DE62121D-7035-1E4D-BA13-57A0EC62FB70}"/>
              </a:ext>
            </a:extLst>
          </p:cNvPr>
          <p:cNvSpPr txBox="1"/>
          <p:nvPr/>
        </p:nvSpPr>
        <p:spPr>
          <a:xfrm>
            <a:off x="272474" y="1726364"/>
            <a:ext cx="4480371" cy="4539191"/>
          </a:xfrm>
          <a:prstGeom prst="rect">
            <a:avLst/>
          </a:prstGeom>
          <a:noFill/>
        </p:spPr>
        <p:txBody>
          <a:bodyPr wrap="square" rtlCol="0">
            <a:spAutoFit/>
          </a:bodyPr>
          <a:lstStyle/>
          <a:p>
            <a:pPr>
              <a:lnSpc>
                <a:spcPct val="150000"/>
              </a:lnSpc>
            </a:pPr>
            <a:r>
              <a:rPr lang="en-US" sz="2800" b="1" dirty="0">
                <a:latin typeface="Times New Roman" panose="02020603050405020304" pitchFamily="18" charset="0"/>
                <a:cs typeface="Times New Roman" panose="02020603050405020304" pitchFamily="18" charset="0"/>
              </a:rPr>
              <a:t>Prof. John </a:t>
            </a:r>
            <a:r>
              <a:rPr lang="en-US" sz="2800" b="1" dirty="0" err="1">
                <a:latin typeface="Times New Roman" panose="02020603050405020304" pitchFamily="18" charset="0"/>
                <a:cs typeface="Times New Roman" panose="02020603050405020304" pitchFamily="18" charset="0"/>
              </a:rPr>
              <a:t>Moult</a:t>
            </a:r>
            <a:r>
              <a:rPr lang="en-US" sz="2800" b="1" dirty="0">
                <a:latin typeface="Times New Roman" panose="02020603050405020304" pitchFamily="18" charset="0"/>
                <a:cs typeface="Times New Roman" panose="02020603050405020304" pitchFamily="18" charset="0"/>
              </a:rPr>
              <a:t> (PI)</a:t>
            </a:r>
          </a:p>
          <a:p>
            <a:pPr>
              <a:lnSpc>
                <a:spcPct val="150000"/>
              </a:lnSpc>
            </a:pPr>
            <a:endParaRPr lang="en-US"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Mr. Kunal Kundu</a:t>
            </a:r>
          </a:p>
          <a:p>
            <a:pPr>
              <a:lnSpc>
                <a:spcPct val="150000"/>
              </a:lnSpc>
            </a:pPr>
            <a:endParaRPr lang="en-US"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Dr. </a:t>
            </a:r>
            <a:r>
              <a:rPr lang="en-US" sz="2800" b="1" dirty="0" err="1">
                <a:latin typeface="Times New Roman" panose="02020603050405020304" pitchFamily="18" charset="0"/>
                <a:cs typeface="Times New Roman" panose="02020603050405020304" pitchFamily="18" charset="0"/>
              </a:rPr>
              <a:t>Yizhou</a:t>
            </a:r>
            <a:r>
              <a:rPr lang="en-US" sz="2800" b="1" dirty="0">
                <a:latin typeface="Times New Roman" panose="02020603050405020304" pitchFamily="18" charset="0"/>
                <a:cs typeface="Times New Roman" panose="02020603050405020304" pitchFamily="18" charset="0"/>
              </a:rPr>
              <a:t> Yin</a:t>
            </a:r>
          </a:p>
          <a:p>
            <a:pPr>
              <a:lnSpc>
                <a:spcPct val="150000"/>
              </a:lnSpc>
            </a:pPr>
            <a:endParaRPr lang="en-US"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Dr. Chen-</a:t>
            </a:r>
            <a:r>
              <a:rPr lang="en-US" sz="2800" b="1" dirty="0" err="1">
                <a:latin typeface="Times New Roman" panose="02020603050405020304" pitchFamily="18" charset="0"/>
                <a:cs typeface="Times New Roman" panose="02020603050405020304" pitchFamily="18" charset="0"/>
              </a:rPr>
              <a:t>Hsin</a:t>
            </a:r>
            <a:r>
              <a:rPr lang="en-US" sz="2800" b="1" dirty="0">
                <a:latin typeface="Times New Roman" panose="02020603050405020304" pitchFamily="18" charset="0"/>
                <a:cs typeface="Times New Roman" panose="02020603050405020304" pitchFamily="18" charset="0"/>
              </a:rPr>
              <a:t> Yu (Albert)</a:t>
            </a:r>
          </a:p>
        </p:txBody>
      </p:sp>
      <p:sp>
        <p:nvSpPr>
          <p:cNvPr id="5" name="TextBox 4">
            <a:extLst>
              <a:ext uri="{FF2B5EF4-FFF2-40B4-BE49-F238E27FC236}">
                <a16:creationId xmlns:a16="http://schemas.microsoft.com/office/drawing/2014/main" id="{92468E63-61FA-DE4E-93A8-C3B1E3654905}"/>
              </a:ext>
            </a:extLst>
          </p:cNvPr>
          <p:cNvSpPr txBox="1"/>
          <p:nvPr/>
        </p:nvSpPr>
        <p:spPr>
          <a:xfrm>
            <a:off x="131904" y="887382"/>
            <a:ext cx="3257024" cy="584775"/>
          </a:xfrm>
          <a:prstGeom prst="rect">
            <a:avLst/>
          </a:prstGeom>
          <a:noFill/>
        </p:spPr>
        <p:txBody>
          <a:bodyPr wrap="square" rtlCol="0">
            <a:spAutoFit/>
          </a:bodyPr>
          <a:lstStyle/>
          <a:p>
            <a:r>
              <a:rPr lang="en-US" sz="3200" b="1" dirty="0" err="1">
                <a:solidFill>
                  <a:srgbClr val="002060"/>
                </a:solidFill>
                <a:latin typeface="Times New Roman" panose="02020603050405020304" pitchFamily="18" charset="0"/>
                <a:cs typeface="Times New Roman" panose="02020603050405020304" pitchFamily="18" charset="0"/>
              </a:rPr>
              <a:t>Moult</a:t>
            </a:r>
            <a:r>
              <a:rPr lang="en-US" sz="3200" b="1" dirty="0">
                <a:solidFill>
                  <a:srgbClr val="002060"/>
                </a:solidFill>
                <a:latin typeface="Times New Roman" panose="02020603050405020304" pitchFamily="18" charset="0"/>
                <a:cs typeface="Times New Roman" panose="02020603050405020304" pitchFamily="18" charset="0"/>
              </a:rPr>
              <a:t> Group</a:t>
            </a:r>
          </a:p>
        </p:txBody>
      </p:sp>
      <p:pic>
        <p:nvPicPr>
          <p:cNvPr id="8" name="Picture 7" descr="Picture 101.jpg">
            <a:extLst>
              <a:ext uri="{FF2B5EF4-FFF2-40B4-BE49-F238E27FC236}">
                <a16:creationId xmlns:a16="http://schemas.microsoft.com/office/drawing/2014/main" id="{DDD37B9B-C6D7-B648-9B05-A8D6C5ED0E6F}"/>
              </a:ext>
            </a:extLst>
          </p:cNvPr>
          <p:cNvPicPr>
            <a:picLocks noChangeAspect="1"/>
          </p:cNvPicPr>
          <p:nvPr/>
        </p:nvPicPr>
        <p:blipFill rotWithShape="1">
          <a:blip r:embed="rId2" cstate="print"/>
          <a:srcRect l="29580" t="29590" r="62520" b="58930"/>
          <a:stretch/>
        </p:blipFill>
        <p:spPr>
          <a:xfrm>
            <a:off x="5540413" y="5166571"/>
            <a:ext cx="1376216" cy="1442278"/>
          </a:xfrm>
          <a:prstGeom prst="rect">
            <a:avLst/>
          </a:prstGeom>
        </p:spPr>
      </p:pic>
      <p:pic>
        <p:nvPicPr>
          <p:cNvPr id="9" name="Picture 8">
            <a:extLst>
              <a:ext uri="{FF2B5EF4-FFF2-40B4-BE49-F238E27FC236}">
                <a16:creationId xmlns:a16="http://schemas.microsoft.com/office/drawing/2014/main" id="{DF2DA1BA-FEA7-FB46-8FEE-63424D6B428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454" r="12395" b="18278"/>
          <a:stretch/>
        </p:blipFill>
        <p:spPr>
          <a:xfrm>
            <a:off x="5533870" y="2873974"/>
            <a:ext cx="1376215" cy="1223464"/>
          </a:xfrm>
          <a:prstGeom prst="rect">
            <a:avLst/>
          </a:prstGeom>
        </p:spPr>
      </p:pic>
      <p:pic>
        <p:nvPicPr>
          <p:cNvPr id="10" name="Picture 21" descr="john_moult.jpg">
            <a:extLst>
              <a:ext uri="{FF2B5EF4-FFF2-40B4-BE49-F238E27FC236}">
                <a16:creationId xmlns:a16="http://schemas.microsoft.com/office/drawing/2014/main" id="{16ED5799-0A75-8040-AA09-F8881933E2CA}"/>
              </a:ext>
            </a:extLst>
          </p:cNvPr>
          <p:cNvPicPr>
            <a:picLocks noChangeAspect="1"/>
          </p:cNvPicPr>
          <p:nvPr/>
        </p:nvPicPr>
        <p:blipFill rotWithShape="1">
          <a:blip r:embed="rId4">
            <a:extLst>
              <a:ext uri="{28A0092B-C50C-407E-A947-70E740481C1C}">
                <a14:useLocalDpi xmlns:a14="http://schemas.microsoft.com/office/drawing/2010/main" val="0"/>
              </a:ext>
            </a:extLst>
          </a:blip>
          <a:srcRect l="18687" t="3893" r="40404" b="24433"/>
          <a:stretch/>
        </p:blipFill>
        <p:spPr bwMode="auto">
          <a:xfrm>
            <a:off x="3885178" y="1472157"/>
            <a:ext cx="1371501" cy="160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descr="Picture 101.jpg">
            <a:extLst>
              <a:ext uri="{FF2B5EF4-FFF2-40B4-BE49-F238E27FC236}">
                <a16:creationId xmlns:a16="http://schemas.microsoft.com/office/drawing/2014/main" id="{D47DAA38-4E46-E045-A5BF-DD0509BF5391}"/>
              </a:ext>
            </a:extLst>
          </p:cNvPr>
          <p:cNvPicPr>
            <a:picLocks noChangeAspect="1"/>
          </p:cNvPicPr>
          <p:nvPr/>
        </p:nvPicPr>
        <p:blipFill rotWithShape="1">
          <a:blip r:embed="rId2" cstate="print"/>
          <a:srcRect l="20248" t="30763" r="71147" b="55021"/>
          <a:stretch/>
        </p:blipFill>
        <p:spPr>
          <a:xfrm>
            <a:off x="3880464" y="3961977"/>
            <a:ext cx="1376215" cy="1603844"/>
          </a:xfrm>
          <a:prstGeom prst="rect">
            <a:avLst/>
          </a:prstGeom>
        </p:spPr>
      </p:pic>
      <p:sp>
        <p:nvSpPr>
          <p:cNvPr id="12" name="TextBox 11">
            <a:extLst>
              <a:ext uri="{FF2B5EF4-FFF2-40B4-BE49-F238E27FC236}">
                <a16:creationId xmlns:a16="http://schemas.microsoft.com/office/drawing/2014/main" id="{7F8FEA0F-BD04-BC4F-A72D-A4911360B6C0}"/>
              </a:ext>
            </a:extLst>
          </p:cNvPr>
          <p:cNvSpPr txBox="1"/>
          <p:nvPr/>
        </p:nvSpPr>
        <p:spPr>
          <a:xfrm>
            <a:off x="7435976" y="1653653"/>
            <a:ext cx="4222494" cy="4616648"/>
          </a:xfrm>
          <a:prstGeom prst="rect">
            <a:avLst/>
          </a:prstGeom>
          <a:noFill/>
        </p:spPr>
        <p:txBody>
          <a:bodyPr wrap="square" rtlCol="0">
            <a:spAutoFit/>
          </a:bodyPr>
          <a:lstStyle/>
          <a:p>
            <a:pPr>
              <a:lnSpc>
                <a:spcPct val="150000"/>
              </a:lnSpc>
            </a:pPr>
            <a:r>
              <a:rPr lang="en-US" sz="2800" b="1" dirty="0">
                <a:latin typeface="Times New Roman" panose="02020603050405020304" pitchFamily="18" charset="0"/>
                <a:cs typeface="Times New Roman" panose="02020603050405020304" pitchFamily="18" charset="0"/>
              </a:rPr>
              <a:t>CAGI Organizers</a:t>
            </a:r>
          </a:p>
          <a:p>
            <a:pPr>
              <a:lnSpc>
                <a:spcPct val="150000"/>
              </a:lnSpc>
            </a:pPr>
            <a:r>
              <a:rPr lang="en-US" sz="2800" b="1" dirty="0">
                <a:latin typeface="Times New Roman" panose="02020603050405020304" pitchFamily="18" charset="0"/>
                <a:cs typeface="Times New Roman" panose="02020603050405020304" pitchFamily="18" charset="0"/>
              </a:rPr>
              <a:t>CAGI Team</a:t>
            </a:r>
          </a:p>
          <a:p>
            <a:pPr>
              <a:lnSpc>
                <a:spcPct val="150000"/>
              </a:lnSpc>
            </a:pPr>
            <a:r>
              <a:rPr lang="en-US" sz="2800" b="1" dirty="0">
                <a:latin typeface="Times New Roman" panose="02020603050405020304" pitchFamily="18" charset="0"/>
                <a:cs typeface="Times New Roman" panose="02020603050405020304" pitchFamily="18" charset="0"/>
              </a:rPr>
              <a:t>Challenge Data Providers</a:t>
            </a:r>
          </a:p>
          <a:p>
            <a:pPr>
              <a:lnSpc>
                <a:spcPct val="150000"/>
              </a:lnSpc>
            </a:pPr>
            <a:endParaRPr lang="en-US" sz="2800" b="1"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Funding:</a:t>
            </a:r>
          </a:p>
          <a:p>
            <a:r>
              <a:rPr lang="en-US" sz="2800" dirty="0">
                <a:latin typeface="Times New Roman" panose="02020603050405020304" pitchFamily="18" charset="0"/>
                <a:cs typeface="Times New Roman" panose="02020603050405020304" pitchFamily="18" charset="0"/>
              </a:rPr>
              <a:t>NIH R01GM120364, R01GM104436,</a:t>
            </a:r>
          </a:p>
          <a:p>
            <a:r>
              <a:rPr lang="en-US" sz="2800" dirty="0">
                <a:latin typeface="Times New Roman" panose="02020603050405020304" pitchFamily="18" charset="0"/>
                <a:cs typeface="Times New Roman" panose="02020603050405020304" pitchFamily="18" charset="0"/>
              </a:rPr>
              <a:t>R01GM102810 </a:t>
            </a:r>
          </a:p>
        </p:txBody>
      </p:sp>
      <p:cxnSp>
        <p:nvCxnSpPr>
          <p:cNvPr id="14" name="Straight Connector 13">
            <a:extLst>
              <a:ext uri="{FF2B5EF4-FFF2-40B4-BE49-F238E27FC236}">
                <a16:creationId xmlns:a16="http://schemas.microsoft.com/office/drawing/2014/main" id="{757ECA37-AD0E-D34D-BF96-E3B37B6A4EF5}"/>
              </a:ext>
            </a:extLst>
          </p:cNvPr>
          <p:cNvCxnSpPr/>
          <p:nvPr/>
        </p:nvCxnSpPr>
        <p:spPr>
          <a:xfrm>
            <a:off x="7245750" y="1284439"/>
            <a:ext cx="0" cy="5423039"/>
          </a:xfrm>
          <a:prstGeom prst="line">
            <a:avLst/>
          </a:prstGeom>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FF636C02-1DD3-B345-8EF8-A2B65B572F0A}"/>
              </a:ext>
            </a:extLst>
          </p:cNvPr>
          <p:cNvGrpSpPr/>
          <p:nvPr/>
        </p:nvGrpSpPr>
        <p:grpSpPr>
          <a:xfrm>
            <a:off x="447084" y="6522932"/>
            <a:ext cx="10871733" cy="385346"/>
            <a:chOff x="482600" y="6435586"/>
            <a:chExt cx="8610600" cy="385346"/>
          </a:xfrm>
        </p:grpSpPr>
        <p:sp>
          <p:nvSpPr>
            <p:cNvPr id="15" name="Text Box 4">
              <a:extLst>
                <a:ext uri="{FF2B5EF4-FFF2-40B4-BE49-F238E27FC236}">
                  <a16:creationId xmlns:a16="http://schemas.microsoft.com/office/drawing/2014/main" id="{B35DC2CA-1A21-E44F-8F4F-25CEFB120F51}"/>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16" name="Text Box 5">
              <a:extLst>
                <a:ext uri="{FF2B5EF4-FFF2-40B4-BE49-F238E27FC236}">
                  <a16:creationId xmlns:a16="http://schemas.microsoft.com/office/drawing/2014/main" id="{820BF82F-B45E-2B41-9926-9C537F4E146F}"/>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17" name="Text Box 6">
              <a:extLst>
                <a:ext uri="{FF2B5EF4-FFF2-40B4-BE49-F238E27FC236}">
                  <a16:creationId xmlns:a16="http://schemas.microsoft.com/office/drawing/2014/main" id="{038E13EF-2B74-BB46-992A-106695627118}"/>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2640802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2E0B2-2037-8F46-AD41-A9C5148C07EE}"/>
              </a:ext>
            </a:extLst>
          </p:cNvPr>
          <p:cNvSpPr>
            <a:spLocks noGrp="1"/>
          </p:cNvSpPr>
          <p:nvPr>
            <p:ph type="sldNum" sz="quarter" idx="12"/>
          </p:nvPr>
        </p:nvSpPr>
        <p:spPr>
          <a:xfrm>
            <a:off x="11209685" y="6278428"/>
            <a:ext cx="683339" cy="365125"/>
          </a:xfrm>
        </p:spPr>
        <p:txBody>
          <a:bodyPr/>
          <a:lstStyle/>
          <a:p>
            <a:fld id="{1F7BC750-781E-2344-852D-D2696F7966FF}" type="slidenum">
              <a:rPr lang="en-US" sz="2000" smtClean="0">
                <a:solidFill>
                  <a:schemeClr val="bg1"/>
                </a:solidFill>
                <a:latin typeface="Times New Roman" panose="02020603050405020304" pitchFamily="18" charset="0"/>
                <a:cs typeface="Times New Roman" panose="02020603050405020304" pitchFamily="18" charset="0"/>
              </a:rPr>
              <a:t>17</a:t>
            </a:fld>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3EA4BD6-A9D6-854C-A407-0A190E4EF774}"/>
              </a:ext>
            </a:extLst>
          </p:cNvPr>
          <p:cNvSpPr txBox="1"/>
          <p:nvPr/>
        </p:nvSpPr>
        <p:spPr>
          <a:xfrm>
            <a:off x="3779615" y="2844225"/>
            <a:ext cx="3268886" cy="584775"/>
          </a:xfrm>
          <a:prstGeom prst="rect">
            <a:avLst/>
          </a:prstGeom>
          <a:noFill/>
        </p:spPr>
        <p:txBody>
          <a:bodyPr wrap="square" rtlCol="0">
            <a:spAutoFit/>
          </a:bodyPr>
          <a:lstStyle/>
          <a:p>
            <a:r>
              <a:rPr lang="en-US" sz="3200" b="1" dirty="0">
                <a:latin typeface="Lucida Handwriting" panose="03010101010101010101" pitchFamily="66" charset="77"/>
                <a:cs typeface="Times New Roman" panose="02020603050405020304" pitchFamily="18" charset="0"/>
              </a:rPr>
              <a:t>Thank  You !</a:t>
            </a:r>
          </a:p>
        </p:txBody>
      </p:sp>
      <p:grpSp>
        <p:nvGrpSpPr>
          <p:cNvPr id="5" name="Group 4">
            <a:extLst>
              <a:ext uri="{FF2B5EF4-FFF2-40B4-BE49-F238E27FC236}">
                <a16:creationId xmlns:a16="http://schemas.microsoft.com/office/drawing/2014/main" id="{FD109A8E-F409-9B45-8508-6F9E7562CE09}"/>
              </a:ext>
            </a:extLst>
          </p:cNvPr>
          <p:cNvGrpSpPr/>
          <p:nvPr/>
        </p:nvGrpSpPr>
        <p:grpSpPr>
          <a:xfrm>
            <a:off x="447084" y="6390605"/>
            <a:ext cx="10871733" cy="385346"/>
            <a:chOff x="482600" y="6435586"/>
            <a:chExt cx="8610600" cy="385346"/>
          </a:xfrm>
        </p:grpSpPr>
        <p:sp>
          <p:nvSpPr>
            <p:cNvPr id="6" name="Text Box 4">
              <a:extLst>
                <a:ext uri="{FF2B5EF4-FFF2-40B4-BE49-F238E27FC236}">
                  <a16:creationId xmlns:a16="http://schemas.microsoft.com/office/drawing/2014/main" id="{D5917E80-0346-3543-A39B-D89C7406673A}"/>
                </a:ext>
              </a:extLst>
            </p:cNvPr>
            <p:cNvSpPr txBox="1">
              <a:spLocks noChangeArrowheads="1"/>
            </p:cNvSpPr>
            <p:nvPr/>
          </p:nvSpPr>
          <p:spPr bwMode="auto">
            <a:xfrm>
              <a:off x="482600" y="6451600"/>
              <a:ext cx="2758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Workshop 2019</a:t>
              </a:r>
            </a:p>
          </p:txBody>
        </p:sp>
        <p:sp>
          <p:nvSpPr>
            <p:cNvPr id="7" name="Text Box 5">
              <a:extLst>
                <a:ext uri="{FF2B5EF4-FFF2-40B4-BE49-F238E27FC236}">
                  <a16:creationId xmlns:a16="http://schemas.microsoft.com/office/drawing/2014/main" id="{8E92D030-0C60-2741-BC38-56C098DCCCD8}"/>
                </a:ext>
              </a:extLst>
            </p:cNvPr>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latin typeface="Times New Roman"/>
                  <a:cs typeface="Times New Roman"/>
                </a:rPr>
                <a:t>Lipika R. Pal</a:t>
              </a:r>
            </a:p>
          </p:txBody>
        </p:sp>
        <p:sp>
          <p:nvSpPr>
            <p:cNvPr id="8" name="Text Box 6">
              <a:extLst>
                <a:ext uri="{FF2B5EF4-FFF2-40B4-BE49-F238E27FC236}">
                  <a16:creationId xmlns:a16="http://schemas.microsoft.com/office/drawing/2014/main" id="{CA9F9AD8-C178-FF49-BFB2-AAB443B6CF18}"/>
                </a:ext>
              </a:extLst>
            </p:cNvPr>
            <p:cNvSpPr txBox="1">
              <a:spLocks noChangeArrowheads="1"/>
            </p:cNvSpPr>
            <p:nvPr/>
          </p:nvSpPr>
          <p:spPr bwMode="auto">
            <a:xfrm>
              <a:off x="4104778" y="6435586"/>
              <a:ext cx="252004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3731300961"/>
      </p:ext>
    </p:extLst>
  </p:cSld>
  <p:clrMapOvr>
    <a:masterClrMapping/>
  </p:clrMapOvr>
</p:sld>
</file>

<file path=ppt/theme/theme1.xml><?xml version="1.0" encoding="utf-8"?>
<a:theme xmlns:a="http://schemas.openxmlformats.org/drawingml/2006/main" name="Face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{F79CE405-52BB-4B44-8270-FF37920A53B5}tf10001060</Template>
  <TotalTime>7489</TotalTime>
  <Words>1469</Words>
  <Application>Microsoft Macintosh PowerPoint</Application>
  <PresentationFormat>Widescreen</PresentationFormat>
  <Paragraphs>282</Paragraphs>
  <Slides>17</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Lucida Handwriting</vt:lpstr>
      <vt:lpstr>Times New Roman</vt:lpstr>
      <vt:lpstr>Trebuchet MS</vt:lpstr>
      <vt:lpstr>Wingdings</vt:lpstr>
      <vt:lpstr>Wingdings 3</vt:lpstr>
      <vt:lpstr>Zapf Dingbats</vt:lpstr>
      <vt:lpstr>Facet</vt:lpstr>
      <vt:lpstr>CAGI slide pack guidelines I agree to my slides being used according to the following terms: _______Lipika Ray Pal_______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240</cp:revision>
  <dcterms:created xsi:type="dcterms:W3CDTF">2019-11-28T17:56:05Z</dcterms:created>
  <dcterms:modified xsi:type="dcterms:W3CDTF">2019-12-05T20:20:33Z</dcterms:modified>
</cp:coreProperties>
</file>