
<file path=[Content_Types].xml><?xml version="1.0" encoding="utf-8"?>
<Types xmlns="http://schemas.openxmlformats.org/package/2006/content-types">
  <Default Extension="emf" ContentType="image/x-emf"/>
  <Default Extension="jpeg" ContentType="image/jpeg"/>
  <Default Extension="jpg" ContentType="image/jp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notesSlides/notesSlide7.xml" ContentType="application/vnd.openxmlformats-officedocument.presentationml.notesSlide+xml"/>
  <Override PartName="/ppt/charts/chart2.xml" ContentType="application/vnd.openxmlformats-officedocument.drawingml.chart+xml"/>
  <Override PartName="/ppt/charts/chart3.xml" ContentType="application/vnd.openxmlformats-officedocument.drawingml.char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media/image28.jpg" ContentType="image/jpeg"/>
  <Override PartName="/ppt/media/image29.jpg" ContentType="image/jpeg"/>
  <Override PartName="/ppt/media/image30.jpg" ContentType="image/jpeg"/>
  <Override PartName="/ppt/media/image31.jpg" ContentType="image/jpeg"/>
  <Override PartName="/ppt/media/image32.jpg" ContentType="image/jpeg"/>
  <Override PartName="/ppt/media/image33.jpg" ContentType="image/jpeg"/>
  <Override PartName="/ppt/media/image34.jpg" ContentType="image/jpeg"/>
  <Override PartName="/ppt/media/image35.jpg" ContentType="image/jpeg"/>
  <Override PartName="/ppt/media/image36.jpg" ContentType="image/jpeg"/>
  <Override PartName="/ppt/media/image37.jpg" ContentType="image/jpeg"/>
  <Override PartName="/ppt/media/image39.jpg" ContentType="image/jpeg"/>
  <Override PartName="/ppt/media/image40.jpg" ContentType="image/jpeg"/>
  <Override PartName="/ppt/media/image41.jpg" ContentType="image/jpeg"/>
  <Override PartName="/ppt/media/image42.jpg" ContentType="image/jpeg"/>
  <Override PartName="/ppt/media/image44.jpg" ContentType="image/jpeg"/>
  <Override PartName="/ppt/media/image45.jpg" ContentType="image/jpeg"/>
  <Override PartName="/ppt/media/image46.jpg" ContentType="image/jpeg"/>
  <Override PartName="/ppt/media/image51.jpg" ContentType="image/jpeg"/>
  <Override PartName="/ppt/media/image54.jpg" ContentType="image/jpeg"/>
  <Override PartName="/ppt/media/image55.jpg" ContentType="image/jpeg"/>
  <Override PartName="/ppt/media/image67.jpg" ContentType="image/jpeg"/>
  <Override PartName="/ppt/media/image68.jpg" ContentType="image/jpeg"/>
  <Override PartName="/ppt/media/image69.jpg" ContentType="image/jpeg"/>
  <Override PartName="/ppt/media/image70.jpg" ContentType="image/jpeg"/>
  <Override PartName="/ppt/media/image71.jpg" ContentType="image/jpeg"/>
  <Override PartName="/ppt/media/image72.jpg" ContentType="image/jpeg"/>
  <Override PartName="/ppt/media/image73.jpg" ContentType="image/jpeg"/>
  <Override PartName="/ppt/media/image74.jpg" ContentType="image/jpeg"/>
  <Override PartName="/ppt/media/image75.jpg" ContentType="image/jpeg"/>
  <Override PartName="/ppt/media/image76.jpg" ContentType="image/jpeg"/>
  <Override PartName="/ppt/media/image94.jpg" ContentType="image/jpeg"/>
  <Override PartName="/ppt/media/image99.jpg" ContentType="image/jpeg"/>
  <Override PartName="/ppt/media/image100.jpg" ContentType="image/jpeg"/>
  <Override PartName="/ppt/media/image101.jpg" ContentType="image/jpeg"/>
  <Override PartName="/ppt/media/image102.jpg" ContentType="image/jpeg"/>
  <Override PartName="/ppt/media/image103.jpg" ContentType="image/jpeg"/>
  <Override PartName="/ppt/media/image105.jpg" ContentType="image/jpeg"/>
  <Override PartName="/ppt/media/image106.jpg" ContentType="image/jpeg"/>
  <Override PartName="/ppt/media/image107.jpg" ContentType="image/jpeg"/>
  <Override PartName="/ppt/media/image108.jpg" ContentType="image/jpeg"/>
  <Override PartName="/ppt/media/image109.jpg" ContentType="image/jpeg"/>
  <Override PartName="/ppt/media/image110.jpg" ContentType="image/jpeg"/>
  <Override PartName="/ppt/media/image111.jpg" ContentType="image/jpeg"/>
  <Override PartName="/ppt/media/image112.jpg" ContentType="image/jpeg"/>
  <Override PartName="/ppt/media/image113.jpg" ContentType="image/jpeg"/>
  <Override PartName="/ppt/media/image114.jpg" ContentType="image/jpeg"/>
  <Override PartName="/ppt/media/image115.jpg" ContentType="image/jpeg"/>
  <Override PartName="/ppt/media/image117.jpg" ContentType="image/jpeg"/>
  <Override PartName="/ppt/media/image118.jpg" ContentType="image/jpeg"/>
  <Override PartName="/ppt/media/image119.jpg" ContentType="image/jpeg"/>
  <Override PartName="/ppt/media/image120.jpg" ContentType="image/jpeg"/>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5"/>
  </p:notesMasterIdLst>
  <p:sldIdLst>
    <p:sldId id="259" r:id="rId2"/>
    <p:sldId id="434" r:id="rId3"/>
    <p:sldId id="257" r:id="rId4"/>
    <p:sldId id="420" r:id="rId5"/>
    <p:sldId id="396" r:id="rId6"/>
    <p:sldId id="409" r:id="rId7"/>
    <p:sldId id="410" r:id="rId8"/>
    <p:sldId id="411" r:id="rId9"/>
    <p:sldId id="435" r:id="rId10"/>
    <p:sldId id="419" r:id="rId11"/>
    <p:sldId id="422" r:id="rId12"/>
    <p:sldId id="408" r:id="rId13"/>
    <p:sldId id="438" r:id="rId14"/>
    <p:sldId id="436" r:id="rId15"/>
    <p:sldId id="432" r:id="rId16"/>
    <p:sldId id="430" r:id="rId17"/>
    <p:sldId id="439" r:id="rId18"/>
    <p:sldId id="427" r:id="rId19"/>
    <p:sldId id="428" r:id="rId20"/>
    <p:sldId id="429" r:id="rId21"/>
    <p:sldId id="437" r:id="rId22"/>
    <p:sldId id="431" r:id="rId23"/>
    <p:sldId id="373"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648"/>
    <p:restoredTop sz="71242"/>
  </p:normalViewPr>
  <p:slideViewPr>
    <p:cSldViewPr snapToGrid="0" snapToObjects="1">
      <p:cViewPr varScale="1">
        <p:scale>
          <a:sx n="73" d="100"/>
          <a:sy n="73" d="100"/>
        </p:scale>
        <p:origin x="1152"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oleObject" Target="file:////C:\Users\John-Marc\Documents\Notes\CAGI\CAGI-4-jhu\jhu-eval.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Users\John-Marc\Documents\Notes\CAGI\CAGI-4-jhu\jhu-eval.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Book6"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title>
    <c:autoTitleDeleted val="0"/>
    <c:plotArea>
      <c:layout/>
      <c:barChart>
        <c:barDir val="col"/>
        <c:grouping val="clustered"/>
        <c:varyColors val="0"/>
        <c:ser>
          <c:idx val="0"/>
          <c:order val="0"/>
          <c:tx>
            <c:strRef>
              <c:f>summary!$H$3</c:f>
              <c:strCache>
                <c:ptCount val="1"/>
                <c:pt idx="0">
                  <c:v># groups predicting correct disease class AND (a) variant, where JHU reported variant</c:v>
                </c:pt>
              </c:strCache>
            </c:strRef>
          </c:tx>
          <c:spPr>
            <a:solidFill>
              <a:schemeClr val="accent5">
                <a:lumMod val="60000"/>
                <a:lumOff val="40000"/>
              </a:schemeClr>
            </a:solidFill>
          </c:spPr>
          <c:invertIfNegative val="0"/>
          <c:dPt>
            <c:idx val="0"/>
            <c:invertIfNegative val="0"/>
            <c:bubble3D val="0"/>
            <c:spPr>
              <a:solidFill>
                <a:schemeClr val="accent6">
                  <a:lumMod val="60000"/>
                  <a:lumOff val="40000"/>
                </a:schemeClr>
              </a:solidFill>
            </c:spPr>
            <c:extLst>
              <c:ext xmlns:c16="http://schemas.microsoft.com/office/drawing/2014/chart" uri="{C3380CC4-5D6E-409C-BE32-E72D297353CC}">
                <c16:uniqueId val="{00000000-2213-EA47-9634-21CA5D6819E3}"/>
              </c:ext>
            </c:extLst>
          </c:dPt>
          <c:dPt>
            <c:idx val="1"/>
            <c:invertIfNegative val="0"/>
            <c:bubble3D val="0"/>
            <c:spPr>
              <a:solidFill>
                <a:schemeClr val="accent6">
                  <a:lumMod val="60000"/>
                  <a:lumOff val="40000"/>
                </a:schemeClr>
              </a:solidFill>
            </c:spPr>
            <c:extLst>
              <c:ext xmlns:c16="http://schemas.microsoft.com/office/drawing/2014/chart" uri="{C3380CC4-5D6E-409C-BE32-E72D297353CC}">
                <c16:uniqueId val="{00000001-2213-EA47-9634-21CA5D6819E3}"/>
              </c:ext>
            </c:extLst>
          </c:dPt>
          <c:dPt>
            <c:idx val="2"/>
            <c:invertIfNegative val="0"/>
            <c:bubble3D val="0"/>
            <c:spPr>
              <a:solidFill>
                <a:schemeClr val="accent6">
                  <a:lumMod val="60000"/>
                  <a:lumOff val="40000"/>
                </a:schemeClr>
              </a:solidFill>
            </c:spPr>
            <c:extLst>
              <c:ext xmlns:c16="http://schemas.microsoft.com/office/drawing/2014/chart" uri="{C3380CC4-5D6E-409C-BE32-E72D297353CC}">
                <c16:uniqueId val="{00000002-2213-EA47-9634-21CA5D6819E3}"/>
              </c:ext>
            </c:extLst>
          </c:dPt>
          <c:dPt>
            <c:idx val="3"/>
            <c:invertIfNegative val="0"/>
            <c:bubble3D val="0"/>
            <c:spPr>
              <a:solidFill>
                <a:schemeClr val="accent6">
                  <a:lumMod val="60000"/>
                  <a:lumOff val="40000"/>
                </a:schemeClr>
              </a:solidFill>
            </c:spPr>
            <c:extLst>
              <c:ext xmlns:c16="http://schemas.microsoft.com/office/drawing/2014/chart" uri="{C3380CC4-5D6E-409C-BE32-E72D297353CC}">
                <c16:uniqueId val="{00000003-2213-EA47-9634-21CA5D6819E3}"/>
              </c:ext>
            </c:extLst>
          </c:dPt>
          <c:dPt>
            <c:idx val="4"/>
            <c:invertIfNegative val="0"/>
            <c:bubble3D val="0"/>
            <c:spPr>
              <a:solidFill>
                <a:schemeClr val="accent6">
                  <a:lumMod val="60000"/>
                  <a:lumOff val="40000"/>
                </a:schemeClr>
              </a:solidFill>
            </c:spPr>
            <c:extLst>
              <c:ext xmlns:c16="http://schemas.microsoft.com/office/drawing/2014/chart" uri="{C3380CC4-5D6E-409C-BE32-E72D297353CC}">
                <c16:uniqueId val="{00000004-2213-EA47-9634-21CA5D6819E3}"/>
              </c:ext>
            </c:extLst>
          </c:dPt>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summary!$A$4:$A$9</c:f>
              <c:numCache>
                <c:formatCode>General</c:formatCode>
                <c:ptCount val="6"/>
                <c:pt idx="0">
                  <c:v>0</c:v>
                </c:pt>
                <c:pt idx="1">
                  <c:v>1</c:v>
                </c:pt>
                <c:pt idx="2">
                  <c:v>2</c:v>
                </c:pt>
                <c:pt idx="3">
                  <c:v>3</c:v>
                </c:pt>
                <c:pt idx="4">
                  <c:v>4</c:v>
                </c:pt>
                <c:pt idx="5">
                  <c:v>5</c:v>
                </c:pt>
              </c:numCache>
            </c:numRef>
          </c:cat>
          <c:val>
            <c:numRef>
              <c:f>summary!$I$4:$I$9</c:f>
              <c:numCache>
                <c:formatCode>General</c:formatCode>
                <c:ptCount val="6"/>
                <c:pt idx="0">
                  <c:v>11</c:v>
                </c:pt>
                <c:pt idx="1">
                  <c:v>11</c:v>
                </c:pt>
                <c:pt idx="2">
                  <c:v>5</c:v>
                </c:pt>
                <c:pt idx="3">
                  <c:v>14</c:v>
                </c:pt>
                <c:pt idx="4">
                  <c:v>2</c:v>
                </c:pt>
                <c:pt idx="5">
                  <c:v>0</c:v>
                </c:pt>
              </c:numCache>
            </c:numRef>
          </c:val>
          <c:extLst>
            <c:ext xmlns:c16="http://schemas.microsoft.com/office/drawing/2014/chart" uri="{C3380CC4-5D6E-409C-BE32-E72D297353CC}">
              <c16:uniqueId val="{00000000-CB93-D348-AB6E-E5036846D263}"/>
            </c:ext>
          </c:extLst>
        </c:ser>
        <c:dLbls>
          <c:showLegendKey val="0"/>
          <c:showVal val="0"/>
          <c:showCatName val="0"/>
          <c:showSerName val="0"/>
          <c:showPercent val="0"/>
          <c:showBubbleSize val="0"/>
        </c:dLbls>
        <c:gapWidth val="100"/>
        <c:axId val="106372096"/>
        <c:axId val="106370176"/>
      </c:barChart>
      <c:valAx>
        <c:axId val="106370176"/>
        <c:scaling>
          <c:orientation val="minMax"/>
        </c:scaling>
        <c:delete val="0"/>
        <c:axPos val="l"/>
        <c:majorGridlines/>
        <c:title>
          <c:tx>
            <c:rich>
              <a:bodyPr rot="-5400000" vert="horz"/>
              <a:lstStyle/>
              <a:p>
                <a:pPr>
                  <a:defRPr/>
                </a:pPr>
                <a:r>
                  <a:rPr lang="en-US"/>
                  <a:t>Number of patients</a:t>
                </a:r>
              </a:p>
            </c:rich>
          </c:tx>
          <c:overlay val="0"/>
        </c:title>
        <c:numFmt formatCode="General" sourceLinked="1"/>
        <c:majorTickMark val="out"/>
        <c:minorTickMark val="none"/>
        <c:tickLblPos val="nextTo"/>
        <c:crossAx val="106372096"/>
        <c:crosses val="autoZero"/>
        <c:crossBetween val="between"/>
      </c:valAx>
      <c:catAx>
        <c:axId val="106372096"/>
        <c:scaling>
          <c:orientation val="minMax"/>
        </c:scaling>
        <c:delete val="0"/>
        <c:axPos val="b"/>
        <c:title>
          <c:tx>
            <c:rich>
              <a:bodyPr/>
              <a:lstStyle/>
              <a:p>
                <a:pPr>
                  <a:defRPr/>
                </a:pPr>
                <a:r>
                  <a:rPr lang="en-US"/>
                  <a:t>Number of groups with correct answer</a:t>
                </a:r>
              </a:p>
            </c:rich>
          </c:tx>
          <c:overlay val="0"/>
        </c:title>
        <c:numFmt formatCode="General" sourceLinked="1"/>
        <c:majorTickMark val="out"/>
        <c:minorTickMark val="none"/>
        <c:tickLblPos val="nextTo"/>
        <c:crossAx val="106370176"/>
        <c:crosses val="autoZero"/>
        <c:auto val="1"/>
        <c:lblAlgn val="ctr"/>
        <c:lblOffset val="100"/>
        <c:noMultiLvlLbl val="0"/>
      </c:catAx>
    </c:plotArea>
    <c:plotVisOnly val="1"/>
    <c:dispBlanksAs val="gap"/>
    <c:showDLblsOverMax val="0"/>
  </c:chart>
  <c:txPr>
    <a:bodyPr/>
    <a:lstStyle/>
    <a:p>
      <a:pPr>
        <a:defRPr sz="1600"/>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title>
    <c:autoTitleDeleted val="0"/>
    <c:plotArea>
      <c:layout/>
      <c:barChart>
        <c:barDir val="col"/>
        <c:grouping val="clustered"/>
        <c:varyColors val="0"/>
        <c:ser>
          <c:idx val="0"/>
          <c:order val="0"/>
          <c:tx>
            <c:strRef>
              <c:f>summary!$R$3</c:f>
              <c:strCache>
                <c:ptCount val="1"/>
                <c:pt idx="0">
                  <c:v># groups predicting correct disease class where JHU didn't report variant</c:v>
                </c:pt>
              </c:strCache>
            </c:strRef>
          </c:tx>
          <c:spPr>
            <a:solidFill>
              <a:schemeClr val="accent6">
                <a:lumMod val="60000"/>
                <a:lumOff val="40000"/>
              </a:schemeClr>
            </a:solidFill>
          </c:spPr>
          <c:invertIfNegative val="0"/>
          <c:dPt>
            <c:idx val="0"/>
            <c:invertIfNegative val="0"/>
            <c:bubble3D val="0"/>
            <c:spPr>
              <a:solidFill>
                <a:schemeClr val="accent4"/>
              </a:solidFill>
              <a:ln>
                <a:solidFill>
                  <a:schemeClr val="accent4"/>
                </a:solidFill>
              </a:ln>
            </c:spPr>
            <c:extLst>
              <c:ext xmlns:c16="http://schemas.microsoft.com/office/drawing/2014/chart" uri="{C3380CC4-5D6E-409C-BE32-E72D297353CC}">
                <c16:uniqueId val="{00000000-0747-264C-8AB9-6143E7F7A542}"/>
              </c:ext>
            </c:extLst>
          </c:dPt>
          <c:dPt>
            <c:idx val="1"/>
            <c:invertIfNegative val="0"/>
            <c:bubble3D val="0"/>
            <c:spPr>
              <a:solidFill>
                <a:srgbClr val="FFC000"/>
              </a:solidFill>
              <a:ln>
                <a:solidFill>
                  <a:srgbClr val="FFC000"/>
                </a:solidFill>
              </a:ln>
            </c:spPr>
            <c:extLst>
              <c:ext xmlns:c16="http://schemas.microsoft.com/office/drawing/2014/chart" uri="{C3380CC4-5D6E-409C-BE32-E72D297353CC}">
                <c16:uniqueId val="{00000001-0747-264C-8AB9-6143E7F7A542}"/>
              </c:ext>
            </c:extLst>
          </c:dPt>
          <c:dPt>
            <c:idx val="2"/>
            <c:invertIfNegative val="0"/>
            <c:bubble3D val="0"/>
            <c:spPr>
              <a:solidFill>
                <a:srgbClr val="FFC000"/>
              </a:solidFill>
              <a:ln>
                <a:solidFill>
                  <a:srgbClr val="FFC000"/>
                </a:solidFill>
              </a:ln>
            </c:spPr>
            <c:extLst>
              <c:ext xmlns:c16="http://schemas.microsoft.com/office/drawing/2014/chart" uri="{C3380CC4-5D6E-409C-BE32-E72D297353CC}">
                <c16:uniqueId val="{00000002-0747-264C-8AB9-6143E7F7A542}"/>
              </c:ext>
            </c:extLst>
          </c:dPt>
          <c:dPt>
            <c:idx val="3"/>
            <c:invertIfNegative val="0"/>
            <c:bubble3D val="0"/>
            <c:spPr>
              <a:solidFill>
                <a:srgbClr val="FFC000"/>
              </a:solidFill>
              <a:ln>
                <a:solidFill>
                  <a:srgbClr val="FFC000"/>
                </a:solidFill>
              </a:ln>
            </c:spPr>
            <c:extLst>
              <c:ext xmlns:c16="http://schemas.microsoft.com/office/drawing/2014/chart" uri="{C3380CC4-5D6E-409C-BE32-E72D297353CC}">
                <c16:uniqueId val="{00000003-0747-264C-8AB9-6143E7F7A542}"/>
              </c:ext>
            </c:extLst>
          </c:dPt>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summary!$A$4:$A$9</c:f>
              <c:numCache>
                <c:formatCode>General</c:formatCode>
                <c:ptCount val="6"/>
                <c:pt idx="0">
                  <c:v>0</c:v>
                </c:pt>
                <c:pt idx="1">
                  <c:v>1</c:v>
                </c:pt>
                <c:pt idx="2">
                  <c:v>2</c:v>
                </c:pt>
                <c:pt idx="3">
                  <c:v>3</c:v>
                </c:pt>
                <c:pt idx="4">
                  <c:v>4</c:v>
                </c:pt>
                <c:pt idx="5">
                  <c:v>5</c:v>
                </c:pt>
              </c:numCache>
            </c:numRef>
          </c:cat>
          <c:val>
            <c:numRef>
              <c:f>summary!$S$4:$S$9</c:f>
              <c:numCache>
                <c:formatCode>General</c:formatCode>
                <c:ptCount val="6"/>
                <c:pt idx="0">
                  <c:v>24</c:v>
                </c:pt>
                <c:pt idx="1">
                  <c:v>22</c:v>
                </c:pt>
                <c:pt idx="2">
                  <c:v>12</c:v>
                </c:pt>
                <c:pt idx="3">
                  <c:v>5</c:v>
                </c:pt>
                <c:pt idx="4">
                  <c:v>0</c:v>
                </c:pt>
                <c:pt idx="5">
                  <c:v>0</c:v>
                </c:pt>
              </c:numCache>
            </c:numRef>
          </c:val>
          <c:extLst>
            <c:ext xmlns:c16="http://schemas.microsoft.com/office/drawing/2014/chart" uri="{C3380CC4-5D6E-409C-BE32-E72D297353CC}">
              <c16:uniqueId val="{00000000-68E0-CB41-B398-C3F772B232EE}"/>
            </c:ext>
          </c:extLst>
        </c:ser>
        <c:dLbls>
          <c:showLegendKey val="0"/>
          <c:showVal val="0"/>
          <c:showCatName val="0"/>
          <c:showSerName val="0"/>
          <c:showPercent val="0"/>
          <c:showBubbleSize val="0"/>
        </c:dLbls>
        <c:gapWidth val="100"/>
        <c:axId val="115030272"/>
        <c:axId val="115028352"/>
      </c:barChart>
      <c:valAx>
        <c:axId val="115028352"/>
        <c:scaling>
          <c:orientation val="minMax"/>
        </c:scaling>
        <c:delete val="0"/>
        <c:axPos val="l"/>
        <c:majorGridlines/>
        <c:title>
          <c:tx>
            <c:rich>
              <a:bodyPr rot="-5400000" vert="horz"/>
              <a:lstStyle/>
              <a:p>
                <a:pPr>
                  <a:defRPr/>
                </a:pPr>
                <a:r>
                  <a:rPr lang="en-US"/>
                  <a:t>Number of patients</a:t>
                </a:r>
              </a:p>
            </c:rich>
          </c:tx>
          <c:overlay val="0"/>
        </c:title>
        <c:numFmt formatCode="General" sourceLinked="1"/>
        <c:majorTickMark val="out"/>
        <c:minorTickMark val="none"/>
        <c:tickLblPos val="nextTo"/>
        <c:crossAx val="115030272"/>
        <c:crosses val="autoZero"/>
        <c:crossBetween val="between"/>
      </c:valAx>
      <c:catAx>
        <c:axId val="115030272"/>
        <c:scaling>
          <c:orientation val="minMax"/>
        </c:scaling>
        <c:delete val="0"/>
        <c:axPos val="b"/>
        <c:title>
          <c:tx>
            <c:rich>
              <a:bodyPr/>
              <a:lstStyle/>
              <a:p>
                <a:pPr>
                  <a:defRPr/>
                </a:pPr>
                <a:r>
                  <a:rPr lang="en-US"/>
                  <a:t>Number of groups with correct answer</a:t>
                </a:r>
              </a:p>
            </c:rich>
          </c:tx>
          <c:layout>
            <c:manualLayout>
              <c:xMode val="edge"/>
              <c:yMode val="edge"/>
              <c:x val="0.36488716254218201"/>
              <c:y val="0.93034722222222199"/>
            </c:manualLayout>
          </c:layout>
          <c:overlay val="0"/>
        </c:title>
        <c:numFmt formatCode="General" sourceLinked="1"/>
        <c:majorTickMark val="out"/>
        <c:minorTickMark val="none"/>
        <c:tickLblPos val="nextTo"/>
        <c:crossAx val="115028352"/>
        <c:crosses val="autoZero"/>
        <c:auto val="1"/>
        <c:lblAlgn val="ctr"/>
        <c:lblOffset val="100"/>
        <c:noMultiLvlLbl val="0"/>
      </c:catAx>
    </c:plotArea>
    <c:plotVisOnly val="1"/>
    <c:dispBlanksAs val="gap"/>
    <c:showDLblsOverMax val="0"/>
  </c:chart>
  <c:txPr>
    <a:bodyPr/>
    <a:lstStyle/>
    <a:p>
      <a:pPr>
        <a:defRPr sz="1600"/>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4"/>
    </mc:Choice>
    <mc:Fallback>
      <c:style val="4"/>
    </mc:Fallback>
  </mc:AlternateContent>
  <c:chart>
    <c:autoTitleDeleted val="0"/>
    <c:plotArea>
      <c:layout/>
      <c:barChart>
        <c:barDir val="bar"/>
        <c:grouping val="clustered"/>
        <c:varyColors val="0"/>
        <c:ser>
          <c:idx val="0"/>
          <c:order val="0"/>
          <c:invertIfNegative val="0"/>
          <c:cat>
            <c:strRef>
              <c:f>Sheet1!$B$2:$B$7</c:f>
              <c:strCache>
                <c:ptCount val="6"/>
                <c:pt idx="0">
                  <c:v>      Ataxia Telangiectasia</c:v>
                </c:pt>
                <c:pt idx="1">
                  <c:v>       Cystic Fibrosis and CF-Related</c:v>
                </c:pt>
                <c:pt idx="2">
                  <c:v>      Pseudohypoaldosteronism type 1</c:v>
                </c:pt>
                <c:pt idx="3">
                  <c:v>      Treacher Collins &amp; related disorders</c:v>
                </c:pt>
                <c:pt idx="4">
                  <c:v>      Zellweger Spectrum Disorders</c:v>
                </c:pt>
                <c:pt idx="5">
                  <c:v>     Diffuse Lung Disease</c:v>
                </c:pt>
              </c:strCache>
            </c:strRef>
          </c:cat>
          <c:val>
            <c:numRef>
              <c:f>Sheet1!$C$2:$C$7</c:f>
              <c:numCache>
                <c:formatCode>General</c:formatCode>
                <c:ptCount val="6"/>
                <c:pt idx="0">
                  <c:v>1</c:v>
                </c:pt>
                <c:pt idx="1">
                  <c:v>1</c:v>
                </c:pt>
                <c:pt idx="2">
                  <c:v>1</c:v>
                </c:pt>
                <c:pt idx="3">
                  <c:v>2</c:v>
                </c:pt>
                <c:pt idx="4">
                  <c:v>2</c:v>
                </c:pt>
                <c:pt idx="5">
                  <c:v>32</c:v>
                </c:pt>
              </c:numCache>
            </c:numRef>
          </c:val>
          <c:extLst>
            <c:ext xmlns:c16="http://schemas.microsoft.com/office/drawing/2014/chart" uri="{C3380CC4-5D6E-409C-BE32-E72D297353CC}">
              <c16:uniqueId val="{00000000-F699-2349-A4BD-B067C87E9FC6}"/>
            </c:ext>
          </c:extLst>
        </c:ser>
        <c:dLbls>
          <c:showLegendKey val="0"/>
          <c:showVal val="0"/>
          <c:showCatName val="0"/>
          <c:showSerName val="0"/>
          <c:showPercent val="0"/>
          <c:showBubbleSize val="0"/>
        </c:dLbls>
        <c:gapWidth val="150"/>
        <c:axId val="125524608"/>
        <c:axId val="132413696"/>
      </c:barChart>
      <c:catAx>
        <c:axId val="125524608"/>
        <c:scaling>
          <c:orientation val="minMax"/>
        </c:scaling>
        <c:delete val="0"/>
        <c:axPos val="l"/>
        <c:numFmt formatCode="General" sourceLinked="0"/>
        <c:majorTickMark val="out"/>
        <c:minorTickMark val="none"/>
        <c:tickLblPos val="nextTo"/>
        <c:crossAx val="132413696"/>
        <c:crosses val="autoZero"/>
        <c:auto val="1"/>
        <c:lblAlgn val="ctr"/>
        <c:lblOffset val="100"/>
        <c:noMultiLvlLbl val="0"/>
      </c:catAx>
      <c:valAx>
        <c:axId val="132413696"/>
        <c:scaling>
          <c:orientation val="minMax"/>
        </c:scaling>
        <c:delete val="0"/>
        <c:axPos val="b"/>
        <c:numFmt formatCode="General" sourceLinked="1"/>
        <c:majorTickMark val="out"/>
        <c:minorTickMark val="none"/>
        <c:tickLblPos val="nextTo"/>
        <c:crossAx val="125524608"/>
        <c:crosses val="autoZero"/>
        <c:crossBetween val="between"/>
      </c:valAx>
    </c:plotArea>
    <c:plotVisOnly val="1"/>
    <c:dispBlanksAs val="gap"/>
    <c:showDLblsOverMax val="0"/>
  </c:chart>
  <c:spPr>
    <a:solidFill>
      <a:schemeClr val="bg1"/>
    </a:solidFill>
    <a:ln w="28575">
      <a:solidFill>
        <a:schemeClr val="tx1"/>
      </a:solidFill>
    </a:ln>
  </c:spPr>
  <c:txPr>
    <a:bodyPr/>
    <a:lstStyle/>
    <a:p>
      <a:pPr>
        <a:defRPr sz="1100"/>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7A58A94-AB3D-A64E-860F-58C692123891}" type="datetimeFigureOut">
              <a:rPr lang="en-US" smtClean="0"/>
              <a:t>12/8/19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647D452-ABFB-8743-8061-C4DD703FD309}" type="slidenum">
              <a:rPr lang="en-US" smtClean="0"/>
              <a:t>‹#›</a:t>
            </a:fld>
            <a:endParaRPr lang="en-US"/>
          </a:p>
        </p:txBody>
      </p:sp>
    </p:spTree>
    <p:extLst>
      <p:ext uri="{BB962C8B-B14F-4D97-AF65-F5344CB8AC3E}">
        <p14:creationId xmlns:p14="http://schemas.microsoft.com/office/powerpoint/2010/main" val="27884616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dirty="0"/>
              <a:t>Cell and structural biologist. Involved in CAGI &amp; computational genetics less than a year. I </a:t>
            </a:r>
            <a:r>
              <a:rPr lang="en-US" sz="1400"/>
              <a:t>have not assessed </a:t>
            </a:r>
            <a:r>
              <a:rPr lang="en-US" sz="1400" dirty="0"/>
              <a:t>any of the challenges I’ll be talking about, although I was marginally involved with the SickKids challenge, looking at the structure and biochemistry of some of the more promising proposed variants. This to say, please step in and correct me if I’m wrong or misrepresenting something. I’m also happy that </a:t>
            </a:r>
            <a:r>
              <a:rPr lang="en-US" sz="1400" dirty="0" err="1"/>
              <a:t>Lipika</a:t>
            </a:r>
            <a:r>
              <a:rPr lang="en-US" sz="1400" dirty="0"/>
              <a:t>, </a:t>
            </a:r>
            <a:r>
              <a:rPr lang="en-US" sz="1400" dirty="0" err="1"/>
              <a:t>Pedja</a:t>
            </a:r>
            <a:r>
              <a:rPr lang="en-US" sz="1400" dirty="0"/>
              <a:t> and Sean are here who participated in these challenges. Also, John-Marc, the assessor of the John-Hopkins challenge, and </a:t>
            </a:r>
            <a:r>
              <a:rPr lang="en-US" sz="1400" dirty="0" err="1"/>
              <a:t>Zhiqiang</a:t>
            </a:r>
            <a:r>
              <a:rPr lang="en-US" sz="1400" dirty="0"/>
              <a:t> who oversaw the matching assessment of the SickKids challenge.</a:t>
            </a:r>
          </a:p>
          <a:p>
            <a:endParaRPr lang="en-US" sz="1400" dirty="0"/>
          </a:p>
          <a:p>
            <a:r>
              <a:rPr lang="en-US" sz="1400" dirty="0"/>
              <a:t>Ok, so. Many people have spoken in the past couple of days of the gap between where we are and where we’d like to be, in terms of performance. I think that was John. There were also repeated mentions of the need to follow up on the outcomes of CAGI challenges, the importance of challenge design, and how clinical labs don’t always agree on calling pathogenic variants. I’m going to be talking about three of these challenges that  exemplify all these concerns.</a:t>
            </a:r>
          </a:p>
        </p:txBody>
      </p:sp>
      <p:sp>
        <p:nvSpPr>
          <p:cNvPr id="4" name="Slide Number Placeholder 3"/>
          <p:cNvSpPr>
            <a:spLocks noGrp="1"/>
          </p:cNvSpPr>
          <p:nvPr>
            <p:ph type="sldNum" sz="quarter" idx="5"/>
          </p:nvPr>
        </p:nvSpPr>
        <p:spPr/>
        <p:txBody>
          <a:bodyPr/>
          <a:lstStyle/>
          <a:p>
            <a:fld id="{F647D452-ABFB-8743-8061-C4DD703FD309}" type="slidenum">
              <a:rPr lang="en-US" smtClean="0"/>
              <a:t>2</a:t>
            </a:fld>
            <a:endParaRPr lang="en-US"/>
          </a:p>
        </p:txBody>
      </p:sp>
    </p:spTree>
    <p:extLst>
      <p:ext uri="{BB962C8B-B14F-4D97-AF65-F5344CB8AC3E}">
        <p14:creationId xmlns:p14="http://schemas.microsoft.com/office/powerpoint/2010/main" val="32696742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Slide from Stephen </a:t>
            </a:r>
            <a:r>
              <a:rPr lang="en-US" dirty="0" err="1"/>
              <a:t>Meyn</a:t>
            </a:r>
            <a:r>
              <a:rPr lang="en-US" dirty="0"/>
              <a:t>, an outline of the problems involved in validating diagnostic variants. Clinical complexity, complex phenotypes.</a:t>
            </a:r>
          </a:p>
        </p:txBody>
      </p:sp>
      <p:sp>
        <p:nvSpPr>
          <p:cNvPr id="4" name="Slide Number Placeholder 3"/>
          <p:cNvSpPr>
            <a:spLocks noGrp="1"/>
          </p:cNvSpPr>
          <p:nvPr>
            <p:ph type="sldNum" sz="quarter" idx="5"/>
          </p:nvPr>
        </p:nvSpPr>
        <p:spPr/>
        <p:txBody>
          <a:bodyPr/>
          <a:lstStyle/>
          <a:p>
            <a:fld id="{F647D452-ABFB-8743-8061-C4DD703FD309}" type="slidenum">
              <a:rPr lang="en-US" smtClean="0"/>
              <a:t>3</a:t>
            </a:fld>
            <a:endParaRPr lang="en-US"/>
          </a:p>
        </p:txBody>
      </p:sp>
    </p:spTree>
    <p:extLst>
      <p:ext uri="{BB962C8B-B14F-4D97-AF65-F5344CB8AC3E}">
        <p14:creationId xmlns:p14="http://schemas.microsoft.com/office/powerpoint/2010/main" val="37178567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Polygenic disorder with clinical heterogeneity. </a:t>
            </a:r>
          </a:p>
        </p:txBody>
      </p:sp>
      <p:sp>
        <p:nvSpPr>
          <p:cNvPr id="4" name="Slide Number Placeholder 3"/>
          <p:cNvSpPr>
            <a:spLocks noGrp="1"/>
          </p:cNvSpPr>
          <p:nvPr>
            <p:ph type="sldNum" sz="quarter" idx="5"/>
          </p:nvPr>
        </p:nvSpPr>
        <p:spPr/>
        <p:txBody>
          <a:bodyPr/>
          <a:lstStyle/>
          <a:p>
            <a:fld id="{F647D452-ABFB-8743-8061-C4DD703FD309}" type="slidenum">
              <a:rPr lang="en-US" smtClean="0"/>
              <a:t>4</a:t>
            </a:fld>
            <a:endParaRPr lang="en-US"/>
          </a:p>
        </p:txBody>
      </p:sp>
    </p:spTree>
    <p:extLst>
      <p:ext uri="{BB962C8B-B14F-4D97-AF65-F5344CB8AC3E}">
        <p14:creationId xmlns:p14="http://schemas.microsoft.com/office/powerpoint/2010/main" val="17296730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Johns Hopkins DNA Diagnostic Laboratory offers testing for ~50 phenotypes and disorders. They offer NGS-based tests targeted for ~20 specific phenotypes. Only the requested genes are analyzed in each patient. Hopkins provided CAGI organizers with VCF files for the entire NGS panel for 106 patients with a range of clinical presentations. Genetic disorders were grouped into 14 disease classes (lung disorders, aneurysm, peroxisomal, craniofacial). The goal: match each patient to a disease class. Second challenge: predict the specific gene AND variant(s) that are the underlying cause of disease. Participants were instructed that every patient matched exactly one disease class.</a:t>
            </a:r>
          </a:p>
        </p:txBody>
      </p:sp>
      <p:sp>
        <p:nvSpPr>
          <p:cNvPr id="4" name="Slide Number Placeholder 3"/>
          <p:cNvSpPr>
            <a:spLocks noGrp="1"/>
          </p:cNvSpPr>
          <p:nvPr>
            <p:ph type="sldNum" sz="quarter" idx="5"/>
          </p:nvPr>
        </p:nvSpPr>
        <p:spPr/>
        <p:txBody>
          <a:bodyPr/>
          <a:lstStyle/>
          <a:p>
            <a:fld id="{2E42F589-1308-9546-981C-82981B1F2707}" type="slidenum">
              <a:rPr lang="en-US" smtClean="0"/>
              <a:t>5</a:t>
            </a:fld>
            <a:endParaRPr lang="en-US"/>
          </a:p>
        </p:txBody>
      </p:sp>
    </p:spTree>
    <p:extLst>
      <p:ext uri="{BB962C8B-B14F-4D97-AF65-F5344CB8AC3E}">
        <p14:creationId xmlns:p14="http://schemas.microsoft.com/office/powerpoint/2010/main" val="19216758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Assessment was carried out by John-Marc, sitting right here, and looked at the number of correct predictions of disease class. Predicted disease class was the one assigned the highest probability among all 14 disease classes. The majority (36 out of 43 cases)</a:t>
            </a:r>
          </a:p>
        </p:txBody>
      </p:sp>
      <p:sp>
        <p:nvSpPr>
          <p:cNvPr id="4" name="Slide Number Placeholder 3"/>
          <p:cNvSpPr>
            <a:spLocks noGrp="1"/>
          </p:cNvSpPr>
          <p:nvPr>
            <p:ph type="sldNum" sz="quarter" idx="5"/>
          </p:nvPr>
        </p:nvSpPr>
        <p:spPr/>
        <p:txBody>
          <a:bodyPr/>
          <a:lstStyle/>
          <a:p>
            <a:fld id="{2E42F589-1308-9546-981C-82981B1F2707}" type="slidenum">
              <a:rPr lang="en-US" smtClean="0"/>
              <a:t>6</a:t>
            </a:fld>
            <a:endParaRPr lang="en-US"/>
          </a:p>
        </p:txBody>
      </p:sp>
    </p:spTree>
    <p:extLst>
      <p:ext uri="{BB962C8B-B14F-4D97-AF65-F5344CB8AC3E}">
        <p14:creationId xmlns:p14="http://schemas.microsoft.com/office/powerpoint/2010/main" val="9524920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Fewer groups correctly predicted both disease class and at least one of the variant or variants that Hopkins reported. </a:t>
            </a:r>
          </a:p>
        </p:txBody>
      </p:sp>
      <p:sp>
        <p:nvSpPr>
          <p:cNvPr id="4" name="Slide Number Placeholder 3"/>
          <p:cNvSpPr>
            <a:spLocks noGrp="1"/>
          </p:cNvSpPr>
          <p:nvPr>
            <p:ph type="sldNum" sz="quarter" idx="5"/>
          </p:nvPr>
        </p:nvSpPr>
        <p:spPr/>
        <p:txBody>
          <a:bodyPr/>
          <a:lstStyle/>
          <a:p>
            <a:fld id="{2E42F589-1308-9546-981C-82981B1F2707}" type="slidenum">
              <a:rPr lang="en-US" smtClean="0"/>
              <a:t>7</a:t>
            </a:fld>
            <a:endParaRPr lang="en-US"/>
          </a:p>
        </p:txBody>
      </p:sp>
    </p:spTree>
    <p:extLst>
      <p:ext uri="{BB962C8B-B14F-4D97-AF65-F5344CB8AC3E}">
        <p14:creationId xmlns:p14="http://schemas.microsoft.com/office/powerpoint/2010/main" val="42832143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They also predicted novel, causative variants in these genes. They also predicted a number of causal, diagnostic variants. What happened with those predictions?</a:t>
            </a:r>
          </a:p>
          <a:p>
            <a:endParaRPr lang="en-US" dirty="0"/>
          </a:p>
        </p:txBody>
      </p:sp>
      <p:sp>
        <p:nvSpPr>
          <p:cNvPr id="4" name="Slide Number Placeholder 3"/>
          <p:cNvSpPr>
            <a:spLocks noGrp="1"/>
          </p:cNvSpPr>
          <p:nvPr>
            <p:ph type="sldNum" sz="quarter" idx="5"/>
          </p:nvPr>
        </p:nvSpPr>
        <p:spPr/>
        <p:txBody>
          <a:bodyPr/>
          <a:lstStyle/>
          <a:p>
            <a:fld id="{2E42F589-1308-9546-981C-82981B1F2707}" type="slidenum">
              <a:rPr lang="en-US" smtClean="0"/>
              <a:t>8</a:t>
            </a:fld>
            <a:endParaRPr lang="en-US"/>
          </a:p>
        </p:txBody>
      </p:sp>
    </p:spTree>
    <p:extLst>
      <p:ext uri="{BB962C8B-B14F-4D97-AF65-F5344CB8AC3E}">
        <p14:creationId xmlns:p14="http://schemas.microsoft.com/office/powerpoint/2010/main" val="27408206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answer is, not much. As </a:t>
            </a:r>
            <a:r>
              <a:rPr lang="en-US" dirty="0" err="1"/>
              <a:t>Lipica</a:t>
            </a:r>
            <a:r>
              <a:rPr lang="en-US" dirty="0"/>
              <a:t> put it yesterday, there was no answer key provided for the larger section of this dataset. Why was that?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So in the paper, these are listed as a variant in FBN1, two variants in CFTR and so on.</a:t>
            </a:r>
          </a:p>
          <a:p>
            <a:endParaRPr lang="en-US" dirty="0"/>
          </a:p>
          <a:p>
            <a:r>
              <a:rPr lang="en-US" dirty="0"/>
              <a:t>Would like to talk with Malia, Barbara and the Ethics Forum to see if it’s legally/ethically possible to look at obtaining consent that might act retroactively, so we can revisit this part of the challenge with Johns Hopkins clinicians and get a more in-depth assessment of this challenge.</a:t>
            </a:r>
          </a:p>
        </p:txBody>
      </p:sp>
      <p:sp>
        <p:nvSpPr>
          <p:cNvPr id="4" name="Slide Number Placeholder 3"/>
          <p:cNvSpPr>
            <a:spLocks noGrp="1"/>
          </p:cNvSpPr>
          <p:nvPr>
            <p:ph type="sldNum" sz="quarter" idx="5"/>
          </p:nvPr>
        </p:nvSpPr>
        <p:spPr/>
        <p:txBody>
          <a:bodyPr/>
          <a:lstStyle/>
          <a:p>
            <a:fld id="{2E42F589-1308-9546-981C-82981B1F2707}" type="slidenum">
              <a:rPr lang="en-US" smtClean="0"/>
              <a:t>9</a:t>
            </a:fld>
            <a:endParaRPr lang="en-US"/>
          </a:p>
        </p:txBody>
      </p:sp>
    </p:spTree>
    <p:extLst>
      <p:ext uri="{BB962C8B-B14F-4D97-AF65-F5344CB8AC3E}">
        <p14:creationId xmlns:p14="http://schemas.microsoft.com/office/powerpoint/2010/main" val="36985319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at Wisconsin. 25 out of 100 children undiagnosed (CAGI4), 25 out of 103 children undiagnosed (CAGI5). All patients in the CAGI cohorts consented for sharing of deidentified genomic and phenotypic data with external research projects. So this is already a better version of the JH challenge. </a:t>
            </a:r>
          </a:p>
        </p:txBody>
      </p:sp>
      <p:sp>
        <p:nvSpPr>
          <p:cNvPr id="4" name="Slide Number Placeholder 3"/>
          <p:cNvSpPr>
            <a:spLocks noGrp="1"/>
          </p:cNvSpPr>
          <p:nvPr>
            <p:ph type="sldNum" sz="quarter" idx="5"/>
          </p:nvPr>
        </p:nvSpPr>
        <p:spPr/>
        <p:txBody>
          <a:bodyPr/>
          <a:lstStyle/>
          <a:p>
            <a:fld id="{F647D452-ABFB-8743-8061-C4DD703FD309}" type="slidenum">
              <a:rPr lang="en-US" smtClean="0"/>
              <a:t>10</a:t>
            </a:fld>
            <a:endParaRPr lang="en-US"/>
          </a:p>
        </p:txBody>
      </p:sp>
    </p:spTree>
    <p:extLst>
      <p:ext uri="{BB962C8B-B14F-4D97-AF65-F5344CB8AC3E}">
        <p14:creationId xmlns:p14="http://schemas.microsoft.com/office/powerpoint/2010/main" val="314300401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25 out of 100 children undiagnosed (CAGI4), 25 out of 103 children undiagnosed (CAGI5). All patients in the CAGI cohorts consented for sharing of deidentified genomic and phenotypic data with external research projects.</a:t>
            </a:r>
          </a:p>
        </p:txBody>
      </p:sp>
      <p:sp>
        <p:nvSpPr>
          <p:cNvPr id="4" name="Slide Number Placeholder 3"/>
          <p:cNvSpPr>
            <a:spLocks noGrp="1"/>
          </p:cNvSpPr>
          <p:nvPr>
            <p:ph type="sldNum" sz="quarter" idx="5"/>
          </p:nvPr>
        </p:nvSpPr>
        <p:spPr/>
        <p:txBody>
          <a:bodyPr/>
          <a:lstStyle/>
          <a:p>
            <a:fld id="{F647D452-ABFB-8743-8061-C4DD703FD309}" type="slidenum">
              <a:rPr lang="en-US" smtClean="0"/>
              <a:t>11</a:t>
            </a:fld>
            <a:endParaRPr lang="en-US"/>
          </a:p>
        </p:txBody>
      </p:sp>
    </p:spTree>
    <p:extLst>
      <p:ext uri="{BB962C8B-B14F-4D97-AF65-F5344CB8AC3E}">
        <p14:creationId xmlns:p14="http://schemas.microsoft.com/office/powerpoint/2010/main" val="166486991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WGS data and clinical phenotypic descriptions in the form of </a:t>
            </a:r>
            <a:r>
              <a:rPr lang="en-US" sz="1200" kern="1200" dirty="0" err="1">
                <a:solidFill>
                  <a:schemeClr val="tx1"/>
                </a:solidFill>
                <a:effectLst/>
                <a:latin typeface="+mn-lt"/>
                <a:ea typeface="+mn-ea"/>
                <a:cs typeface="+mn-cs"/>
              </a:rPr>
              <a:t>Phenotips</a:t>
            </a:r>
            <a:r>
              <a:rPr lang="en-US" sz="1200" kern="1200" dirty="0">
                <a:solidFill>
                  <a:schemeClr val="tx1"/>
                </a:solidFill>
                <a:effectLst/>
                <a:latin typeface="+mn-lt"/>
                <a:ea typeface="+mn-ea"/>
                <a:cs typeface="+mn-cs"/>
              </a:rPr>
              <a:t> annotations, based on HPO terms. Majority were variants for dominant disorders. No structural variants were proposed.  </a:t>
            </a:r>
            <a:endParaRPr lang="it-IT"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endParaRPr lang="it-IT"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Of these, the assessor deemed 2/3 related to phenotype. </a:t>
            </a:r>
            <a:endParaRPr lang="it-IT"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endParaRPr lang="it-IT"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Some of these were taken further and validated with the clinician.  For example a child with epilepsy was predicted by a CAGI participant to have a relevant mutation in KCNB1.  This gene is known to be associated with a very specific type of seizures, and communication with the doctor confirmed that the patient did indeed have that type of seizure and the case was deemed solved, and the child now has a molecular diagnosis. </a:t>
            </a:r>
            <a:endParaRPr lang="it-IT"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endParaRPr lang="it-IT"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Similar results were achieved for another child, and more are promising. </a:t>
            </a:r>
            <a:endParaRPr lang="it-IT"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endParaRPr lang="it-IT"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Therefore, </a:t>
            </a:r>
            <a:r>
              <a:rPr lang="en-GB" sz="1200" kern="1200" dirty="0">
                <a:solidFill>
                  <a:schemeClr val="tx1"/>
                </a:solidFill>
                <a:effectLst/>
                <a:latin typeface="+mn-lt"/>
                <a:ea typeface="+mn-ea"/>
                <a:cs typeface="+mn-cs"/>
              </a:rPr>
              <a:t>CAGI predictors were able to identify causal variants that were overlooked by a clinical laboratory.</a:t>
            </a:r>
            <a:endParaRPr lang="it-IT"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2E42F589-1308-9546-981C-82981B1F2707}" type="slidenum">
              <a:rPr lang="en-US" smtClean="0"/>
              <a:t>12</a:t>
            </a:fld>
            <a:endParaRPr lang="en-US"/>
          </a:p>
        </p:txBody>
      </p:sp>
    </p:spTree>
    <p:extLst>
      <p:ext uri="{BB962C8B-B14F-4D97-AF65-F5344CB8AC3E}">
        <p14:creationId xmlns:p14="http://schemas.microsoft.com/office/powerpoint/2010/main" val="399870300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table shows the 10 variants predicted by more than one group. In 4 cases, the predictor’s candidate variant had also been classified as a candidate variant by the SickKids bioinformatics pipeline but discarded upon initial manual review by the SickKids Genome Clinic diagnostic team. Nomination by CAGI participants prompted reassessment. 1024 variant did not fit clinical phenotype, 1025 was a good phenotypic fit but didn’t validate by Sanger sequencing. 1011 and 1060 were located in genes that had partial overlap with clinical phenotype, and were successfully validated. </a:t>
            </a:r>
          </a:p>
        </p:txBody>
      </p:sp>
      <p:sp>
        <p:nvSpPr>
          <p:cNvPr id="4" name="Slide Number Placeholder 3"/>
          <p:cNvSpPr>
            <a:spLocks noGrp="1"/>
          </p:cNvSpPr>
          <p:nvPr>
            <p:ph type="sldNum" sz="quarter" idx="5"/>
          </p:nvPr>
        </p:nvSpPr>
        <p:spPr/>
        <p:txBody>
          <a:bodyPr/>
          <a:lstStyle/>
          <a:p>
            <a:fld id="{2E42F589-1308-9546-981C-82981B1F2707}" type="slidenum">
              <a:rPr lang="en-US" smtClean="0"/>
              <a:t>13</a:t>
            </a:fld>
            <a:endParaRPr lang="en-US"/>
          </a:p>
        </p:txBody>
      </p:sp>
    </p:spTree>
    <p:extLst>
      <p:ext uri="{BB962C8B-B14F-4D97-AF65-F5344CB8AC3E}">
        <p14:creationId xmlns:p14="http://schemas.microsoft.com/office/powerpoint/2010/main" val="415753150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As </a:t>
            </a:r>
            <a:r>
              <a:rPr lang="en-US" dirty="0" err="1"/>
              <a:t>Lipica</a:t>
            </a:r>
            <a:r>
              <a:rPr lang="en-US" dirty="0"/>
              <a:t> said yesterday, KCNB1 is a </a:t>
            </a:r>
            <a:r>
              <a:rPr lang="en-US" sz="1200" kern="1200" dirty="0">
                <a:solidFill>
                  <a:schemeClr val="tx1"/>
                </a:solidFill>
                <a:effectLst/>
                <a:latin typeface="+mn-lt"/>
                <a:ea typeface="+mn-ea"/>
                <a:cs typeface="+mn-cs"/>
              </a:rPr>
              <a:t>potassium voltage-gated channel subfamily B member, epileptic encephalopathy. This gene is known to be associated with a very specific type of seizures, and communication with the doctor confirmed that the patient did indeed have that type of seizure and the case was deemed solved, and the child now has a molecular diagnosis. </a:t>
            </a:r>
            <a:endParaRPr lang="it-IT"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SMC3 is a nuclear protein involved in chromosome maintenance. Mutations in this gene have been previously reported in Cornelia de Lange syndrome and affect binding in DNA. Clinically heterogeneous developmental disorder (facial dysmorphia, upper limb malformations, growth and cognitive retardation, GI abnormalities). </a:t>
            </a:r>
            <a:endParaRPr lang="en-US" dirty="0"/>
          </a:p>
        </p:txBody>
      </p:sp>
      <p:sp>
        <p:nvSpPr>
          <p:cNvPr id="4" name="Slide Number Placeholder 3"/>
          <p:cNvSpPr>
            <a:spLocks noGrp="1"/>
          </p:cNvSpPr>
          <p:nvPr>
            <p:ph type="sldNum" sz="quarter" idx="5"/>
          </p:nvPr>
        </p:nvSpPr>
        <p:spPr/>
        <p:txBody>
          <a:bodyPr/>
          <a:lstStyle/>
          <a:p>
            <a:fld id="{2E42F589-1308-9546-981C-82981B1F2707}" type="slidenum">
              <a:rPr lang="en-US" smtClean="0"/>
              <a:t>14</a:t>
            </a:fld>
            <a:endParaRPr lang="en-US"/>
          </a:p>
        </p:txBody>
      </p:sp>
    </p:spTree>
    <p:extLst>
      <p:ext uri="{BB962C8B-B14F-4D97-AF65-F5344CB8AC3E}">
        <p14:creationId xmlns:p14="http://schemas.microsoft.com/office/powerpoint/2010/main" val="410543630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E42F589-1308-9546-981C-82981B1F2707}" type="slidenum">
              <a:rPr lang="en-US" smtClean="0"/>
              <a:t>15</a:t>
            </a:fld>
            <a:endParaRPr lang="en-US"/>
          </a:p>
        </p:txBody>
      </p:sp>
    </p:spTree>
    <p:extLst>
      <p:ext uri="{BB962C8B-B14F-4D97-AF65-F5344CB8AC3E}">
        <p14:creationId xmlns:p14="http://schemas.microsoft.com/office/powerpoint/2010/main" val="226125608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Assumption: the more detailed the clinical description, the more useful it is in aiding molecular diagnosis. Rich phenotypic descriptions may aid genome-patient matching for specific categories of disease.</a:t>
            </a:r>
          </a:p>
        </p:txBody>
      </p:sp>
      <p:sp>
        <p:nvSpPr>
          <p:cNvPr id="4" name="Slide Number Placeholder 3"/>
          <p:cNvSpPr>
            <a:spLocks noGrp="1"/>
          </p:cNvSpPr>
          <p:nvPr>
            <p:ph type="sldNum" sz="quarter" idx="5"/>
          </p:nvPr>
        </p:nvSpPr>
        <p:spPr/>
        <p:txBody>
          <a:bodyPr/>
          <a:lstStyle/>
          <a:p>
            <a:fld id="{2E42F589-1308-9546-981C-82981B1F2707}" type="slidenum">
              <a:rPr lang="en-US" smtClean="0"/>
              <a:t>16</a:t>
            </a:fld>
            <a:endParaRPr lang="en-US"/>
          </a:p>
        </p:txBody>
      </p:sp>
    </p:spTree>
    <p:extLst>
      <p:ext uri="{BB962C8B-B14F-4D97-AF65-F5344CB8AC3E}">
        <p14:creationId xmlns:p14="http://schemas.microsoft.com/office/powerpoint/2010/main" val="175031683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Most submissions achieved low positive rates and low positive predictive values in this part of the challenge, so in broad phenotype category matching. Average accuracy was 37%. It looks like #6.2 achieves a significantly better result by matching 10 out of 11 genomes correctly. with respect to predicting connective tissue. However, this represents 11 out of 24 genomes. </a:t>
            </a:r>
            <a:r>
              <a:rPr lang="en-US" sz="1200" kern="1200" dirty="0">
                <a:solidFill>
                  <a:schemeClr val="tx1"/>
                </a:solidFill>
                <a:effectLst/>
                <a:latin typeface="+mn-lt"/>
                <a:ea typeface="+mn-ea"/>
                <a:cs typeface="+mn-cs"/>
              </a:rPr>
              <a:t>This result would still rank lower than the random prediction where the highest probability would always be given to the connective tissue category (11 out of 24 genomes or 46%). </a:t>
            </a:r>
            <a:r>
              <a:rPr lang="en-US" dirty="0"/>
              <a:t>And in terms of statistical significance, </a:t>
            </a:r>
            <a:r>
              <a:rPr lang="en-US" dirty="0" err="1"/>
              <a:t>Zhiqiang</a:t>
            </a:r>
            <a:r>
              <a:rPr lang="en-US" dirty="0"/>
              <a:t> and Changhua carried out bootstrapping simulations and found out that this was not better than random chance. Patient to genome matching did a bit better, with two groups performing better than chance. These were groups that included ethnic and sex information (not all methods used this information) and also methods that weighted HPO terms. I’ll come back to this later.</a:t>
            </a:r>
          </a:p>
          <a:p>
            <a:endParaRPr lang="en-US" dirty="0"/>
          </a:p>
          <a:p>
            <a:endParaRPr lang="en-US" dirty="0"/>
          </a:p>
        </p:txBody>
      </p:sp>
      <p:sp>
        <p:nvSpPr>
          <p:cNvPr id="4" name="Slide Number Placeholder 3"/>
          <p:cNvSpPr>
            <a:spLocks noGrp="1"/>
          </p:cNvSpPr>
          <p:nvPr>
            <p:ph type="sldNum" sz="quarter" idx="5"/>
          </p:nvPr>
        </p:nvSpPr>
        <p:spPr/>
        <p:txBody>
          <a:bodyPr/>
          <a:lstStyle/>
          <a:p>
            <a:fld id="{2E42F589-1308-9546-981C-82981B1F2707}" type="slidenum">
              <a:rPr lang="en-US" smtClean="0"/>
              <a:t>17</a:t>
            </a:fld>
            <a:endParaRPr lang="en-US"/>
          </a:p>
        </p:txBody>
      </p:sp>
    </p:spTree>
    <p:extLst>
      <p:ext uri="{BB962C8B-B14F-4D97-AF65-F5344CB8AC3E}">
        <p14:creationId xmlns:p14="http://schemas.microsoft.com/office/powerpoint/2010/main" val="253539383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LMNA variant is located in a coiled-coil region of the molecule. Potential disruption of intra-helical ion pair formation, thereby leading to protein destabilization and aggregation (literature reports). Abnormal LMNA processing can cause mitochondrial dysfunction, which was the working clinical hypothesis for this patient, and is thought to contribute to the variety of disease phenotypes observed in laminopathies. LMNA is associated with at least 10, mostly dominant, genetic disorders affecting multiple organ systems. The patient has a complex phenotype.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EP300 is usually associated with Rubinstein-</a:t>
            </a:r>
            <a:r>
              <a:rPr lang="en-US" sz="1200" kern="1200" dirty="0" err="1">
                <a:solidFill>
                  <a:schemeClr val="tx1"/>
                </a:solidFill>
                <a:effectLst/>
                <a:latin typeface="+mn-lt"/>
                <a:ea typeface="+mn-ea"/>
                <a:cs typeface="+mn-cs"/>
              </a:rPr>
              <a:t>Taybi</a:t>
            </a:r>
            <a:r>
              <a:rPr lang="en-US" sz="1200" kern="1200" dirty="0">
                <a:solidFill>
                  <a:schemeClr val="tx1"/>
                </a:solidFill>
                <a:effectLst/>
                <a:latin typeface="+mn-lt"/>
                <a:ea typeface="+mn-ea"/>
                <a:cs typeface="+mn-cs"/>
              </a:rPr>
              <a:t> syndrome 1. Patient shares some root terms but lacks intellectual disability and distinctive dysmorphic features. This group also identified an intronic variant, MAF low enough to be plausibly pathogenic (0.0015% in </a:t>
            </a:r>
            <a:r>
              <a:rPr lang="en-US" sz="1200" kern="1200" dirty="0" err="1">
                <a:solidFill>
                  <a:schemeClr val="tx1"/>
                </a:solidFill>
                <a:effectLst/>
                <a:latin typeface="+mn-lt"/>
                <a:ea typeface="+mn-ea"/>
                <a:cs typeface="+mn-cs"/>
              </a:rPr>
              <a:t>gnomAD</a:t>
            </a:r>
            <a:r>
              <a:rPr lang="en-US" sz="1200" kern="1200" dirty="0">
                <a:solidFill>
                  <a:schemeClr val="tx1"/>
                </a:solidFill>
                <a:effectLst/>
                <a:latin typeface="+mn-lt"/>
                <a:ea typeface="+mn-ea"/>
                <a:cs typeface="+mn-cs"/>
              </a:rPr>
              <a:t>) but no additional info could be found for this variant. Insufficient evidence =&gt; VUS</a:t>
            </a:r>
            <a:endParaRPr lang="en-US" dirty="0"/>
          </a:p>
        </p:txBody>
      </p:sp>
      <p:sp>
        <p:nvSpPr>
          <p:cNvPr id="4" name="Slide Number Placeholder 3"/>
          <p:cNvSpPr>
            <a:spLocks noGrp="1"/>
          </p:cNvSpPr>
          <p:nvPr>
            <p:ph type="sldNum" sz="quarter" idx="5"/>
          </p:nvPr>
        </p:nvSpPr>
        <p:spPr/>
        <p:txBody>
          <a:bodyPr/>
          <a:lstStyle/>
          <a:p>
            <a:fld id="{2E42F589-1308-9546-981C-82981B1F2707}" type="slidenum">
              <a:rPr lang="en-US" smtClean="0"/>
              <a:t>18</a:t>
            </a:fld>
            <a:endParaRPr lang="en-US"/>
          </a:p>
        </p:txBody>
      </p:sp>
    </p:spTree>
    <p:extLst>
      <p:ext uri="{BB962C8B-B14F-4D97-AF65-F5344CB8AC3E}">
        <p14:creationId xmlns:p14="http://schemas.microsoft.com/office/powerpoint/2010/main" val="290143116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Example of reportable clinical finding. If verified by confirmatory clinical sequencing, this alteration could confer a high risk of Lynch syndrome and its associated cancers. </a:t>
            </a:r>
          </a:p>
          <a:p>
            <a:endParaRPr lang="en-US" dirty="0"/>
          </a:p>
          <a:p>
            <a:r>
              <a:rPr lang="en-US" dirty="0"/>
              <a:t>The variant interpretation was exhaustive. Stephen </a:t>
            </a:r>
            <a:r>
              <a:rPr lang="en-US" dirty="0" err="1"/>
              <a:t>Meyn’s</a:t>
            </a:r>
            <a:r>
              <a:rPr lang="en-US" dirty="0"/>
              <a:t> group looked not only at highest probability predicted causal variants for all groups but also at secondary variants (an example here). And variants not matched to the correct patient that were identified in more than one submission for a given genome (only VUS or above were considered). ‘Not enough evidence’.</a:t>
            </a:r>
          </a:p>
        </p:txBody>
      </p:sp>
      <p:sp>
        <p:nvSpPr>
          <p:cNvPr id="4" name="Slide Number Placeholder 3"/>
          <p:cNvSpPr>
            <a:spLocks noGrp="1"/>
          </p:cNvSpPr>
          <p:nvPr>
            <p:ph type="sldNum" sz="quarter" idx="5"/>
          </p:nvPr>
        </p:nvSpPr>
        <p:spPr/>
        <p:txBody>
          <a:bodyPr/>
          <a:lstStyle/>
          <a:p>
            <a:fld id="{2E42F589-1308-9546-981C-82981B1F2707}" type="slidenum">
              <a:rPr lang="en-US" smtClean="0"/>
              <a:t>19</a:t>
            </a:fld>
            <a:endParaRPr lang="en-US"/>
          </a:p>
        </p:txBody>
      </p:sp>
    </p:spTree>
    <p:extLst>
      <p:ext uri="{BB962C8B-B14F-4D97-AF65-F5344CB8AC3E}">
        <p14:creationId xmlns:p14="http://schemas.microsoft.com/office/powerpoint/2010/main" val="92453253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E42F589-1308-9546-981C-82981B1F2707}" type="slidenum">
              <a:rPr lang="en-US" smtClean="0"/>
              <a:t>20</a:t>
            </a:fld>
            <a:endParaRPr lang="en-US"/>
          </a:p>
        </p:txBody>
      </p:sp>
    </p:spTree>
    <p:extLst>
      <p:ext uri="{BB962C8B-B14F-4D97-AF65-F5344CB8AC3E}">
        <p14:creationId xmlns:p14="http://schemas.microsoft.com/office/powerpoint/2010/main" val="418337461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Parents and similarly affected twin of patient predicted to have a causative LMNA mutation could be assessed to determine if the variant is de novo in the affected twins.</a:t>
            </a:r>
          </a:p>
        </p:txBody>
      </p:sp>
      <p:sp>
        <p:nvSpPr>
          <p:cNvPr id="4" name="Slide Number Placeholder 3"/>
          <p:cNvSpPr>
            <a:spLocks noGrp="1"/>
          </p:cNvSpPr>
          <p:nvPr>
            <p:ph type="sldNum" sz="quarter" idx="5"/>
          </p:nvPr>
        </p:nvSpPr>
        <p:spPr/>
        <p:txBody>
          <a:bodyPr/>
          <a:lstStyle/>
          <a:p>
            <a:fld id="{2E42F589-1308-9546-981C-82981B1F2707}" type="slidenum">
              <a:rPr lang="en-US" smtClean="0"/>
              <a:t>21</a:t>
            </a:fld>
            <a:endParaRPr lang="en-US"/>
          </a:p>
        </p:txBody>
      </p:sp>
    </p:spTree>
    <p:extLst>
      <p:ext uri="{BB962C8B-B14F-4D97-AF65-F5344CB8AC3E}">
        <p14:creationId xmlns:p14="http://schemas.microsoft.com/office/powerpoint/2010/main" val="310109852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This is the Sick Kids clinical genome challenge</a:t>
            </a:r>
            <a:endParaRPr lang="it-IT"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Our collaborator Stephen </a:t>
            </a:r>
            <a:r>
              <a:rPr lang="en-US" sz="1200" kern="1200" dirty="0" err="1">
                <a:solidFill>
                  <a:schemeClr val="tx1"/>
                </a:solidFill>
                <a:effectLst/>
                <a:latin typeface="+mn-lt"/>
                <a:ea typeface="+mn-ea"/>
                <a:cs typeface="+mn-cs"/>
              </a:rPr>
              <a:t>Meyn</a:t>
            </a:r>
            <a:r>
              <a:rPr lang="en-US" sz="1200" kern="1200" dirty="0">
                <a:solidFill>
                  <a:schemeClr val="tx1"/>
                </a:solidFill>
                <a:effectLst/>
                <a:latin typeface="+mn-lt"/>
                <a:ea typeface="+mn-ea"/>
                <a:cs typeface="+mn-cs"/>
              </a:rPr>
              <a:t> in Toronto has performed WGS on undiagnosed children as part of both their clinical care and a research protocol.  He shared with us the genomes and clinical description for 25 children with undiagnosed disease.</a:t>
            </a:r>
            <a:endParaRPr lang="it-IT"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endParaRPr lang="it-IT"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aim of the challenge was to match the genome to clinical description, identify the possible causal variants, and any secondary findings.</a:t>
            </a:r>
            <a:endParaRPr lang="it-IT"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endParaRPr lang="it-IT"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predictors identified 187 variants. </a:t>
            </a:r>
            <a:endParaRPr lang="it-IT"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endParaRPr lang="it-IT"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Of these, the assessor deemed 2/3 related to phenotype. </a:t>
            </a:r>
            <a:endParaRPr lang="it-IT"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endParaRPr lang="it-IT"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Some of these were taken further and validated with the clinician.  For example a child with epilepsy was predicted by a CAGI participant to have a relevant mutation in KCNB1.  This gene is known to be associated with a very specific type of seizures, and communication with the doctor confirmed that the patient did indeed have that type of seizure and the case was deemed solved, and the child now has a molecular diagnosis. </a:t>
            </a:r>
            <a:endParaRPr lang="it-IT"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endParaRPr lang="it-IT"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Similar results were achieved for another child, and more are promising. </a:t>
            </a:r>
            <a:endParaRPr lang="it-IT"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endParaRPr lang="it-IT"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Therefore, </a:t>
            </a:r>
            <a:r>
              <a:rPr lang="en-GB" sz="1200" kern="1200" dirty="0">
                <a:solidFill>
                  <a:schemeClr val="tx1"/>
                </a:solidFill>
                <a:effectLst/>
                <a:latin typeface="+mn-lt"/>
                <a:ea typeface="+mn-ea"/>
                <a:cs typeface="+mn-cs"/>
              </a:rPr>
              <a:t>CAGI predictors were able to identify causal variants that were overlooked by a clinical laboratory.</a:t>
            </a:r>
            <a:endParaRPr lang="it-IT"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2E42F589-1308-9546-981C-82981B1F2707}" type="slidenum">
              <a:rPr lang="en-US" smtClean="0"/>
              <a:t>22</a:t>
            </a:fld>
            <a:endParaRPr lang="en-US"/>
          </a:p>
        </p:txBody>
      </p:sp>
    </p:spTree>
    <p:extLst>
      <p:ext uri="{BB962C8B-B14F-4D97-AF65-F5344CB8AC3E}">
        <p14:creationId xmlns:p14="http://schemas.microsoft.com/office/powerpoint/2010/main" val="139665636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Shape 91"/>
          <p:cNvSpPr>
            <a:spLocks noGrp="1" noRot="1" noChangeAspect="1"/>
          </p:cNvSpPr>
          <p:nvPr>
            <p:ph type="sldImg" idx="2"/>
          </p:nvPr>
        </p:nvSpPr>
        <p:spPr>
          <a:xfrm>
            <a:off x="1371600" y="1143000"/>
            <a:ext cx="4114800" cy="30861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92" name="Shape 92"/>
          <p:cNvSpPr txBox="1">
            <a:spLocks noGrp="1"/>
          </p:cNvSpPr>
          <p:nvPr>
            <p:ph type="body" idx="1"/>
          </p:nvPr>
        </p:nvSpPr>
        <p:spPr>
          <a:xfrm>
            <a:off x="685801" y="4400550"/>
            <a:ext cx="5486399" cy="3600450"/>
          </a:xfrm>
          <a:prstGeom prst="rect">
            <a:avLst/>
          </a:prstGeom>
          <a:noFill/>
          <a:ln>
            <a:noFill/>
          </a:ln>
        </p:spPr>
        <p:txBody>
          <a:bodyPr wrap="square" lIns="91416" tIns="45695" rIns="91416" bIns="45695" anchor="t" anchorCtr="0">
            <a:noAutofit/>
          </a:bodyPr>
          <a:lstStyle/>
          <a:p>
            <a:pPr>
              <a:buSzPct val="25000"/>
            </a:pPr>
            <a:r>
              <a:rPr lang="en-US" dirty="0" err="1"/>
              <a:t>lkjsdkljrs</a:t>
            </a:r>
            <a:r>
              <a:rPr lang="en-US" dirty="0"/>
              <a:t> </a:t>
            </a:r>
          </a:p>
        </p:txBody>
      </p:sp>
      <p:sp>
        <p:nvSpPr>
          <p:cNvPr id="93" name="Shape 93"/>
          <p:cNvSpPr txBox="1">
            <a:spLocks noGrp="1"/>
          </p:cNvSpPr>
          <p:nvPr>
            <p:ph type="sldNum" idx="12"/>
          </p:nvPr>
        </p:nvSpPr>
        <p:spPr>
          <a:xfrm>
            <a:off x="3884613" y="8685213"/>
            <a:ext cx="2971799" cy="458786"/>
          </a:xfrm>
          <a:prstGeom prst="rect">
            <a:avLst/>
          </a:prstGeom>
          <a:noFill/>
          <a:ln>
            <a:noFill/>
          </a:ln>
        </p:spPr>
        <p:txBody>
          <a:bodyPr wrap="square" lIns="91416" tIns="45695" rIns="91416" bIns="45695" anchor="b" anchorCtr="0">
            <a:noAutofit/>
          </a:bodyPr>
          <a:lstStyle/>
          <a:p>
            <a:pPr marL="0" marR="0" lvl="0" indent="0" algn="r" defTabSz="914400" rtl="0" eaLnBrk="1" fontAlgn="auto" latinLnBrk="0" hangingPunct="1">
              <a:lnSpc>
                <a:spcPct val="100000"/>
              </a:lnSpc>
              <a:spcBef>
                <a:spcPts val="0"/>
              </a:spcBef>
              <a:spcAft>
                <a:spcPts val="0"/>
              </a:spcAft>
              <a:buClrTx/>
              <a:buSzPct val="25000"/>
              <a:buFontTx/>
              <a:buNone/>
              <a:tabLst/>
              <a:defRPr/>
            </a:pPr>
            <a:fld id="{00000000-1234-1234-1234-123412341234}" type="slidenum">
              <a:rPr kumimoji="0" lang="en-US" sz="1200" b="0" i="0" u="none" strike="noStrike" kern="1200" cap="none" spc="0" normalizeH="0" baseline="0" noProof="0">
                <a:ln>
                  <a:noFill/>
                </a:ln>
                <a:solidFill>
                  <a:prstClr val="black"/>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Tx/>
                <a:buSzPct val="25000"/>
                <a:buFontTx/>
                <a:buNone/>
                <a:tabLst/>
                <a:defRPr/>
              </a:pPr>
              <a:t>23</a:t>
            </a:fld>
            <a:endParaRPr kumimoji="0" lang="en-US" sz="1200" b="0" i="0" u="none" strike="noStrike" kern="1200" cap="none" spc="0" normalizeH="0" baseline="0" noProof="0">
              <a:ln>
                <a:noFill/>
              </a:ln>
              <a:solidFill>
                <a:prstClr val="black"/>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24758284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E50A8-139E-F94A-8547-9C8E7A79FF2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5E84C6D-95DF-BD48-8BA5-061CFCC0ADF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3ACFA28-9027-5B4C-8BD4-5ABBD50CC578}"/>
              </a:ext>
            </a:extLst>
          </p:cNvPr>
          <p:cNvSpPr>
            <a:spLocks noGrp="1"/>
          </p:cNvSpPr>
          <p:nvPr>
            <p:ph type="dt" sz="half" idx="10"/>
          </p:nvPr>
        </p:nvSpPr>
        <p:spPr/>
        <p:txBody>
          <a:bodyPr/>
          <a:lstStyle/>
          <a:p>
            <a:fld id="{E74D6B2F-50A0-0648-B3D6-77C6C76D4F28}" type="datetimeFigureOut">
              <a:rPr lang="en-US" smtClean="0"/>
              <a:t>12/8/19</a:t>
            </a:fld>
            <a:endParaRPr lang="en-US"/>
          </a:p>
        </p:txBody>
      </p:sp>
      <p:sp>
        <p:nvSpPr>
          <p:cNvPr id="5" name="Footer Placeholder 4">
            <a:extLst>
              <a:ext uri="{FF2B5EF4-FFF2-40B4-BE49-F238E27FC236}">
                <a16:creationId xmlns:a16="http://schemas.microsoft.com/office/drawing/2014/main" id="{DD0B9608-7C81-F840-8E1F-F50869D96FA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84B128D-3470-954C-AE74-6D30025C0636}"/>
              </a:ext>
            </a:extLst>
          </p:cNvPr>
          <p:cNvSpPr>
            <a:spLocks noGrp="1"/>
          </p:cNvSpPr>
          <p:nvPr>
            <p:ph type="sldNum" sz="quarter" idx="12"/>
          </p:nvPr>
        </p:nvSpPr>
        <p:spPr/>
        <p:txBody>
          <a:bodyPr/>
          <a:lstStyle/>
          <a:p>
            <a:fld id="{173C44CD-98A9-5244-9353-1AA40F295475}" type="slidenum">
              <a:rPr lang="en-US" smtClean="0"/>
              <a:t>‹#›</a:t>
            </a:fld>
            <a:endParaRPr lang="en-US"/>
          </a:p>
        </p:txBody>
      </p:sp>
    </p:spTree>
    <p:extLst>
      <p:ext uri="{BB962C8B-B14F-4D97-AF65-F5344CB8AC3E}">
        <p14:creationId xmlns:p14="http://schemas.microsoft.com/office/powerpoint/2010/main" val="34740317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15A5CE-A1FD-C344-8E30-1853AA25A8C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82B8E22-E603-0643-83B4-57BB5350DA4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C682D61-6384-EA4F-99F4-096317C6729C}"/>
              </a:ext>
            </a:extLst>
          </p:cNvPr>
          <p:cNvSpPr>
            <a:spLocks noGrp="1"/>
          </p:cNvSpPr>
          <p:nvPr>
            <p:ph type="dt" sz="half" idx="10"/>
          </p:nvPr>
        </p:nvSpPr>
        <p:spPr/>
        <p:txBody>
          <a:bodyPr/>
          <a:lstStyle/>
          <a:p>
            <a:fld id="{E74D6B2F-50A0-0648-B3D6-77C6C76D4F28}" type="datetimeFigureOut">
              <a:rPr lang="en-US" smtClean="0"/>
              <a:t>12/8/19</a:t>
            </a:fld>
            <a:endParaRPr lang="en-US"/>
          </a:p>
        </p:txBody>
      </p:sp>
      <p:sp>
        <p:nvSpPr>
          <p:cNvPr id="5" name="Footer Placeholder 4">
            <a:extLst>
              <a:ext uri="{FF2B5EF4-FFF2-40B4-BE49-F238E27FC236}">
                <a16:creationId xmlns:a16="http://schemas.microsoft.com/office/drawing/2014/main" id="{F989A9B8-EEE3-344C-84E8-E57B007FCA3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BB94038-B674-094B-B021-E85B542A19A1}"/>
              </a:ext>
            </a:extLst>
          </p:cNvPr>
          <p:cNvSpPr>
            <a:spLocks noGrp="1"/>
          </p:cNvSpPr>
          <p:nvPr>
            <p:ph type="sldNum" sz="quarter" idx="12"/>
          </p:nvPr>
        </p:nvSpPr>
        <p:spPr/>
        <p:txBody>
          <a:bodyPr/>
          <a:lstStyle/>
          <a:p>
            <a:fld id="{173C44CD-98A9-5244-9353-1AA40F295475}" type="slidenum">
              <a:rPr lang="en-US" smtClean="0"/>
              <a:t>‹#›</a:t>
            </a:fld>
            <a:endParaRPr lang="en-US"/>
          </a:p>
        </p:txBody>
      </p:sp>
    </p:spTree>
    <p:extLst>
      <p:ext uri="{BB962C8B-B14F-4D97-AF65-F5344CB8AC3E}">
        <p14:creationId xmlns:p14="http://schemas.microsoft.com/office/powerpoint/2010/main" val="34684455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FDB165-D44D-074D-87E8-0D6A021114F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338F938-05B8-9E4F-8847-D9FAA179943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C075BD5-0260-8C43-AEAB-F04116B00005}"/>
              </a:ext>
            </a:extLst>
          </p:cNvPr>
          <p:cNvSpPr>
            <a:spLocks noGrp="1"/>
          </p:cNvSpPr>
          <p:nvPr>
            <p:ph type="dt" sz="half" idx="10"/>
          </p:nvPr>
        </p:nvSpPr>
        <p:spPr/>
        <p:txBody>
          <a:bodyPr/>
          <a:lstStyle/>
          <a:p>
            <a:fld id="{E74D6B2F-50A0-0648-B3D6-77C6C76D4F28}" type="datetimeFigureOut">
              <a:rPr lang="en-US" smtClean="0"/>
              <a:t>12/8/19</a:t>
            </a:fld>
            <a:endParaRPr lang="en-US"/>
          </a:p>
        </p:txBody>
      </p:sp>
      <p:sp>
        <p:nvSpPr>
          <p:cNvPr id="5" name="Footer Placeholder 4">
            <a:extLst>
              <a:ext uri="{FF2B5EF4-FFF2-40B4-BE49-F238E27FC236}">
                <a16:creationId xmlns:a16="http://schemas.microsoft.com/office/drawing/2014/main" id="{D98E9B7E-3778-064E-A0A5-14ACDEA1DC0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CAAA605-0E1E-274F-8544-CF4A25BBA83B}"/>
              </a:ext>
            </a:extLst>
          </p:cNvPr>
          <p:cNvSpPr>
            <a:spLocks noGrp="1"/>
          </p:cNvSpPr>
          <p:nvPr>
            <p:ph type="sldNum" sz="quarter" idx="12"/>
          </p:nvPr>
        </p:nvSpPr>
        <p:spPr/>
        <p:txBody>
          <a:bodyPr/>
          <a:lstStyle/>
          <a:p>
            <a:fld id="{173C44CD-98A9-5244-9353-1AA40F295475}" type="slidenum">
              <a:rPr lang="en-US" smtClean="0"/>
              <a:t>‹#›</a:t>
            </a:fld>
            <a:endParaRPr lang="en-US"/>
          </a:p>
        </p:txBody>
      </p:sp>
    </p:spTree>
    <p:extLst>
      <p:ext uri="{BB962C8B-B14F-4D97-AF65-F5344CB8AC3E}">
        <p14:creationId xmlns:p14="http://schemas.microsoft.com/office/powerpoint/2010/main" val="11805729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74291C-225D-7C4E-93ED-0DC3688AF31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EDAA419-695B-4544-A06E-52BCE9E2AFF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B575ECC-7E70-5A4D-9C1F-8060936C13A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7F190AC-B6B6-2F46-81C8-D62283F35BD2}"/>
              </a:ext>
            </a:extLst>
          </p:cNvPr>
          <p:cNvSpPr>
            <a:spLocks noGrp="1"/>
          </p:cNvSpPr>
          <p:nvPr>
            <p:ph type="dt" sz="half" idx="10"/>
          </p:nvPr>
        </p:nvSpPr>
        <p:spPr/>
        <p:txBody>
          <a:bodyPr/>
          <a:lstStyle/>
          <a:p>
            <a:fld id="{E74D6B2F-50A0-0648-B3D6-77C6C76D4F28}" type="datetimeFigureOut">
              <a:rPr lang="en-US" smtClean="0"/>
              <a:t>12/8/19</a:t>
            </a:fld>
            <a:endParaRPr lang="en-US"/>
          </a:p>
        </p:txBody>
      </p:sp>
      <p:sp>
        <p:nvSpPr>
          <p:cNvPr id="6" name="Footer Placeholder 5">
            <a:extLst>
              <a:ext uri="{FF2B5EF4-FFF2-40B4-BE49-F238E27FC236}">
                <a16:creationId xmlns:a16="http://schemas.microsoft.com/office/drawing/2014/main" id="{A47E0DBE-11CC-5149-ABDC-660D87B42B0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5535867-C855-CF48-81FC-1E24D18A0718}"/>
              </a:ext>
            </a:extLst>
          </p:cNvPr>
          <p:cNvSpPr>
            <a:spLocks noGrp="1"/>
          </p:cNvSpPr>
          <p:nvPr>
            <p:ph type="sldNum" sz="quarter" idx="12"/>
          </p:nvPr>
        </p:nvSpPr>
        <p:spPr/>
        <p:txBody>
          <a:bodyPr/>
          <a:lstStyle/>
          <a:p>
            <a:fld id="{173C44CD-98A9-5244-9353-1AA40F295475}" type="slidenum">
              <a:rPr lang="en-US" smtClean="0"/>
              <a:t>‹#›</a:t>
            </a:fld>
            <a:endParaRPr lang="en-US"/>
          </a:p>
        </p:txBody>
      </p:sp>
    </p:spTree>
    <p:extLst>
      <p:ext uri="{BB962C8B-B14F-4D97-AF65-F5344CB8AC3E}">
        <p14:creationId xmlns:p14="http://schemas.microsoft.com/office/powerpoint/2010/main" val="39625249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612CEB-B122-824E-9E55-C38E4C6196B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A2F55E2-4710-ED4B-8FD1-7A6ABCDECF2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FBFEC3E-A7D3-B647-8D91-6F99F0D94E2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A7383C5-6593-444F-8778-CE525712B1D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47C8485-C148-0244-921C-9D282CE9011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801B623-CA74-474D-96A9-4EE0F39958E2}"/>
              </a:ext>
            </a:extLst>
          </p:cNvPr>
          <p:cNvSpPr>
            <a:spLocks noGrp="1"/>
          </p:cNvSpPr>
          <p:nvPr>
            <p:ph type="dt" sz="half" idx="10"/>
          </p:nvPr>
        </p:nvSpPr>
        <p:spPr/>
        <p:txBody>
          <a:bodyPr/>
          <a:lstStyle/>
          <a:p>
            <a:fld id="{E74D6B2F-50A0-0648-B3D6-77C6C76D4F28}" type="datetimeFigureOut">
              <a:rPr lang="en-US" smtClean="0"/>
              <a:t>12/8/19</a:t>
            </a:fld>
            <a:endParaRPr lang="en-US"/>
          </a:p>
        </p:txBody>
      </p:sp>
      <p:sp>
        <p:nvSpPr>
          <p:cNvPr id="8" name="Footer Placeholder 7">
            <a:extLst>
              <a:ext uri="{FF2B5EF4-FFF2-40B4-BE49-F238E27FC236}">
                <a16:creationId xmlns:a16="http://schemas.microsoft.com/office/drawing/2014/main" id="{82D7EE47-F0E2-5647-8CED-E943BA89E40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2B00B97-FCC3-2A4A-813E-67F2A553BB7E}"/>
              </a:ext>
            </a:extLst>
          </p:cNvPr>
          <p:cNvSpPr>
            <a:spLocks noGrp="1"/>
          </p:cNvSpPr>
          <p:nvPr>
            <p:ph type="sldNum" sz="quarter" idx="12"/>
          </p:nvPr>
        </p:nvSpPr>
        <p:spPr/>
        <p:txBody>
          <a:bodyPr/>
          <a:lstStyle/>
          <a:p>
            <a:fld id="{173C44CD-98A9-5244-9353-1AA40F295475}" type="slidenum">
              <a:rPr lang="en-US" smtClean="0"/>
              <a:t>‹#›</a:t>
            </a:fld>
            <a:endParaRPr lang="en-US"/>
          </a:p>
        </p:txBody>
      </p:sp>
    </p:spTree>
    <p:extLst>
      <p:ext uri="{BB962C8B-B14F-4D97-AF65-F5344CB8AC3E}">
        <p14:creationId xmlns:p14="http://schemas.microsoft.com/office/powerpoint/2010/main" val="31583824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D1F35B-80CE-3549-8FFE-B58EE05C2D3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EA92178-C9BC-D745-B7CA-050270436737}"/>
              </a:ext>
            </a:extLst>
          </p:cNvPr>
          <p:cNvSpPr>
            <a:spLocks noGrp="1"/>
          </p:cNvSpPr>
          <p:nvPr>
            <p:ph type="dt" sz="half" idx="10"/>
          </p:nvPr>
        </p:nvSpPr>
        <p:spPr/>
        <p:txBody>
          <a:bodyPr/>
          <a:lstStyle/>
          <a:p>
            <a:fld id="{E74D6B2F-50A0-0648-B3D6-77C6C76D4F28}" type="datetimeFigureOut">
              <a:rPr lang="en-US" smtClean="0"/>
              <a:t>12/8/19</a:t>
            </a:fld>
            <a:endParaRPr lang="en-US"/>
          </a:p>
        </p:txBody>
      </p:sp>
      <p:sp>
        <p:nvSpPr>
          <p:cNvPr id="4" name="Footer Placeholder 3">
            <a:extLst>
              <a:ext uri="{FF2B5EF4-FFF2-40B4-BE49-F238E27FC236}">
                <a16:creationId xmlns:a16="http://schemas.microsoft.com/office/drawing/2014/main" id="{487C7054-DFEF-304F-A776-CC061686216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9E3ED82-3860-7542-B65D-407722D6C338}"/>
              </a:ext>
            </a:extLst>
          </p:cNvPr>
          <p:cNvSpPr>
            <a:spLocks noGrp="1"/>
          </p:cNvSpPr>
          <p:nvPr>
            <p:ph type="sldNum" sz="quarter" idx="12"/>
          </p:nvPr>
        </p:nvSpPr>
        <p:spPr/>
        <p:txBody>
          <a:bodyPr/>
          <a:lstStyle/>
          <a:p>
            <a:fld id="{173C44CD-98A9-5244-9353-1AA40F295475}" type="slidenum">
              <a:rPr lang="en-US" smtClean="0"/>
              <a:t>‹#›</a:t>
            </a:fld>
            <a:endParaRPr lang="en-US"/>
          </a:p>
        </p:txBody>
      </p:sp>
    </p:spTree>
    <p:extLst>
      <p:ext uri="{BB962C8B-B14F-4D97-AF65-F5344CB8AC3E}">
        <p14:creationId xmlns:p14="http://schemas.microsoft.com/office/powerpoint/2010/main" val="6707251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82518E2-F5A6-CF47-BABB-6112FA12BDE4}"/>
              </a:ext>
            </a:extLst>
          </p:cNvPr>
          <p:cNvSpPr>
            <a:spLocks noGrp="1"/>
          </p:cNvSpPr>
          <p:nvPr>
            <p:ph type="dt" sz="half" idx="10"/>
          </p:nvPr>
        </p:nvSpPr>
        <p:spPr/>
        <p:txBody>
          <a:bodyPr/>
          <a:lstStyle/>
          <a:p>
            <a:fld id="{E74D6B2F-50A0-0648-B3D6-77C6C76D4F28}" type="datetimeFigureOut">
              <a:rPr lang="en-US" smtClean="0"/>
              <a:t>12/8/19</a:t>
            </a:fld>
            <a:endParaRPr lang="en-US"/>
          </a:p>
        </p:txBody>
      </p:sp>
      <p:sp>
        <p:nvSpPr>
          <p:cNvPr id="3" name="Footer Placeholder 2">
            <a:extLst>
              <a:ext uri="{FF2B5EF4-FFF2-40B4-BE49-F238E27FC236}">
                <a16:creationId xmlns:a16="http://schemas.microsoft.com/office/drawing/2014/main" id="{C61DE738-D388-F341-BA13-35C4A44968E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E5BAB6A-3939-5243-B568-DC72494CE304}"/>
              </a:ext>
            </a:extLst>
          </p:cNvPr>
          <p:cNvSpPr>
            <a:spLocks noGrp="1"/>
          </p:cNvSpPr>
          <p:nvPr>
            <p:ph type="sldNum" sz="quarter" idx="12"/>
          </p:nvPr>
        </p:nvSpPr>
        <p:spPr/>
        <p:txBody>
          <a:bodyPr/>
          <a:lstStyle/>
          <a:p>
            <a:fld id="{173C44CD-98A9-5244-9353-1AA40F295475}" type="slidenum">
              <a:rPr lang="en-US" smtClean="0"/>
              <a:t>‹#›</a:t>
            </a:fld>
            <a:endParaRPr lang="en-US"/>
          </a:p>
        </p:txBody>
      </p:sp>
    </p:spTree>
    <p:extLst>
      <p:ext uri="{BB962C8B-B14F-4D97-AF65-F5344CB8AC3E}">
        <p14:creationId xmlns:p14="http://schemas.microsoft.com/office/powerpoint/2010/main" val="12656638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2490C9-0D7C-024C-B389-1133D2DC351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08180F0-4D14-A746-8FCD-9B23F5DE2DB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EED2536-033B-644B-8198-8FA86E69B03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901F31E-C0AE-B447-9219-0CD9BD82B4E9}"/>
              </a:ext>
            </a:extLst>
          </p:cNvPr>
          <p:cNvSpPr>
            <a:spLocks noGrp="1"/>
          </p:cNvSpPr>
          <p:nvPr>
            <p:ph type="dt" sz="half" idx="10"/>
          </p:nvPr>
        </p:nvSpPr>
        <p:spPr/>
        <p:txBody>
          <a:bodyPr/>
          <a:lstStyle/>
          <a:p>
            <a:fld id="{E74D6B2F-50A0-0648-B3D6-77C6C76D4F28}" type="datetimeFigureOut">
              <a:rPr lang="en-US" smtClean="0"/>
              <a:t>12/8/19</a:t>
            </a:fld>
            <a:endParaRPr lang="en-US"/>
          </a:p>
        </p:txBody>
      </p:sp>
      <p:sp>
        <p:nvSpPr>
          <p:cNvPr id="6" name="Footer Placeholder 5">
            <a:extLst>
              <a:ext uri="{FF2B5EF4-FFF2-40B4-BE49-F238E27FC236}">
                <a16:creationId xmlns:a16="http://schemas.microsoft.com/office/drawing/2014/main" id="{EC3FD352-F6D7-C646-9E73-968BC462523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E36D281-CB71-D84A-850E-060FD47B5F05}"/>
              </a:ext>
            </a:extLst>
          </p:cNvPr>
          <p:cNvSpPr>
            <a:spLocks noGrp="1"/>
          </p:cNvSpPr>
          <p:nvPr>
            <p:ph type="sldNum" sz="quarter" idx="12"/>
          </p:nvPr>
        </p:nvSpPr>
        <p:spPr/>
        <p:txBody>
          <a:bodyPr/>
          <a:lstStyle/>
          <a:p>
            <a:fld id="{173C44CD-98A9-5244-9353-1AA40F295475}" type="slidenum">
              <a:rPr lang="en-US" smtClean="0"/>
              <a:t>‹#›</a:t>
            </a:fld>
            <a:endParaRPr lang="en-US"/>
          </a:p>
        </p:txBody>
      </p:sp>
    </p:spTree>
    <p:extLst>
      <p:ext uri="{BB962C8B-B14F-4D97-AF65-F5344CB8AC3E}">
        <p14:creationId xmlns:p14="http://schemas.microsoft.com/office/powerpoint/2010/main" val="2555379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FD68B6-1EF1-C74B-A3BA-253B460469B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609707C-6E81-4B47-9DF9-D43351993EE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CB85403-E98C-A04D-BF3A-C25AFC869F2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8C9C8F7-8376-2A45-93EF-BFFBC6AFAC8A}"/>
              </a:ext>
            </a:extLst>
          </p:cNvPr>
          <p:cNvSpPr>
            <a:spLocks noGrp="1"/>
          </p:cNvSpPr>
          <p:nvPr>
            <p:ph type="dt" sz="half" idx="10"/>
          </p:nvPr>
        </p:nvSpPr>
        <p:spPr/>
        <p:txBody>
          <a:bodyPr/>
          <a:lstStyle/>
          <a:p>
            <a:fld id="{E74D6B2F-50A0-0648-B3D6-77C6C76D4F28}" type="datetimeFigureOut">
              <a:rPr lang="en-US" smtClean="0"/>
              <a:t>12/8/19</a:t>
            </a:fld>
            <a:endParaRPr lang="en-US"/>
          </a:p>
        </p:txBody>
      </p:sp>
      <p:sp>
        <p:nvSpPr>
          <p:cNvPr id="6" name="Footer Placeholder 5">
            <a:extLst>
              <a:ext uri="{FF2B5EF4-FFF2-40B4-BE49-F238E27FC236}">
                <a16:creationId xmlns:a16="http://schemas.microsoft.com/office/drawing/2014/main" id="{64E97D15-BFCD-A346-8D7D-4FE1E68C4C1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8B857C3-25B5-6B48-BF3E-24D5C56E5A8E}"/>
              </a:ext>
            </a:extLst>
          </p:cNvPr>
          <p:cNvSpPr>
            <a:spLocks noGrp="1"/>
          </p:cNvSpPr>
          <p:nvPr>
            <p:ph type="sldNum" sz="quarter" idx="12"/>
          </p:nvPr>
        </p:nvSpPr>
        <p:spPr/>
        <p:txBody>
          <a:bodyPr/>
          <a:lstStyle/>
          <a:p>
            <a:fld id="{173C44CD-98A9-5244-9353-1AA40F295475}" type="slidenum">
              <a:rPr lang="en-US" smtClean="0"/>
              <a:t>‹#›</a:t>
            </a:fld>
            <a:endParaRPr lang="en-US"/>
          </a:p>
        </p:txBody>
      </p:sp>
    </p:spTree>
    <p:extLst>
      <p:ext uri="{BB962C8B-B14F-4D97-AF65-F5344CB8AC3E}">
        <p14:creationId xmlns:p14="http://schemas.microsoft.com/office/powerpoint/2010/main" val="11125520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67E930-D98C-1D4A-8842-D5B67D126B7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964EE07-BD15-9C4C-84C7-7726A53FAAD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A1956B7-B37C-4B43-9EE4-9C588F7AA36B}"/>
              </a:ext>
            </a:extLst>
          </p:cNvPr>
          <p:cNvSpPr>
            <a:spLocks noGrp="1"/>
          </p:cNvSpPr>
          <p:nvPr>
            <p:ph type="dt" sz="half" idx="10"/>
          </p:nvPr>
        </p:nvSpPr>
        <p:spPr/>
        <p:txBody>
          <a:bodyPr/>
          <a:lstStyle/>
          <a:p>
            <a:fld id="{E74D6B2F-50A0-0648-B3D6-77C6C76D4F28}" type="datetimeFigureOut">
              <a:rPr lang="en-US" smtClean="0"/>
              <a:t>12/8/19</a:t>
            </a:fld>
            <a:endParaRPr lang="en-US"/>
          </a:p>
        </p:txBody>
      </p:sp>
      <p:sp>
        <p:nvSpPr>
          <p:cNvPr id="5" name="Footer Placeholder 4">
            <a:extLst>
              <a:ext uri="{FF2B5EF4-FFF2-40B4-BE49-F238E27FC236}">
                <a16:creationId xmlns:a16="http://schemas.microsoft.com/office/drawing/2014/main" id="{DE9EAB90-9CAF-554F-AA68-A76B099930E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B9723E6-4BED-0741-BA96-94B881BD6C49}"/>
              </a:ext>
            </a:extLst>
          </p:cNvPr>
          <p:cNvSpPr>
            <a:spLocks noGrp="1"/>
          </p:cNvSpPr>
          <p:nvPr>
            <p:ph type="sldNum" sz="quarter" idx="12"/>
          </p:nvPr>
        </p:nvSpPr>
        <p:spPr/>
        <p:txBody>
          <a:bodyPr/>
          <a:lstStyle/>
          <a:p>
            <a:fld id="{173C44CD-98A9-5244-9353-1AA40F295475}" type="slidenum">
              <a:rPr lang="en-US" smtClean="0"/>
              <a:t>‹#›</a:t>
            </a:fld>
            <a:endParaRPr lang="en-US"/>
          </a:p>
        </p:txBody>
      </p:sp>
    </p:spTree>
    <p:extLst>
      <p:ext uri="{BB962C8B-B14F-4D97-AF65-F5344CB8AC3E}">
        <p14:creationId xmlns:p14="http://schemas.microsoft.com/office/powerpoint/2010/main" val="40000418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A352889-6AB8-8049-92C3-430A9EFA465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8287F82-2ABD-B44A-A123-A3D29A25441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B205EBA-3D00-4D46-9AB3-E16DB3DBB834}"/>
              </a:ext>
            </a:extLst>
          </p:cNvPr>
          <p:cNvSpPr>
            <a:spLocks noGrp="1"/>
          </p:cNvSpPr>
          <p:nvPr>
            <p:ph type="dt" sz="half" idx="10"/>
          </p:nvPr>
        </p:nvSpPr>
        <p:spPr/>
        <p:txBody>
          <a:bodyPr/>
          <a:lstStyle/>
          <a:p>
            <a:fld id="{E74D6B2F-50A0-0648-B3D6-77C6C76D4F28}" type="datetimeFigureOut">
              <a:rPr lang="en-US" smtClean="0"/>
              <a:t>12/8/19</a:t>
            </a:fld>
            <a:endParaRPr lang="en-US"/>
          </a:p>
        </p:txBody>
      </p:sp>
      <p:sp>
        <p:nvSpPr>
          <p:cNvPr id="5" name="Footer Placeholder 4">
            <a:extLst>
              <a:ext uri="{FF2B5EF4-FFF2-40B4-BE49-F238E27FC236}">
                <a16:creationId xmlns:a16="http://schemas.microsoft.com/office/drawing/2014/main" id="{D0924EAE-CCF9-5B41-A330-F84581EC6A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1EDA89D-E7F9-6948-9FC8-7B465BBC198D}"/>
              </a:ext>
            </a:extLst>
          </p:cNvPr>
          <p:cNvSpPr>
            <a:spLocks noGrp="1"/>
          </p:cNvSpPr>
          <p:nvPr>
            <p:ph type="sldNum" sz="quarter" idx="12"/>
          </p:nvPr>
        </p:nvSpPr>
        <p:spPr/>
        <p:txBody>
          <a:bodyPr/>
          <a:lstStyle/>
          <a:p>
            <a:fld id="{173C44CD-98A9-5244-9353-1AA40F295475}" type="slidenum">
              <a:rPr lang="en-US" smtClean="0"/>
              <a:t>‹#›</a:t>
            </a:fld>
            <a:endParaRPr lang="en-US"/>
          </a:p>
        </p:txBody>
      </p:sp>
    </p:spTree>
    <p:extLst>
      <p:ext uri="{BB962C8B-B14F-4D97-AF65-F5344CB8AC3E}">
        <p14:creationId xmlns:p14="http://schemas.microsoft.com/office/powerpoint/2010/main" val="5978256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le, Single line, Blank">
    <p:spTree>
      <p:nvGrpSpPr>
        <p:cNvPr id="1" name=""/>
        <p:cNvGrpSpPr/>
        <p:nvPr/>
      </p:nvGrpSpPr>
      <p:grpSpPr>
        <a:xfrm>
          <a:off x="0" y="0"/>
          <a:ext cx="0" cy="0"/>
          <a:chOff x="0" y="0"/>
          <a:chExt cx="0" cy="0"/>
        </a:xfrm>
      </p:grpSpPr>
      <p:sp>
        <p:nvSpPr>
          <p:cNvPr id="2" name="Title 1"/>
          <p:cNvSpPr>
            <a:spLocks noGrp="1"/>
          </p:cNvSpPr>
          <p:nvPr>
            <p:ph type="title"/>
          </p:nvPr>
        </p:nvSpPr>
        <p:spPr>
          <a:xfrm>
            <a:off x="609600" y="49824"/>
            <a:ext cx="10972800" cy="7620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AB85D886-7717-486F-B096-B34AB58FD174}" type="datetimeFigureOut">
              <a:rPr lang="en-US" smtClean="0"/>
              <a:pPr/>
              <a:t>12/8/19</a:t>
            </a:fld>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Tree>
    <p:extLst>
      <p:ext uri="{BB962C8B-B14F-4D97-AF65-F5344CB8AC3E}">
        <p14:creationId xmlns:p14="http://schemas.microsoft.com/office/powerpoint/2010/main" val="32958904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03501A9-8AD8-344D-87A9-4B630B0F2DE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49D8226-BAC6-0D46-A59D-051393F88C0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AF20580-6564-F242-AB28-EBA1A22B120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74D6B2F-50A0-0648-B3D6-77C6C76D4F28}" type="datetimeFigureOut">
              <a:rPr lang="en-US" smtClean="0"/>
              <a:t>12/8/19</a:t>
            </a:fld>
            <a:endParaRPr lang="en-US"/>
          </a:p>
        </p:txBody>
      </p:sp>
      <p:sp>
        <p:nvSpPr>
          <p:cNvPr id="5" name="Footer Placeholder 4">
            <a:extLst>
              <a:ext uri="{FF2B5EF4-FFF2-40B4-BE49-F238E27FC236}">
                <a16:creationId xmlns:a16="http://schemas.microsoft.com/office/drawing/2014/main" id="{E64B02F1-80DA-8941-9929-0E8BDEA17D0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F547AAA4-4D20-4442-9AD3-97BDB62E6FF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73C44CD-98A9-5244-9353-1AA40F295475}" type="slidenum">
              <a:rPr lang="en-US" smtClean="0"/>
              <a:t>‹#›</a:t>
            </a:fld>
            <a:endParaRPr lang="en-US"/>
          </a:p>
        </p:txBody>
      </p:sp>
    </p:spTree>
    <p:extLst>
      <p:ext uri="{BB962C8B-B14F-4D97-AF65-F5344CB8AC3E}">
        <p14:creationId xmlns:p14="http://schemas.microsoft.com/office/powerpoint/2010/main" val="44042331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4.jpg"/></Relationships>
</file>

<file path=ppt/slides/_rels/slide5.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7.xml"/><Relationship Id="rId1" Type="http://schemas.openxmlformats.org/officeDocument/2006/relationships/slideLayout" Target="../slideLayouts/slideLayout6.xml"/><Relationship Id="rId4" Type="http://schemas.openxmlformats.org/officeDocument/2006/relationships/chart" Target="../charts/char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8" Type="http://schemas.openxmlformats.org/officeDocument/2006/relationships/image" Target="../media/image12.png"/><Relationship Id="rId13" Type="http://schemas.openxmlformats.org/officeDocument/2006/relationships/image" Target="../media/image17.png"/><Relationship Id="rId3" Type="http://schemas.openxmlformats.org/officeDocument/2006/relationships/image" Target="../media/image7.jpg"/><Relationship Id="rId7" Type="http://schemas.openxmlformats.org/officeDocument/2006/relationships/image" Target="../media/image11.png"/><Relationship Id="rId12" Type="http://schemas.openxmlformats.org/officeDocument/2006/relationships/image" Target="../media/image16.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0.png"/><Relationship Id="rId11" Type="http://schemas.openxmlformats.org/officeDocument/2006/relationships/image" Target="../media/image15.png"/><Relationship Id="rId5" Type="http://schemas.openxmlformats.org/officeDocument/2006/relationships/image" Target="../media/image9.png"/><Relationship Id="rId15" Type="http://schemas.openxmlformats.org/officeDocument/2006/relationships/image" Target="../media/image19.jpeg"/><Relationship Id="rId10" Type="http://schemas.openxmlformats.org/officeDocument/2006/relationships/image" Target="../media/image14.png"/><Relationship Id="rId4" Type="http://schemas.openxmlformats.org/officeDocument/2006/relationships/image" Target="../media/image8.png"/><Relationship Id="rId9" Type="http://schemas.openxmlformats.org/officeDocument/2006/relationships/image" Target="../media/image13.png"/><Relationship Id="rId14" Type="http://schemas.openxmlformats.org/officeDocument/2006/relationships/image" Target="../media/image18.png"/></Relationships>
</file>

<file path=ppt/slides/_rels/slide11.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1.tiff"/><Relationship Id="rId2" Type="http://schemas.openxmlformats.org/officeDocument/2006/relationships/notesSlide" Target="../notesSlides/notesSlide11.xml"/><Relationship Id="rId1" Type="http://schemas.openxmlformats.org/officeDocument/2006/relationships/slideLayout" Target="../slideLayouts/slideLayout12.xml"/><Relationship Id="rId4" Type="http://schemas.openxmlformats.org/officeDocument/2006/relationships/image" Target="../media/image22.png"/></Relationships>
</file>

<file path=ppt/slides/_rels/slide13.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24.tiff"/><Relationship Id="rId2" Type="http://schemas.openxmlformats.org/officeDocument/2006/relationships/notesSlide" Target="../notesSlides/notesSlide13.xml"/><Relationship Id="rId1" Type="http://schemas.openxmlformats.org/officeDocument/2006/relationships/slideLayout" Target="../slideLayouts/slideLayout12.xml"/><Relationship Id="rId4" Type="http://schemas.openxmlformats.org/officeDocument/2006/relationships/image" Target="../media/image25.tiff"/></Relationships>
</file>

<file path=ppt/slides/_rels/slide15.xml.rels><?xml version="1.0" encoding="UTF-8" standalone="yes"?>
<Relationships xmlns="http://schemas.openxmlformats.org/package/2006/relationships"><Relationship Id="rId3" Type="http://schemas.openxmlformats.org/officeDocument/2006/relationships/image" Target="../media/image21.tiff"/><Relationship Id="rId2" Type="http://schemas.openxmlformats.org/officeDocument/2006/relationships/notesSlide" Target="../notesSlides/notesSlide14.xml"/><Relationship Id="rId1" Type="http://schemas.openxmlformats.org/officeDocument/2006/relationships/slideLayout" Target="../slideLayouts/slideLayout12.xml"/><Relationship Id="rId4" Type="http://schemas.openxmlformats.org/officeDocument/2006/relationships/image" Target="../media/image22.png"/></Relationships>
</file>

<file path=ppt/slides/_rels/slide16.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image" Target="../media/image21.tiff"/><Relationship Id="rId2" Type="http://schemas.openxmlformats.org/officeDocument/2006/relationships/notesSlide" Target="../notesSlides/notesSlide18.xml"/><Relationship Id="rId1" Type="http://schemas.openxmlformats.org/officeDocument/2006/relationships/slideLayout" Target="../slideLayouts/slideLayout12.xml"/><Relationship Id="rId4" Type="http://schemas.openxmlformats.org/officeDocument/2006/relationships/image" Target="../media/image22.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6" Type="http://schemas.openxmlformats.org/officeDocument/2006/relationships/image" Target="../media/image51.jpg"/><Relationship Id="rId21" Type="http://schemas.openxmlformats.org/officeDocument/2006/relationships/image" Target="../media/image46.jpg"/><Relationship Id="rId42" Type="http://schemas.openxmlformats.org/officeDocument/2006/relationships/image" Target="../media/image67.jpg"/><Relationship Id="rId47" Type="http://schemas.openxmlformats.org/officeDocument/2006/relationships/image" Target="../media/image72.jpg"/><Relationship Id="rId63" Type="http://schemas.openxmlformats.org/officeDocument/2006/relationships/image" Target="../media/image88.png"/><Relationship Id="rId68" Type="http://schemas.openxmlformats.org/officeDocument/2006/relationships/image" Target="../media/image93.jpeg"/><Relationship Id="rId84" Type="http://schemas.openxmlformats.org/officeDocument/2006/relationships/image" Target="../media/image109.jpg"/><Relationship Id="rId89" Type="http://schemas.openxmlformats.org/officeDocument/2006/relationships/image" Target="../media/image114.jpg"/><Relationship Id="rId16" Type="http://schemas.openxmlformats.org/officeDocument/2006/relationships/image" Target="../media/image41.jpg"/><Relationship Id="rId11" Type="http://schemas.openxmlformats.org/officeDocument/2006/relationships/image" Target="../media/image36.jpg"/><Relationship Id="rId32" Type="http://schemas.openxmlformats.org/officeDocument/2006/relationships/image" Target="../media/image57.png"/><Relationship Id="rId37" Type="http://schemas.openxmlformats.org/officeDocument/2006/relationships/image" Target="../media/image62.png"/><Relationship Id="rId53" Type="http://schemas.openxmlformats.org/officeDocument/2006/relationships/image" Target="../media/image78.png"/><Relationship Id="rId58" Type="http://schemas.openxmlformats.org/officeDocument/2006/relationships/image" Target="../media/image83.png"/><Relationship Id="rId74" Type="http://schemas.openxmlformats.org/officeDocument/2006/relationships/image" Target="../media/image99.jpg"/><Relationship Id="rId79" Type="http://schemas.openxmlformats.org/officeDocument/2006/relationships/image" Target="../media/image104.png"/><Relationship Id="rId5" Type="http://schemas.openxmlformats.org/officeDocument/2006/relationships/image" Target="../media/image30.jpg"/><Relationship Id="rId90" Type="http://schemas.openxmlformats.org/officeDocument/2006/relationships/image" Target="../media/image115.jpg"/><Relationship Id="rId95" Type="http://schemas.openxmlformats.org/officeDocument/2006/relationships/image" Target="../media/image120.jpg"/><Relationship Id="rId22" Type="http://schemas.openxmlformats.org/officeDocument/2006/relationships/image" Target="../media/image47.png"/><Relationship Id="rId27" Type="http://schemas.openxmlformats.org/officeDocument/2006/relationships/image" Target="../media/image52.png"/><Relationship Id="rId43" Type="http://schemas.openxmlformats.org/officeDocument/2006/relationships/image" Target="../media/image68.jpg"/><Relationship Id="rId48" Type="http://schemas.openxmlformats.org/officeDocument/2006/relationships/image" Target="../media/image73.jpg"/><Relationship Id="rId64" Type="http://schemas.openxmlformats.org/officeDocument/2006/relationships/image" Target="../media/image89.png"/><Relationship Id="rId69" Type="http://schemas.openxmlformats.org/officeDocument/2006/relationships/image" Target="../media/image94.jpg"/><Relationship Id="rId8" Type="http://schemas.openxmlformats.org/officeDocument/2006/relationships/image" Target="../media/image33.jpg"/><Relationship Id="rId51" Type="http://schemas.openxmlformats.org/officeDocument/2006/relationships/image" Target="../media/image76.jpg"/><Relationship Id="rId72" Type="http://schemas.openxmlformats.org/officeDocument/2006/relationships/image" Target="../media/image97.png"/><Relationship Id="rId80" Type="http://schemas.openxmlformats.org/officeDocument/2006/relationships/image" Target="../media/image105.jpg"/><Relationship Id="rId85" Type="http://schemas.openxmlformats.org/officeDocument/2006/relationships/image" Target="../media/image110.jpg"/><Relationship Id="rId93" Type="http://schemas.openxmlformats.org/officeDocument/2006/relationships/image" Target="../media/image118.jpg"/><Relationship Id="rId3" Type="http://schemas.openxmlformats.org/officeDocument/2006/relationships/image" Target="../media/image28.jpg"/><Relationship Id="rId12" Type="http://schemas.openxmlformats.org/officeDocument/2006/relationships/image" Target="../media/image37.jpg"/><Relationship Id="rId17" Type="http://schemas.openxmlformats.org/officeDocument/2006/relationships/image" Target="../media/image42.jpg"/><Relationship Id="rId25" Type="http://schemas.openxmlformats.org/officeDocument/2006/relationships/image" Target="../media/image50.png"/><Relationship Id="rId33" Type="http://schemas.openxmlformats.org/officeDocument/2006/relationships/image" Target="../media/image58.png"/><Relationship Id="rId38" Type="http://schemas.openxmlformats.org/officeDocument/2006/relationships/image" Target="../media/image63.png"/><Relationship Id="rId46" Type="http://schemas.openxmlformats.org/officeDocument/2006/relationships/image" Target="../media/image71.jpg"/><Relationship Id="rId59" Type="http://schemas.openxmlformats.org/officeDocument/2006/relationships/image" Target="../media/image84.png"/><Relationship Id="rId67" Type="http://schemas.openxmlformats.org/officeDocument/2006/relationships/image" Target="../media/image92.png"/><Relationship Id="rId20" Type="http://schemas.openxmlformats.org/officeDocument/2006/relationships/image" Target="../media/image45.jpg"/><Relationship Id="rId41" Type="http://schemas.openxmlformats.org/officeDocument/2006/relationships/image" Target="../media/image66.png"/><Relationship Id="rId54" Type="http://schemas.openxmlformats.org/officeDocument/2006/relationships/image" Target="../media/image79.png"/><Relationship Id="rId62" Type="http://schemas.openxmlformats.org/officeDocument/2006/relationships/image" Target="../media/image87.png"/><Relationship Id="rId70" Type="http://schemas.openxmlformats.org/officeDocument/2006/relationships/image" Target="../media/image95.png"/><Relationship Id="rId75" Type="http://schemas.openxmlformats.org/officeDocument/2006/relationships/image" Target="../media/image100.jpg"/><Relationship Id="rId83" Type="http://schemas.openxmlformats.org/officeDocument/2006/relationships/image" Target="../media/image108.jpg"/><Relationship Id="rId88" Type="http://schemas.openxmlformats.org/officeDocument/2006/relationships/image" Target="../media/image113.jpg"/><Relationship Id="rId91" Type="http://schemas.openxmlformats.org/officeDocument/2006/relationships/image" Target="../media/image116.png"/><Relationship Id="rId96" Type="http://schemas.openxmlformats.org/officeDocument/2006/relationships/image" Target="../media/image121.emf"/><Relationship Id="rId1" Type="http://schemas.openxmlformats.org/officeDocument/2006/relationships/slideLayout" Target="../slideLayouts/slideLayout7.xml"/><Relationship Id="rId6" Type="http://schemas.openxmlformats.org/officeDocument/2006/relationships/image" Target="../media/image31.jpg"/><Relationship Id="rId15" Type="http://schemas.openxmlformats.org/officeDocument/2006/relationships/image" Target="../media/image40.jpg"/><Relationship Id="rId23" Type="http://schemas.openxmlformats.org/officeDocument/2006/relationships/image" Target="../media/image48.png"/><Relationship Id="rId28" Type="http://schemas.openxmlformats.org/officeDocument/2006/relationships/image" Target="../media/image53.png"/><Relationship Id="rId36" Type="http://schemas.openxmlformats.org/officeDocument/2006/relationships/image" Target="../media/image61.png"/><Relationship Id="rId49" Type="http://schemas.openxmlformats.org/officeDocument/2006/relationships/image" Target="../media/image74.jpg"/><Relationship Id="rId57" Type="http://schemas.openxmlformats.org/officeDocument/2006/relationships/image" Target="../media/image82.png"/><Relationship Id="rId10" Type="http://schemas.openxmlformats.org/officeDocument/2006/relationships/image" Target="../media/image35.jpg"/><Relationship Id="rId31" Type="http://schemas.openxmlformats.org/officeDocument/2006/relationships/image" Target="../media/image56.png"/><Relationship Id="rId44" Type="http://schemas.openxmlformats.org/officeDocument/2006/relationships/image" Target="../media/image69.jpg"/><Relationship Id="rId52" Type="http://schemas.openxmlformats.org/officeDocument/2006/relationships/image" Target="../media/image77.png"/><Relationship Id="rId60" Type="http://schemas.openxmlformats.org/officeDocument/2006/relationships/image" Target="../media/image85.png"/><Relationship Id="rId65" Type="http://schemas.openxmlformats.org/officeDocument/2006/relationships/image" Target="../media/image90.png"/><Relationship Id="rId73" Type="http://schemas.openxmlformats.org/officeDocument/2006/relationships/image" Target="../media/image98.png"/><Relationship Id="rId78" Type="http://schemas.openxmlformats.org/officeDocument/2006/relationships/image" Target="../media/image103.jpg"/><Relationship Id="rId81" Type="http://schemas.openxmlformats.org/officeDocument/2006/relationships/image" Target="../media/image106.jpg"/><Relationship Id="rId86" Type="http://schemas.openxmlformats.org/officeDocument/2006/relationships/image" Target="../media/image111.jpg"/><Relationship Id="rId94" Type="http://schemas.openxmlformats.org/officeDocument/2006/relationships/image" Target="../media/image119.jpg"/><Relationship Id="rId4" Type="http://schemas.openxmlformats.org/officeDocument/2006/relationships/image" Target="../media/image29.jpg"/><Relationship Id="rId9" Type="http://schemas.openxmlformats.org/officeDocument/2006/relationships/image" Target="../media/image34.jpg"/><Relationship Id="rId13" Type="http://schemas.openxmlformats.org/officeDocument/2006/relationships/image" Target="../media/image38.png"/><Relationship Id="rId18" Type="http://schemas.openxmlformats.org/officeDocument/2006/relationships/image" Target="../media/image43.png"/><Relationship Id="rId39" Type="http://schemas.openxmlformats.org/officeDocument/2006/relationships/image" Target="../media/image64.png"/><Relationship Id="rId34" Type="http://schemas.openxmlformats.org/officeDocument/2006/relationships/image" Target="../media/image59.png"/><Relationship Id="rId50" Type="http://schemas.openxmlformats.org/officeDocument/2006/relationships/image" Target="../media/image75.jpg"/><Relationship Id="rId55" Type="http://schemas.openxmlformats.org/officeDocument/2006/relationships/image" Target="../media/image80.png"/><Relationship Id="rId76" Type="http://schemas.openxmlformats.org/officeDocument/2006/relationships/image" Target="../media/image101.jpg"/><Relationship Id="rId7" Type="http://schemas.openxmlformats.org/officeDocument/2006/relationships/image" Target="../media/image32.jpg"/><Relationship Id="rId71" Type="http://schemas.openxmlformats.org/officeDocument/2006/relationships/image" Target="../media/image96.png"/><Relationship Id="rId92" Type="http://schemas.openxmlformats.org/officeDocument/2006/relationships/image" Target="../media/image117.jpg"/><Relationship Id="rId2" Type="http://schemas.openxmlformats.org/officeDocument/2006/relationships/notesSlide" Target="../notesSlides/notesSlide22.xml"/><Relationship Id="rId29" Type="http://schemas.openxmlformats.org/officeDocument/2006/relationships/image" Target="../media/image54.jpg"/><Relationship Id="rId24" Type="http://schemas.openxmlformats.org/officeDocument/2006/relationships/image" Target="../media/image49.png"/><Relationship Id="rId40" Type="http://schemas.openxmlformats.org/officeDocument/2006/relationships/image" Target="../media/image65.png"/><Relationship Id="rId45" Type="http://schemas.openxmlformats.org/officeDocument/2006/relationships/image" Target="../media/image70.jpg"/><Relationship Id="rId66" Type="http://schemas.openxmlformats.org/officeDocument/2006/relationships/image" Target="../media/image91.png"/><Relationship Id="rId87" Type="http://schemas.openxmlformats.org/officeDocument/2006/relationships/image" Target="../media/image112.jpg"/><Relationship Id="rId61" Type="http://schemas.openxmlformats.org/officeDocument/2006/relationships/image" Target="../media/image86.png"/><Relationship Id="rId82" Type="http://schemas.openxmlformats.org/officeDocument/2006/relationships/image" Target="../media/image107.jpg"/><Relationship Id="rId19" Type="http://schemas.openxmlformats.org/officeDocument/2006/relationships/image" Target="../media/image44.jpg"/><Relationship Id="rId14" Type="http://schemas.openxmlformats.org/officeDocument/2006/relationships/image" Target="../media/image39.jpg"/><Relationship Id="rId30" Type="http://schemas.openxmlformats.org/officeDocument/2006/relationships/image" Target="../media/image55.jpg"/><Relationship Id="rId35" Type="http://schemas.openxmlformats.org/officeDocument/2006/relationships/image" Target="../media/image60.png"/><Relationship Id="rId56" Type="http://schemas.openxmlformats.org/officeDocument/2006/relationships/image" Target="../media/image81.png"/><Relationship Id="rId77" Type="http://schemas.openxmlformats.org/officeDocument/2006/relationships/image" Target="../media/image102.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Rectangle 4"/>
          <p:cNvSpPr>
            <a:spLocks noGrp="1" noChangeArrowheads="1"/>
          </p:cNvSpPr>
          <p:nvPr>
            <p:ph type="title"/>
          </p:nvPr>
        </p:nvSpPr>
        <p:spPr>
          <a:xfrm>
            <a:off x="1981200" y="228600"/>
            <a:ext cx="8229600" cy="1143000"/>
          </a:xfrm>
        </p:spPr>
        <p:txBody>
          <a:bodyPr/>
          <a:lstStyle/>
          <a:p>
            <a:pPr algn="ctr"/>
            <a:r>
              <a:rPr lang="en-US" altLang="en-US" sz="4000" dirty="0"/>
              <a:t>CAGI slide pack guidelines</a:t>
            </a:r>
            <a:br>
              <a:rPr lang="en-US" altLang="en-US" sz="4000" dirty="0"/>
            </a:br>
            <a:r>
              <a:rPr lang="en-US" altLang="en-US" sz="1800" dirty="0"/>
              <a:t>I agree to my slides being used according to the following terms: </a:t>
            </a:r>
            <a:br>
              <a:rPr lang="en-US" altLang="en-US" sz="1800" dirty="0"/>
            </a:br>
            <a:r>
              <a:rPr lang="en-US" altLang="en-US" sz="1800" dirty="0"/>
              <a:t>_____</a:t>
            </a:r>
            <a:r>
              <a:rPr lang="en-US" altLang="en-US" sz="1800" i="1" dirty="0"/>
              <a:t>_</a:t>
            </a:r>
            <a:r>
              <a:rPr lang="en-US" altLang="en-US" sz="1800" i="1" dirty="0">
                <a:solidFill>
                  <a:srgbClr val="FF3300"/>
                </a:solidFill>
              </a:rPr>
              <a:t>Tina Bakolitsa</a:t>
            </a:r>
            <a:r>
              <a:rPr lang="en-US" altLang="en-US" sz="1800" i="1" dirty="0"/>
              <a:t>______</a:t>
            </a:r>
          </a:p>
        </p:txBody>
      </p:sp>
      <p:sp>
        <p:nvSpPr>
          <p:cNvPr id="8197" name="Rectangle 5"/>
          <p:cNvSpPr>
            <a:spLocks noGrp="1" noChangeArrowheads="1"/>
          </p:cNvSpPr>
          <p:nvPr>
            <p:ph type="body" idx="1"/>
          </p:nvPr>
        </p:nvSpPr>
        <p:spPr/>
        <p:txBody>
          <a:bodyPr>
            <a:normAutofit fontScale="92500" lnSpcReduction="20000"/>
          </a:bodyPr>
          <a:lstStyle/>
          <a:p>
            <a:pPr>
              <a:lnSpc>
                <a:spcPct val="80000"/>
              </a:lnSpc>
            </a:pPr>
            <a:r>
              <a:rPr lang="en-US" altLang="en-US" sz="1400" dirty="0"/>
              <a:t>Authors: please include THIS slide at the beginning of your presentation to indicate that you agree with reuse of your slides in CAGI presentations, according to the terms below, and digitally sign by writing your name above.</a:t>
            </a:r>
          </a:p>
          <a:p>
            <a:pPr>
              <a:lnSpc>
                <a:spcPct val="80000"/>
              </a:lnSpc>
            </a:pPr>
            <a:endParaRPr lang="en-US" altLang="en-US" sz="1400" dirty="0"/>
          </a:p>
          <a:p>
            <a:pPr>
              <a:lnSpc>
                <a:spcPct val="80000"/>
              </a:lnSpc>
            </a:pPr>
            <a:r>
              <a:rPr lang="en-US" altLang="en-US" sz="1400" dirty="0"/>
              <a:t>To disseminate the CAGI results, I encourage all CAGI participants to remix these CAGI slides for inclusion in their oral and poster presentations</a:t>
            </a:r>
          </a:p>
          <a:p>
            <a:pPr>
              <a:lnSpc>
                <a:spcPct val="80000"/>
              </a:lnSpc>
            </a:pPr>
            <a:r>
              <a:rPr lang="en-US" altLang="en-US" sz="1400" dirty="0"/>
              <a:t>CAGI participants may use or publish any content of these slides only in compliance with the CAGI Data Use Agreement</a:t>
            </a:r>
          </a:p>
          <a:p>
            <a:pPr>
              <a:lnSpc>
                <a:spcPct val="80000"/>
              </a:lnSpc>
            </a:pPr>
            <a:r>
              <a:rPr lang="en-US" altLang="en-US" sz="1400" dirty="0"/>
              <a:t>CAGI participants may not cite or publish any content of these slides except with the written permission of the originating author or in the primary CAGI publications</a:t>
            </a:r>
          </a:p>
          <a:p>
            <a:pPr>
              <a:lnSpc>
                <a:spcPct val="80000"/>
              </a:lnSpc>
            </a:pPr>
            <a:r>
              <a:rPr lang="en-US" altLang="en-US" sz="1400" dirty="0"/>
              <a:t>CAGI participants must acknowledge the original authors of these slides and CAGI 2013.  Include the acknowledgement banner across the bottom</a:t>
            </a:r>
          </a:p>
          <a:p>
            <a:pPr>
              <a:lnSpc>
                <a:spcPct val="80000"/>
              </a:lnSpc>
            </a:pPr>
            <a:r>
              <a:rPr lang="en-US" altLang="en-US" sz="1400" dirty="0"/>
              <a:t>CAGI participants must include the CAGI credits slide in their presentations</a:t>
            </a:r>
          </a:p>
          <a:p>
            <a:pPr>
              <a:lnSpc>
                <a:spcPct val="80000"/>
              </a:lnSpc>
            </a:pPr>
            <a:r>
              <a:rPr lang="en-US" altLang="en-US" sz="1400" dirty="0"/>
              <a:t>Slides with a red slash (no remix) may not be included in a presentation unless all attendees are registered CAGI participants who signed the data use agreement</a:t>
            </a:r>
          </a:p>
          <a:p>
            <a:pPr>
              <a:lnSpc>
                <a:spcPct val="80000"/>
              </a:lnSpc>
            </a:pPr>
            <a:r>
              <a:rPr lang="en-US" altLang="en-US" sz="1400" dirty="0"/>
              <a:t>Slides with a red X over the entire slide may not be  used in any circumstances</a:t>
            </a:r>
          </a:p>
          <a:p>
            <a:pPr>
              <a:lnSpc>
                <a:spcPct val="80000"/>
              </a:lnSpc>
            </a:pPr>
            <a:r>
              <a:rPr lang="en-US" altLang="en-US" sz="1400" dirty="0"/>
              <a:t>Slides with a blue slash (embargoed) may not be used unless the embargo is explicitly lifted</a:t>
            </a:r>
          </a:p>
          <a:p>
            <a:pPr>
              <a:lnSpc>
                <a:spcPct val="80000"/>
              </a:lnSpc>
            </a:pPr>
            <a:r>
              <a:rPr lang="en-US" altLang="en-US" sz="1400" dirty="0">
                <a:latin typeface="Arial" panose="020B0604020202020204" pitchFamily="34" charset="0"/>
                <a:cs typeface="Arial" panose="020B0604020202020204" pitchFamily="34" charset="0"/>
              </a:rPr>
              <a:t>Slides without slash or X may be tweeted unless flagged with the “No tweet” icon.</a:t>
            </a:r>
            <a:endParaRPr lang="en-US" altLang="en-US" sz="1400" dirty="0"/>
          </a:p>
          <a:p>
            <a:pPr>
              <a:lnSpc>
                <a:spcPct val="80000"/>
              </a:lnSpc>
            </a:pPr>
            <a:r>
              <a:rPr lang="en-US" altLang="en-US" sz="1400" dirty="0"/>
              <a:t>CAGI participants using these slides must explain the “No tweet” icon, which means that the slide content should not be disseminated outside the presenting conference hall.  If the presentation venue permits pervasive tweeting, you may not include these slides in your talk</a:t>
            </a:r>
          </a:p>
          <a:p>
            <a:pPr>
              <a:lnSpc>
                <a:spcPct val="80000"/>
              </a:lnSpc>
            </a:pPr>
            <a:endParaRPr lang="en-US" altLang="en-US" sz="1400" dirty="0"/>
          </a:p>
          <a:p>
            <a:pPr>
              <a:lnSpc>
                <a:spcPct val="80000"/>
              </a:lnSpc>
            </a:pPr>
            <a:r>
              <a:rPr lang="en-US" altLang="en-US" sz="1400" dirty="0"/>
              <a:t>Note for slide authors: we expect all CAGI participants to abide by these restrictions, and will make best effort to ensure they are followed.  However, but bear in mind that we have limited means of enforcing them, and therefore the restrictions cannot be guaranteed.</a:t>
            </a:r>
          </a:p>
        </p:txBody>
      </p:sp>
      <p:grpSp>
        <p:nvGrpSpPr>
          <p:cNvPr id="6" name="Group 5"/>
          <p:cNvGrpSpPr>
            <a:grpSpLocks/>
          </p:cNvGrpSpPr>
          <p:nvPr/>
        </p:nvGrpSpPr>
        <p:grpSpPr bwMode="auto">
          <a:xfrm>
            <a:off x="9988497" y="4712420"/>
            <a:ext cx="439738" cy="439738"/>
            <a:chOff x="5373" y="3933"/>
            <a:chExt cx="387" cy="387"/>
          </a:xfrm>
        </p:grpSpPr>
        <p:sp>
          <p:nvSpPr>
            <p:cNvPr id="7" name="Oval 6"/>
            <p:cNvSpPr>
              <a:spLocks/>
            </p:cNvSpPr>
            <p:nvPr/>
          </p:nvSpPr>
          <p:spPr bwMode="auto">
            <a:xfrm>
              <a:off x="5373" y="3933"/>
              <a:ext cx="387" cy="387"/>
            </a:xfrm>
            <a:prstGeom prst="ellipse">
              <a:avLst/>
            </a:prstGeom>
            <a:solidFill>
              <a:schemeClr val="bg1"/>
            </a:solidFill>
            <a:ln w="28575">
              <a:solidFill>
                <a:srgbClr val="FF0200"/>
              </a:solidFill>
              <a:round/>
              <a:headEnd/>
              <a:tailEnd/>
            </a:ln>
          </p:spPr>
          <p:txBody>
            <a:bodyPr lIns="0" tIns="0" rIns="0" bIns="0"/>
            <a:lstStyle>
              <a:lvl1pPr defTabSz="457200">
                <a:defRPr>
                  <a:solidFill>
                    <a:schemeClr val="tx1"/>
                  </a:solidFill>
                  <a:latin typeface="Arial" pitchFamily="34" charset="0"/>
                </a:defRPr>
              </a:lvl1pPr>
              <a:lvl2pPr marL="37931725" indent="-37474525" defTabSz="457200">
                <a:defRPr>
                  <a:solidFill>
                    <a:schemeClr val="tx1"/>
                  </a:solidFill>
                  <a:latin typeface="Arial" pitchFamily="34" charset="0"/>
                </a:defRPr>
              </a:lvl2pPr>
              <a:lvl3pPr>
                <a:defRPr>
                  <a:solidFill>
                    <a:schemeClr val="tx1"/>
                  </a:solidFill>
                  <a:latin typeface="Arial" pitchFamily="34" charset="0"/>
                </a:defRPr>
              </a:lvl3pPr>
              <a:lvl4pPr>
                <a:defRPr>
                  <a:solidFill>
                    <a:schemeClr val="tx1"/>
                  </a:solidFill>
                  <a:latin typeface="Arial" pitchFamily="34" charset="0"/>
                </a:defRPr>
              </a:lvl4pPr>
              <a:lvl5pPr>
                <a:defRPr>
                  <a:solidFill>
                    <a:schemeClr val="tx1"/>
                  </a:solidFill>
                  <a:latin typeface="Arial" pitchFamily="34" charset="0"/>
                </a:defRPr>
              </a:lvl5pPr>
              <a:lvl6pPr marL="457200" fontAlgn="base">
                <a:spcBef>
                  <a:spcPct val="0"/>
                </a:spcBef>
                <a:spcAft>
                  <a:spcPct val="0"/>
                </a:spcAft>
                <a:defRPr>
                  <a:solidFill>
                    <a:schemeClr val="tx1"/>
                  </a:solidFill>
                  <a:latin typeface="Arial" pitchFamily="34" charset="0"/>
                </a:defRPr>
              </a:lvl6pPr>
              <a:lvl7pPr marL="914400" fontAlgn="base">
                <a:spcBef>
                  <a:spcPct val="0"/>
                </a:spcBef>
                <a:spcAft>
                  <a:spcPct val="0"/>
                </a:spcAft>
                <a:defRPr>
                  <a:solidFill>
                    <a:schemeClr val="tx1"/>
                  </a:solidFill>
                  <a:latin typeface="Arial" pitchFamily="34" charset="0"/>
                </a:defRPr>
              </a:lvl7pPr>
              <a:lvl8pPr marL="1371600" fontAlgn="base">
                <a:spcBef>
                  <a:spcPct val="0"/>
                </a:spcBef>
                <a:spcAft>
                  <a:spcPct val="0"/>
                </a:spcAft>
                <a:defRPr>
                  <a:solidFill>
                    <a:schemeClr val="tx1"/>
                  </a:solidFill>
                  <a:latin typeface="Arial" pitchFamily="34" charset="0"/>
                </a:defRPr>
              </a:lvl8pPr>
              <a:lvl9pPr marL="1828800" fontAlgn="base">
                <a:spcBef>
                  <a:spcPct val="0"/>
                </a:spcBef>
                <a:spcAft>
                  <a:spcPct val="0"/>
                </a:spcAft>
                <a:defRPr>
                  <a:solidFill>
                    <a:schemeClr val="tx1"/>
                  </a:solidFill>
                  <a:latin typeface="Arial" pitchFamily="34" charset="0"/>
                </a:defRPr>
              </a:lvl9pPr>
            </a:lstStyle>
            <a:p>
              <a:endParaRPr lang="en-US" altLang="en-US">
                <a:ea typeface="MS PGothic" pitchFamily="34" charset="-128"/>
                <a:cs typeface="Arial" panose="020B0604020202020204" pitchFamily="34" charset="0"/>
              </a:endParaRPr>
            </a:p>
          </p:txBody>
        </p:sp>
        <p:pic>
          <p:nvPicPr>
            <p:cNvPr id="8" name="Picture 7"/>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11" y="4005"/>
              <a:ext cx="311" cy="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9" name="Line 6"/>
            <p:cNvSpPr>
              <a:spLocks noChangeShapeType="1"/>
            </p:cNvSpPr>
            <p:nvPr/>
          </p:nvSpPr>
          <p:spPr bwMode="auto">
            <a:xfrm rot="10800000" flipH="1">
              <a:off x="5436" y="3971"/>
              <a:ext cx="267" cy="311"/>
            </a:xfrm>
            <a:prstGeom prst="line">
              <a:avLst/>
            </a:prstGeom>
            <a:noFill/>
            <a:ln w="28575">
              <a:solidFill>
                <a:srgbClr val="FF0200"/>
              </a:solidFill>
              <a:round/>
              <a:headEnd/>
              <a:tailEnd/>
            </a:ln>
            <a:extLst>
              <a:ext uri="{909E8E84-426E-40DD-AFC4-6F175D3DCCD1}">
                <a14:hiddenFill xmlns:a14="http://schemas.microsoft.com/office/drawing/2010/main">
                  <a:noFill/>
                </a14:hiddenFill>
              </a:ext>
            </a:extLst>
          </p:spPr>
          <p:txBody>
            <a:bodyPr/>
            <a:lstStyle/>
            <a:p>
              <a:endParaRPr lang="en-US">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7019968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180E23-5E1D-EB48-B50A-1681B804AC3C}"/>
              </a:ext>
            </a:extLst>
          </p:cNvPr>
          <p:cNvSpPr>
            <a:spLocks noGrp="1"/>
          </p:cNvSpPr>
          <p:nvPr>
            <p:ph type="ctrTitle"/>
          </p:nvPr>
        </p:nvSpPr>
        <p:spPr/>
        <p:txBody>
          <a:bodyPr/>
          <a:lstStyle/>
          <a:p>
            <a:r>
              <a:rPr lang="en-US" b="1" dirty="0"/>
              <a:t>CAGI and clinical variants</a:t>
            </a:r>
            <a:br>
              <a:rPr lang="en-US" b="1" dirty="0"/>
            </a:br>
            <a:r>
              <a:rPr lang="en-US" sz="4000" b="1" dirty="0"/>
              <a:t>Progress and missed opportunities</a:t>
            </a:r>
            <a:endParaRPr lang="en-US" b="1" dirty="0"/>
          </a:p>
        </p:txBody>
      </p:sp>
      <p:sp>
        <p:nvSpPr>
          <p:cNvPr id="3" name="Subtitle 2">
            <a:extLst>
              <a:ext uri="{FF2B5EF4-FFF2-40B4-BE49-F238E27FC236}">
                <a16:creationId xmlns:a16="http://schemas.microsoft.com/office/drawing/2014/main" id="{1DA0A38F-F165-634D-862A-896D86126E9F}"/>
              </a:ext>
            </a:extLst>
          </p:cNvPr>
          <p:cNvSpPr>
            <a:spLocks noGrp="1"/>
          </p:cNvSpPr>
          <p:nvPr>
            <p:ph type="subTitle" idx="1"/>
          </p:nvPr>
        </p:nvSpPr>
        <p:spPr>
          <a:xfrm>
            <a:off x="1524000" y="4727454"/>
            <a:ext cx="9144000" cy="1655762"/>
          </a:xfrm>
        </p:spPr>
        <p:txBody>
          <a:bodyPr/>
          <a:lstStyle/>
          <a:p>
            <a:r>
              <a:rPr lang="en-US" sz="3200" b="1" dirty="0"/>
              <a:t>Tina Bakolitsa</a:t>
            </a:r>
          </a:p>
          <a:p>
            <a:r>
              <a:rPr lang="en-US" b="1" dirty="0"/>
              <a:t>Brenner lab</a:t>
            </a:r>
          </a:p>
        </p:txBody>
      </p:sp>
    </p:spTree>
    <p:extLst>
      <p:ext uri="{BB962C8B-B14F-4D97-AF65-F5344CB8AC3E}">
        <p14:creationId xmlns:p14="http://schemas.microsoft.com/office/powerpoint/2010/main" val="10744806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 name="Picture 100">
            <a:extLst>
              <a:ext uri="{FF2B5EF4-FFF2-40B4-BE49-F238E27FC236}">
                <a16:creationId xmlns:a16="http://schemas.microsoft.com/office/drawing/2014/main" id="{BB74ED8A-297D-C54C-B3ED-7D8084AAE6BC}"/>
              </a:ext>
            </a:extLst>
          </p:cNvPr>
          <p:cNvPicPr>
            <a:picLocks noChangeAspect="1"/>
          </p:cNvPicPr>
          <p:nvPr/>
        </p:nvPicPr>
        <p:blipFill>
          <a:blip r:embed="rId3"/>
          <a:stretch>
            <a:fillRect/>
          </a:stretch>
        </p:blipFill>
        <p:spPr>
          <a:xfrm>
            <a:off x="6330781" y="1668038"/>
            <a:ext cx="5354410" cy="4475328"/>
          </a:xfrm>
          <a:prstGeom prst="rect">
            <a:avLst/>
          </a:prstGeom>
        </p:spPr>
      </p:pic>
      <p:sp>
        <p:nvSpPr>
          <p:cNvPr id="102" name="object 2">
            <a:extLst>
              <a:ext uri="{FF2B5EF4-FFF2-40B4-BE49-F238E27FC236}">
                <a16:creationId xmlns:a16="http://schemas.microsoft.com/office/drawing/2014/main" id="{0C9C2D10-F88E-C04C-9183-FA32BBB24A57}"/>
              </a:ext>
            </a:extLst>
          </p:cNvPr>
          <p:cNvSpPr txBox="1">
            <a:spLocks noGrp="1"/>
          </p:cNvSpPr>
          <p:nvPr>
            <p:ph type="title"/>
          </p:nvPr>
        </p:nvSpPr>
        <p:spPr>
          <a:xfrm>
            <a:off x="1682439" y="154589"/>
            <a:ext cx="8722642" cy="1225501"/>
          </a:xfrm>
          <a:prstGeom prst="rect">
            <a:avLst/>
          </a:prstGeom>
        </p:spPr>
        <p:txBody>
          <a:bodyPr vert="horz" wrap="square" lIns="0" tIns="6641" rIns="0" bIns="0" rtlCol="0" anchor="ctr">
            <a:spAutoFit/>
          </a:bodyPr>
          <a:lstStyle/>
          <a:p>
            <a:pPr marL="5775" algn="ctr">
              <a:spcBef>
                <a:spcPts val="52"/>
              </a:spcBef>
            </a:pPr>
            <a:r>
              <a:rPr lang="en-US" spc="-14" dirty="0"/>
              <a:t>Diagnostic variants: challenges to validation</a:t>
            </a:r>
            <a:endParaRPr spc="-9" dirty="0"/>
          </a:p>
        </p:txBody>
      </p:sp>
      <p:sp>
        <p:nvSpPr>
          <p:cNvPr id="103" name="Rectangle 141">
            <a:extLst>
              <a:ext uri="{FF2B5EF4-FFF2-40B4-BE49-F238E27FC236}">
                <a16:creationId xmlns:a16="http://schemas.microsoft.com/office/drawing/2014/main" id="{118C0770-FFFF-3045-87EF-D77666339E4D}"/>
              </a:ext>
            </a:extLst>
          </p:cNvPr>
          <p:cNvSpPr/>
          <p:nvPr/>
        </p:nvSpPr>
        <p:spPr>
          <a:xfrm>
            <a:off x="910280" y="1371601"/>
            <a:ext cx="5185720" cy="5370701"/>
          </a:xfrm>
          <a:prstGeom prst="rect">
            <a:avLst/>
          </a:prstGeom>
        </p:spPr>
        <p:txBody>
          <a:bodyPr wrap="square">
            <a:spAutoFit/>
          </a:bodyPr>
          <a:lstStyle/>
          <a:p>
            <a:pPr marL="257175" indent="-257175">
              <a:spcBef>
                <a:spcPts val="150"/>
              </a:spcBef>
              <a:spcAft>
                <a:spcPts val="450"/>
              </a:spcAft>
              <a:buFont typeface="Arial" charset="0"/>
              <a:buChar char="•"/>
            </a:pPr>
            <a:r>
              <a:rPr lang="en-US" altLang="en-US" sz="2200" dirty="0">
                <a:latin typeface="Arial" charset="0"/>
                <a:ea typeface="Arial" charset="0"/>
                <a:cs typeface="Arial" charset="0"/>
              </a:rPr>
              <a:t>Phenotypic description may be information poor</a:t>
            </a:r>
          </a:p>
          <a:p>
            <a:pPr marL="257175" indent="-257175">
              <a:spcBef>
                <a:spcPts val="150"/>
              </a:spcBef>
              <a:spcAft>
                <a:spcPts val="450"/>
              </a:spcAft>
              <a:buFont typeface="Arial" charset="0"/>
              <a:buChar char="•"/>
            </a:pPr>
            <a:r>
              <a:rPr lang="en-US" altLang="en-US" sz="2200" dirty="0">
                <a:latin typeface="Arial" charset="0"/>
                <a:ea typeface="Arial" charset="0"/>
                <a:cs typeface="Arial" charset="0"/>
              </a:rPr>
              <a:t>Vast number of potential diagnoses, each rare</a:t>
            </a:r>
          </a:p>
          <a:p>
            <a:pPr marL="257175" indent="-257175">
              <a:spcBef>
                <a:spcPts val="150"/>
              </a:spcBef>
              <a:spcAft>
                <a:spcPts val="450"/>
              </a:spcAft>
              <a:buFont typeface="Arial" charset="0"/>
              <a:buChar char="•"/>
            </a:pPr>
            <a:r>
              <a:rPr lang="en-US" altLang="en-US" sz="2200" dirty="0">
                <a:latin typeface="Arial" charset="0"/>
                <a:ea typeface="Arial" charset="0"/>
                <a:cs typeface="Arial" charset="0"/>
              </a:rPr>
              <a:t>Case vs control comparison unclear (few cases, impurity of control datasets) </a:t>
            </a:r>
          </a:p>
          <a:p>
            <a:pPr marL="257175" indent="-257175">
              <a:spcBef>
                <a:spcPts val="150"/>
              </a:spcBef>
              <a:spcAft>
                <a:spcPts val="450"/>
              </a:spcAft>
              <a:buFont typeface="Arial" charset="0"/>
              <a:buChar char="•"/>
            </a:pPr>
            <a:r>
              <a:rPr lang="en-US" altLang="en-US" sz="2200" dirty="0">
                <a:latin typeface="Arial" charset="0"/>
                <a:ea typeface="Arial" charset="0"/>
                <a:cs typeface="Arial" charset="0"/>
              </a:rPr>
              <a:t>Segregation analyses not always possible</a:t>
            </a:r>
          </a:p>
          <a:p>
            <a:pPr marL="257175" indent="-257175">
              <a:spcBef>
                <a:spcPts val="150"/>
              </a:spcBef>
              <a:spcAft>
                <a:spcPts val="450"/>
              </a:spcAft>
              <a:buFont typeface="Arial" charset="0"/>
              <a:buChar char="•"/>
            </a:pPr>
            <a:r>
              <a:rPr lang="en-US" altLang="en-US" sz="2200" dirty="0">
                <a:latin typeface="Arial" charset="0"/>
                <a:ea typeface="Arial" charset="0"/>
                <a:cs typeface="Arial" charset="0"/>
              </a:rPr>
              <a:t>Disorders not always well characterized</a:t>
            </a:r>
          </a:p>
          <a:p>
            <a:pPr marL="257175" indent="-257175">
              <a:spcBef>
                <a:spcPts val="150"/>
              </a:spcBef>
              <a:spcAft>
                <a:spcPts val="450"/>
              </a:spcAft>
              <a:buFont typeface="Arial" charset="0"/>
              <a:buChar char="•"/>
            </a:pPr>
            <a:r>
              <a:rPr lang="en-US" altLang="en-US" sz="2200" dirty="0">
                <a:latin typeface="Arial" charset="0"/>
                <a:ea typeface="Arial" charset="0"/>
                <a:cs typeface="Arial" charset="0"/>
              </a:rPr>
              <a:t>Limited phenotypic description in databases</a:t>
            </a:r>
          </a:p>
          <a:p>
            <a:pPr marL="257175" indent="-257175">
              <a:spcBef>
                <a:spcPts val="150"/>
              </a:spcBef>
              <a:spcAft>
                <a:spcPts val="450"/>
              </a:spcAft>
              <a:buFont typeface="Arial" charset="0"/>
              <a:buChar char="•"/>
            </a:pPr>
            <a:r>
              <a:rPr lang="en-US" altLang="en-US" sz="2200" dirty="0">
                <a:latin typeface="Arial" charset="0"/>
                <a:ea typeface="Arial" charset="0"/>
                <a:cs typeface="Arial" charset="0"/>
              </a:rPr>
              <a:t>Functional validation rarely available </a:t>
            </a:r>
          </a:p>
        </p:txBody>
      </p:sp>
    </p:spTree>
    <p:extLst>
      <p:ext uri="{BB962C8B-B14F-4D97-AF65-F5344CB8AC3E}">
        <p14:creationId xmlns:p14="http://schemas.microsoft.com/office/powerpoint/2010/main" val="24670267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 name="object 2">
            <a:extLst>
              <a:ext uri="{FF2B5EF4-FFF2-40B4-BE49-F238E27FC236}">
                <a16:creationId xmlns:a16="http://schemas.microsoft.com/office/drawing/2014/main" id="{0C9C2D10-F88E-C04C-9183-FA32BBB24A57}"/>
              </a:ext>
            </a:extLst>
          </p:cNvPr>
          <p:cNvSpPr txBox="1">
            <a:spLocks noGrp="1"/>
          </p:cNvSpPr>
          <p:nvPr>
            <p:ph type="title"/>
          </p:nvPr>
        </p:nvSpPr>
        <p:spPr>
          <a:xfrm>
            <a:off x="1682439" y="459287"/>
            <a:ext cx="8722642" cy="616103"/>
          </a:xfrm>
          <a:prstGeom prst="rect">
            <a:avLst/>
          </a:prstGeom>
        </p:spPr>
        <p:txBody>
          <a:bodyPr vert="horz" wrap="square" lIns="0" tIns="6641" rIns="0" bIns="0" rtlCol="0" anchor="ctr">
            <a:spAutoFit/>
          </a:bodyPr>
          <a:lstStyle/>
          <a:p>
            <a:pPr marL="5775" algn="ctr">
              <a:spcBef>
                <a:spcPts val="52"/>
              </a:spcBef>
            </a:pPr>
            <a:r>
              <a:rPr lang="en-US" spc="-14" dirty="0"/>
              <a:t>Fanconi anemia: 19 genes</a:t>
            </a:r>
            <a:endParaRPr spc="-9" dirty="0"/>
          </a:p>
        </p:txBody>
      </p:sp>
      <p:sp>
        <p:nvSpPr>
          <p:cNvPr id="5" name="object 6">
            <a:extLst>
              <a:ext uri="{FF2B5EF4-FFF2-40B4-BE49-F238E27FC236}">
                <a16:creationId xmlns:a16="http://schemas.microsoft.com/office/drawing/2014/main" id="{1D65A7F6-5FB3-3644-A127-BDF843844153}"/>
              </a:ext>
            </a:extLst>
          </p:cNvPr>
          <p:cNvSpPr/>
          <p:nvPr/>
        </p:nvSpPr>
        <p:spPr>
          <a:xfrm>
            <a:off x="6199822" y="1210074"/>
            <a:ext cx="2322574" cy="2888161"/>
          </a:xfrm>
          <a:prstGeom prst="rect">
            <a:avLst/>
          </a:prstGeom>
          <a:blipFill>
            <a:blip r:embed="rId3" cstate="print"/>
            <a:stretch>
              <a:fillRect/>
            </a:stretch>
          </a:blipFill>
        </p:spPr>
        <p:txBody>
          <a:bodyPr wrap="square" lIns="0" tIns="0" rIns="0" bIns="0" rtlCol="0"/>
          <a:lstStyle/>
          <a:p>
            <a:endParaRPr dirty="0"/>
          </a:p>
        </p:txBody>
      </p:sp>
      <p:sp>
        <p:nvSpPr>
          <p:cNvPr id="7" name="object 8">
            <a:extLst>
              <a:ext uri="{FF2B5EF4-FFF2-40B4-BE49-F238E27FC236}">
                <a16:creationId xmlns:a16="http://schemas.microsoft.com/office/drawing/2014/main" id="{5AFD44D6-47E0-A249-9D7C-DB41D11C109A}"/>
              </a:ext>
            </a:extLst>
          </p:cNvPr>
          <p:cNvSpPr txBox="1"/>
          <p:nvPr/>
        </p:nvSpPr>
        <p:spPr>
          <a:xfrm>
            <a:off x="1260230" y="1222925"/>
            <a:ext cx="4871561" cy="383438"/>
          </a:xfrm>
          <a:prstGeom prst="rect">
            <a:avLst/>
          </a:prstGeom>
        </p:spPr>
        <p:txBody>
          <a:bodyPr vert="horz" wrap="square" lIns="0" tIns="13970" rIns="0" bIns="0" rtlCol="0">
            <a:spAutoFit/>
          </a:bodyPr>
          <a:lstStyle/>
          <a:p>
            <a:pPr marL="12700">
              <a:spcBef>
                <a:spcPts val="110"/>
              </a:spcBef>
            </a:pPr>
            <a:r>
              <a:rPr sz="2400" spc="434" dirty="0">
                <a:latin typeface="Arial" panose="020B0604020202020204" pitchFamily="34" charset="0"/>
                <a:cs typeface="Arial" panose="020B0604020202020204" pitchFamily="34" charset="0"/>
              </a:rPr>
              <a:t>OMIM</a:t>
            </a:r>
            <a:r>
              <a:rPr sz="2400" spc="-459" dirty="0">
                <a:latin typeface="Arial" panose="020B0604020202020204" pitchFamily="34" charset="0"/>
                <a:cs typeface="Arial" panose="020B0604020202020204" pitchFamily="34" charset="0"/>
              </a:rPr>
              <a:t> </a:t>
            </a:r>
            <a:r>
              <a:rPr sz="2400" spc="25" dirty="0">
                <a:latin typeface="Arial" panose="020B0604020202020204" pitchFamily="34" charset="0"/>
                <a:cs typeface="Arial" panose="020B0604020202020204" pitchFamily="34" charset="0"/>
              </a:rPr>
              <a:t>Clinical </a:t>
            </a:r>
            <a:r>
              <a:rPr sz="2400" spc="135" dirty="0">
                <a:latin typeface="Arial" panose="020B0604020202020204" pitchFamily="34" charset="0"/>
                <a:cs typeface="Arial" panose="020B0604020202020204" pitchFamily="34" charset="0"/>
              </a:rPr>
              <a:t>Synopsis</a:t>
            </a:r>
            <a:endParaRPr sz="2400" dirty="0">
              <a:latin typeface="Arial" panose="020B0604020202020204" pitchFamily="34" charset="0"/>
              <a:cs typeface="Arial" panose="020B0604020202020204" pitchFamily="34" charset="0"/>
            </a:endParaRPr>
          </a:p>
        </p:txBody>
      </p:sp>
      <p:sp>
        <p:nvSpPr>
          <p:cNvPr id="8" name="object 9">
            <a:extLst>
              <a:ext uri="{FF2B5EF4-FFF2-40B4-BE49-F238E27FC236}">
                <a16:creationId xmlns:a16="http://schemas.microsoft.com/office/drawing/2014/main" id="{E81AE045-9D70-CD49-83A6-9739B6AC89ED}"/>
              </a:ext>
            </a:extLst>
          </p:cNvPr>
          <p:cNvSpPr txBox="1"/>
          <p:nvPr/>
        </p:nvSpPr>
        <p:spPr>
          <a:xfrm>
            <a:off x="961471" y="1639368"/>
            <a:ext cx="8089856" cy="5142433"/>
          </a:xfrm>
          <a:prstGeom prst="rect">
            <a:avLst/>
          </a:prstGeom>
        </p:spPr>
        <p:txBody>
          <a:bodyPr vert="horz" wrap="square" lIns="0" tIns="12065" rIns="0" bIns="0" rtlCol="0">
            <a:spAutoFit/>
          </a:bodyPr>
          <a:lstStyle/>
          <a:p>
            <a:pPr marL="12700">
              <a:spcBef>
                <a:spcPts val="95"/>
              </a:spcBef>
            </a:pPr>
            <a:r>
              <a:rPr lang="en-US" sz="2200" spc="-10" dirty="0">
                <a:latin typeface="Arial" panose="020B0604020202020204" pitchFamily="34" charset="0"/>
                <a:cs typeface="Arial" panose="020B0604020202020204" pitchFamily="34" charset="0"/>
              </a:rPr>
              <a:t>33% - </a:t>
            </a:r>
            <a:r>
              <a:rPr sz="2200" spc="-10" dirty="0">
                <a:latin typeface="Arial" panose="020B0604020202020204" pitchFamily="34" charset="0"/>
                <a:cs typeface="Arial" panose="020B0604020202020204" pitchFamily="34" charset="0"/>
              </a:rPr>
              <a:t>Radial</a:t>
            </a:r>
            <a:r>
              <a:rPr sz="2200" spc="-120" dirty="0">
                <a:latin typeface="Arial" panose="020B0604020202020204" pitchFamily="34" charset="0"/>
                <a:cs typeface="Arial" panose="020B0604020202020204" pitchFamily="34" charset="0"/>
              </a:rPr>
              <a:t> </a:t>
            </a:r>
            <a:r>
              <a:rPr sz="2200" spc="-30" dirty="0">
                <a:latin typeface="Arial" panose="020B0604020202020204" pitchFamily="34" charset="0"/>
                <a:cs typeface="Arial" panose="020B0604020202020204" pitchFamily="34" charset="0"/>
              </a:rPr>
              <a:t>aplasia</a:t>
            </a:r>
            <a:endParaRPr sz="2200" dirty="0">
              <a:latin typeface="Arial" panose="020B0604020202020204" pitchFamily="34" charset="0"/>
              <a:cs typeface="Arial" panose="020B0604020202020204" pitchFamily="34" charset="0"/>
            </a:endParaRPr>
          </a:p>
          <a:p>
            <a:pPr marL="12700" marR="5080">
              <a:lnSpc>
                <a:spcPct val="100800"/>
              </a:lnSpc>
            </a:pPr>
            <a:r>
              <a:rPr lang="en-US" sz="2200" spc="25" dirty="0">
                <a:latin typeface="Arial" panose="020B0604020202020204" pitchFamily="34" charset="0"/>
                <a:cs typeface="Arial" panose="020B0604020202020204" pitchFamily="34" charset="0"/>
              </a:rPr>
              <a:t>20% - </a:t>
            </a:r>
            <a:r>
              <a:rPr sz="2200" spc="25" dirty="0">
                <a:latin typeface="Arial" panose="020B0604020202020204" pitchFamily="34" charset="0"/>
                <a:cs typeface="Arial" panose="020B0604020202020204" pitchFamily="34" charset="0"/>
              </a:rPr>
              <a:t>Kidney</a:t>
            </a:r>
            <a:r>
              <a:rPr sz="2200" spc="-160" dirty="0">
                <a:latin typeface="Arial" panose="020B0604020202020204" pitchFamily="34" charset="0"/>
                <a:cs typeface="Arial" panose="020B0604020202020204" pitchFamily="34" charset="0"/>
              </a:rPr>
              <a:t> </a:t>
            </a:r>
            <a:r>
              <a:rPr sz="2200" spc="10" dirty="0">
                <a:latin typeface="Arial" panose="020B0604020202020204" pitchFamily="34" charset="0"/>
                <a:cs typeface="Arial" panose="020B0604020202020204" pitchFamily="34" charset="0"/>
              </a:rPr>
              <a:t>malformation  </a:t>
            </a:r>
            <a:endParaRPr lang="en-US" sz="2200" spc="10" dirty="0">
              <a:latin typeface="Arial" panose="020B0604020202020204" pitchFamily="34" charset="0"/>
              <a:cs typeface="Arial" panose="020B0604020202020204" pitchFamily="34" charset="0"/>
            </a:endParaRPr>
          </a:p>
          <a:p>
            <a:pPr marL="12700" marR="5080">
              <a:lnSpc>
                <a:spcPct val="100800"/>
              </a:lnSpc>
            </a:pPr>
            <a:r>
              <a:rPr lang="en-US" sz="2200" spc="10" dirty="0">
                <a:latin typeface="Arial" panose="020B0604020202020204" pitchFamily="34" charset="0"/>
                <a:cs typeface="Arial" panose="020B0604020202020204" pitchFamily="34" charset="0"/>
              </a:rPr>
              <a:t>30% - </a:t>
            </a:r>
            <a:r>
              <a:rPr sz="2200" spc="-15" dirty="0">
                <a:latin typeface="Arial" panose="020B0604020202020204" pitchFamily="34" charset="0"/>
                <a:cs typeface="Arial" panose="020B0604020202020204" pitchFamily="34" charset="0"/>
              </a:rPr>
              <a:t>Cryptorchidism</a:t>
            </a:r>
            <a:endParaRPr sz="2200" dirty="0">
              <a:latin typeface="Arial" panose="020B0604020202020204" pitchFamily="34" charset="0"/>
              <a:cs typeface="Arial" panose="020B0604020202020204" pitchFamily="34" charset="0"/>
            </a:endParaRPr>
          </a:p>
          <a:p>
            <a:pPr marL="12700" marR="154940">
              <a:lnSpc>
                <a:spcPct val="100800"/>
              </a:lnSpc>
            </a:pPr>
            <a:r>
              <a:rPr lang="en-US" sz="2200" spc="60" dirty="0">
                <a:latin typeface="Arial" panose="020B0604020202020204" pitchFamily="34" charset="0"/>
                <a:cs typeface="Arial" panose="020B0604020202020204" pitchFamily="34" charset="0"/>
              </a:rPr>
              <a:t>10% - </a:t>
            </a:r>
            <a:r>
              <a:rPr sz="2200" spc="60" dirty="0">
                <a:latin typeface="Arial" panose="020B0604020202020204" pitchFamily="34" charset="0"/>
                <a:cs typeface="Arial" panose="020B0604020202020204" pitchFamily="34" charset="0"/>
              </a:rPr>
              <a:t>Low </a:t>
            </a:r>
            <a:r>
              <a:rPr sz="2200" spc="-10" dirty="0">
                <a:latin typeface="Arial" panose="020B0604020202020204" pitchFamily="34" charset="0"/>
                <a:cs typeface="Arial" panose="020B0604020202020204" pitchFamily="34" charset="0"/>
              </a:rPr>
              <a:t>birth </a:t>
            </a:r>
            <a:r>
              <a:rPr sz="2200" spc="25" dirty="0">
                <a:latin typeface="Arial" panose="020B0604020202020204" pitchFamily="34" charset="0"/>
                <a:cs typeface="Arial" panose="020B0604020202020204" pitchFamily="34" charset="0"/>
              </a:rPr>
              <a:t>weight  </a:t>
            </a:r>
            <a:endParaRPr lang="en-US" sz="2200" spc="25" dirty="0">
              <a:latin typeface="Arial" panose="020B0604020202020204" pitchFamily="34" charset="0"/>
              <a:cs typeface="Arial" panose="020B0604020202020204" pitchFamily="34" charset="0"/>
            </a:endParaRPr>
          </a:p>
          <a:p>
            <a:pPr marL="12700" marR="154940">
              <a:lnSpc>
                <a:spcPct val="100800"/>
              </a:lnSpc>
            </a:pPr>
            <a:r>
              <a:rPr lang="en-US" sz="2200" spc="25" dirty="0">
                <a:latin typeface="Arial" panose="020B0604020202020204" pitchFamily="34" charset="0"/>
                <a:cs typeface="Arial" panose="020B0604020202020204" pitchFamily="34" charset="0"/>
              </a:rPr>
              <a:t>10% - </a:t>
            </a:r>
            <a:r>
              <a:rPr sz="2200" spc="55" dirty="0">
                <a:latin typeface="Arial" panose="020B0604020202020204" pitchFamily="34" charset="0"/>
                <a:cs typeface="Arial" panose="020B0604020202020204" pitchFamily="34" charset="0"/>
              </a:rPr>
              <a:t>Mental </a:t>
            </a:r>
            <a:r>
              <a:rPr sz="2200" spc="-25" dirty="0">
                <a:latin typeface="Arial" panose="020B0604020202020204" pitchFamily="34" charset="0"/>
                <a:cs typeface="Arial" panose="020B0604020202020204" pitchFamily="34" charset="0"/>
              </a:rPr>
              <a:t>retardation  </a:t>
            </a:r>
            <a:endParaRPr lang="en-US" sz="2200" spc="-25" dirty="0">
              <a:latin typeface="Arial" panose="020B0604020202020204" pitchFamily="34" charset="0"/>
              <a:cs typeface="Arial" panose="020B0604020202020204" pitchFamily="34" charset="0"/>
            </a:endParaRPr>
          </a:p>
          <a:p>
            <a:pPr marL="12700" marR="154940">
              <a:lnSpc>
                <a:spcPct val="100800"/>
              </a:lnSpc>
            </a:pPr>
            <a:r>
              <a:rPr lang="en-US" sz="2200" spc="-25" dirty="0">
                <a:latin typeface="Arial" panose="020B0604020202020204" pitchFamily="34" charset="0"/>
                <a:cs typeface="Arial" panose="020B0604020202020204" pitchFamily="34" charset="0"/>
              </a:rPr>
              <a:t>50% - </a:t>
            </a:r>
            <a:r>
              <a:rPr sz="2200" dirty="0">
                <a:latin typeface="Arial" panose="020B0604020202020204" pitchFamily="34" charset="0"/>
                <a:cs typeface="Arial" panose="020B0604020202020204" pitchFamily="34" charset="0"/>
              </a:rPr>
              <a:t>Pigmentary</a:t>
            </a:r>
            <a:r>
              <a:rPr sz="2200" spc="-170" dirty="0">
                <a:latin typeface="Arial" panose="020B0604020202020204" pitchFamily="34" charset="0"/>
                <a:cs typeface="Arial" panose="020B0604020202020204" pitchFamily="34" charset="0"/>
              </a:rPr>
              <a:t> </a:t>
            </a:r>
            <a:r>
              <a:rPr sz="2200" spc="5" dirty="0">
                <a:latin typeface="Arial" panose="020B0604020202020204" pitchFamily="34" charset="0"/>
                <a:cs typeface="Arial" panose="020B0604020202020204" pitchFamily="34" charset="0"/>
              </a:rPr>
              <a:t>changes</a:t>
            </a:r>
            <a:endParaRPr lang="en-US" sz="2200" spc="5" dirty="0">
              <a:latin typeface="Arial" panose="020B0604020202020204" pitchFamily="34" charset="0"/>
              <a:cs typeface="Arial" panose="020B0604020202020204" pitchFamily="34" charset="0"/>
            </a:endParaRPr>
          </a:p>
          <a:p>
            <a:pPr marL="12700" marR="1467485">
              <a:lnSpc>
                <a:spcPct val="100800"/>
              </a:lnSpc>
              <a:spcBef>
                <a:spcPts val="75"/>
              </a:spcBef>
            </a:pPr>
            <a:r>
              <a:rPr lang="en-US" sz="2200" spc="-10" dirty="0">
                <a:latin typeface="Arial" panose="020B0604020202020204" pitchFamily="34" charset="0"/>
                <a:cs typeface="Arial" panose="020B0604020202020204" pitchFamily="34" charset="0"/>
              </a:rPr>
              <a:t>10% - Congenital </a:t>
            </a:r>
            <a:r>
              <a:rPr lang="en-US" sz="2200" spc="-35" dirty="0">
                <a:latin typeface="Arial" panose="020B0604020202020204" pitchFamily="34" charset="0"/>
                <a:cs typeface="Arial" panose="020B0604020202020204" pitchFamily="34" charset="0"/>
              </a:rPr>
              <a:t>heart</a:t>
            </a:r>
            <a:r>
              <a:rPr lang="en-US" sz="2200" spc="-265" dirty="0">
                <a:latin typeface="Arial" panose="020B0604020202020204" pitchFamily="34" charset="0"/>
                <a:cs typeface="Arial" panose="020B0604020202020204" pitchFamily="34" charset="0"/>
              </a:rPr>
              <a:t> </a:t>
            </a:r>
            <a:r>
              <a:rPr lang="en-US" sz="2200" spc="-65" dirty="0">
                <a:latin typeface="Arial" panose="020B0604020202020204" pitchFamily="34" charset="0"/>
                <a:cs typeface="Arial" panose="020B0604020202020204" pitchFamily="34" charset="0"/>
              </a:rPr>
              <a:t>defect  </a:t>
            </a:r>
          </a:p>
          <a:p>
            <a:pPr marL="12700" marR="1467485">
              <a:lnSpc>
                <a:spcPct val="100800"/>
              </a:lnSpc>
              <a:spcBef>
                <a:spcPts val="75"/>
              </a:spcBef>
            </a:pPr>
            <a:r>
              <a:rPr lang="en-US" sz="2200" spc="20" dirty="0">
                <a:latin typeface="Arial" panose="020B0604020202020204" pitchFamily="34" charset="0"/>
                <a:cs typeface="Arial" panose="020B0604020202020204" pitchFamily="34" charset="0"/>
              </a:rPr>
              <a:t>25% - Microcephaly</a:t>
            </a:r>
            <a:endParaRPr lang="en-US" sz="2200" dirty="0">
              <a:latin typeface="Arial" panose="020B0604020202020204" pitchFamily="34" charset="0"/>
              <a:cs typeface="Arial" panose="020B0604020202020204" pitchFamily="34" charset="0"/>
            </a:endParaRPr>
          </a:p>
          <a:p>
            <a:pPr marL="12700" marR="878840">
              <a:lnSpc>
                <a:spcPct val="100800"/>
              </a:lnSpc>
            </a:pPr>
            <a:r>
              <a:rPr lang="en-US" sz="2200" spc="-25" dirty="0">
                <a:latin typeface="Arial" panose="020B0604020202020204" pitchFamily="34" charset="0"/>
                <a:cs typeface="Arial" panose="020B0604020202020204" pitchFamily="34" charset="0"/>
              </a:rPr>
              <a:t>20% - Strabismus,</a:t>
            </a:r>
            <a:r>
              <a:rPr lang="en-US" sz="2200" spc="-145" dirty="0">
                <a:latin typeface="Arial" panose="020B0604020202020204" pitchFamily="34" charset="0"/>
                <a:cs typeface="Arial" panose="020B0604020202020204" pitchFamily="34" charset="0"/>
              </a:rPr>
              <a:t> </a:t>
            </a:r>
            <a:r>
              <a:rPr lang="en-US" sz="2200" spc="30" dirty="0">
                <a:latin typeface="Arial" panose="020B0604020202020204" pitchFamily="34" charset="0"/>
                <a:cs typeface="Arial" panose="020B0604020202020204" pitchFamily="34" charset="0"/>
              </a:rPr>
              <a:t>Microphthalmia  </a:t>
            </a:r>
          </a:p>
          <a:p>
            <a:pPr marL="12700" marR="878840">
              <a:lnSpc>
                <a:spcPct val="100800"/>
              </a:lnSpc>
            </a:pPr>
            <a:r>
              <a:rPr lang="en-US" sz="2200" spc="30" dirty="0">
                <a:latin typeface="Arial" panose="020B0604020202020204" pitchFamily="34" charset="0"/>
                <a:cs typeface="Arial" panose="020B0604020202020204" pitchFamily="34" charset="0"/>
              </a:rPr>
              <a:t>10% - Ear </a:t>
            </a:r>
            <a:r>
              <a:rPr lang="en-US" sz="2200" spc="-10" dirty="0">
                <a:latin typeface="Arial" panose="020B0604020202020204" pitchFamily="34" charset="0"/>
                <a:cs typeface="Arial" panose="020B0604020202020204" pitchFamily="34" charset="0"/>
              </a:rPr>
              <a:t>anomaly,</a:t>
            </a:r>
            <a:r>
              <a:rPr lang="en-US" sz="2200" spc="-270" dirty="0">
                <a:latin typeface="Arial" panose="020B0604020202020204" pitchFamily="34" charset="0"/>
                <a:cs typeface="Arial" panose="020B0604020202020204" pitchFamily="34" charset="0"/>
              </a:rPr>
              <a:t> </a:t>
            </a:r>
            <a:r>
              <a:rPr lang="en-US" sz="2200" dirty="0">
                <a:latin typeface="Arial" panose="020B0604020202020204" pitchFamily="34" charset="0"/>
                <a:cs typeface="Arial" panose="020B0604020202020204" pitchFamily="34" charset="0"/>
              </a:rPr>
              <a:t>Deafness</a:t>
            </a:r>
          </a:p>
          <a:p>
            <a:pPr marL="12700" marR="5080">
              <a:lnSpc>
                <a:spcPct val="100800"/>
              </a:lnSpc>
            </a:pPr>
            <a:r>
              <a:rPr lang="en-US" sz="2200" spc="-25" dirty="0">
                <a:latin typeface="Arial" panose="020B0604020202020204" pitchFamily="34" charset="0"/>
                <a:cs typeface="Arial" panose="020B0604020202020204" pitchFamily="34" charset="0"/>
              </a:rPr>
              <a:t>90% - Pancytopenia/Bone </a:t>
            </a:r>
            <a:r>
              <a:rPr lang="en-US" sz="2200" spc="100" dirty="0">
                <a:latin typeface="Arial" panose="020B0604020202020204" pitchFamily="34" charset="0"/>
                <a:cs typeface="Arial" panose="020B0604020202020204" pitchFamily="34" charset="0"/>
              </a:rPr>
              <a:t>Marrow</a:t>
            </a:r>
            <a:r>
              <a:rPr lang="en-US" sz="2200" spc="-185" dirty="0">
                <a:latin typeface="Arial" panose="020B0604020202020204" pitchFamily="34" charset="0"/>
                <a:cs typeface="Arial" panose="020B0604020202020204" pitchFamily="34" charset="0"/>
              </a:rPr>
              <a:t> </a:t>
            </a:r>
            <a:r>
              <a:rPr lang="en-US" sz="2200" spc="-35" dirty="0">
                <a:latin typeface="Arial" panose="020B0604020202020204" pitchFamily="34" charset="0"/>
                <a:cs typeface="Arial" panose="020B0604020202020204" pitchFamily="34" charset="0"/>
              </a:rPr>
              <a:t>Failure  </a:t>
            </a:r>
          </a:p>
          <a:p>
            <a:pPr marL="12700" marR="5080">
              <a:lnSpc>
                <a:spcPct val="100800"/>
              </a:lnSpc>
            </a:pPr>
            <a:r>
              <a:rPr lang="en-US" sz="2200" spc="-35" dirty="0">
                <a:latin typeface="Arial" panose="020B0604020202020204" pitchFamily="34" charset="0"/>
                <a:cs typeface="Arial" panose="020B0604020202020204" pitchFamily="34" charset="0"/>
              </a:rPr>
              <a:t>30% - </a:t>
            </a:r>
            <a:r>
              <a:rPr lang="en-US" sz="2200" spc="-10" dirty="0">
                <a:latin typeface="Arial" panose="020B0604020202020204" pitchFamily="34" charset="0"/>
                <a:cs typeface="Arial" panose="020B0604020202020204" pitchFamily="34" charset="0"/>
              </a:rPr>
              <a:t>Leukemia</a:t>
            </a:r>
          </a:p>
          <a:p>
            <a:pPr marL="12700" marR="5080">
              <a:lnSpc>
                <a:spcPct val="100800"/>
              </a:lnSpc>
            </a:pPr>
            <a:r>
              <a:rPr lang="en-US" sz="2200" spc="-10" dirty="0">
                <a:latin typeface="Arial" panose="020B0604020202020204" pitchFamily="34" charset="0"/>
                <a:cs typeface="Arial" panose="020B0604020202020204" pitchFamily="34" charset="0"/>
              </a:rPr>
              <a:t>30% - Risk of head/neck squamous cell carcinoma </a:t>
            </a:r>
            <a:endParaRPr lang="en-US" sz="2200" dirty="0">
              <a:latin typeface="Arial" panose="020B0604020202020204" pitchFamily="34" charset="0"/>
              <a:cs typeface="Arial" panose="020B0604020202020204" pitchFamily="34" charset="0"/>
            </a:endParaRPr>
          </a:p>
          <a:p>
            <a:pPr marL="12700" marR="154940">
              <a:lnSpc>
                <a:spcPct val="100800"/>
              </a:lnSpc>
            </a:pPr>
            <a:r>
              <a:rPr lang="en-US" sz="2200" dirty="0">
                <a:latin typeface="Arial" panose="020B0604020202020204" pitchFamily="34" charset="0"/>
                <a:cs typeface="Arial" panose="020B0604020202020204" pitchFamily="34" charset="0"/>
              </a:rPr>
              <a:t>25% of FA patients have no phenotype besides bone marrow failure</a:t>
            </a:r>
            <a:endParaRPr sz="2200" dirty="0">
              <a:latin typeface="Arial" panose="020B0604020202020204" pitchFamily="34" charset="0"/>
              <a:cs typeface="Arial" panose="020B0604020202020204" pitchFamily="34" charset="0"/>
            </a:endParaRPr>
          </a:p>
        </p:txBody>
      </p:sp>
      <p:sp>
        <p:nvSpPr>
          <p:cNvPr id="9" name="object 6">
            <a:extLst>
              <a:ext uri="{FF2B5EF4-FFF2-40B4-BE49-F238E27FC236}">
                <a16:creationId xmlns:a16="http://schemas.microsoft.com/office/drawing/2014/main" id="{D164E8DF-C398-E443-9BD9-8868C8874088}"/>
              </a:ext>
            </a:extLst>
          </p:cNvPr>
          <p:cNvSpPr/>
          <p:nvPr/>
        </p:nvSpPr>
        <p:spPr>
          <a:xfrm>
            <a:off x="9051327" y="4225871"/>
            <a:ext cx="2514600" cy="2506538"/>
          </a:xfrm>
          <a:prstGeom prst="rect">
            <a:avLst/>
          </a:prstGeom>
          <a:blipFill>
            <a:blip r:embed="rId4" cstate="print"/>
            <a:stretch>
              <a:fillRect/>
            </a:stretch>
          </a:blipFill>
        </p:spPr>
        <p:txBody>
          <a:bodyPr wrap="square" lIns="0" tIns="0" rIns="0" bIns="0" rtlCol="0"/>
          <a:lstStyle/>
          <a:p>
            <a:endParaRPr/>
          </a:p>
        </p:txBody>
      </p:sp>
    </p:spTree>
    <p:extLst>
      <p:ext uri="{BB962C8B-B14F-4D97-AF65-F5344CB8AC3E}">
        <p14:creationId xmlns:p14="http://schemas.microsoft.com/office/powerpoint/2010/main" val="2370501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Title 1">
            <a:extLst>
              <a:ext uri="{FF2B5EF4-FFF2-40B4-BE49-F238E27FC236}">
                <a16:creationId xmlns:a16="http://schemas.microsoft.com/office/drawing/2014/main" id="{65A0740F-1614-8448-9FB1-0C2849052246}"/>
              </a:ext>
            </a:extLst>
          </p:cNvPr>
          <p:cNvSpPr txBox="1">
            <a:spLocks noGrp="1"/>
          </p:cNvSpPr>
          <p:nvPr>
            <p:ph type="title"/>
          </p:nvPr>
        </p:nvSpPr>
        <p:spPr>
          <a:xfrm>
            <a:off x="1787203" y="293688"/>
            <a:ext cx="8617594" cy="468313"/>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3200" b="1" kern="1200">
                <a:solidFill>
                  <a:schemeClr val="tx1"/>
                </a:solidFill>
                <a:latin typeface="Arial" panose="020B0604020202020204" pitchFamily="34" charset="0"/>
                <a:ea typeface="+mj-ea"/>
                <a:cs typeface="Arial" panose="020B0604020202020204" pitchFamily="34" charset="0"/>
              </a:defRPr>
            </a:lvl1pPr>
          </a:lstStyle>
          <a:p>
            <a:r>
              <a:rPr lang="en-US" dirty="0"/>
              <a:t>Johns Hopkins clinical panel challenge</a:t>
            </a:r>
          </a:p>
        </p:txBody>
      </p:sp>
      <p:sp>
        <p:nvSpPr>
          <p:cNvPr id="4" name="Rectangle 141">
            <a:extLst>
              <a:ext uri="{FF2B5EF4-FFF2-40B4-BE49-F238E27FC236}">
                <a16:creationId xmlns:a16="http://schemas.microsoft.com/office/drawing/2014/main" id="{EB924D16-8A03-7342-89B3-380D352E6E15}"/>
              </a:ext>
            </a:extLst>
          </p:cNvPr>
          <p:cNvSpPr/>
          <p:nvPr/>
        </p:nvSpPr>
        <p:spPr>
          <a:xfrm>
            <a:off x="720969" y="838200"/>
            <a:ext cx="11055020" cy="920765"/>
          </a:xfrm>
          <a:prstGeom prst="rect">
            <a:avLst/>
          </a:prstGeom>
        </p:spPr>
        <p:txBody>
          <a:bodyPr wrap="square">
            <a:spAutoFit/>
          </a:bodyPr>
          <a:lstStyle/>
          <a:p>
            <a:pPr marL="257175" indent="-257175">
              <a:spcBef>
                <a:spcPts val="150"/>
              </a:spcBef>
              <a:spcAft>
                <a:spcPts val="450"/>
              </a:spcAft>
              <a:buFont typeface="Arial" charset="0"/>
              <a:buChar char="•"/>
            </a:pPr>
            <a:r>
              <a:rPr lang="en-US" altLang="en-US" sz="2400" dirty="0">
                <a:latin typeface="Arial" charset="0"/>
                <a:ea typeface="Arial" charset="0"/>
                <a:cs typeface="Arial" charset="0"/>
              </a:rPr>
              <a:t>106 patients, 83 genes, 14 disease classes (20 phenotypes + red herrings)</a:t>
            </a:r>
          </a:p>
          <a:p>
            <a:pPr marL="257175" indent="-257175">
              <a:spcBef>
                <a:spcPts val="150"/>
              </a:spcBef>
              <a:spcAft>
                <a:spcPts val="450"/>
              </a:spcAft>
              <a:buFont typeface="Arial" charset="0"/>
              <a:buChar char="•"/>
            </a:pPr>
            <a:r>
              <a:rPr lang="en-US" altLang="en-US" sz="2400" dirty="0">
                <a:latin typeface="Arial" charset="0"/>
                <a:ea typeface="Arial" charset="0"/>
                <a:cs typeface="Arial" charset="0"/>
              </a:rPr>
              <a:t>5 groups, 11 distinct submissions</a:t>
            </a:r>
          </a:p>
        </p:txBody>
      </p:sp>
      <p:pic>
        <p:nvPicPr>
          <p:cNvPr id="2" name="Picture 1">
            <a:extLst>
              <a:ext uri="{FF2B5EF4-FFF2-40B4-BE49-F238E27FC236}">
                <a16:creationId xmlns:a16="http://schemas.microsoft.com/office/drawing/2014/main" id="{699A7CFE-8970-7145-8EDF-BC28E84AC57C}"/>
              </a:ext>
            </a:extLst>
          </p:cNvPr>
          <p:cNvPicPr>
            <a:picLocks noChangeAspect="1"/>
          </p:cNvPicPr>
          <p:nvPr/>
        </p:nvPicPr>
        <p:blipFill>
          <a:blip r:embed="rId3"/>
          <a:stretch>
            <a:fillRect/>
          </a:stretch>
        </p:blipFill>
        <p:spPr>
          <a:xfrm>
            <a:off x="2286000" y="1578560"/>
            <a:ext cx="7620000" cy="4864100"/>
          </a:xfrm>
          <a:prstGeom prst="rect">
            <a:avLst/>
          </a:prstGeom>
        </p:spPr>
      </p:pic>
      <p:sp>
        <p:nvSpPr>
          <p:cNvPr id="5" name="Rectangle 4">
            <a:extLst>
              <a:ext uri="{FF2B5EF4-FFF2-40B4-BE49-F238E27FC236}">
                <a16:creationId xmlns:a16="http://schemas.microsoft.com/office/drawing/2014/main" id="{87C51F07-7794-484C-8E08-4A0278B48CDD}"/>
              </a:ext>
            </a:extLst>
          </p:cNvPr>
          <p:cNvSpPr/>
          <p:nvPr/>
        </p:nvSpPr>
        <p:spPr>
          <a:xfrm>
            <a:off x="5498762" y="6488668"/>
            <a:ext cx="6629400" cy="369332"/>
          </a:xfrm>
          <a:prstGeom prst="rect">
            <a:avLst/>
          </a:prstGeom>
        </p:spPr>
        <p:txBody>
          <a:bodyPr wrap="square">
            <a:spAutoFit/>
          </a:bodyPr>
          <a:lstStyle/>
          <a:p>
            <a:r>
              <a:rPr lang="en-US" dirty="0" err="1"/>
              <a:t>Chandonia</a:t>
            </a:r>
            <a:r>
              <a:rPr lang="en-US" dirty="0"/>
              <a:t> JM. et al. 2017. Hum </a:t>
            </a:r>
            <a:r>
              <a:rPr lang="en-US" dirty="0" err="1"/>
              <a:t>Mutat</a:t>
            </a:r>
            <a:r>
              <a:rPr lang="en-US" dirty="0"/>
              <a:t>. 40(9):1155-1168. </a:t>
            </a:r>
          </a:p>
        </p:txBody>
      </p:sp>
    </p:spTree>
    <p:extLst>
      <p:ext uri="{BB962C8B-B14F-4D97-AF65-F5344CB8AC3E}">
        <p14:creationId xmlns:p14="http://schemas.microsoft.com/office/powerpoint/2010/main" val="30990749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83BF48B8-F527-0E4D-A8DC-00126132FAD0}"/>
              </a:ext>
            </a:extLst>
          </p:cNvPr>
          <p:cNvSpPr/>
          <p:nvPr/>
        </p:nvSpPr>
        <p:spPr>
          <a:xfrm>
            <a:off x="4724400" y="6488668"/>
            <a:ext cx="6629400" cy="369332"/>
          </a:xfrm>
          <a:prstGeom prst="rect">
            <a:avLst/>
          </a:prstGeom>
        </p:spPr>
        <p:txBody>
          <a:bodyPr wrap="square">
            <a:spAutoFit/>
          </a:bodyPr>
          <a:lstStyle/>
          <a:p>
            <a:r>
              <a:rPr lang="en-US" dirty="0" err="1"/>
              <a:t>Chandonia</a:t>
            </a:r>
            <a:r>
              <a:rPr lang="en-US" dirty="0"/>
              <a:t> JM. et al. 2017. Hum </a:t>
            </a:r>
            <a:r>
              <a:rPr lang="en-US" dirty="0" err="1"/>
              <a:t>Mutat</a:t>
            </a:r>
            <a:r>
              <a:rPr lang="en-US" dirty="0"/>
              <a:t>. 40(9):1155-1168. </a:t>
            </a:r>
          </a:p>
        </p:txBody>
      </p:sp>
      <p:sp>
        <p:nvSpPr>
          <p:cNvPr id="21" name="Title 1">
            <a:extLst>
              <a:ext uri="{FF2B5EF4-FFF2-40B4-BE49-F238E27FC236}">
                <a16:creationId xmlns:a16="http://schemas.microsoft.com/office/drawing/2014/main" id="{4560CF36-BFBE-A740-81B7-DC30BDA6CDFC}"/>
              </a:ext>
            </a:extLst>
          </p:cNvPr>
          <p:cNvSpPr>
            <a:spLocks noGrp="1"/>
          </p:cNvSpPr>
          <p:nvPr>
            <p:ph type="title"/>
          </p:nvPr>
        </p:nvSpPr>
        <p:spPr>
          <a:xfrm>
            <a:off x="1195754" y="274638"/>
            <a:ext cx="9495692" cy="1143000"/>
          </a:xfrm>
        </p:spPr>
        <p:txBody>
          <a:bodyPr>
            <a:noAutofit/>
          </a:bodyPr>
          <a:lstStyle/>
          <a:p>
            <a:pPr algn="ctr"/>
            <a:r>
              <a:rPr lang="en-US" sz="3200" b="1" dirty="0"/>
              <a:t>For the 43 cases where JHU reported a variant, one or more groups got the correct disease in 36 cases</a:t>
            </a:r>
          </a:p>
        </p:txBody>
      </p:sp>
      <p:pic>
        <p:nvPicPr>
          <p:cNvPr id="3" name="Picture 2">
            <a:extLst>
              <a:ext uri="{FF2B5EF4-FFF2-40B4-BE49-F238E27FC236}">
                <a16:creationId xmlns:a16="http://schemas.microsoft.com/office/drawing/2014/main" id="{82B5ED52-2ABC-D140-B87C-039CA71910B4}"/>
              </a:ext>
            </a:extLst>
          </p:cNvPr>
          <p:cNvPicPr>
            <a:picLocks noChangeAspect="1"/>
          </p:cNvPicPr>
          <p:nvPr/>
        </p:nvPicPr>
        <p:blipFill>
          <a:blip r:embed="rId3"/>
          <a:stretch>
            <a:fillRect/>
          </a:stretch>
        </p:blipFill>
        <p:spPr>
          <a:xfrm>
            <a:off x="2209800" y="1600200"/>
            <a:ext cx="7772400" cy="4686300"/>
          </a:xfrm>
          <a:prstGeom prst="rect">
            <a:avLst/>
          </a:prstGeom>
        </p:spPr>
      </p:pic>
    </p:spTree>
    <p:extLst>
      <p:ext uri="{BB962C8B-B14F-4D97-AF65-F5344CB8AC3E}">
        <p14:creationId xmlns:p14="http://schemas.microsoft.com/office/powerpoint/2010/main" val="15620838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83BF48B8-F527-0E4D-A8DC-00126132FAD0}"/>
              </a:ext>
            </a:extLst>
          </p:cNvPr>
          <p:cNvSpPr/>
          <p:nvPr/>
        </p:nvSpPr>
        <p:spPr>
          <a:xfrm>
            <a:off x="4724400" y="6488668"/>
            <a:ext cx="6629400" cy="369332"/>
          </a:xfrm>
          <a:prstGeom prst="rect">
            <a:avLst/>
          </a:prstGeom>
        </p:spPr>
        <p:txBody>
          <a:bodyPr wrap="square">
            <a:spAutoFit/>
          </a:bodyPr>
          <a:lstStyle/>
          <a:p>
            <a:r>
              <a:rPr lang="en-US" dirty="0" err="1"/>
              <a:t>Chandonia</a:t>
            </a:r>
            <a:r>
              <a:rPr lang="en-US" dirty="0"/>
              <a:t> JM. et al. 2017. Hum </a:t>
            </a:r>
            <a:r>
              <a:rPr lang="en-US" dirty="0" err="1"/>
              <a:t>Mutat</a:t>
            </a:r>
            <a:r>
              <a:rPr lang="en-US" dirty="0"/>
              <a:t>. 40(9):1155-1168. </a:t>
            </a:r>
          </a:p>
        </p:txBody>
      </p:sp>
      <p:sp>
        <p:nvSpPr>
          <p:cNvPr id="8" name="Title 1">
            <a:extLst>
              <a:ext uri="{FF2B5EF4-FFF2-40B4-BE49-F238E27FC236}">
                <a16:creationId xmlns:a16="http://schemas.microsoft.com/office/drawing/2014/main" id="{88D531CD-0689-484E-974D-9115789FA1A5}"/>
              </a:ext>
            </a:extLst>
          </p:cNvPr>
          <p:cNvSpPr>
            <a:spLocks noGrp="1"/>
          </p:cNvSpPr>
          <p:nvPr>
            <p:ph type="title"/>
          </p:nvPr>
        </p:nvSpPr>
        <p:spPr>
          <a:xfrm>
            <a:off x="1981200" y="304800"/>
            <a:ext cx="8229600" cy="1143000"/>
          </a:xfrm>
        </p:spPr>
        <p:txBody>
          <a:bodyPr>
            <a:normAutofit/>
          </a:bodyPr>
          <a:lstStyle/>
          <a:p>
            <a:pPr algn="ctr"/>
            <a:r>
              <a:rPr lang="en-US" sz="3200" b="1" dirty="0"/>
              <a:t>In most of those cases, predictors found the same variant(s) as JHU</a:t>
            </a:r>
          </a:p>
        </p:txBody>
      </p:sp>
      <p:graphicFrame>
        <p:nvGraphicFramePr>
          <p:cNvPr id="9" name="Chart 8">
            <a:extLst>
              <a:ext uri="{FF2B5EF4-FFF2-40B4-BE49-F238E27FC236}">
                <a16:creationId xmlns:a16="http://schemas.microsoft.com/office/drawing/2014/main" id="{553C0FA1-A501-064F-950E-95CA88AB06EA}"/>
              </a:ext>
            </a:extLst>
          </p:cNvPr>
          <p:cNvGraphicFramePr>
            <a:graphicFrameLocks/>
          </p:cNvGraphicFramePr>
          <p:nvPr>
            <p:extLst>
              <p:ext uri="{D42A27DB-BD31-4B8C-83A1-F6EECF244321}">
                <p14:modId xmlns:p14="http://schemas.microsoft.com/office/powerpoint/2010/main" val="1216787038"/>
              </p:ext>
            </p:extLst>
          </p:nvPr>
        </p:nvGraphicFramePr>
        <p:xfrm>
          <a:off x="1828800" y="1443162"/>
          <a:ext cx="8153400" cy="503383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0962103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83BF48B8-F527-0E4D-A8DC-00126132FAD0}"/>
              </a:ext>
            </a:extLst>
          </p:cNvPr>
          <p:cNvSpPr/>
          <p:nvPr/>
        </p:nvSpPr>
        <p:spPr>
          <a:xfrm>
            <a:off x="4724400" y="6488668"/>
            <a:ext cx="6629400" cy="369332"/>
          </a:xfrm>
          <a:prstGeom prst="rect">
            <a:avLst/>
          </a:prstGeom>
        </p:spPr>
        <p:txBody>
          <a:bodyPr wrap="square">
            <a:spAutoFit/>
          </a:bodyPr>
          <a:lstStyle/>
          <a:p>
            <a:r>
              <a:rPr lang="en-US" dirty="0" err="1"/>
              <a:t>Chandonia</a:t>
            </a:r>
            <a:r>
              <a:rPr lang="en-US" dirty="0"/>
              <a:t> JM. et al. 2017. Hum </a:t>
            </a:r>
            <a:r>
              <a:rPr lang="en-US" dirty="0" err="1"/>
              <a:t>Mutat</a:t>
            </a:r>
            <a:r>
              <a:rPr lang="en-US" dirty="0"/>
              <a:t>. 40(9):1155-1168. </a:t>
            </a:r>
          </a:p>
        </p:txBody>
      </p:sp>
      <p:sp>
        <p:nvSpPr>
          <p:cNvPr id="7" name="Title 1">
            <a:extLst>
              <a:ext uri="{FF2B5EF4-FFF2-40B4-BE49-F238E27FC236}">
                <a16:creationId xmlns:a16="http://schemas.microsoft.com/office/drawing/2014/main" id="{665E06B1-A2B4-A94F-A1DB-56EF3DD431D9}"/>
              </a:ext>
            </a:extLst>
          </p:cNvPr>
          <p:cNvSpPr>
            <a:spLocks noGrp="1"/>
          </p:cNvSpPr>
          <p:nvPr>
            <p:ph type="title"/>
          </p:nvPr>
        </p:nvSpPr>
        <p:spPr>
          <a:xfrm>
            <a:off x="1336431" y="274638"/>
            <a:ext cx="8874369" cy="1143000"/>
          </a:xfrm>
        </p:spPr>
        <p:txBody>
          <a:bodyPr>
            <a:noAutofit/>
          </a:bodyPr>
          <a:lstStyle/>
          <a:p>
            <a:pPr algn="ctr"/>
            <a:r>
              <a:rPr lang="en-US" sz="3200" b="1" dirty="0"/>
              <a:t>Even when JHU didn’t find a variant, at least one group predicted the disease class in majority of cases</a:t>
            </a:r>
          </a:p>
        </p:txBody>
      </p:sp>
      <p:graphicFrame>
        <p:nvGraphicFramePr>
          <p:cNvPr id="8" name="Chart 7">
            <a:extLst>
              <a:ext uri="{FF2B5EF4-FFF2-40B4-BE49-F238E27FC236}">
                <a16:creationId xmlns:a16="http://schemas.microsoft.com/office/drawing/2014/main" id="{612D017B-7FF4-5E4E-BA01-336103D9CB5F}"/>
              </a:ext>
            </a:extLst>
          </p:cNvPr>
          <p:cNvGraphicFramePr>
            <a:graphicFrameLocks/>
          </p:cNvGraphicFramePr>
          <p:nvPr>
            <p:extLst>
              <p:ext uri="{D42A27DB-BD31-4B8C-83A1-F6EECF244321}">
                <p14:modId xmlns:p14="http://schemas.microsoft.com/office/powerpoint/2010/main" val="3238688177"/>
              </p:ext>
            </p:extLst>
          </p:nvPr>
        </p:nvGraphicFramePr>
        <p:xfrm>
          <a:off x="2152650" y="1371601"/>
          <a:ext cx="7772400" cy="4996543"/>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9" name="Chart 8">
            <a:extLst>
              <a:ext uri="{FF2B5EF4-FFF2-40B4-BE49-F238E27FC236}">
                <a16:creationId xmlns:a16="http://schemas.microsoft.com/office/drawing/2014/main" id="{7F766F7A-F5F4-964A-A1AD-F3323225DEF7}"/>
              </a:ext>
            </a:extLst>
          </p:cNvPr>
          <p:cNvGraphicFramePr>
            <a:graphicFrameLocks/>
          </p:cNvGraphicFramePr>
          <p:nvPr>
            <p:extLst/>
          </p:nvPr>
        </p:nvGraphicFramePr>
        <p:xfrm>
          <a:off x="6210300" y="2174774"/>
          <a:ext cx="4381500" cy="2473427"/>
        </p:xfrm>
        <a:graphic>
          <a:graphicData uri="http://schemas.openxmlformats.org/drawingml/2006/chart">
            <c:chart xmlns:c="http://schemas.openxmlformats.org/drawingml/2006/chart" xmlns:r="http://schemas.openxmlformats.org/officeDocument/2006/relationships" r:id="rId4"/>
          </a:graphicData>
        </a:graphic>
      </p:graphicFrame>
      <p:cxnSp>
        <p:nvCxnSpPr>
          <p:cNvPr id="10" name="Straight Arrow Connector 9">
            <a:extLst>
              <a:ext uri="{FF2B5EF4-FFF2-40B4-BE49-F238E27FC236}">
                <a16:creationId xmlns:a16="http://schemas.microsoft.com/office/drawing/2014/main" id="{F645B4F0-F7EF-B147-93F1-04E3D3DD28D6}"/>
              </a:ext>
            </a:extLst>
          </p:cNvPr>
          <p:cNvCxnSpPr/>
          <p:nvPr/>
        </p:nvCxnSpPr>
        <p:spPr>
          <a:xfrm>
            <a:off x="4615376" y="3352800"/>
            <a:ext cx="1556825" cy="30480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6203AA6B-68A0-8B47-A215-B14683C05DAC}"/>
              </a:ext>
            </a:extLst>
          </p:cNvPr>
          <p:cNvCxnSpPr/>
          <p:nvPr/>
        </p:nvCxnSpPr>
        <p:spPr>
          <a:xfrm flipV="1">
            <a:off x="5791200" y="4191000"/>
            <a:ext cx="495300" cy="68580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20DDC925-9430-AF42-AC54-86DC0C69F319}"/>
              </a:ext>
            </a:extLst>
          </p:cNvPr>
          <p:cNvCxnSpPr/>
          <p:nvPr/>
        </p:nvCxnSpPr>
        <p:spPr>
          <a:xfrm flipH="1" flipV="1">
            <a:off x="6934200" y="4343400"/>
            <a:ext cx="228600" cy="114300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163291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9" grpId="0">
        <p:bldAsOne/>
      </p:bldGraphic>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65E06B1-A2B4-A94F-A1DB-56EF3DD431D9}"/>
              </a:ext>
            </a:extLst>
          </p:cNvPr>
          <p:cNvSpPr>
            <a:spLocks noGrp="1"/>
          </p:cNvSpPr>
          <p:nvPr>
            <p:ph type="title"/>
          </p:nvPr>
        </p:nvSpPr>
        <p:spPr>
          <a:xfrm>
            <a:off x="1336431" y="274638"/>
            <a:ext cx="8874369" cy="1143000"/>
          </a:xfrm>
        </p:spPr>
        <p:txBody>
          <a:bodyPr>
            <a:noAutofit/>
          </a:bodyPr>
          <a:lstStyle/>
          <a:p>
            <a:pPr algn="ctr"/>
            <a:r>
              <a:rPr lang="en-US" sz="3200" b="1" dirty="0"/>
              <a:t>Novel variants</a:t>
            </a:r>
          </a:p>
        </p:txBody>
      </p:sp>
      <p:sp>
        <p:nvSpPr>
          <p:cNvPr id="13" name="Rectangle 141">
            <a:extLst>
              <a:ext uri="{FF2B5EF4-FFF2-40B4-BE49-F238E27FC236}">
                <a16:creationId xmlns:a16="http://schemas.microsoft.com/office/drawing/2014/main" id="{28E5E0B2-16B0-ED41-A2D6-1BBAC4FD2888}"/>
              </a:ext>
            </a:extLst>
          </p:cNvPr>
          <p:cNvSpPr/>
          <p:nvPr/>
        </p:nvSpPr>
        <p:spPr>
          <a:xfrm>
            <a:off x="1283675" y="1371601"/>
            <a:ext cx="9671539" cy="5311711"/>
          </a:xfrm>
          <a:prstGeom prst="rect">
            <a:avLst/>
          </a:prstGeom>
        </p:spPr>
        <p:txBody>
          <a:bodyPr wrap="square">
            <a:spAutoFit/>
          </a:bodyPr>
          <a:lstStyle/>
          <a:p>
            <a:pPr marL="257175" indent="-257175">
              <a:spcBef>
                <a:spcPts val="150"/>
              </a:spcBef>
              <a:spcAft>
                <a:spcPts val="450"/>
              </a:spcAft>
              <a:buFont typeface="Arial" charset="0"/>
              <a:buChar char="•"/>
            </a:pPr>
            <a:r>
              <a:rPr lang="en-US" altLang="en-US" sz="2400" dirty="0">
                <a:latin typeface="Arial" charset="0"/>
                <a:ea typeface="Arial" charset="0"/>
                <a:cs typeface="Arial" charset="0"/>
              </a:rPr>
              <a:t>IRB restrictions prevented JH from acting as assessor to this challenge or from providing detailed feedback on genes not analyzed</a:t>
            </a:r>
          </a:p>
          <a:p>
            <a:pPr marL="257175" indent="-257175">
              <a:spcBef>
                <a:spcPts val="150"/>
              </a:spcBef>
              <a:spcAft>
                <a:spcPts val="450"/>
              </a:spcAft>
              <a:buFont typeface="Arial" charset="0"/>
              <a:buChar char="•"/>
            </a:pPr>
            <a:r>
              <a:rPr lang="en-US" altLang="en-US" sz="2400" dirty="0">
                <a:latin typeface="Arial" charset="0"/>
                <a:ea typeface="Arial" charset="0"/>
                <a:cs typeface="Arial" charset="0"/>
              </a:rPr>
              <a:t>Specific novel variants could not be listed in the publication due to privacy restrictions</a:t>
            </a:r>
          </a:p>
          <a:p>
            <a:pPr marL="257175" indent="-257175">
              <a:spcBef>
                <a:spcPts val="150"/>
              </a:spcBef>
              <a:spcAft>
                <a:spcPts val="450"/>
              </a:spcAft>
              <a:buFont typeface="Arial" charset="0"/>
              <a:buChar char="•"/>
            </a:pPr>
            <a:r>
              <a:rPr lang="en-US" altLang="en-US" sz="2400" dirty="0">
                <a:latin typeface="Arial" charset="0"/>
                <a:ea typeface="Arial" charset="0"/>
                <a:cs typeface="Arial" charset="0"/>
              </a:rPr>
              <a:t>Major study limitation: true pathogenic variants (present in genes not analyzed) may have been missed =&gt; better assessment needed</a:t>
            </a:r>
          </a:p>
          <a:p>
            <a:pPr marL="257175" indent="-257175">
              <a:spcBef>
                <a:spcPts val="150"/>
              </a:spcBef>
              <a:spcAft>
                <a:spcPts val="450"/>
              </a:spcAft>
              <a:buFont typeface="Arial" charset="0"/>
              <a:buChar char="•"/>
            </a:pPr>
            <a:r>
              <a:rPr lang="en-US" altLang="en-US" sz="2400" dirty="0">
                <a:latin typeface="Arial" charset="0"/>
                <a:ea typeface="Arial" charset="0"/>
                <a:cs typeface="Arial" charset="0"/>
              </a:rPr>
              <a:t>Importance of ensuring appropriate consents and approvals in place to maximize use of clinical data</a:t>
            </a:r>
          </a:p>
          <a:p>
            <a:pPr marL="257175" indent="-257175">
              <a:spcBef>
                <a:spcPts val="150"/>
              </a:spcBef>
              <a:spcAft>
                <a:spcPts val="450"/>
              </a:spcAft>
              <a:buFont typeface="Arial" charset="0"/>
              <a:buChar char="•"/>
            </a:pPr>
            <a:r>
              <a:rPr lang="en-US" altLang="en-US" sz="2400" dirty="0">
                <a:latin typeface="Arial" charset="0"/>
                <a:ea typeface="Arial" charset="0"/>
                <a:cs typeface="Arial" charset="0"/>
              </a:rPr>
              <a:t>Importance of working closely with clinicians to eliminate possibility of unwanted incidental findings, ensure more in-depth discussion of challenge results</a:t>
            </a:r>
          </a:p>
          <a:p>
            <a:pPr marL="257175" indent="-257175">
              <a:spcBef>
                <a:spcPts val="150"/>
              </a:spcBef>
              <a:spcAft>
                <a:spcPts val="450"/>
              </a:spcAft>
              <a:buFont typeface="Arial" charset="0"/>
              <a:buChar char="•"/>
            </a:pPr>
            <a:endParaRPr lang="en-US" altLang="en-US" sz="2200" dirty="0">
              <a:latin typeface="Arial" charset="0"/>
              <a:ea typeface="Arial" charset="0"/>
              <a:cs typeface="Arial" charset="0"/>
            </a:endParaRPr>
          </a:p>
        </p:txBody>
      </p:sp>
    </p:spTree>
    <p:extLst>
      <p:ext uri="{BB962C8B-B14F-4D97-AF65-F5344CB8AC3E}">
        <p14:creationId xmlns:p14="http://schemas.microsoft.com/office/powerpoint/2010/main" val="15612986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682439" y="171974"/>
            <a:ext cx="8722642" cy="616103"/>
          </a:xfrm>
          <a:prstGeom prst="rect">
            <a:avLst/>
          </a:prstGeom>
        </p:spPr>
        <p:txBody>
          <a:bodyPr vert="horz" wrap="square" lIns="0" tIns="6641" rIns="0" bIns="0" rtlCol="0" anchor="ctr">
            <a:spAutoFit/>
          </a:bodyPr>
          <a:lstStyle/>
          <a:p>
            <a:pPr marL="5775" algn="ctr">
              <a:spcBef>
                <a:spcPts val="52"/>
              </a:spcBef>
            </a:pPr>
            <a:r>
              <a:rPr spc="-14" dirty="0"/>
              <a:t>The</a:t>
            </a:r>
            <a:r>
              <a:rPr spc="-143" dirty="0"/>
              <a:t> </a:t>
            </a:r>
            <a:r>
              <a:rPr spc="9" dirty="0"/>
              <a:t>SickKids</a:t>
            </a:r>
            <a:r>
              <a:rPr spc="-146" dirty="0"/>
              <a:t> </a:t>
            </a:r>
            <a:r>
              <a:rPr spc="-9" dirty="0"/>
              <a:t>Challenge</a:t>
            </a:r>
            <a:r>
              <a:rPr lang="en-US" spc="-9" dirty="0"/>
              <a:t>s</a:t>
            </a:r>
            <a:endParaRPr spc="-9" dirty="0"/>
          </a:p>
        </p:txBody>
      </p:sp>
      <p:sp>
        <p:nvSpPr>
          <p:cNvPr id="3" name="object 3"/>
          <p:cNvSpPr/>
          <p:nvPr/>
        </p:nvSpPr>
        <p:spPr>
          <a:xfrm>
            <a:off x="6096001" y="5942350"/>
            <a:ext cx="4571037" cy="914207"/>
          </a:xfrm>
          <a:custGeom>
            <a:avLst/>
            <a:gdLst/>
            <a:ahLst/>
            <a:cxnLst/>
            <a:rect l="l" t="t" r="r" b="b"/>
            <a:pathLst>
              <a:path w="10052050" h="2010409">
                <a:moveTo>
                  <a:pt x="0" y="0"/>
                </a:moveTo>
                <a:lnTo>
                  <a:pt x="10052049" y="0"/>
                </a:lnTo>
                <a:lnTo>
                  <a:pt x="10052049" y="2010410"/>
                </a:lnTo>
                <a:lnTo>
                  <a:pt x="0" y="2010410"/>
                </a:lnTo>
                <a:lnTo>
                  <a:pt x="0" y="0"/>
                </a:lnTo>
                <a:close/>
              </a:path>
            </a:pathLst>
          </a:custGeom>
          <a:solidFill>
            <a:srgbClr val="FFFFFF"/>
          </a:solidFill>
        </p:spPr>
        <p:txBody>
          <a:bodyPr wrap="square" lIns="0" tIns="0" rIns="0" bIns="0" rtlCol="0"/>
          <a:lstStyle/>
          <a:p>
            <a:endParaRPr sz="818"/>
          </a:p>
        </p:txBody>
      </p:sp>
      <p:sp>
        <p:nvSpPr>
          <p:cNvPr id="4" name="object 4"/>
          <p:cNvSpPr/>
          <p:nvPr/>
        </p:nvSpPr>
        <p:spPr>
          <a:xfrm>
            <a:off x="6096001" y="5942348"/>
            <a:ext cx="4571037" cy="0"/>
          </a:xfrm>
          <a:custGeom>
            <a:avLst/>
            <a:gdLst/>
            <a:ahLst/>
            <a:cxnLst/>
            <a:rect l="l" t="t" r="r" b="b"/>
            <a:pathLst>
              <a:path w="10052050">
                <a:moveTo>
                  <a:pt x="0" y="0"/>
                </a:moveTo>
                <a:lnTo>
                  <a:pt x="10052049" y="0"/>
                </a:lnTo>
              </a:path>
            </a:pathLst>
          </a:custGeom>
          <a:ln w="5385">
            <a:solidFill>
              <a:srgbClr val="FFFFFF"/>
            </a:solidFill>
          </a:ln>
        </p:spPr>
        <p:txBody>
          <a:bodyPr wrap="square" lIns="0" tIns="0" rIns="0" bIns="0" rtlCol="0"/>
          <a:lstStyle/>
          <a:p>
            <a:endParaRPr sz="818"/>
          </a:p>
        </p:txBody>
      </p:sp>
      <p:sp>
        <p:nvSpPr>
          <p:cNvPr id="5" name="object 5"/>
          <p:cNvSpPr txBox="1"/>
          <p:nvPr/>
        </p:nvSpPr>
        <p:spPr>
          <a:xfrm>
            <a:off x="2173958" y="927509"/>
            <a:ext cx="8722642" cy="343803"/>
          </a:xfrm>
          <a:prstGeom prst="rect">
            <a:avLst/>
          </a:prstGeom>
        </p:spPr>
        <p:txBody>
          <a:bodyPr vert="horz" wrap="square" lIns="0" tIns="5198" rIns="0" bIns="0" rtlCol="0">
            <a:spAutoFit/>
          </a:bodyPr>
          <a:lstStyle/>
          <a:p>
            <a:pPr marL="5775">
              <a:spcBef>
                <a:spcPts val="41"/>
              </a:spcBef>
            </a:pPr>
            <a:r>
              <a:rPr sz="2200" spc="61" dirty="0">
                <a:solidFill>
                  <a:srgbClr val="212121"/>
                </a:solidFill>
                <a:latin typeface="Arial" panose="020B0604020202020204" pitchFamily="34" charset="0"/>
                <a:cs typeface="Arial" panose="020B0604020202020204" pitchFamily="34" charset="0"/>
              </a:rPr>
              <a:t>Genomes</a:t>
            </a:r>
            <a:r>
              <a:rPr sz="2200" spc="-107" dirty="0">
                <a:solidFill>
                  <a:srgbClr val="212121"/>
                </a:solidFill>
                <a:latin typeface="Arial" panose="020B0604020202020204" pitchFamily="34" charset="0"/>
                <a:cs typeface="Arial" panose="020B0604020202020204" pitchFamily="34" charset="0"/>
              </a:rPr>
              <a:t> </a:t>
            </a:r>
            <a:r>
              <a:rPr sz="2200" spc="291" dirty="0">
                <a:solidFill>
                  <a:srgbClr val="212121"/>
                </a:solidFill>
                <a:latin typeface="Arial" panose="020B0604020202020204" pitchFamily="34" charset="0"/>
                <a:cs typeface="Arial" panose="020B0604020202020204" pitchFamily="34" charset="0"/>
              </a:rPr>
              <a:t>+</a:t>
            </a:r>
            <a:r>
              <a:rPr sz="2200" spc="-30" dirty="0">
                <a:solidFill>
                  <a:srgbClr val="212121"/>
                </a:solidFill>
                <a:latin typeface="Arial" panose="020B0604020202020204" pitchFamily="34" charset="0"/>
                <a:cs typeface="Arial" panose="020B0604020202020204" pitchFamily="34" charset="0"/>
              </a:rPr>
              <a:t> </a:t>
            </a:r>
            <a:r>
              <a:rPr sz="2200" spc="43" dirty="0">
                <a:solidFill>
                  <a:srgbClr val="212121"/>
                </a:solidFill>
                <a:latin typeface="Arial" panose="020B0604020202020204" pitchFamily="34" charset="0"/>
                <a:cs typeface="Arial" panose="020B0604020202020204" pitchFamily="34" charset="0"/>
              </a:rPr>
              <a:t>phenotypic</a:t>
            </a:r>
            <a:r>
              <a:rPr sz="2200" spc="-107" dirty="0">
                <a:solidFill>
                  <a:srgbClr val="212121"/>
                </a:solidFill>
                <a:latin typeface="Arial" panose="020B0604020202020204" pitchFamily="34" charset="0"/>
                <a:cs typeface="Arial" panose="020B0604020202020204" pitchFamily="34" charset="0"/>
              </a:rPr>
              <a:t> </a:t>
            </a:r>
            <a:r>
              <a:rPr sz="2200" spc="41" dirty="0">
                <a:solidFill>
                  <a:srgbClr val="212121"/>
                </a:solidFill>
                <a:latin typeface="Arial" panose="020B0604020202020204" pitchFamily="34" charset="0"/>
                <a:cs typeface="Arial" panose="020B0604020202020204" pitchFamily="34" charset="0"/>
              </a:rPr>
              <a:t>descriptions</a:t>
            </a:r>
            <a:r>
              <a:rPr sz="2200" spc="-107" dirty="0">
                <a:solidFill>
                  <a:srgbClr val="212121"/>
                </a:solidFill>
                <a:latin typeface="Arial" panose="020B0604020202020204" pitchFamily="34" charset="0"/>
                <a:cs typeface="Arial" panose="020B0604020202020204" pitchFamily="34" charset="0"/>
              </a:rPr>
              <a:t> </a:t>
            </a:r>
            <a:r>
              <a:rPr sz="2200" spc="66" dirty="0">
                <a:solidFill>
                  <a:srgbClr val="212121"/>
                </a:solidFill>
                <a:latin typeface="Arial" panose="020B0604020202020204" pitchFamily="34" charset="0"/>
                <a:cs typeface="Arial" panose="020B0604020202020204" pitchFamily="34" charset="0"/>
              </a:rPr>
              <a:t>of</a:t>
            </a:r>
            <a:r>
              <a:rPr sz="2200" spc="-118" dirty="0">
                <a:solidFill>
                  <a:srgbClr val="212121"/>
                </a:solidFill>
                <a:latin typeface="Arial" panose="020B0604020202020204" pitchFamily="34" charset="0"/>
                <a:cs typeface="Arial" panose="020B0604020202020204" pitchFamily="34" charset="0"/>
              </a:rPr>
              <a:t> </a:t>
            </a:r>
            <a:r>
              <a:rPr sz="2200" spc="68" dirty="0">
                <a:solidFill>
                  <a:srgbClr val="212121"/>
                </a:solidFill>
                <a:latin typeface="Arial" panose="020B0604020202020204" pitchFamily="34" charset="0"/>
                <a:cs typeface="Arial" panose="020B0604020202020204" pitchFamily="34" charset="0"/>
              </a:rPr>
              <a:t>undiagnosed</a:t>
            </a:r>
            <a:r>
              <a:rPr sz="2200" spc="-107" dirty="0">
                <a:solidFill>
                  <a:srgbClr val="212121"/>
                </a:solidFill>
                <a:latin typeface="Arial" panose="020B0604020202020204" pitchFamily="34" charset="0"/>
                <a:cs typeface="Arial" panose="020B0604020202020204" pitchFamily="34" charset="0"/>
              </a:rPr>
              <a:t> </a:t>
            </a:r>
            <a:r>
              <a:rPr lang="en-US" sz="2200" spc="20" dirty="0">
                <a:solidFill>
                  <a:srgbClr val="212121"/>
                </a:solidFill>
                <a:latin typeface="Arial" panose="020B0604020202020204" pitchFamily="34" charset="0"/>
                <a:cs typeface="Arial" panose="020B0604020202020204" pitchFamily="34" charset="0"/>
              </a:rPr>
              <a:t>children</a:t>
            </a:r>
            <a:endParaRPr sz="2200" dirty="0">
              <a:latin typeface="Arial" panose="020B0604020202020204" pitchFamily="34" charset="0"/>
              <a:cs typeface="Arial" panose="020B0604020202020204" pitchFamily="34" charset="0"/>
            </a:endParaRPr>
          </a:p>
        </p:txBody>
      </p:sp>
      <p:sp>
        <p:nvSpPr>
          <p:cNvPr id="6" name="object 6"/>
          <p:cNvSpPr txBox="1"/>
          <p:nvPr/>
        </p:nvSpPr>
        <p:spPr>
          <a:xfrm>
            <a:off x="1786920" y="2501765"/>
            <a:ext cx="62660" cy="243134"/>
          </a:xfrm>
          <a:prstGeom prst="rect">
            <a:avLst/>
          </a:prstGeom>
        </p:spPr>
        <p:txBody>
          <a:bodyPr vert="horz" wrap="square" lIns="0" tIns="5198" rIns="0" bIns="0" rtlCol="0">
            <a:spAutoFit/>
          </a:bodyPr>
          <a:lstStyle/>
          <a:p>
            <a:pPr marL="5775">
              <a:spcBef>
                <a:spcPts val="41"/>
              </a:spcBef>
            </a:pPr>
            <a:r>
              <a:rPr sz="1546" spc="-168" dirty="0">
                <a:solidFill>
                  <a:srgbClr val="212121"/>
                </a:solidFill>
                <a:latin typeface="Trebuchet MS"/>
                <a:cs typeface="Trebuchet MS"/>
              </a:rPr>
              <a:t>.</a:t>
            </a:r>
            <a:endParaRPr sz="1546">
              <a:latin typeface="Trebuchet MS"/>
              <a:cs typeface="Trebuchet MS"/>
            </a:endParaRPr>
          </a:p>
        </p:txBody>
      </p:sp>
      <p:sp>
        <p:nvSpPr>
          <p:cNvPr id="7" name="object 7"/>
          <p:cNvSpPr/>
          <p:nvPr/>
        </p:nvSpPr>
        <p:spPr>
          <a:xfrm>
            <a:off x="2940709" y="1371600"/>
            <a:ext cx="5942348" cy="4535122"/>
          </a:xfrm>
          <a:prstGeom prst="rect">
            <a:avLst/>
          </a:prstGeom>
          <a:blipFill>
            <a:blip r:embed="rId3" cstate="print"/>
            <a:stretch>
              <a:fillRect/>
            </a:stretch>
          </a:blipFill>
        </p:spPr>
        <p:txBody>
          <a:bodyPr wrap="square" lIns="0" tIns="0" rIns="0" bIns="0" rtlCol="0"/>
          <a:lstStyle/>
          <a:p>
            <a:endParaRPr sz="818"/>
          </a:p>
        </p:txBody>
      </p:sp>
      <p:sp>
        <p:nvSpPr>
          <p:cNvPr id="9" name="object 9"/>
          <p:cNvSpPr/>
          <p:nvPr/>
        </p:nvSpPr>
        <p:spPr>
          <a:xfrm>
            <a:off x="749384" y="5853670"/>
            <a:ext cx="165747" cy="390689"/>
          </a:xfrm>
          <a:custGeom>
            <a:avLst/>
            <a:gdLst/>
            <a:ahLst/>
            <a:cxnLst/>
            <a:rect l="l" t="t" r="r" b="b"/>
            <a:pathLst>
              <a:path w="364490" h="859155">
                <a:moveTo>
                  <a:pt x="121419" y="597699"/>
                </a:moveTo>
                <a:lnTo>
                  <a:pt x="0" y="597699"/>
                </a:lnTo>
                <a:lnTo>
                  <a:pt x="13153" y="689830"/>
                </a:lnTo>
                <a:lnTo>
                  <a:pt x="40473" y="781961"/>
                </a:lnTo>
                <a:lnTo>
                  <a:pt x="53626" y="813055"/>
                </a:lnTo>
                <a:lnTo>
                  <a:pt x="80946" y="844149"/>
                </a:lnTo>
                <a:lnTo>
                  <a:pt x="121419" y="859120"/>
                </a:lnTo>
                <a:lnTo>
                  <a:pt x="175046" y="859120"/>
                </a:lnTo>
                <a:lnTo>
                  <a:pt x="255992" y="844149"/>
                </a:lnTo>
                <a:lnTo>
                  <a:pt x="309619" y="798083"/>
                </a:lnTo>
                <a:lnTo>
                  <a:pt x="342239" y="735895"/>
                </a:lnTo>
                <a:lnTo>
                  <a:pt x="175046" y="735895"/>
                </a:lnTo>
                <a:lnTo>
                  <a:pt x="147726" y="720924"/>
                </a:lnTo>
                <a:lnTo>
                  <a:pt x="134573" y="689830"/>
                </a:lnTo>
                <a:lnTo>
                  <a:pt x="121419" y="597699"/>
                </a:lnTo>
                <a:close/>
              </a:path>
              <a:path w="364490" h="859155">
                <a:moveTo>
                  <a:pt x="175046" y="0"/>
                </a:moveTo>
                <a:lnTo>
                  <a:pt x="94100" y="14971"/>
                </a:lnTo>
                <a:lnTo>
                  <a:pt x="40473" y="61036"/>
                </a:lnTo>
                <a:lnTo>
                  <a:pt x="0" y="137045"/>
                </a:lnTo>
                <a:lnTo>
                  <a:pt x="0" y="306336"/>
                </a:lnTo>
                <a:lnTo>
                  <a:pt x="26307" y="367372"/>
                </a:lnTo>
                <a:lnTo>
                  <a:pt x="66780" y="429560"/>
                </a:lnTo>
                <a:lnTo>
                  <a:pt x="121419" y="475626"/>
                </a:lnTo>
                <a:lnTo>
                  <a:pt x="202365" y="551634"/>
                </a:lnTo>
                <a:lnTo>
                  <a:pt x="228673" y="597699"/>
                </a:lnTo>
                <a:lnTo>
                  <a:pt x="242838" y="643764"/>
                </a:lnTo>
                <a:lnTo>
                  <a:pt x="228673" y="705953"/>
                </a:lnTo>
                <a:lnTo>
                  <a:pt x="202365" y="720924"/>
                </a:lnTo>
                <a:lnTo>
                  <a:pt x="175046" y="735895"/>
                </a:lnTo>
                <a:lnTo>
                  <a:pt x="342239" y="735895"/>
                </a:lnTo>
                <a:lnTo>
                  <a:pt x="350092" y="720924"/>
                </a:lnTo>
                <a:lnTo>
                  <a:pt x="364258" y="628793"/>
                </a:lnTo>
                <a:lnTo>
                  <a:pt x="350092" y="551634"/>
                </a:lnTo>
                <a:lnTo>
                  <a:pt x="323785" y="475626"/>
                </a:lnTo>
                <a:lnTo>
                  <a:pt x="242838" y="383495"/>
                </a:lnTo>
                <a:lnTo>
                  <a:pt x="147726" y="291364"/>
                </a:lnTo>
                <a:lnTo>
                  <a:pt x="121419" y="245299"/>
                </a:lnTo>
                <a:lnTo>
                  <a:pt x="121419" y="199233"/>
                </a:lnTo>
                <a:lnTo>
                  <a:pt x="134573" y="137045"/>
                </a:lnTo>
                <a:lnTo>
                  <a:pt x="147726" y="122073"/>
                </a:lnTo>
                <a:lnTo>
                  <a:pt x="318404" y="122073"/>
                </a:lnTo>
                <a:lnTo>
                  <a:pt x="296465" y="61036"/>
                </a:lnTo>
                <a:lnTo>
                  <a:pt x="242838" y="14971"/>
                </a:lnTo>
                <a:lnTo>
                  <a:pt x="175046" y="0"/>
                </a:lnTo>
                <a:close/>
              </a:path>
              <a:path w="364490" h="859155">
                <a:moveTo>
                  <a:pt x="318404" y="122073"/>
                </a:moveTo>
                <a:lnTo>
                  <a:pt x="161892" y="122073"/>
                </a:lnTo>
                <a:lnTo>
                  <a:pt x="202365" y="137045"/>
                </a:lnTo>
                <a:lnTo>
                  <a:pt x="215519" y="168139"/>
                </a:lnTo>
                <a:lnTo>
                  <a:pt x="215519" y="245299"/>
                </a:lnTo>
                <a:lnTo>
                  <a:pt x="336939" y="245299"/>
                </a:lnTo>
                <a:lnTo>
                  <a:pt x="323785" y="137045"/>
                </a:lnTo>
                <a:lnTo>
                  <a:pt x="318404" y="122073"/>
                </a:lnTo>
                <a:close/>
              </a:path>
            </a:pathLst>
          </a:custGeom>
          <a:solidFill>
            <a:srgbClr val="55C4D1"/>
          </a:solidFill>
        </p:spPr>
        <p:txBody>
          <a:bodyPr wrap="square" lIns="0" tIns="0" rIns="0" bIns="0" rtlCol="0"/>
          <a:lstStyle/>
          <a:p>
            <a:endParaRPr sz="818"/>
          </a:p>
        </p:txBody>
      </p:sp>
      <p:sp>
        <p:nvSpPr>
          <p:cNvPr id="10" name="object 10"/>
          <p:cNvSpPr/>
          <p:nvPr/>
        </p:nvSpPr>
        <p:spPr>
          <a:xfrm>
            <a:off x="926987" y="5860477"/>
            <a:ext cx="55442" cy="55730"/>
          </a:xfrm>
          <a:custGeom>
            <a:avLst/>
            <a:gdLst/>
            <a:ahLst/>
            <a:cxnLst/>
            <a:rect l="l" t="t" r="r" b="b"/>
            <a:pathLst>
              <a:path w="121919" h="122555">
                <a:moveTo>
                  <a:pt x="0" y="0"/>
                </a:moveTo>
                <a:lnTo>
                  <a:pt x="121419" y="0"/>
                </a:lnTo>
                <a:lnTo>
                  <a:pt x="121419" y="122073"/>
                </a:lnTo>
                <a:lnTo>
                  <a:pt x="0" y="122073"/>
                </a:lnTo>
                <a:lnTo>
                  <a:pt x="0" y="0"/>
                </a:lnTo>
                <a:close/>
              </a:path>
            </a:pathLst>
          </a:custGeom>
          <a:solidFill>
            <a:srgbClr val="55C4D1"/>
          </a:solidFill>
        </p:spPr>
        <p:txBody>
          <a:bodyPr wrap="square" lIns="0" tIns="0" rIns="0" bIns="0" rtlCol="0"/>
          <a:lstStyle/>
          <a:p>
            <a:endParaRPr sz="818"/>
          </a:p>
        </p:txBody>
      </p:sp>
      <p:sp>
        <p:nvSpPr>
          <p:cNvPr id="11" name="object 11"/>
          <p:cNvSpPr/>
          <p:nvPr/>
        </p:nvSpPr>
        <p:spPr>
          <a:xfrm>
            <a:off x="926987" y="5972024"/>
            <a:ext cx="55442" cy="265657"/>
          </a:xfrm>
          <a:custGeom>
            <a:avLst/>
            <a:gdLst/>
            <a:ahLst/>
            <a:cxnLst/>
            <a:rect l="l" t="t" r="r" b="b"/>
            <a:pathLst>
              <a:path w="121919" h="584200">
                <a:moveTo>
                  <a:pt x="0" y="0"/>
                </a:moveTo>
                <a:lnTo>
                  <a:pt x="121419" y="0"/>
                </a:lnTo>
                <a:lnTo>
                  <a:pt x="121419" y="583879"/>
                </a:lnTo>
                <a:lnTo>
                  <a:pt x="0" y="583879"/>
                </a:lnTo>
                <a:lnTo>
                  <a:pt x="0" y="0"/>
                </a:lnTo>
                <a:close/>
              </a:path>
            </a:pathLst>
          </a:custGeom>
          <a:solidFill>
            <a:srgbClr val="55C4D1"/>
          </a:solidFill>
        </p:spPr>
        <p:txBody>
          <a:bodyPr wrap="square" lIns="0" tIns="0" rIns="0" bIns="0" rtlCol="0"/>
          <a:lstStyle/>
          <a:p>
            <a:endParaRPr sz="818"/>
          </a:p>
        </p:txBody>
      </p:sp>
      <p:sp>
        <p:nvSpPr>
          <p:cNvPr id="12" name="object 12"/>
          <p:cNvSpPr/>
          <p:nvPr/>
        </p:nvSpPr>
        <p:spPr>
          <a:xfrm>
            <a:off x="1000607" y="5965217"/>
            <a:ext cx="141491" cy="279229"/>
          </a:xfrm>
          <a:custGeom>
            <a:avLst/>
            <a:gdLst/>
            <a:ahLst/>
            <a:cxnLst/>
            <a:rect l="l" t="t" r="r" b="b"/>
            <a:pathLst>
              <a:path w="311150" h="614044">
                <a:moveTo>
                  <a:pt x="161892" y="0"/>
                </a:moveTo>
                <a:lnTo>
                  <a:pt x="108265" y="14970"/>
                </a:lnTo>
                <a:lnTo>
                  <a:pt x="54638" y="76007"/>
                </a:lnTo>
                <a:lnTo>
                  <a:pt x="14165" y="168138"/>
                </a:lnTo>
                <a:lnTo>
                  <a:pt x="0" y="306334"/>
                </a:lnTo>
                <a:lnTo>
                  <a:pt x="14165" y="444531"/>
                </a:lnTo>
                <a:lnTo>
                  <a:pt x="54638" y="536661"/>
                </a:lnTo>
                <a:lnTo>
                  <a:pt x="108265" y="598850"/>
                </a:lnTo>
                <a:lnTo>
                  <a:pt x="161892" y="613821"/>
                </a:lnTo>
                <a:lnTo>
                  <a:pt x="202365" y="598850"/>
                </a:lnTo>
                <a:lnTo>
                  <a:pt x="242838" y="582727"/>
                </a:lnTo>
                <a:lnTo>
                  <a:pt x="283312" y="536661"/>
                </a:lnTo>
                <a:lnTo>
                  <a:pt x="294074" y="506718"/>
                </a:lnTo>
                <a:lnTo>
                  <a:pt x="176058" y="506718"/>
                </a:lnTo>
                <a:lnTo>
                  <a:pt x="161892" y="490596"/>
                </a:lnTo>
                <a:lnTo>
                  <a:pt x="148738" y="460653"/>
                </a:lnTo>
                <a:lnTo>
                  <a:pt x="135584" y="322457"/>
                </a:lnTo>
                <a:lnTo>
                  <a:pt x="148738" y="138195"/>
                </a:lnTo>
                <a:lnTo>
                  <a:pt x="148738" y="107101"/>
                </a:lnTo>
                <a:lnTo>
                  <a:pt x="176058" y="92129"/>
                </a:lnTo>
                <a:lnTo>
                  <a:pt x="289020" y="92129"/>
                </a:lnTo>
                <a:lnTo>
                  <a:pt x="283312" y="61036"/>
                </a:lnTo>
                <a:lnTo>
                  <a:pt x="242838" y="14970"/>
                </a:lnTo>
                <a:lnTo>
                  <a:pt x="161892" y="0"/>
                </a:lnTo>
                <a:close/>
              </a:path>
              <a:path w="311150" h="614044">
                <a:moveTo>
                  <a:pt x="216531" y="368523"/>
                </a:moveTo>
                <a:lnTo>
                  <a:pt x="202365" y="460653"/>
                </a:lnTo>
                <a:lnTo>
                  <a:pt x="189211" y="490596"/>
                </a:lnTo>
                <a:lnTo>
                  <a:pt x="176058" y="506718"/>
                </a:lnTo>
                <a:lnTo>
                  <a:pt x="294074" y="506718"/>
                </a:lnTo>
                <a:lnTo>
                  <a:pt x="310631" y="460653"/>
                </a:lnTo>
                <a:lnTo>
                  <a:pt x="310631" y="383494"/>
                </a:lnTo>
                <a:lnTo>
                  <a:pt x="216531" y="368523"/>
                </a:lnTo>
                <a:close/>
              </a:path>
              <a:path w="311150" h="614044">
                <a:moveTo>
                  <a:pt x="289020" y="92129"/>
                </a:moveTo>
                <a:lnTo>
                  <a:pt x="176058" y="92129"/>
                </a:lnTo>
                <a:lnTo>
                  <a:pt x="189211" y="107101"/>
                </a:lnTo>
                <a:lnTo>
                  <a:pt x="189211" y="122072"/>
                </a:lnTo>
                <a:lnTo>
                  <a:pt x="202365" y="230326"/>
                </a:lnTo>
                <a:lnTo>
                  <a:pt x="310631" y="214203"/>
                </a:lnTo>
                <a:lnTo>
                  <a:pt x="297477" y="138195"/>
                </a:lnTo>
                <a:lnTo>
                  <a:pt x="289020" y="92129"/>
                </a:lnTo>
                <a:close/>
              </a:path>
            </a:pathLst>
          </a:custGeom>
          <a:solidFill>
            <a:srgbClr val="55C4D1"/>
          </a:solidFill>
        </p:spPr>
        <p:txBody>
          <a:bodyPr wrap="square" lIns="0" tIns="0" rIns="0" bIns="0" rtlCol="0"/>
          <a:lstStyle/>
          <a:p>
            <a:endParaRPr sz="818"/>
          </a:p>
        </p:txBody>
      </p:sp>
      <p:sp>
        <p:nvSpPr>
          <p:cNvPr id="13" name="object 13"/>
          <p:cNvSpPr/>
          <p:nvPr/>
        </p:nvSpPr>
        <p:spPr>
          <a:xfrm>
            <a:off x="1160267" y="5860477"/>
            <a:ext cx="147267" cy="377118"/>
          </a:xfrm>
          <a:custGeom>
            <a:avLst/>
            <a:gdLst/>
            <a:ahLst/>
            <a:cxnLst/>
            <a:rect l="l" t="t" r="r" b="b"/>
            <a:pathLst>
              <a:path w="323850" h="829309">
                <a:moveTo>
                  <a:pt x="121419" y="0"/>
                </a:moveTo>
                <a:lnTo>
                  <a:pt x="0" y="0"/>
                </a:lnTo>
                <a:lnTo>
                  <a:pt x="0" y="829177"/>
                </a:lnTo>
                <a:lnTo>
                  <a:pt x="121419" y="829177"/>
                </a:lnTo>
                <a:lnTo>
                  <a:pt x="121419" y="628793"/>
                </a:lnTo>
                <a:lnTo>
                  <a:pt x="148738" y="567756"/>
                </a:lnTo>
                <a:lnTo>
                  <a:pt x="264449" y="567756"/>
                </a:lnTo>
                <a:lnTo>
                  <a:pt x="236481" y="444531"/>
                </a:lnTo>
                <a:lnTo>
                  <a:pt x="121419" y="444531"/>
                </a:lnTo>
                <a:lnTo>
                  <a:pt x="121419" y="0"/>
                </a:lnTo>
                <a:close/>
              </a:path>
              <a:path w="323850" h="829309">
                <a:moveTo>
                  <a:pt x="264449" y="567756"/>
                </a:moveTo>
                <a:lnTo>
                  <a:pt x="148738" y="567756"/>
                </a:lnTo>
                <a:lnTo>
                  <a:pt x="202365" y="829177"/>
                </a:lnTo>
                <a:lnTo>
                  <a:pt x="323785" y="829177"/>
                </a:lnTo>
                <a:lnTo>
                  <a:pt x="264449" y="567756"/>
                </a:lnTo>
                <a:close/>
              </a:path>
              <a:path w="323850" h="829309">
                <a:moveTo>
                  <a:pt x="310631" y="245298"/>
                </a:moveTo>
                <a:lnTo>
                  <a:pt x="215519" y="245298"/>
                </a:lnTo>
                <a:lnTo>
                  <a:pt x="121419" y="444531"/>
                </a:lnTo>
                <a:lnTo>
                  <a:pt x="236481" y="444531"/>
                </a:lnTo>
                <a:lnTo>
                  <a:pt x="229685" y="414588"/>
                </a:lnTo>
                <a:lnTo>
                  <a:pt x="310631" y="245298"/>
                </a:lnTo>
                <a:close/>
              </a:path>
            </a:pathLst>
          </a:custGeom>
          <a:solidFill>
            <a:srgbClr val="55C4D1"/>
          </a:solidFill>
        </p:spPr>
        <p:txBody>
          <a:bodyPr wrap="square" lIns="0" tIns="0" rIns="0" bIns="0" rtlCol="0"/>
          <a:lstStyle/>
          <a:p>
            <a:endParaRPr sz="818"/>
          </a:p>
        </p:txBody>
      </p:sp>
      <p:sp>
        <p:nvSpPr>
          <p:cNvPr id="14" name="object 14"/>
          <p:cNvSpPr/>
          <p:nvPr/>
        </p:nvSpPr>
        <p:spPr>
          <a:xfrm>
            <a:off x="1331889" y="5860477"/>
            <a:ext cx="178164" cy="377118"/>
          </a:xfrm>
          <a:custGeom>
            <a:avLst/>
            <a:gdLst/>
            <a:ahLst/>
            <a:cxnLst/>
            <a:rect l="l" t="t" r="r" b="b"/>
            <a:pathLst>
              <a:path w="391794" h="829309">
                <a:moveTo>
                  <a:pt x="135584" y="0"/>
                </a:moveTo>
                <a:lnTo>
                  <a:pt x="0" y="0"/>
                </a:lnTo>
                <a:lnTo>
                  <a:pt x="0" y="829177"/>
                </a:lnTo>
                <a:lnTo>
                  <a:pt x="135584" y="829177"/>
                </a:lnTo>
                <a:lnTo>
                  <a:pt x="135584" y="582727"/>
                </a:lnTo>
                <a:lnTo>
                  <a:pt x="176058" y="460654"/>
                </a:lnTo>
                <a:lnTo>
                  <a:pt x="310631" y="460654"/>
                </a:lnTo>
                <a:lnTo>
                  <a:pt x="283565" y="337429"/>
                </a:lnTo>
                <a:lnTo>
                  <a:pt x="135584" y="337429"/>
                </a:lnTo>
                <a:lnTo>
                  <a:pt x="135584" y="0"/>
                </a:lnTo>
                <a:close/>
              </a:path>
              <a:path w="391794" h="829309">
                <a:moveTo>
                  <a:pt x="310631" y="460654"/>
                </a:moveTo>
                <a:lnTo>
                  <a:pt x="189211" y="460654"/>
                </a:lnTo>
                <a:lnTo>
                  <a:pt x="257005" y="829177"/>
                </a:lnTo>
                <a:lnTo>
                  <a:pt x="391578" y="829177"/>
                </a:lnTo>
                <a:lnTo>
                  <a:pt x="310631" y="460654"/>
                </a:lnTo>
                <a:close/>
              </a:path>
              <a:path w="391794" h="829309">
                <a:moveTo>
                  <a:pt x="364258" y="0"/>
                </a:moveTo>
                <a:lnTo>
                  <a:pt x="242838" y="0"/>
                </a:lnTo>
                <a:lnTo>
                  <a:pt x="135584" y="337429"/>
                </a:lnTo>
                <a:lnTo>
                  <a:pt x="283565" y="337429"/>
                </a:lnTo>
                <a:lnTo>
                  <a:pt x="270158" y="276392"/>
                </a:lnTo>
                <a:lnTo>
                  <a:pt x="364258" y="0"/>
                </a:lnTo>
                <a:close/>
              </a:path>
            </a:pathLst>
          </a:custGeom>
          <a:solidFill>
            <a:srgbClr val="0559AA"/>
          </a:solidFill>
        </p:spPr>
        <p:txBody>
          <a:bodyPr wrap="square" lIns="0" tIns="0" rIns="0" bIns="0" rtlCol="0"/>
          <a:lstStyle/>
          <a:p>
            <a:endParaRPr sz="818"/>
          </a:p>
        </p:txBody>
      </p:sp>
      <p:sp>
        <p:nvSpPr>
          <p:cNvPr id="15" name="object 15"/>
          <p:cNvSpPr/>
          <p:nvPr/>
        </p:nvSpPr>
        <p:spPr>
          <a:xfrm>
            <a:off x="1522377" y="5860477"/>
            <a:ext cx="55442" cy="55730"/>
          </a:xfrm>
          <a:custGeom>
            <a:avLst/>
            <a:gdLst/>
            <a:ahLst/>
            <a:cxnLst/>
            <a:rect l="l" t="t" r="r" b="b"/>
            <a:pathLst>
              <a:path w="121919" h="122555">
                <a:moveTo>
                  <a:pt x="0" y="0"/>
                </a:moveTo>
                <a:lnTo>
                  <a:pt x="121419" y="0"/>
                </a:lnTo>
                <a:lnTo>
                  <a:pt x="121419" y="122073"/>
                </a:lnTo>
                <a:lnTo>
                  <a:pt x="0" y="122073"/>
                </a:lnTo>
                <a:lnTo>
                  <a:pt x="0" y="0"/>
                </a:lnTo>
                <a:close/>
              </a:path>
            </a:pathLst>
          </a:custGeom>
          <a:solidFill>
            <a:srgbClr val="0559AA"/>
          </a:solidFill>
        </p:spPr>
        <p:txBody>
          <a:bodyPr wrap="square" lIns="0" tIns="0" rIns="0" bIns="0" rtlCol="0"/>
          <a:lstStyle/>
          <a:p>
            <a:endParaRPr sz="818"/>
          </a:p>
        </p:txBody>
      </p:sp>
      <p:sp>
        <p:nvSpPr>
          <p:cNvPr id="16" name="object 16"/>
          <p:cNvSpPr/>
          <p:nvPr/>
        </p:nvSpPr>
        <p:spPr>
          <a:xfrm>
            <a:off x="1522377" y="5972024"/>
            <a:ext cx="55442" cy="265657"/>
          </a:xfrm>
          <a:custGeom>
            <a:avLst/>
            <a:gdLst/>
            <a:ahLst/>
            <a:cxnLst/>
            <a:rect l="l" t="t" r="r" b="b"/>
            <a:pathLst>
              <a:path w="121919" h="584200">
                <a:moveTo>
                  <a:pt x="0" y="0"/>
                </a:moveTo>
                <a:lnTo>
                  <a:pt x="121419" y="0"/>
                </a:lnTo>
                <a:lnTo>
                  <a:pt x="121419" y="583879"/>
                </a:lnTo>
                <a:lnTo>
                  <a:pt x="0" y="583879"/>
                </a:lnTo>
                <a:lnTo>
                  <a:pt x="0" y="0"/>
                </a:lnTo>
                <a:close/>
              </a:path>
            </a:pathLst>
          </a:custGeom>
          <a:solidFill>
            <a:srgbClr val="0559AA"/>
          </a:solidFill>
        </p:spPr>
        <p:txBody>
          <a:bodyPr wrap="square" lIns="0" tIns="0" rIns="0" bIns="0" rtlCol="0"/>
          <a:lstStyle/>
          <a:p>
            <a:endParaRPr sz="818"/>
          </a:p>
        </p:txBody>
      </p:sp>
      <p:sp>
        <p:nvSpPr>
          <p:cNvPr id="17" name="object 17"/>
          <p:cNvSpPr/>
          <p:nvPr/>
        </p:nvSpPr>
        <p:spPr>
          <a:xfrm>
            <a:off x="1601978" y="5860477"/>
            <a:ext cx="147267" cy="384048"/>
          </a:xfrm>
          <a:custGeom>
            <a:avLst/>
            <a:gdLst/>
            <a:ahLst/>
            <a:cxnLst/>
            <a:rect l="l" t="t" r="r" b="b"/>
            <a:pathLst>
              <a:path w="323850" h="844550">
                <a:moveTo>
                  <a:pt x="121420" y="230327"/>
                </a:moveTo>
                <a:lnTo>
                  <a:pt x="67793" y="245298"/>
                </a:lnTo>
                <a:lnTo>
                  <a:pt x="27320" y="306334"/>
                </a:lnTo>
                <a:lnTo>
                  <a:pt x="0" y="398466"/>
                </a:lnTo>
                <a:lnTo>
                  <a:pt x="0" y="659887"/>
                </a:lnTo>
                <a:lnTo>
                  <a:pt x="27320" y="752018"/>
                </a:lnTo>
                <a:lnTo>
                  <a:pt x="53626" y="813055"/>
                </a:lnTo>
                <a:lnTo>
                  <a:pt x="80946" y="829177"/>
                </a:lnTo>
                <a:lnTo>
                  <a:pt x="121420" y="844148"/>
                </a:lnTo>
                <a:lnTo>
                  <a:pt x="175046" y="829177"/>
                </a:lnTo>
                <a:lnTo>
                  <a:pt x="202366" y="783112"/>
                </a:lnTo>
                <a:lnTo>
                  <a:pt x="323785" y="783112"/>
                </a:lnTo>
                <a:lnTo>
                  <a:pt x="323785" y="737046"/>
                </a:lnTo>
                <a:lnTo>
                  <a:pt x="148739" y="737046"/>
                </a:lnTo>
                <a:lnTo>
                  <a:pt x="134573" y="705952"/>
                </a:lnTo>
                <a:lnTo>
                  <a:pt x="121420" y="536662"/>
                </a:lnTo>
                <a:lnTo>
                  <a:pt x="134573" y="352400"/>
                </a:lnTo>
                <a:lnTo>
                  <a:pt x="148739" y="322457"/>
                </a:lnTo>
                <a:lnTo>
                  <a:pt x="202366" y="322457"/>
                </a:lnTo>
                <a:lnTo>
                  <a:pt x="202366" y="276392"/>
                </a:lnTo>
                <a:lnTo>
                  <a:pt x="175046" y="245298"/>
                </a:lnTo>
                <a:lnTo>
                  <a:pt x="121420" y="230327"/>
                </a:lnTo>
                <a:close/>
              </a:path>
              <a:path w="323850" h="844550">
                <a:moveTo>
                  <a:pt x="323785" y="783112"/>
                </a:moveTo>
                <a:lnTo>
                  <a:pt x="202366" y="783112"/>
                </a:lnTo>
                <a:lnTo>
                  <a:pt x="202366" y="829177"/>
                </a:lnTo>
                <a:lnTo>
                  <a:pt x="323785" y="829177"/>
                </a:lnTo>
                <a:lnTo>
                  <a:pt x="323785" y="783112"/>
                </a:lnTo>
                <a:close/>
              </a:path>
              <a:path w="323850" h="844550">
                <a:moveTo>
                  <a:pt x="323785" y="0"/>
                </a:moveTo>
                <a:lnTo>
                  <a:pt x="202366" y="0"/>
                </a:lnTo>
                <a:lnTo>
                  <a:pt x="202366" y="720923"/>
                </a:lnTo>
                <a:lnTo>
                  <a:pt x="189213" y="737046"/>
                </a:lnTo>
                <a:lnTo>
                  <a:pt x="323785" y="737046"/>
                </a:lnTo>
                <a:lnTo>
                  <a:pt x="323785" y="0"/>
                </a:lnTo>
                <a:close/>
              </a:path>
              <a:path w="323850" h="844550">
                <a:moveTo>
                  <a:pt x="202366" y="322457"/>
                </a:moveTo>
                <a:lnTo>
                  <a:pt x="189213" y="322457"/>
                </a:lnTo>
                <a:lnTo>
                  <a:pt x="202366" y="337429"/>
                </a:lnTo>
                <a:lnTo>
                  <a:pt x="202366" y="322457"/>
                </a:lnTo>
                <a:close/>
              </a:path>
            </a:pathLst>
          </a:custGeom>
          <a:solidFill>
            <a:srgbClr val="0559AA"/>
          </a:solidFill>
        </p:spPr>
        <p:txBody>
          <a:bodyPr wrap="square" lIns="0" tIns="0" rIns="0" bIns="0" rtlCol="0"/>
          <a:lstStyle/>
          <a:p>
            <a:endParaRPr sz="818"/>
          </a:p>
        </p:txBody>
      </p:sp>
      <p:sp>
        <p:nvSpPr>
          <p:cNvPr id="18" name="object 18"/>
          <p:cNvSpPr/>
          <p:nvPr/>
        </p:nvSpPr>
        <p:spPr>
          <a:xfrm>
            <a:off x="1767619" y="5965217"/>
            <a:ext cx="134850" cy="279229"/>
          </a:xfrm>
          <a:custGeom>
            <a:avLst/>
            <a:gdLst/>
            <a:ahLst/>
            <a:cxnLst/>
            <a:rect l="l" t="t" r="r" b="b"/>
            <a:pathLst>
              <a:path w="296544" h="614044">
                <a:moveTo>
                  <a:pt x="94100" y="414588"/>
                </a:moveTo>
                <a:lnTo>
                  <a:pt x="0" y="429560"/>
                </a:lnTo>
                <a:lnTo>
                  <a:pt x="13154" y="506718"/>
                </a:lnTo>
                <a:lnTo>
                  <a:pt x="40473" y="567755"/>
                </a:lnTo>
                <a:lnTo>
                  <a:pt x="80946" y="598850"/>
                </a:lnTo>
                <a:lnTo>
                  <a:pt x="148739" y="613821"/>
                </a:lnTo>
                <a:lnTo>
                  <a:pt x="215519" y="598850"/>
                </a:lnTo>
                <a:lnTo>
                  <a:pt x="296466" y="506718"/>
                </a:lnTo>
                <a:lnTo>
                  <a:pt x="134573" y="506718"/>
                </a:lnTo>
                <a:lnTo>
                  <a:pt x="108266" y="490596"/>
                </a:lnTo>
                <a:lnTo>
                  <a:pt x="94100" y="414588"/>
                </a:lnTo>
                <a:close/>
              </a:path>
              <a:path w="296544" h="614044">
                <a:moveTo>
                  <a:pt x="148739" y="0"/>
                </a:moveTo>
                <a:lnTo>
                  <a:pt x="94100" y="14970"/>
                </a:lnTo>
                <a:lnTo>
                  <a:pt x="53627" y="46064"/>
                </a:lnTo>
                <a:lnTo>
                  <a:pt x="27320" y="92129"/>
                </a:lnTo>
                <a:lnTo>
                  <a:pt x="13154" y="168138"/>
                </a:lnTo>
                <a:lnTo>
                  <a:pt x="13154" y="230326"/>
                </a:lnTo>
                <a:lnTo>
                  <a:pt x="40473" y="276391"/>
                </a:lnTo>
                <a:lnTo>
                  <a:pt x="108266" y="352399"/>
                </a:lnTo>
                <a:lnTo>
                  <a:pt x="161893" y="398465"/>
                </a:lnTo>
                <a:lnTo>
                  <a:pt x="189212" y="429560"/>
                </a:lnTo>
                <a:lnTo>
                  <a:pt x="202366" y="460653"/>
                </a:lnTo>
                <a:lnTo>
                  <a:pt x="189212" y="490596"/>
                </a:lnTo>
                <a:lnTo>
                  <a:pt x="161893" y="506718"/>
                </a:lnTo>
                <a:lnTo>
                  <a:pt x="296466" y="506718"/>
                </a:lnTo>
                <a:lnTo>
                  <a:pt x="296466" y="368523"/>
                </a:lnTo>
                <a:lnTo>
                  <a:pt x="270159" y="322457"/>
                </a:lnTo>
                <a:lnTo>
                  <a:pt x="202366" y="260269"/>
                </a:lnTo>
                <a:lnTo>
                  <a:pt x="134573" y="214203"/>
                </a:lnTo>
                <a:lnTo>
                  <a:pt x="121419" y="184261"/>
                </a:lnTo>
                <a:lnTo>
                  <a:pt x="108266" y="153166"/>
                </a:lnTo>
                <a:lnTo>
                  <a:pt x="121419" y="107101"/>
                </a:lnTo>
                <a:lnTo>
                  <a:pt x="148739" y="92129"/>
                </a:lnTo>
                <a:lnTo>
                  <a:pt x="270159" y="92129"/>
                </a:lnTo>
                <a:lnTo>
                  <a:pt x="242839" y="46064"/>
                </a:lnTo>
                <a:lnTo>
                  <a:pt x="202366" y="14970"/>
                </a:lnTo>
                <a:lnTo>
                  <a:pt x="148739" y="0"/>
                </a:lnTo>
                <a:close/>
              </a:path>
              <a:path w="296544" h="614044">
                <a:moveTo>
                  <a:pt x="270159" y="92129"/>
                </a:moveTo>
                <a:lnTo>
                  <a:pt x="148739" y="92129"/>
                </a:lnTo>
                <a:lnTo>
                  <a:pt x="175046" y="107101"/>
                </a:lnTo>
                <a:lnTo>
                  <a:pt x="189212" y="122072"/>
                </a:lnTo>
                <a:lnTo>
                  <a:pt x="202366" y="168138"/>
                </a:lnTo>
                <a:lnTo>
                  <a:pt x="283312" y="153166"/>
                </a:lnTo>
                <a:lnTo>
                  <a:pt x="270159" y="92129"/>
                </a:lnTo>
                <a:close/>
              </a:path>
            </a:pathLst>
          </a:custGeom>
          <a:solidFill>
            <a:srgbClr val="0559AA"/>
          </a:solidFill>
        </p:spPr>
        <p:txBody>
          <a:bodyPr wrap="square" lIns="0" tIns="0" rIns="0" bIns="0" rtlCol="0"/>
          <a:lstStyle/>
          <a:p>
            <a:endParaRPr sz="818"/>
          </a:p>
        </p:txBody>
      </p:sp>
      <p:sp>
        <p:nvSpPr>
          <p:cNvPr id="19" name="object 19"/>
          <p:cNvSpPr/>
          <p:nvPr/>
        </p:nvSpPr>
        <p:spPr>
          <a:xfrm>
            <a:off x="1847220" y="5860477"/>
            <a:ext cx="43251" cy="62842"/>
          </a:xfrm>
          <a:prstGeom prst="rect">
            <a:avLst/>
          </a:prstGeom>
          <a:blipFill>
            <a:blip r:embed="rId4" cstate="print"/>
            <a:stretch>
              <a:fillRect/>
            </a:stretch>
          </a:blipFill>
        </p:spPr>
        <p:txBody>
          <a:bodyPr wrap="square" lIns="0" tIns="0" rIns="0" bIns="0" rtlCol="0"/>
          <a:lstStyle/>
          <a:p>
            <a:endParaRPr sz="818"/>
          </a:p>
        </p:txBody>
      </p:sp>
      <p:sp>
        <p:nvSpPr>
          <p:cNvPr id="20" name="object 20"/>
          <p:cNvSpPr/>
          <p:nvPr/>
        </p:nvSpPr>
        <p:spPr>
          <a:xfrm>
            <a:off x="755365" y="6370029"/>
            <a:ext cx="92114" cy="118968"/>
          </a:xfrm>
          <a:custGeom>
            <a:avLst/>
            <a:gdLst/>
            <a:ahLst/>
            <a:cxnLst/>
            <a:rect l="l" t="t" r="r" b="b"/>
            <a:pathLst>
              <a:path w="202565" h="261619">
                <a:moveTo>
                  <a:pt x="161892" y="245298"/>
                </a:moveTo>
                <a:lnTo>
                  <a:pt x="40473" y="245298"/>
                </a:lnTo>
                <a:lnTo>
                  <a:pt x="40473" y="261421"/>
                </a:lnTo>
                <a:lnTo>
                  <a:pt x="161892" y="261421"/>
                </a:lnTo>
                <a:lnTo>
                  <a:pt x="161892" y="245298"/>
                </a:lnTo>
                <a:close/>
              </a:path>
              <a:path w="202565" h="261619">
                <a:moveTo>
                  <a:pt x="121419" y="14971"/>
                </a:moveTo>
                <a:lnTo>
                  <a:pt x="80946" y="14971"/>
                </a:lnTo>
                <a:lnTo>
                  <a:pt x="80946" y="245298"/>
                </a:lnTo>
                <a:lnTo>
                  <a:pt x="121419" y="245298"/>
                </a:lnTo>
                <a:lnTo>
                  <a:pt x="121419" y="14971"/>
                </a:lnTo>
                <a:close/>
              </a:path>
              <a:path w="202565" h="261619">
                <a:moveTo>
                  <a:pt x="13153" y="0"/>
                </a:moveTo>
                <a:lnTo>
                  <a:pt x="0" y="0"/>
                </a:lnTo>
                <a:lnTo>
                  <a:pt x="0" y="61036"/>
                </a:lnTo>
                <a:lnTo>
                  <a:pt x="13153" y="31094"/>
                </a:lnTo>
                <a:lnTo>
                  <a:pt x="40473" y="14971"/>
                </a:lnTo>
                <a:lnTo>
                  <a:pt x="27319" y="14971"/>
                </a:lnTo>
                <a:lnTo>
                  <a:pt x="13153" y="0"/>
                </a:lnTo>
                <a:close/>
              </a:path>
              <a:path w="202565" h="261619">
                <a:moveTo>
                  <a:pt x="202365" y="0"/>
                </a:moveTo>
                <a:lnTo>
                  <a:pt x="189211" y="0"/>
                </a:lnTo>
                <a:lnTo>
                  <a:pt x="175046" y="14971"/>
                </a:lnTo>
                <a:lnTo>
                  <a:pt x="161892" y="14971"/>
                </a:lnTo>
                <a:lnTo>
                  <a:pt x="189211" y="31094"/>
                </a:lnTo>
                <a:lnTo>
                  <a:pt x="202365" y="61036"/>
                </a:lnTo>
                <a:lnTo>
                  <a:pt x="202365" y="0"/>
                </a:lnTo>
                <a:close/>
              </a:path>
            </a:pathLst>
          </a:custGeom>
          <a:solidFill>
            <a:srgbClr val="0559AA"/>
          </a:solidFill>
        </p:spPr>
        <p:txBody>
          <a:bodyPr wrap="square" lIns="0" tIns="0" rIns="0" bIns="0" rtlCol="0"/>
          <a:lstStyle/>
          <a:p>
            <a:endParaRPr sz="818"/>
          </a:p>
        </p:txBody>
      </p:sp>
      <p:sp>
        <p:nvSpPr>
          <p:cNvPr id="21" name="object 21"/>
          <p:cNvSpPr/>
          <p:nvPr/>
        </p:nvSpPr>
        <p:spPr>
          <a:xfrm>
            <a:off x="859811" y="6370029"/>
            <a:ext cx="116658" cy="118968"/>
          </a:xfrm>
          <a:custGeom>
            <a:avLst/>
            <a:gdLst/>
            <a:ahLst/>
            <a:cxnLst/>
            <a:rect l="l" t="t" r="r" b="b"/>
            <a:pathLst>
              <a:path w="256540" h="261619">
                <a:moveTo>
                  <a:pt x="107253" y="245298"/>
                </a:moveTo>
                <a:lnTo>
                  <a:pt x="0" y="245298"/>
                </a:lnTo>
                <a:lnTo>
                  <a:pt x="0" y="261421"/>
                </a:lnTo>
                <a:lnTo>
                  <a:pt x="107253" y="261421"/>
                </a:lnTo>
                <a:lnTo>
                  <a:pt x="107253" y="245298"/>
                </a:lnTo>
                <a:close/>
              </a:path>
              <a:path w="256540" h="261619">
                <a:moveTo>
                  <a:pt x="255992" y="245298"/>
                </a:moveTo>
                <a:lnTo>
                  <a:pt x="147727" y="245298"/>
                </a:lnTo>
                <a:lnTo>
                  <a:pt x="147727" y="261421"/>
                </a:lnTo>
                <a:lnTo>
                  <a:pt x="255992" y="261421"/>
                </a:lnTo>
                <a:lnTo>
                  <a:pt x="255992" y="245298"/>
                </a:lnTo>
                <a:close/>
              </a:path>
              <a:path w="256540" h="261619">
                <a:moveTo>
                  <a:pt x="107253" y="0"/>
                </a:moveTo>
                <a:lnTo>
                  <a:pt x="0" y="14971"/>
                </a:lnTo>
                <a:lnTo>
                  <a:pt x="26307" y="31094"/>
                </a:lnTo>
                <a:lnTo>
                  <a:pt x="40473" y="61036"/>
                </a:lnTo>
                <a:lnTo>
                  <a:pt x="40473" y="215355"/>
                </a:lnTo>
                <a:lnTo>
                  <a:pt x="26307" y="245298"/>
                </a:lnTo>
                <a:lnTo>
                  <a:pt x="80946" y="245298"/>
                </a:lnTo>
                <a:lnTo>
                  <a:pt x="66780" y="215355"/>
                </a:lnTo>
                <a:lnTo>
                  <a:pt x="66780" y="138196"/>
                </a:lnTo>
                <a:lnTo>
                  <a:pt x="228673" y="138196"/>
                </a:lnTo>
                <a:lnTo>
                  <a:pt x="228673" y="123225"/>
                </a:lnTo>
                <a:lnTo>
                  <a:pt x="66780" y="123225"/>
                </a:lnTo>
                <a:lnTo>
                  <a:pt x="66780" y="61036"/>
                </a:lnTo>
                <a:lnTo>
                  <a:pt x="80946" y="31094"/>
                </a:lnTo>
                <a:lnTo>
                  <a:pt x="107253" y="14971"/>
                </a:lnTo>
                <a:lnTo>
                  <a:pt x="107253" y="0"/>
                </a:lnTo>
                <a:close/>
              </a:path>
              <a:path w="256540" h="261619">
                <a:moveTo>
                  <a:pt x="228673" y="138196"/>
                </a:moveTo>
                <a:lnTo>
                  <a:pt x="188200" y="138196"/>
                </a:lnTo>
                <a:lnTo>
                  <a:pt x="188200" y="215355"/>
                </a:lnTo>
                <a:lnTo>
                  <a:pt x="175046" y="245298"/>
                </a:lnTo>
                <a:lnTo>
                  <a:pt x="228673" y="245298"/>
                </a:lnTo>
                <a:lnTo>
                  <a:pt x="228673" y="138196"/>
                </a:lnTo>
                <a:close/>
              </a:path>
              <a:path w="256540" h="261619">
                <a:moveTo>
                  <a:pt x="255992" y="0"/>
                </a:moveTo>
                <a:lnTo>
                  <a:pt x="161892" y="14971"/>
                </a:lnTo>
                <a:lnTo>
                  <a:pt x="147727" y="14971"/>
                </a:lnTo>
                <a:lnTo>
                  <a:pt x="175046" y="31094"/>
                </a:lnTo>
                <a:lnTo>
                  <a:pt x="188200" y="61036"/>
                </a:lnTo>
                <a:lnTo>
                  <a:pt x="188200" y="123225"/>
                </a:lnTo>
                <a:lnTo>
                  <a:pt x="228673" y="123225"/>
                </a:lnTo>
                <a:lnTo>
                  <a:pt x="228673" y="31094"/>
                </a:lnTo>
                <a:lnTo>
                  <a:pt x="255992" y="14971"/>
                </a:lnTo>
                <a:lnTo>
                  <a:pt x="255992" y="0"/>
                </a:lnTo>
                <a:close/>
              </a:path>
            </a:pathLst>
          </a:custGeom>
          <a:solidFill>
            <a:srgbClr val="0559AA"/>
          </a:solidFill>
        </p:spPr>
        <p:txBody>
          <a:bodyPr wrap="square" lIns="0" tIns="0" rIns="0" bIns="0" rtlCol="0"/>
          <a:lstStyle/>
          <a:p>
            <a:endParaRPr sz="818"/>
          </a:p>
        </p:txBody>
      </p:sp>
      <p:sp>
        <p:nvSpPr>
          <p:cNvPr id="22" name="object 22"/>
          <p:cNvSpPr/>
          <p:nvPr/>
        </p:nvSpPr>
        <p:spPr>
          <a:xfrm>
            <a:off x="988644" y="6370029"/>
            <a:ext cx="85761" cy="118968"/>
          </a:xfrm>
          <a:custGeom>
            <a:avLst/>
            <a:gdLst/>
            <a:ahLst/>
            <a:cxnLst/>
            <a:rect l="l" t="t" r="r" b="b"/>
            <a:pathLst>
              <a:path w="188594" h="261619">
                <a:moveTo>
                  <a:pt x="188200" y="199233"/>
                </a:moveTo>
                <a:lnTo>
                  <a:pt x="161892" y="245298"/>
                </a:lnTo>
                <a:lnTo>
                  <a:pt x="0" y="245298"/>
                </a:lnTo>
                <a:lnTo>
                  <a:pt x="0" y="261421"/>
                </a:lnTo>
                <a:lnTo>
                  <a:pt x="188200" y="261421"/>
                </a:lnTo>
                <a:lnTo>
                  <a:pt x="188200" y="199233"/>
                </a:lnTo>
                <a:close/>
              </a:path>
              <a:path w="188594" h="261619">
                <a:moveTo>
                  <a:pt x="175046" y="0"/>
                </a:moveTo>
                <a:lnTo>
                  <a:pt x="0" y="0"/>
                </a:lnTo>
                <a:lnTo>
                  <a:pt x="0" y="14971"/>
                </a:lnTo>
                <a:lnTo>
                  <a:pt x="26307" y="31094"/>
                </a:lnTo>
                <a:lnTo>
                  <a:pt x="40473" y="46065"/>
                </a:lnTo>
                <a:lnTo>
                  <a:pt x="40473" y="245298"/>
                </a:lnTo>
                <a:lnTo>
                  <a:pt x="80946" y="245298"/>
                </a:lnTo>
                <a:lnTo>
                  <a:pt x="80946" y="138196"/>
                </a:lnTo>
                <a:lnTo>
                  <a:pt x="175046" y="138196"/>
                </a:lnTo>
                <a:lnTo>
                  <a:pt x="175046" y="123225"/>
                </a:lnTo>
                <a:lnTo>
                  <a:pt x="80946" y="123225"/>
                </a:lnTo>
                <a:lnTo>
                  <a:pt x="80946" y="14971"/>
                </a:lnTo>
                <a:lnTo>
                  <a:pt x="175046" y="14971"/>
                </a:lnTo>
                <a:lnTo>
                  <a:pt x="175046" y="0"/>
                </a:lnTo>
                <a:close/>
              </a:path>
              <a:path w="188594" h="261619">
                <a:moveTo>
                  <a:pt x="175046" y="138196"/>
                </a:moveTo>
                <a:lnTo>
                  <a:pt x="147727" y="138196"/>
                </a:lnTo>
                <a:lnTo>
                  <a:pt x="161892" y="169290"/>
                </a:lnTo>
                <a:lnTo>
                  <a:pt x="175046" y="169290"/>
                </a:lnTo>
                <a:lnTo>
                  <a:pt x="175046" y="138196"/>
                </a:lnTo>
                <a:close/>
              </a:path>
              <a:path w="188594" h="261619">
                <a:moveTo>
                  <a:pt x="175046" y="92130"/>
                </a:moveTo>
                <a:lnTo>
                  <a:pt x="161892" y="92130"/>
                </a:lnTo>
                <a:lnTo>
                  <a:pt x="147727" y="123225"/>
                </a:lnTo>
                <a:lnTo>
                  <a:pt x="175046" y="123225"/>
                </a:lnTo>
                <a:lnTo>
                  <a:pt x="175046" y="92130"/>
                </a:lnTo>
                <a:close/>
              </a:path>
              <a:path w="188594" h="261619">
                <a:moveTo>
                  <a:pt x="175046" y="14971"/>
                </a:moveTo>
                <a:lnTo>
                  <a:pt x="134573" y="14971"/>
                </a:lnTo>
                <a:lnTo>
                  <a:pt x="161892" y="31094"/>
                </a:lnTo>
                <a:lnTo>
                  <a:pt x="175046" y="61036"/>
                </a:lnTo>
                <a:lnTo>
                  <a:pt x="175046" y="14971"/>
                </a:lnTo>
                <a:close/>
              </a:path>
            </a:pathLst>
          </a:custGeom>
          <a:solidFill>
            <a:srgbClr val="0559AA"/>
          </a:solidFill>
        </p:spPr>
        <p:txBody>
          <a:bodyPr wrap="square" lIns="0" tIns="0" rIns="0" bIns="0" rtlCol="0"/>
          <a:lstStyle/>
          <a:p>
            <a:endParaRPr sz="818"/>
          </a:p>
        </p:txBody>
      </p:sp>
      <p:sp>
        <p:nvSpPr>
          <p:cNvPr id="23" name="object 23"/>
          <p:cNvSpPr/>
          <p:nvPr/>
        </p:nvSpPr>
        <p:spPr>
          <a:xfrm>
            <a:off x="1141863" y="6370029"/>
            <a:ext cx="123011" cy="118968"/>
          </a:xfrm>
          <a:custGeom>
            <a:avLst/>
            <a:gdLst/>
            <a:ahLst/>
            <a:cxnLst/>
            <a:rect l="l" t="t" r="r" b="b"/>
            <a:pathLst>
              <a:path w="270510" h="261619">
                <a:moveTo>
                  <a:pt x="121419" y="245298"/>
                </a:moveTo>
                <a:lnTo>
                  <a:pt x="0" y="245298"/>
                </a:lnTo>
                <a:lnTo>
                  <a:pt x="0" y="261421"/>
                </a:lnTo>
                <a:lnTo>
                  <a:pt x="121419" y="261421"/>
                </a:lnTo>
                <a:lnTo>
                  <a:pt x="121419" y="245298"/>
                </a:lnTo>
                <a:close/>
              </a:path>
              <a:path w="270510" h="261619">
                <a:moveTo>
                  <a:pt x="270158" y="245298"/>
                </a:moveTo>
                <a:lnTo>
                  <a:pt x="161892" y="245298"/>
                </a:lnTo>
                <a:lnTo>
                  <a:pt x="161892" y="261421"/>
                </a:lnTo>
                <a:lnTo>
                  <a:pt x="270158" y="261421"/>
                </a:lnTo>
                <a:lnTo>
                  <a:pt x="270158" y="245298"/>
                </a:lnTo>
                <a:close/>
              </a:path>
              <a:path w="270510" h="261619">
                <a:moveTo>
                  <a:pt x="121419" y="0"/>
                </a:moveTo>
                <a:lnTo>
                  <a:pt x="0" y="14971"/>
                </a:lnTo>
                <a:lnTo>
                  <a:pt x="40473" y="31094"/>
                </a:lnTo>
                <a:lnTo>
                  <a:pt x="40473" y="245298"/>
                </a:lnTo>
                <a:lnTo>
                  <a:pt x="80946" y="245298"/>
                </a:lnTo>
                <a:lnTo>
                  <a:pt x="80946" y="138196"/>
                </a:lnTo>
                <a:lnTo>
                  <a:pt x="229685" y="138196"/>
                </a:lnTo>
                <a:lnTo>
                  <a:pt x="229685" y="123225"/>
                </a:lnTo>
                <a:lnTo>
                  <a:pt x="80946" y="123225"/>
                </a:lnTo>
                <a:lnTo>
                  <a:pt x="80946" y="31094"/>
                </a:lnTo>
                <a:lnTo>
                  <a:pt x="121419" y="14971"/>
                </a:lnTo>
                <a:lnTo>
                  <a:pt x="121419" y="0"/>
                </a:lnTo>
                <a:close/>
              </a:path>
              <a:path w="270510" h="261619">
                <a:moveTo>
                  <a:pt x="229685" y="138196"/>
                </a:moveTo>
                <a:lnTo>
                  <a:pt x="202365" y="138196"/>
                </a:lnTo>
                <a:lnTo>
                  <a:pt x="202365" y="215355"/>
                </a:lnTo>
                <a:lnTo>
                  <a:pt x="189211" y="245298"/>
                </a:lnTo>
                <a:lnTo>
                  <a:pt x="242838" y="245298"/>
                </a:lnTo>
                <a:lnTo>
                  <a:pt x="229685" y="215355"/>
                </a:lnTo>
                <a:lnTo>
                  <a:pt x="229685" y="138196"/>
                </a:lnTo>
                <a:close/>
              </a:path>
              <a:path w="270510" h="261619">
                <a:moveTo>
                  <a:pt x="270158" y="0"/>
                </a:moveTo>
                <a:lnTo>
                  <a:pt x="175046" y="14971"/>
                </a:lnTo>
                <a:lnTo>
                  <a:pt x="161892" y="14971"/>
                </a:lnTo>
                <a:lnTo>
                  <a:pt x="189211" y="31094"/>
                </a:lnTo>
                <a:lnTo>
                  <a:pt x="202365" y="61036"/>
                </a:lnTo>
                <a:lnTo>
                  <a:pt x="202365" y="123225"/>
                </a:lnTo>
                <a:lnTo>
                  <a:pt x="229685" y="123225"/>
                </a:lnTo>
                <a:lnTo>
                  <a:pt x="229685" y="61036"/>
                </a:lnTo>
                <a:lnTo>
                  <a:pt x="242838" y="31094"/>
                </a:lnTo>
                <a:lnTo>
                  <a:pt x="270158" y="14971"/>
                </a:lnTo>
                <a:lnTo>
                  <a:pt x="270158" y="0"/>
                </a:lnTo>
                <a:close/>
              </a:path>
            </a:pathLst>
          </a:custGeom>
          <a:solidFill>
            <a:srgbClr val="0559AA"/>
          </a:solidFill>
        </p:spPr>
        <p:txBody>
          <a:bodyPr wrap="square" lIns="0" tIns="0" rIns="0" bIns="0" rtlCol="0"/>
          <a:lstStyle/>
          <a:p>
            <a:endParaRPr sz="818"/>
          </a:p>
        </p:txBody>
      </p:sp>
      <p:sp>
        <p:nvSpPr>
          <p:cNvPr id="24" name="object 24"/>
          <p:cNvSpPr/>
          <p:nvPr/>
        </p:nvSpPr>
        <p:spPr>
          <a:xfrm>
            <a:off x="1276676" y="6370029"/>
            <a:ext cx="110594" cy="118968"/>
          </a:xfrm>
          <a:custGeom>
            <a:avLst/>
            <a:gdLst/>
            <a:ahLst/>
            <a:cxnLst/>
            <a:rect l="l" t="t" r="r" b="b"/>
            <a:pathLst>
              <a:path w="243205" h="261619">
                <a:moveTo>
                  <a:pt x="40473" y="123225"/>
                </a:moveTo>
                <a:lnTo>
                  <a:pt x="14165" y="132956"/>
                </a:lnTo>
                <a:lnTo>
                  <a:pt x="14165" y="138196"/>
                </a:lnTo>
                <a:lnTo>
                  <a:pt x="0" y="138196"/>
                </a:lnTo>
                <a:lnTo>
                  <a:pt x="14165" y="184261"/>
                </a:lnTo>
                <a:lnTo>
                  <a:pt x="40473" y="230326"/>
                </a:lnTo>
                <a:lnTo>
                  <a:pt x="80946" y="261421"/>
                </a:lnTo>
                <a:lnTo>
                  <a:pt x="121419" y="261421"/>
                </a:lnTo>
                <a:lnTo>
                  <a:pt x="95111" y="245298"/>
                </a:lnTo>
                <a:lnTo>
                  <a:pt x="67792" y="230326"/>
                </a:lnTo>
                <a:lnTo>
                  <a:pt x="40473" y="199233"/>
                </a:lnTo>
                <a:lnTo>
                  <a:pt x="40473" y="123225"/>
                </a:lnTo>
                <a:close/>
              </a:path>
              <a:path w="243205" h="261619">
                <a:moveTo>
                  <a:pt x="161892" y="0"/>
                </a:moveTo>
                <a:lnTo>
                  <a:pt x="121419" y="0"/>
                </a:lnTo>
                <a:lnTo>
                  <a:pt x="161892" y="14971"/>
                </a:lnTo>
                <a:lnTo>
                  <a:pt x="189212" y="46065"/>
                </a:lnTo>
                <a:lnTo>
                  <a:pt x="202366" y="77159"/>
                </a:lnTo>
                <a:lnTo>
                  <a:pt x="202366" y="184261"/>
                </a:lnTo>
                <a:lnTo>
                  <a:pt x="176058" y="230326"/>
                </a:lnTo>
                <a:lnTo>
                  <a:pt x="148738" y="245298"/>
                </a:lnTo>
                <a:lnTo>
                  <a:pt x="121419" y="261421"/>
                </a:lnTo>
                <a:lnTo>
                  <a:pt x="161892" y="261421"/>
                </a:lnTo>
                <a:lnTo>
                  <a:pt x="202366" y="230326"/>
                </a:lnTo>
                <a:lnTo>
                  <a:pt x="229685" y="184261"/>
                </a:lnTo>
                <a:lnTo>
                  <a:pt x="242839" y="138196"/>
                </a:lnTo>
                <a:lnTo>
                  <a:pt x="229685" y="77159"/>
                </a:lnTo>
                <a:lnTo>
                  <a:pt x="202366" y="31094"/>
                </a:lnTo>
                <a:lnTo>
                  <a:pt x="161892" y="0"/>
                </a:lnTo>
                <a:close/>
              </a:path>
              <a:path w="243205" h="261619">
                <a:moveTo>
                  <a:pt x="121419" y="0"/>
                </a:moveTo>
                <a:lnTo>
                  <a:pt x="80946" y="0"/>
                </a:lnTo>
                <a:lnTo>
                  <a:pt x="40473" y="31094"/>
                </a:lnTo>
                <a:lnTo>
                  <a:pt x="14165" y="77159"/>
                </a:lnTo>
                <a:lnTo>
                  <a:pt x="14165" y="132956"/>
                </a:lnTo>
                <a:lnTo>
                  <a:pt x="40473" y="123225"/>
                </a:lnTo>
                <a:lnTo>
                  <a:pt x="40473" y="77159"/>
                </a:lnTo>
                <a:lnTo>
                  <a:pt x="54638" y="46065"/>
                </a:lnTo>
                <a:lnTo>
                  <a:pt x="80946" y="14971"/>
                </a:lnTo>
                <a:lnTo>
                  <a:pt x="121419" y="0"/>
                </a:lnTo>
                <a:close/>
              </a:path>
            </a:pathLst>
          </a:custGeom>
          <a:solidFill>
            <a:srgbClr val="0559AA"/>
          </a:solidFill>
        </p:spPr>
        <p:txBody>
          <a:bodyPr wrap="square" lIns="0" tIns="0" rIns="0" bIns="0" rtlCol="0"/>
          <a:lstStyle/>
          <a:p>
            <a:endParaRPr sz="818"/>
          </a:p>
        </p:txBody>
      </p:sp>
      <p:sp>
        <p:nvSpPr>
          <p:cNvPr id="25" name="object 25"/>
          <p:cNvSpPr/>
          <p:nvPr/>
        </p:nvSpPr>
        <p:spPr>
          <a:xfrm>
            <a:off x="1405508" y="6370029"/>
            <a:ext cx="61794" cy="118968"/>
          </a:xfrm>
          <a:custGeom>
            <a:avLst/>
            <a:gdLst/>
            <a:ahLst/>
            <a:cxnLst/>
            <a:rect l="l" t="t" r="r" b="b"/>
            <a:pathLst>
              <a:path w="135889" h="261619">
                <a:moveTo>
                  <a:pt x="14166" y="199233"/>
                </a:moveTo>
                <a:lnTo>
                  <a:pt x="0" y="199233"/>
                </a:lnTo>
                <a:lnTo>
                  <a:pt x="0" y="261421"/>
                </a:lnTo>
                <a:lnTo>
                  <a:pt x="67793" y="261421"/>
                </a:lnTo>
                <a:lnTo>
                  <a:pt x="40473" y="245298"/>
                </a:lnTo>
                <a:lnTo>
                  <a:pt x="27320" y="230326"/>
                </a:lnTo>
                <a:lnTo>
                  <a:pt x="14166" y="199233"/>
                </a:lnTo>
                <a:close/>
              </a:path>
              <a:path w="135889" h="261619">
                <a:moveTo>
                  <a:pt x="95113" y="0"/>
                </a:moveTo>
                <a:lnTo>
                  <a:pt x="54640" y="0"/>
                </a:lnTo>
                <a:lnTo>
                  <a:pt x="14166" y="14971"/>
                </a:lnTo>
                <a:lnTo>
                  <a:pt x="0" y="31094"/>
                </a:lnTo>
                <a:lnTo>
                  <a:pt x="0" y="61036"/>
                </a:lnTo>
                <a:lnTo>
                  <a:pt x="14166" y="92130"/>
                </a:lnTo>
                <a:lnTo>
                  <a:pt x="54640" y="138196"/>
                </a:lnTo>
                <a:lnTo>
                  <a:pt x="95113" y="169290"/>
                </a:lnTo>
                <a:lnTo>
                  <a:pt x="108266" y="215355"/>
                </a:lnTo>
                <a:lnTo>
                  <a:pt x="95113" y="245298"/>
                </a:lnTo>
                <a:lnTo>
                  <a:pt x="67793" y="261421"/>
                </a:lnTo>
                <a:lnTo>
                  <a:pt x="121420" y="245298"/>
                </a:lnTo>
                <a:lnTo>
                  <a:pt x="135586" y="230326"/>
                </a:lnTo>
                <a:lnTo>
                  <a:pt x="135586" y="169290"/>
                </a:lnTo>
                <a:lnTo>
                  <a:pt x="95113" y="123225"/>
                </a:lnTo>
                <a:lnTo>
                  <a:pt x="40473" y="77159"/>
                </a:lnTo>
                <a:lnTo>
                  <a:pt x="27320" y="46065"/>
                </a:lnTo>
                <a:lnTo>
                  <a:pt x="40473" y="14971"/>
                </a:lnTo>
                <a:lnTo>
                  <a:pt x="95113" y="14971"/>
                </a:lnTo>
                <a:lnTo>
                  <a:pt x="95113" y="0"/>
                </a:lnTo>
                <a:close/>
              </a:path>
              <a:path w="135889" h="261619">
                <a:moveTo>
                  <a:pt x="121420" y="0"/>
                </a:moveTo>
                <a:lnTo>
                  <a:pt x="108266" y="0"/>
                </a:lnTo>
                <a:lnTo>
                  <a:pt x="108266" y="14971"/>
                </a:lnTo>
                <a:lnTo>
                  <a:pt x="67793" y="14971"/>
                </a:lnTo>
                <a:lnTo>
                  <a:pt x="108266" y="31094"/>
                </a:lnTo>
                <a:lnTo>
                  <a:pt x="121420" y="61036"/>
                </a:lnTo>
                <a:lnTo>
                  <a:pt x="135586" y="61036"/>
                </a:lnTo>
                <a:lnTo>
                  <a:pt x="121420" y="0"/>
                </a:lnTo>
                <a:close/>
              </a:path>
            </a:pathLst>
          </a:custGeom>
          <a:solidFill>
            <a:srgbClr val="0559AA"/>
          </a:solidFill>
        </p:spPr>
        <p:txBody>
          <a:bodyPr wrap="square" lIns="0" tIns="0" rIns="0" bIns="0" rtlCol="0"/>
          <a:lstStyle/>
          <a:p>
            <a:endParaRPr sz="818"/>
          </a:p>
        </p:txBody>
      </p:sp>
      <p:sp>
        <p:nvSpPr>
          <p:cNvPr id="26" name="object 26"/>
          <p:cNvSpPr/>
          <p:nvPr/>
        </p:nvSpPr>
        <p:spPr>
          <a:xfrm>
            <a:off x="1485570" y="6370029"/>
            <a:ext cx="85761" cy="118968"/>
          </a:xfrm>
          <a:custGeom>
            <a:avLst/>
            <a:gdLst/>
            <a:ahLst/>
            <a:cxnLst/>
            <a:rect l="l" t="t" r="r" b="b"/>
            <a:pathLst>
              <a:path w="188594" h="261619">
                <a:moveTo>
                  <a:pt x="121418" y="245298"/>
                </a:moveTo>
                <a:lnTo>
                  <a:pt x="0" y="245298"/>
                </a:lnTo>
                <a:lnTo>
                  <a:pt x="0" y="261421"/>
                </a:lnTo>
                <a:lnTo>
                  <a:pt x="121418" y="261421"/>
                </a:lnTo>
                <a:lnTo>
                  <a:pt x="121418" y="245298"/>
                </a:lnTo>
                <a:close/>
              </a:path>
              <a:path w="188594" h="261619">
                <a:moveTo>
                  <a:pt x="40472" y="76583"/>
                </a:moveTo>
                <a:lnTo>
                  <a:pt x="40472" y="245298"/>
                </a:lnTo>
                <a:lnTo>
                  <a:pt x="80945" y="245298"/>
                </a:lnTo>
                <a:lnTo>
                  <a:pt x="80945" y="153167"/>
                </a:lnTo>
                <a:lnTo>
                  <a:pt x="107253" y="153167"/>
                </a:lnTo>
                <a:lnTo>
                  <a:pt x="161891" y="138196"/>
                </a:lnTo>
                <a:lnTo>
                  <a:pt x="80945" y="138196"/>
                </a:lnTo>
                <a:lnTo>
                  <a:pt x="40472" y="76583"/>
                </a:lnTo>
                <a:close/>
              </a:path>
              <a:path w="188594" h="261619">
                <a:moveTo>
                  <a:pt x="94100" y="0"/>
                </a:moveTo>
                <a:lnTo>
                  <a:pt x="13153" y="14971"/>
                </a:lnTo>
                <a:lnTo>
                  <a:pt x="40472" y="31094"/>
                </a:lnTo>
                <a:lnTo>
                  <a:pt x="40472" y="76583"/>
                </a:lnTo>
                <a:lnTo>
                  <a:pt x="80945" y="138196"/>
                </a:lnTo>
                <a:lnTo>
                  <a:pt x="80945" y="14971"/>
                </a:lnTo>
                <a:lnTo>
                  <a:pt x="134571" y="14971"/>
                </a:lnTo>
                <a:lnTo>
                  <a:pt x="94100" y="0"/>
                </a:lnTo>
                <a:close/>
              </a:path>
              <a:path w="188594" h="261619">
                <a:moveTo>
                  <a:pt x="134571" y="14971"/>
                </a:moveTo>
                <a:lnTo>
                  <a:pt x="147727" y="46065"/>
                </a:lnTo>
                <a:lnTo>
                  <a:pt x="147727" y="123225"/>
                </a:lnTo>
                <a:lnTo>
                  <a:pt x="134571" y="138196"/>
                </a:lnTo>
                <a:lnTo>
                  <a:pt x="161891" y="138196"/>
                </a:lnTo>
                <a:lnTo>
                  <a:pt x="188200" y="107102"/>
                </a:lnTo>
                <a:lnTo>
                  <a:pt x="188200" y="46065"/>
                </a:lnTo>
                <a:lnTo>
                  <a:pt x="161891" y="31094"/>
                </a:lnTo>
                <a:lnTo>
                  <a:pt x="134571" y="14971"/>
                </a:lnTo>
                <a:close/>
              </a:path>
            </a:pathLst>
          </a:custGeom>
          <a:solidFill>
            <a:srgbClr val="0559AA"/>
          </a:solidFill>
        </p:spPr>
        <p:txBody>
          <a:bodyPr wrap="square" lIns="0" tIns="0" rIns="0" bIns="0" rtlCol="0"/>
          <a:lstStyle/>
          <a:p>
            <a:endParaRPr sz="818"/>
          </a:p>
        </p:txBody>
      </p:sp>
      <p:sp>
        <p:nvSpPr>
          <p:cNvPr id="27" name="object 27"/>
          <p:cNvSpPr/>
          <p:nvPr/>
        </p:nvSpPr>
        <p:spPr>
          <a:xfrm>
            <a:off x="1589555" y="6370029"/>
            <a:ext cx="49378" cy="118968"/>
          </a:xfrm>
          <a:custGeom>
            <a:avLst/>
            <a:gdLst/>
            <a:ahLst/>
            <a:cxnLst/>
            <a:rect l="l" t="t" r="r" b="b"/>
            <a:pathLst>
              <a:path w="108585" h="261619">
                <a:moveTo>
                  <a:pt x="108264" y="245298"/>
                </a:moveTo>
                <a:lnTo>
                  <a:pt x="0" y="245298"/>
                </a:lnTo>
                <a:lnTo>
                  <a:pt x="0" y="261421"/>
                </a:lnTo>
                <a:lnTo>
                  <a:pt x="108264" y="261421"/>
                </a:lnTo>
                <a:lnTo>
                  <a:pt x="108264" y="245298"/>
                </a:lnTo>
                <a:close/>
              </a:path>
              <a:path w="108585" h="261619">
                <a:moveTo>
                  <a:pt x="108264" y="0"/>
                </a:moveTo>
                <a:lnTo>
                  <a:pt x="14165" y="14971"/>
                </a:lnTo>
                <a:lnTo>
                  <a:pt x="0" y="14971"/>
                </a:lnTo>
                <a:lnTo>
                  <a:pt x="27318" y="31094"/>
                </a:lnTo>
                <a:lnTo>
                  <a:pt x="40472" y="61036"/>
                </a:lnTo>
                <a:lnTo>
                  <a:pt x="40472" y="199233"/>
                </a:lnTo>
                <a:lnTo>
                  <a:pt x="27318" y="245298"/>
                </a:lnTo>
                <a:lnTo>
                  <a:pt x="80945" y="245298"/>
                </a:lnTo>
                <a:lnTo>
                  <a:pt x="67791" y="199233"/>
                </a:lnTo>
                <a:lnTo>
                  <a:pt x="67791" y="31094"/>
                </a:lnTo>
                <a:lnTo>
                  <a:pt x="108264" y="14971"/>
                </a:lnTo>
                <a:lnTo>
                  <a:pt x="108264" y="0"/>
                </a:lnTo>
                <a:close/>
              </a:path>
            </a:pathLst>
          </a:custGeom>
          <a:solidFill>
            <a:srgbClr val="0559AA"/>
          </a:solidFill>
        </p:spPr>
        <p:txBody>
          <a:bodyPr wrap="square" lIns="0" tIns="0" rIns="0" bIns="0" rtlCol="0"/>
          <a:lstStyle/>
          <a:p>
            <a:endParaRPr sz="818"/>
          </a:p>
        </p:txBody>
      </p:sp>
      <p:sp>
        <p:nvSpPr>
          <p:cNvPr id="28" name="object 28"/>
          <p:cNvSpPr/>
          <p:nvPr/>
        </p:nvSpPr>
        <p:spPr>
          <a:xfrm>
            <a:off x="1651210" y="6370029"/>
            <a:ext cx="98178" cy="118968"/>
          </a:xfrm>
          <a:custGeom>
            <a:avLst/>
            <a:gdLst/>
            <a:ahLst/>
            <a:cxnLst/>
            <a:rect l="l" t="t" r="r" b="b"/>
            <a:pathLst>
              <a:path w="215900" h="261619">
                <a:moveTo>
                  <a:pt x="161891" y="245298"/>
                </a:moveTo>
                <a:lnTo>
                  <a:pt x="40473" y="245298"/>
                </a:lnTo>
                <a:lnTo>
                  <a:pt x="40473" y="261421"/>
                </a:lnTo>
                <a:lnTo>
                  <a:pt x="161891" y="261421"/>
                </a:lnTo>
                <a:lnTo>
                  <a:pt x="161891" y="245298"/>
                </a:lnTo>
                <a:close/>
              </a:path>
              <a:path w="215900" h="261619">
                <a:moveTo>
                  <a:pt x="121418" y="14971"/>
                </a:moveTo>
                <a:lnTo>
                  <a:pt x="94100" y="14971"/>
                </a:lnTo>
                <a:lnTo>
                  <a:pt x="94100" y="215355"/>
                </a:lnTo>
                <a:lnTo>
                  <a:pt x="80947" y="245298"/>
                </a:lnTo>
                <a:lnTo>
                  <a:pt x="134573" y="245298"/>
                </a:lnTo>
                <a:lnTo>
                  <a:pt x="121418" y="215355"/>
                </a:lnTo>
                <a:lnTo>
                  <a:pt x="121418" y="14971"/>
                </a:lnTo>
                <a:close/>
              </a:path>
              <a:path w="215900" h="261619">
                <a:moveTo>
                  <a:pt x="26306" y="0"/>
                </a:moveTo>
                <a:lnTo>
                  <a:pt x="0" y="0"/>
                </a:lnTo>
                <a:lnTo>
                  <a:pt x="0" y="61036"/>
                </a:lnTo>
                <a:lnTo>
                  <a:pt x="13153" y="61036"/>
                </a:lnTo>
                <a:lnTo>
                  <a:pt x="26306" y="31094"/>
                </a:lnTo>
                <a:lnTo>
                  <a:pt x="40473" y="14971"/>
                </a:lnTo>
                <a:lnTo>
                  <a:pt x="26306" y="14971"/>
                </a:lnTo>
                <a:lnTo>
                  <a:pt x="26306" y="0"/>
                </a:lnTo>
                <a:close/>
              </a:path>
              <a:path w="215900" h="261619">
                <a:moveTo>
                  <a:pt x="215518" y="0"/>
                </a:moveTo>
                <a:lnTo>
                  <a:pt x="202365" y="0"/>
                </a:lnTo>
                <a:lnTo>
                  <a:pt x="175044" y="14971"/>
                </a:lnTo>
                <a:lnTo>
                  <a:pt x="161891" y="14971"/>
                </a:lnTo>
                <a:lnTo>
                  <a:pt x="188200" y="31094"/>
                </a:lnTo>
                <a:lnTo>
                  <a:pt x="202365" y="61036"/>
                </a:lnTo>
                <a:lnTo>
                  <a:pt x="215518" y="61036"/>
                </a:lnTo>
                <a:lnTo>
                  <a:pt x="215518" y="0"/>
                </a:lnTo>
                <a:close/>
              </a:path>
            </a:pathLst>
          </a:custGeom>
          <a:solidFill>
            <a:srgbClr val="0559AA"/>
          </a:solidFill>
        </p:spPr>
        <p:txBody>
          <a:bodyPr wrap="square" lIns="0" tIns="0" rIns="0" bIns="0" rtlCol="0"/>
          <a:lstStyle/>
          <a:p>
            <a:endParaRPr sz="818"/>
          </a:p>
        </p:txBody>
      </p:sp>
      <p:sp>
        <p:nvSpPr>
          <p:cNvPr id="29" name="object 29"/>
          <p:cNvSpPr/>
          <p:nvPr/>
        </p:nvSpPr>
        <p:spPr>
          <a:xfrm>
            <a:off x="1743233" y="6370029"/>
            <a:ext cx="110594" cy="118968"/>
          </a:xfrm>
          <a:custGeom>
            <a:avLst/>
            <a:gdLst/>
            <a:ahLst/>
            <a:cxnLst/>
            <a:rect l="l" t="t" r="r" b="b"/>
            <a:pathLst>
              <a:path w="243205" h="261619">
                <a:moveTo>
                  <a:pt x="91982" y="22246"/>
                </a:moveTo>
                <a:lnTo>
                  <a:pt x="40473" y="199233"/>
                </a:lnTo>
                <a:lnTo>
                  <a:pt x="26308" y="230326"/>
                </a:lnTo>
                <a:lnTo>
                  <a:pt x="0" y="245298"/>
                </a:lnTo>
                <a:lnTo>
                  <a:pt x="0" y="261421"/>
                </a:lnTo>
                <a:lnTo>
                  <a:pt x="80947" y="261421"/>
                </a:lnTo>
                <a:lnTo>
                  <a:pt x="80947" y="245298"/>
                </a:lnTo>
                <a:lnTo>
                  <a:pt x="53626" y="245298"/>
                </a:lnTo>
                <a:lnTo>
                  <a:pt x="53626" y="184261"/>
                </a:lnTo>
                <a:lnTo>
                  <a:pt x="66781" y="153167"/>
                </a:lnTo>
                <a:lnTo>
                  <a:pt x="182789" y="153167"/>
                </a:lnTo>
                <a:lnTo>
                  <a:pt x="178076" y="138196"/>
                </a:lnTo>
                <a:lnTo>
                  <a:pt x="80947" y="138196"/>
                </a:lnTo>
                <a:lnTo>
                  <a:pt x="91982" y="22246"/>
                </a:lnTo>
                <a:close/>
              </a:path>
              <a:path w="243205" h="261619">
                <a:moveTo>
                  <a:pt x="242839" y="245298"/>
                </a:moveTo>
                <a:lnTo>
                  <a:pt x="134573" y="245298"/>
                </a:lnTo>
                <a:lnTo>
                  <a:pt x="134573" y="261421"/>
                </a:lnTo>
                <a:lnTo>
                  <a:pt x="242839" y="261421"/>
                </a:lnTo>
                <a:lnTo>
                  <a:pt x="242839" y="245298"/>
                </a:lnTo>
                <a:close/>
              </a:path>
              <a:path w="243205" h="261619">
                <a:moveTo>
                  <a:pt x="182789" y="153167"/>
                </a:moveTo>
                <a:lnTo>
                  <a:pt x="147727" y="153167"/>
                </a:lnTo>
                <a:lnTo>
                  <a:pt x="161893" y="199233"/>
                </a:lnTo>
                <a:lnTo>
                  <a:pt x="161893" y="245298"/>
                </a:lnTo>
                <a:lnTo>
                  <a:pt x="215520" y="245298"/>
                </a:lnTo>
                <a:lnTo>
                  <a:pt x="202366" y="215355"/>
                </a:lnTo>
                <a:lnTo>
                  <a:pt x="182789" y="153167"/>
                </a:lnTo>
                <a:close/>
              </a:path>
              <a:path w="243205" h="261619">
                <a:moveTo>
                  <a:pt x="134573" y="0"/>
                </a:moveTo>
                <a:lnTo>
                  <a:pt x="94100" y="0"/>
                </a:lnTo>
                <a:lnTo>
                  <a:pt x="94100" y="14971"/>
                </a:lnTo>
                <a:lnTo>
                  <a:pt x="91982" y="22246"/>
                </a:lnTo>
                <a:lnTo>
                  <a:pt x="80947" y="138196"/>
                </a:lnTo>
                <a:lnTo>
                  <a:pt x="107254" y="31094"/>
                </a:lnTo>
                <a:lnTo>
                  <a:pt x="144361" y="31094"/>
                </a:lnTo>
                <a:lnTo>
                  <a:pt x="134573" y="0"/>
                </a:lnTo>
                <a:close/>
              </a:path>
              <a:path w="243205" h="261619">
                <a:moveTo>
                  <a:pt x="144361" y="31094"/>
                </a:moveTo>
                <a:lnTo>
                  <a:pt x="107254" y="31094"/>
                </a:lnTo>
                <a:lnTo>
                  <a:pt x="134573" y="138196"/>
                </a:lnTo>
                <a:lnTo>
                  <a:pt x="178076" y="138196"/>
                </a:lnTo>
                <a:lnTo>
                  <a:pt x="144361" y="31094"/>
                </a:lnTo>
                <a:close/>
              </a:path>
            </a:pathLst>
          </a:custGeom>
          <a:solidFill>
            <a:srgbClr val="0559AA"/>
          </a:solidFill>
        </p:spPr>
        <p:txBody>
          <a:bodyPr wrap="square" lIns="0" tIns="0" rIns="0" bIns="0" rtlCol="0"/>
          <a:lstStyle/>
          <a:p>
            <a:endParaRPr sz="818"/>
          </a:p>
        </p:txBody>
      </p:sp>
      <p:sp>
        <p:nvSpPr>
          <p:cNvPr id="30" name="object 30"/>
          <p:cNvSpPr/>
          <p:nvPr/>
        </p:nvSpPr>
        <p:spPr>
          <a:xfrm>
            <a:off x="1859642" y="6370029"/>
            <a:ext cx="86050" cy="118968"/>
          </a:xfrm>
          <a:custGeom>
            <a:avLst/>
            <a:gdLst/>
            <a:ahLst/>
            <a:cxnLst/>
            <a:rect l="l" t="t" r="r" b="b"/>
            <a:pathLst>
              <a:path w="189230" h="261619">
                <a:moveTo>
                  <a:pt x="189211" y="199233"/>
                </a:moveTo>
                <a:lnTo>
                  <a:pt x="175046" y="199233"/>
                </a:lnTo>
                <a:lnTo>
                  <a:pt x="148738" y="245298"/>
                </a:lnTo>
                <a:lnTo>
                  <a:pt x="0" y="245298"/>
                </a:lnTo>
                <a:lnTo>
                  <a:pt x="0" y="261421"/>
                </a:lnTo>
                <a:lnTo>
                  <a:pt x="161893" y="261421"/>
                </a:lnTo>
                <a:lnTo>
                  <a:pt x="189211" y="199233"/>
                </a:lnTo>
                <a:close/>
              </a:path>
              <a:path w="189230" h="261619">
                <a:moveTo>
                  <a:pt x="80946" y="14971"/>
                </a:moveTo>
                <a:lnTo>
                  <a:pt x="0" y="14971"/>
                </a:lnTo>
                <a:lnTo>
                  <a:pt x="27318" y="31094"/>
                </a:lnTo>
                <a:lnTo>
                  <a:pt x="40473" y="61036"/>
                </a:lnTo>
                <a:lnTo>
                  <a:pt x="40473" y="215355"/>
                </a:lnTo>
                <a:lnTo>
                  <a:pt x="27318" y="245298"/>
                </a:lnTo>
                <a:lnTo>
                  <a:pt x="80946" y="245298"/>
                </a:lnTo>
                <a:lnTo>
                  <a:pt x="67793" y="230326"/>
                </a:lnTo>
                <a:lnTo>
                  <a:pt x="67793" y="46065"/>
                </a:lnTo>
                <a:lnTo>
                  <a:pt x="80946" y="14971"/>
                </a:lnTo>
                <a:close/>
              </a:path>
              <a:path w="189230" h="261619">
                <a:moveTo>
                  <a:pt x="108264" y="0"/>
                </a:moveTo>
                <a:lnTo>
                  <a:pt x="13153" y="14971"/>
                </a:lnTo>
                <a:lnTo>
                  <a:pt x="108264" y="14971"/>
                </a:lnTo>
                <a:lnTo>
                  <a:pt x="108264" y="0"/>
                </a:lnTo>
                <a:close/>
              </a:path>
            </a:pathLst>
          </a:custGeom>
          <a:solidFill>
            <a:srgbClr val="0559AA"/>
          </a:solidFill>
        </p:spPr>
        <p:txBody>
          <a:bodyPr wrap="square" lIns="0" tIns="0" rIns="0" bIns="0" rtlCol="0"/>
          <a:lstStyle/>
          <a:p>
            <a:endParaRPr sz="818"/>
          </a:p>
        </p:txBody>
      </p:sp>
      <p:sp>
        <p:nvSpPr>
          <p:cNvPr id="31" name="object 31"/>
          <p:cNvSpPr/>
          <p:nvPr/>
        </p:nvSpPr>
        <p:spPr>
          <a:xfrm>
            <a:off x="1994457" y="6370029"/>
            <a:ext cx="73633" cy="118968"/>
          </a:xfrm>
          <a:custGeom>
            <a:avLst/>
            <a:gdLst/>
            <a:ahLst/>
            <a:cxnLst/>
            <a:rect l="l" t="t" r="r" b="b"/>
            <a:pathLst>
              <a:path w="161925" h="261619">
                <a:moveTo>
                  <a:pt x="108266" y="245298"/>
                </a:moveTo>
                <a:lnTo>
                  <a:pt x="0" y="245298"/>
                </a:lnTo>
                <a:lnTo>
                  <a:pt x="0" y="261421"/>
                </a:lnTo>
                <a:lnTo>
                  <a:pt x="108266" y="261421"/>
                </a:lnTo>
                <a:lnTo>
                  <a:pt x="108266" y="245298"/>
                </a:lnTo>
                <a:close/>
              </a:path>
              <a:path w="161925" h="261619">
                <a:moveTo>
                  <a:pt x="67793" y="14971"/>
                </a:moveTo>
                <a:lnTo>
                  <a:pt x="0" y="14971"/>
                </a:lnTo>
                <a:lnTo>
                  <a:pt x="27319" y="31094"/>
                </a:lnTo>
                <a:lnTo>
                  <a:pt x="40473" y="46065"/>
                </a:lnTo>
                <a:lnTo>
                  <a:pt x="40473" y="215355"/>
                </a:lnTo>
                <a:lnTo>
                  <a:pt x="27319" y="245298"/>
                </a:lnTo>
                <a:lnTo>
                  <a:pt x="67793" y="245298"/>
                </a:lnTo>
                <a:lnTo>
                  <a:pt x="67793" y="138196"/>
                </a:lnTo>
                <a:lnTo>
                  <a:pt x="161892" y="138196"/>
                </a:lnTo>
                <a:lnTo>
                  <a:pt x="161892" y="123225"/>
                </a:lnTo>
                <a:lnTo>
                  <a:pt x="67793" y="123225"/>
                </a:lnTo>
                <a:lnTo>
                  <a:pt x="67793" y="14971"/>
                </a:lnTo>
                <a:close/>
              </a:path>
              <a:path w="161925" h="261619">
                <a:moveTo>
                  <a:pt x="161892" y="138196"/>
                </a:moveTo>
                <a:lnTo>
                  <a:pt x="148739" y="138196"/>
                </a:lnTo>
                <a:lnTo>
                  <a:pt x="161892" y="169290"/>
                </a:lnTo>
                <a:lnTo>
                  <a:pt x="161892" y="138196"/>
                </a:lnTo>
                <a:close/>
              </a:path>
              <a:path w="161925" h="261619">
                <a:moveTo>
                  <a:pt x="161892" y="92130"/>
                </a:moveTo>
                <a:lnTo>
                  <a:pt x="148739" y="92130"/>
                </a:lnTo>
                <a:lnTo>
                  <a:pt x="148739" y="123225"/>
                </a:lnTo>
                <a:lnTo>
                  <a:pt x="161892" y="123225"/>
                </a:lnTo>
                <a:lnTo>
                  <a:pt x="161892" y="92130"/>
                </a:lnTo>
                <a:close/>
              </a:path>
              <a:path w="161925" h="261619">
                <a:moveTo>
                  <a:pt x="161892" y="0"/>
                </a:moveTo>
                <a:lnTo>
                  <a:pt x="14166" y="14971"/>
                </a:lnTo>
                <a:lnTo>
                  <a:pt x="121419" y="14971"/>
                </a:lnTo>
                <a:lnTo>
                  <a:pt x="148739" y="31094"/>
                </a:lnTo>
                <a:lnTo>
                  <a:pt x="161892" y="61036"/>
                </a:lnTo>
                <a:lnTo>
                  <a:pt x="161892" y="0"/>
                </a:lnTo>
                <a:close/>
              </a:path>
            </a:pathLst>
          </a:custGeom>
          <a:solidFill>
            <a:srgbClr val="0559AA"/>
          </a:solidFill>
        </p:spPr>
        <p:txBody>
          <a:bodyPr wrap="square" lIns="0" tIns="0" rIns="0" bIns="0" rtlCol="0"/>
          <a:lstStyle/>
          <a:p>
            <a:endParaRPr sz="818"/>
          </a:p>
        </p:txBody>
      </p:sp>
      <p:sp>
        <p:nvSpPr>
          <p:cNvPr id="32" name="object 32"/>
          <p:cNvSpPr/>
          <p:nvPr/>
        </p:nvSpPr>
        <p:spPr>
          <a:xfrm>
            <a:off x="2092921" y="6370029"/>
            <a:ext cx="110594" cy="118968"/>
          </a:xfrm>
          <a:custGeom>
            <a:avLst/>
            <a:gdLst/>
            <a:ahLst/>
            <a:cxnLst/>
            <a:rect l="l" t="t" r="r" b="b"/>
            <a:pathLst>
              <a:path w="243204" h="261619">
                <a:moveTo>
                  <a:pt x="26308" y="123225"/>
                </a:moveTo>
                <a:lnTo>
                  <a:pt x="0" y="138196"/>
                </a:lnTo>
                <a:lnTo>
                  <a:pt x="0" y="184261"/>
                </a:lnTo>
                <a:lnTo>
                  <a:pt x="26308" y="230326"/>
                </a:lnTo>
                <a:lnTo>
                  <a:pt x="66781" y="261421"/>
                </a:lnTo>
                <a:lnTo>
                  <a:pt x="107254" y="261421"/>
                </a:lnTo>
                <a:lnTo>
                  <a:pt x="80946" y="245298"/>
                </a:lnTo>
                <a:lnTo>
                  <a:pt x="53628" y="230326"/>
                </a:lnTo>
                <a:lnTo>
                  <a:pt x="40473" y="199233"/>
                </a:lnTo>
                <a:lnTo>
                  <a:pt x="26308" y="123225"/>
                </a:lnTo>
                <a:close/>
              </a:path>
              <a:path w="243204" h="261619">
                <a:moveTo>
                  <a:pt x="161893" y="0"/>
                </a:moveTo>
                <a:lnTo>
                  <a:pt x="107254" y="0"/>
                </a:lnTo>
                <a:lnTo>
                  <a:pt x="147727" y="14971"/>
                </a:lnTo>
                <a:lnTo>
                  <a:pt x="175046" y="46065"/>
                </a:lnTo>
                <a:lnTo>
                  <a:pt x="188201" y="77159"/>
                </a:lnTo>
                <a:lnTo>
                  <a:pt x="202366" y="138196"/>
                </a:lnTo>
                <a:lnTo>
                  <a:pt x="188201" y="184261"/>
                </a:lnTo>
                <a:lnTo>
                  <a:pt x="175046" y="230326"/>
                </a:lnTo>
                <a:lnTo>
                  <a:pt x="147727" y="245298"/>
                </a:lnTo>
                <a:lnTo>
                  <a:pt x="107254" y="261421"/>
                </a:lnTo>
                <a:lnTo>
                  <a:pt x="161893" y="261421"/>
                </a:lnTo>
                <a:lnTo>
                  <a:pt x="202366" y="230326"/>
                </a:lnTo>
                <a:lnTo>
                  <a:pt x="228673" y="184261"/>
                </a:lnTo>
                <a:lnTo>
                  <a:pt x="242839" y="138196"/>
                </a:lnTo>
                <a:lnTo>
                  <a:pt x="228673" y="77159"/>
                </a:lnTo>
                <a:lnTo>
                  <a:pt x="202366" y="31094"/>
                </a:lnTo>
                <a:lnTo>
                  <a:pt x="161893" y="0"/>
                </a:lnTo>
                <a:close/>
              </a:path>
              <a:path w="243204" h="261619">
                <a:moveTo>
                  <a:pt x="107254" y="0"/>
                </a:moveTo>
                <a:lnTo>
                  <a:pt x="66781" y="0"/>
                </a:lnTo>
                <a:lnTo>
                  <a:pt x="26308" y="31094"/>
                </a:lnTo>
                <a:lnTo>
                  <a:pt x="0" y="77159"/>
                </a:lnTo>
                <a:lnTo>
                  <a:pt x="0" y="138196"/>
                </a:lnTo>
                <a:lnTo>
                  <a:pt x="26308" y="123225"/>
                </a:lnTo>
                <a:lnTo>
                  <a:pt x="40473" y="77159"/>
                </a:lnTo>
                <a:lnTo>
                  <a:pt x="53628" y="46065"/>
                </a:lnTo>
                <a:lnTo>
                  <a:pt x="80946" y="14971"/>
                </a:lnTo>
                <a:lnTo>
                  <a:pt x="107254" y="0"/>
                </a:lnTo>
                <a:close/>
              </a:path>
            </a:pathLst>
          </a:custGeom>
          <a:solidFill>
            <a:srgbClr val="0559AA"/>
          </a:solidFill>
        </p:spPr>
        <p:txBody>
          <a:bodyPr wrap="square" lIns="0" tIns="0" rIns="0" bIns="0" rtlCol="0"/>
          <a:lstStyle/>
          <a:p>
            <a:endParaRPr sz="818"/>
          </a:p>
        </p:txBody>
      </p:sp>
      <p:sp>
        <p:nvSpPr>
          <p:cNvPr id="33" name="object 33"/>
          <p:cNvSpPr/>
          <p:nvPr/>
        </p:nvSpPr>
        <p:spPr>
          <a:xfrm>
            <a:off x="2209330" y="6370029"/>
            <a:ext cx="88360" cy="118968"/>
          </a:xfrm>
          <a:custGeom>
            <a:avLst/>
            <a:gdLst/>
            <a:ahLst/>
            <a:cxnLst/>
            <a:rect l="l" t="t" r="r" b="b"/>
            <a:pathLst>
              <a:path w="194310" h="261619">
                <a:moveTo>
                  <a:pt x="108266" y="245298"/>
                </a:moveTo>
                <a:lnTo>
                  <a:pt x="0" y="245298"/>
                </a:lnTo>
                <a:lnTo>
                  <a:pt x="0" y="261421"/>
                </a:lnTo>
                <a:lnTo>
                  <a:pt x="121419" y="261421"/>
                </a:lnTo>
                <a:lnTo>
                  <a:pt x="108266" y="245298"/>
                </a:lnTo>
                <a:close/>
              </a:path>
              <a:path w="194310" h="261619">
                <a:moveTo>
                  <a:pt x="144500" y="153167"/>
                </a:moveTo>
                <a:lnTo>
                  <a:pt x="108266" y="153167"/>
                </a:lnTo>
                <a:lnTo>
                  <a:pt x="121419" y="169290"/>
                </a:lnTo>
                <a:lnTo>
                  <a:pt x="134573" y="215355"/>
                </a:lnTo>
                <a:lnTo>
                  <a:pt x="175046" y="261421"/>
                </a:lnTo>
                <a:lnTo>
                  <a:pt x="194010" y="261421"/>
                </a:lnTo>
                <a:lnTo>
                  <a:pt x="194010" y="248239"/>
                </a:lnTo>
                <a:lnTo>
                  <a:pt x="189211" y="245298"/>
                </a:lnTo>
                <a:lnTo>
                  <a:pt x="175046" y="199233"/>
                </a:lnTo>
                <a:lnTo>
                  <a:pt x="144500" y="153167"/>
                </a:lnTo>
                <a:close/>
              </a:path>
              <a:path w="194310" h="261619">
                <a:moveTo>
                  <a:pt x="67792" y="14971"/>
                </a:moveTo>
                <a:lnTo>
                  <a:pt x="0" y="14971"/>
                </a:lnTo>
                <a:lnTo>
                  <a:pt x="40473" y="31094"/>
                </a:lnTo>
                <a:lnTo>
                  <a:pt x="40473" y="245298"/>
                </a:lnTo>
                <a:lnTo>
                  <a:pt x="80946" y="245298"/>
                </a:lnTo>
                <a:lnTo>
                  <a:pt x="67792" y="215355"/>
                </a:lnTo>
                <a:lnTo>
                  <a:pt x="67792" y="153167"/>
                </a:lnTo>
                <a:lnTo>
                  <a:pt x="144500" y="153167"/>
                </a:lnTo>
                <a:lnTo>
                  <a:pt x="134573" y="138196"/>
                </a:lnTo>
                <a:lnTo>
                  <a:pt x="80946" y="138196"/>
                </a:lnTo>
                <a:lnTo>
                  <a:pt x="67792" y="14971"/>
                </a:lnTo>
                <a:close/>
              </a:path>
              <a:path w="194310" h="261619">
                <a:moveTo>
                  <a:pt x="94099" y="0"/>
                </a:moveTo>
                <a:lnTo>
                  <a:pt x="27319" y="14971"/>
                </a:lnTo>
                <a:lnTo>
                  <a:pt x="94099" y="14971"/>
                </a:lnTo>
                <a:lnTo>
                  <a:pt x="134573" y="31094"/>
                </a:lnTo>
                <a:lnTo>
                  <a:pt x="148738" y="46065"/>
                </a:lnTo>
                <a:lnTo>
                  <a:pt x="148738" y="107102"/>
                </a:lnTo>
                <a:lnTo>
                  <a:pt x="134573" y="123225"/>
                </a:lnTo>
                <a:lnTo>
                  <a:pt x="94099" y="138196"/>
                </a:lnTo>
                <a:lnTo>
                  <a:pt x="148738" y="138196"/>
                </a:lnTo>
                <a:lnTo>
                  <a:pt x="175046" y="123225"/>
                </a:lnTo>
                <a:lnTo>
                  <a:pt x="189211" y="107102"/>
                </a:lnTo>
                <a:lnTo>
                  <a:pt x="189211" y="46065"/>
                </a:lnTo>
                <a:lnTo>
                  <a:pt x="161892" y="31094"/>
                </a:lnTo>
                <a:lnTo>
                  <a:pt x="134573" y="14971"/>
                </a:lnTo>
                <a:lnTo>
                  <a:pt x="94099" y="0"/>
                </a:lnTo>
                <a:close/>
              </a:path>
            </a:pathLst>
          </a:custGeom>
          <a:solidFill>
            <a:srgbClr val="0559AA"/>
          </a:solidFill>
        </p:spPr>
        <p:txBody>
          <a:bodyPr wrap="square" lIns="0" tIns="0" rIns="0" bIns="0" rtlCol="0"/>
          <a:lstStyle/>
          <a:p>
            <a:endParaRPr sz="818"/>
          </a:p>
        </p:txBody>
      </p:sp>
      <p:sp>
        <p:nvSpPr>
          <p:cNvPr id="34" name="object 34"/>
          <p:cNvSpPr/>
          <p:nvPr/>
        </p:nvSpPr>
        <p:spPr>
          <a:xfrm>
            <a:off x="779752" y="6579506"/>
            <a:ext cx="61655" cy="113799"/>
          </a:xfrm>
          <a:prstGeom prst="rect">
            <a:avLst/>
          </a:prstGeom>
          <a:blipFill>
            <a:blip r:embed="rId5" cstate="print"/>
            <a:stretch>
              <a:fillRect/>
            </a:stretch>
          </a:blipFill>
        </p:spPr>
        <p:txBody>
          <a:bodyPr wrap="square" lIns="0" tIns="0" rIns="0" bIns="0" rtlCol="0"/>
          <a:lstStyle/>
          <a:p>
            <a:endParaRPr sz="818"/>
          </a:p>
        </p:txBody>
      </p:sp>
      <p:sp>
        <p:nvSpPr>
          <p:cNvPr id="35" name="object 35"/>
          <p:cNvSpPr/>
          <p:nvPr/>
        </p:nvSpPr>
        <p:spPr>
          <a:xfrm>
            <a:off x="859811" y="6579506"/>
            <a:ext cx="55214" cy="113799"/>
          </a:xfrm>
          <a:prstGeom prst="rect">
            <a:avLst/>
          </a:prstGeom>
          <a:blipFill>
            <a:blip r:embed="rId6" cstate="print"/>
            <a:stretch>
              <a:fillRect/>
            </a:stretch>
          </a:blipFill>
        </p:spPr>
        <p:txBody>
          <a:bodyPr wrap="square" lIns="0" tIns="0" rIns="0" bIns="0" rtlCol="0"/>
          <a:lstStyle/>
          <a:p>
            <a:endParaRPr sz="818"/>
          </a:p>
        </p:txBody>
      </p:sp>
      <p:sp>
        <p:nvSpPr>
          <p:cNvPr id="36" name="object 36"/>
          <p:cNvSpPr/>
          <p:nvPr/>
        </p:nvSpPr>
        <p:spPr>
          <a:xfrm>
            <a:off x="933429" y="6579506"/>
            <a:ext cx="98004" cy="113799"/>
          </a:xfrm>
          <a:prstGeom prst="rect">
            <a:avLst/>
          </a:prstGeom>
          <a:blipFill>
            <a:blip r:embed="rId7" cstate="print"/>
            <a:stretch>
              <a:fillRect/>
            </a:stretch>
          </a:blipFill>
        </p:spPr>
        <p:txBody>
          <a:bodyPr wrap="square" lIns="0" tIns="0" rIns="0" bIns="0" rtlCol="0"/>
          <a:lstStyle/>
          <a:p>
            <a:endParaRPr sz="818"/>
          </a:p>
        </p:txBody>
      </p:sp>
      <p:sp>
        <p:nvSpPr>
          <p:cNvPr id="37" name="object 37"/>
          <p:cNvSpPr/>
          <p:nvPr/>
        </p:nvSpPr>
        <p:spPr>
          <a:xfrm>
            <a:off x="1043858" y="6579506"/>
            <a:ext cx="110427" cy="113799"/>
          </a:xfrm>
          <a:prstGeom prst="rect">
            <a:avLst/>
          </a:prstGeom>
          <a:blipFill>
            <a:blip r:embed="rId8" cstate="print"/>
            <a:stretch>
              <a:fillRect/>
            </a:stretch>
          </a:blipFill>
        </p:spPr>
        <p:txBody>
          <a:bodyPr wrap="square" lIns="0" tIns="0" rIns="0" bIns="0" rtlCol="0"/>
          <a:lstStyle/>
          <a:p>
            <a:endParaRPr sz="818"/>
          </a:p>
        </p:txBody>
      </p:sp>
      <p:sp>
        <p:nvSpPr>
          <p:cNvPr id="38" name="object 38"/>
          <p:cNvSpPr/>
          <p:nvPr/>
        </p:nvSpPr>
        <p:spPr>
          <a:xfrm>
            <a:off x="1209499" y="6579506"/>
            <a:ext cx="98004" cy="113799"/>
          </a:xfrm>
          <a:prstGeom prst="rect">
            <a:avLst/>
          </a:prstGeom>
          <a:blipFill>
            <a:blip r:embed="rId9" cstate="print"/>
            <a:stretch>
              <a:fillRect/>
            </a:stretch>
          </a:blipFill>
        </p:spPr>
        <p:txBody>
          <a:bodyPr wrap="square" lIns="0" tIns="0" rIns="0" bIns="0" rtlCol="0"/>
          <a:lstStyle/>
          <a:p>
            <a:endParaRPr sz="818"/>
          </a:p>
        </p:txBody>
      </p:sp>
      <p:sp>
        <p:nvSpPr>
          <p:cNvPr id="39" name="object 39"/>
          <p:cNvSpPr/>
          <p:nvPr/>
        </p:nvSpPr>
        <p:spPr>
          <a:xfrm>
            <a:off x="1319927" y="6579506"/>
            <a:ext cx="122433" cy="114059"/>
          </a:xfrm>
          <a:custGeom>
            <a:avLst/>
            <a:gdLst/>
            <a:ahLst/>
            <a:cxnLst/>
            <a:rect l="l" t="t" r="r" b="b"/>
            <a:pathLst>
              <a:path w="269239" h="250825">
                <a:moveTo>
                  <a:pt x="107254" y="245298"/>
                </a:moveTo>
                <a:lnTo>
                  <a:pt x="0" y="245298"/>
                </a:lnTo>
                <a:lnTo>
                  <a:pt x="0" y="250253"/>
                </a:lnTo>
                <a:lnTo>
                  <a:pt x="107254" y="250253"/>
                </a:lnTo>
                <a:lnTo>
                  <a:pt x="107254" y="245298"/>
                </a:lnTo>
                <a:close/>
              </a:path>
              <a:path w="269239" h="250825">
                <a:moveTo>
                  <a:pt x="269146" y="245298"/>
                </a:moveTo>
                <a:lnTo>
                  <a:pt x="147727" y="245298"/>
                </a:lnTo>
                <a:lnTo>
                  <a:pt x="147727" y="250253"/>
                </a:lnTo>
                <a:lnTo>
                  <a:pt x="269146" y="250253"/>
                </a:lnTo>
                <a:lnTo>
                  <a:pt x="269146" y="245298"/>
                </a:lnTo>
                <a:close/>
              </a:path>
              <a:path w="269239" h="250825">
                <a:moveTo>
                  <a:pt x="107254" y="0"/>
                </a:moveTo>
                <a:lnTo>
                  <a:pt x="0" y="14971"/>
                </a:lnTo>
                <a:lnTo>
                  <a:pt x="26307" y="31094"/>
                </a:lnTo>
                <a:lnTo>
                  <a:pt x="40473" y="61036"/>
                </a:lnTo>
                <a:lnTo>
                  <a:pt x="40473" y="215355"/>
                </a:lnTo>
                <a:lnTo>
                  <a:pt x="26307" y="245298"/>
                </a:lnTo>
                <a:lnTo>
                  <a:pt x="80946" y="245298"/>
                </a:lnTo>
                <a:lnTo>
                  <a:pt x="66780" y="215355"/>
                </a:lnTo>
                <a:lnTo>
                  <a:pt x="66780" y="138196"/>
                </a:lnTo>
                <a:lnTo>
                  <a:pt x="228673" y="138196"/>
                </a:lnTo>
                <a:lnTo>
                  <a:pt x="228673" y="123225"/>
                </a:lnTo>
                <a:lnTo>
                  <a:pt x="66780" y="123225"/>
                </a:lnTo>
                <a:lnTo>
                  <a:pt x="66780" y="61036"/>
                </a:lnTo>
                <a:lnTo>
                  <a:pt x="80946" y="31094"/>
                </a:lnTo>
                <a:lnTo>
                  <a:pt x="107254" y="14971"/>
                </a:lnTo>
                <a:lnTo>
                  <a:pt x="107254" y="0"/>
                </a:lnTo>
                <a:close/>
              </a:path>
              <a:path w="269239" h="250825">
                <a:moveTo>
                  <a:pt x="228673" y="138196"/>
                </a:moveTo>
                <a:lnTo>
                  <a:pt x="188199" y="138196"/>
                </a:lnTo>
                <a:lnTo>
                  <a:pt x="188199" y="215355"/>
                </a:lnTo>
                <a:lnTo>
                  <a:pt x="175046" y="245298"/>
                </a:lnTo>
                <a:lnTo>
                  <a:pt x="228673" y="245298"/>
                </a:lnTo>
                <a:lnTo>
                  <a:pt x="228673" y="138196"/>
                </a:lnTo>
                <a:close/>
              </a:path>
              <a:path w="269239" h="250825">
                <a:moveTo>
                  <a:pt x="269146" y="0"/>
                </a:moveTo>
                <a:lnTo>
                  <a:pt x="161892" y="14971"/>
                </a:lnTo>
                <a:lnTo>
                  <a:pt x="147727" y="14971"/>
                </a:lnTo>
                <a:lnTo>
                  <a:pt x="188199" y="31094"/>
                </a:lnTo>
                <a:lnTo>
                  <a:pt x="188199" y="123225"/>
                </a:lnTo>
                <a:lnTo>
                  <a:pt x="228673" y="123225"/>
                </a:lnTo>
                <a:lnTo>
                  <a:pt x="228673" y="31094"/>
                </a:lnTo>
                <a:lnTo>
                  <a:pt x="269146" y="14971"/>
                </a:lnTo>
                <a:lnTo>
                  <a:pt x="269146" y="0"/>
                </a:lnTo>
                <a:close/>
              </a:path>
            </a:pathLst>
          </a:custGeom>
          <a:solidFill>
            <a:srgbClr val="0559AA"/>
          </a:solidFill>
        </p:spPr>
        <p:txBody>
          <a:bodyPr wrap="square" lIns="0" tIns="0" rIns="0" bIns="0" rtlCol="0"/>
          <a:lstStyle/>
          <a:p>
            <a:endParaRPr sz="818"/>
          </a:p>
        </p:txBody>
      </p:sp>
      <p:sp>
        <p:nvSpPr>
          <p:cNvPr id="40" name="object 40"/>
          <p:cNvSpPr/>
          <p:nvPr/>
        </p:nvSpPr>
        <p:spPr>
          <a:xfrm>
            <a:off x="1460722" y="6579506"/>
            <a:ext cx="55214" cy="113799"/>
          </a:xfrm>
          <a:prstGeom prst="rect">
            <a:avLst/>
          </a:prstGeom>
          <a:blipFill>
            <a:blip r:embed="rId10" cstate="print"/>
            <a:stretch>
              <a:fillRect/>
            </a:stretch>
          </a:blipFill>
        </p:spPr>
        <p:txBody>
          <a:bodyPr wrap="square" lIns="0" tIns="0" rIns="0" bIns="0" rtlCol="0"/>
          <a:lstStyle/>
          <a:p>
            <a:endParaRPr sz="818"/>
          </a:p>
        </p:txBody>
      </p:sp>
      <p:sp>
        <p:nvSpPr>
          <p:cNvPr id="41" name="object 41"/>
          <p:cNvSpPr/>
          <p:nvPr/>
        </p:nvSpPr>
        <p:spPr>
          <a:xfrm>
            <a:off x="1546763" y="6579506"/>
            <a:ext cx="79600" cy="113799"/>
          </a:xfrm>
          <a:prstGeom prst="rect">
            <a:avLst/>
          </a:prstGeom>
          <a:blipFill>
            <a:blip r:embed="rId11" cstate="print"/>
            <a:stretch>
              <a:fillRect/>
            </a:stretch>
          </a:blipFill>
        </p:spPr>
        <p:txBody>
          <a:bodyPr wrap="square" lIns="0" tIns="0" rIns="0" bIns="0" rtlCol="0"/>
          <a:lstStyle/>
          <a:p>
            <a:endParaRPr sz="818"/>
          </a:p>
        </p:txBody>
      </p:sp>
      <p:sp>
        <p:nvSpPr>
          <p:cNvPr id="42" name="object 42"/>
          <p:cNvSpPr/>
          <p:nvPr/>
        </p:nvSpPr>
        <p:spPr>
          <a:xfrm>
            <a:off x="1632806" y="6579506"/>
            <a:ext cx="116658" cy="114059"/>
          </a:xfrm>
          <a:custGeom>
            <a:avLst/>
            <a:gdLst/>
            <a:ahLst/>
            <a:cxnLst/>
            <a:rect l="l" t="t" r="r" b="b"/>
            <a:pathLst>
              <a:path w="256539" h="250825">
                <a:moveTo>
                  <a:pt x="175046" y="245298"/>
                </a:moveTo>
                <a:lnTo>
                  <a:pt x="0" y="245298"/>
                </a:lnTo>
                <a:lnTo>
                  <a:pt x="0" y="250253"/>
                </a:lnTo>
                <a:lnTo>
                  <a:pt x="150167" y="250253"/>
                </a:lnTo>
                <a:lnTo>
                  <a:pt x="175046" y="245298"/>
                </a:lnTo>
                <a:close/>
              </a:path>
              <a:path w="256539" h="250825">
                <a:moveTo>
                  <a:pt x="40473" y="130134"/>
                </a:moveTo>
                <a:lnTo>
                  <a:pt x="40473" y="245298"/>
                </a:lnTo>
                <a:lnTo>
                  <a:pt x="80946" y="245298"/>
                </a:lnTo>
                <a:lnTo>
                  <a:pt x="40473" y="130134"/>
                </a:lnTo>
                <a:close/>
              </a:path>
              <a:path w="256539" h="250825">
                <a:moveTo>
                  <a:pt x="80946" y="14971"/>
                </a:moveTo>
                <a:lnTo>
                  <a:pt x="0" y="14971"/>
                </a:lnTo>
                <a:lnTo>
                  <a:pt x="40473" y="31094"/>
                </a:lnTo>
                <a:lnTo>
                  <a:pt x="40473" y="130134"/>
                </a:lnTo>
                <a:lnTo>
                  <a:pt x="80946" y="245298"/>
                </a:lnTo>
                <a:lnTo>
                  <a:pt x="80946" y="14971"/>
                </a:lnTo>
                <a:close/>
              </a:path>
              <a:path w="256539" h="250825">
                <a:moveTo>
                  <a:pt x="121420" y="0"/>
                </a:moveTo>
                <a:lnTo>
                  <a:pt x="13153" y="14971"/>
                </a:lnTo>
                <a:lnTo>
                  <a:pt x="121420" y="14971"/>
                </a:lnTo>
                <a:lnTo>
                  <a:pt x="161891" y="31094"/>
                </a:lnTo>
                <a:lnTo>
                  <a:pt x="188200" y="46065"/>
                </a:lnTo>
                <a:lnTo>
                  <a:pt x="215518" y="77159"/>
                </a:lnTo>
                <a:lnTo>
                  <a:pt x="215518" y="169290"/>
                </a:lnTo>
                <a:lnTo>
                  <a:pt x="202365" y="199232"/>
                </a:lnTo>
                <a:lnTo>
                  <a:pt x="175046" y="230327"/>
                </a:lnTo>
                <a:lnTo>
                  <a:pt x="107253" y="245298"/>
                </a:lnTo>
                <a:lnTo>
                  <a:pt x="202365" y="245298"/>
                </a:lnTo>
                <a:lnTo>
                  <a:pt x="228673" y="215355"/>
                </a:lnTo>
                <a:lnTo>
                  <a:pt x="242838" y="184261"/>
                </a:lnTo>
                <a:lnTo>
                  <a:pt x="255991" y="123225"/>
                </a:lnTo>
                <a:lnTo>
                  <a:pt x="255991" y="92130"/>
                </a:lnTo>
                <a:lnTo>
                  <a:pt x="242838" y="61036"/>
                </a:lnTo>
                <a:lnTo>
                  <a:pt x="202365" y="31094"/>
                </a:lnTo>
                <a:lnTo>
                  <a:pt x="147726" y="14971"/>
                </a:lnTo>
                <a:lnTo>
                  <a:pt x="121420" y="0"/>
                </a:lnTo>
                <a:close/>
              </a:path>
            </a:pathLst>
          </a:custGeom>
          <a:solidFill>
            <a:srgbClr val="0559AA"/>
          </a:solidFill>
        </p:spPr>
        <p:txBody>
          <a:bodyPr wrap="square" lIns="0" tIns="0" rIns="0" bIns="0" rtlCol="0"/>
          <a:lstStyle/>
          <a:p>
            <a:endParaRPr sz="818"/>
          </a:p>
        </p:txBody>
      </p:sp>
      <p:sp>
        <p:nvSpPr>
          <p:cNvPr id="43" name="object 43"/>
          <p:cNvSpPr/>
          <p:nvPr/>
        </p:nvSpPr>
        <p:spPr>
          <a:xfrm>
            <a:off x="1767620" y="6579506"/>
            <a:ext cx="89719" cy="113799"/>
          </a:xfrm>
          <a:prstGeom prst="rect">
            <a:avLst/>
          </a:prstGeom>
          <a:blipFill>
            <a:blip r:embed="rId12" cstate="print"/>
            <a:stretch>
              <a:fillRect/>
            </a:stretch>
          </a:blipFill>
        </p:spPr>
        <p:txBody>
          <a:bodyPr wrap="square" lIns="0" tIns="0" rIns="0" bIns="0" rtlCol="0"/>
          <a:lstStyle/>
          <a:p>
            <a:endParaRPr sz="818"/>
          </a:p>
        </p:txBody>
      </p:sp>
      <p:sp>
        <p:nvSpPr>
          <p:cNvPr id="44" name="object 44"/>
          <p:cNvSpPr/>
          <p:nvPr/>
        </p:nvSpPr>
        <p:spPr>
          <a:xfrm>
            <a:off x="1884029" y="6579506"/>
            <a:ext cx="86041" cy="113799"/>
          </a:xfrm>
          <a:prstGeom prst="rect">
            <a:avLst/>
          </a:prstGeom>
          <a:blipFill>
            <a:blip r:embed="rId13" cstate="print"/>
            <a:stretch>
              <a:fillRect/>
            </a:stretch>
          </a:blipFill>
        </p:spPr>
        <p:txBody>
          <a:bodyPr wrap="square" lIns="0" tIns="0" rIns="0" bIns="0" rtlCol="0"/>
          <a:lstStyle/>
          <a:p>
            <a:endParaRPr sz="818"/>
          </a:p>
        </p:txBody>
      </p:sp>
      <p:sp>
        <p:nvSpPr>
          <p:cNvPr id="45" name="object 45"/>
          <p:cNvSpPr/>
          <p:nvPr/>
        </p:nvSpPr>
        <p:spPr>
          <a:xfrm>
            <a:off x="1988475" y="6579506"/>
            <a:ext cx="123011" cy="114059"/>
          </a:xfrm>
          <a:custGeom>
            <a:avLst/>
            <a:gdLst/>
            <a:ahLst/>
            <a:cxnLst/>
            <a:rect l="l" t="t" r="r" b="b"/>
            <a:pathLst>
              <a:path w="270510" h="250825">
                <a:moveTo>
                  <a:pt x="94100" y="245298"/>
                </a:moveTo>
                <a:lnTo>
                  <a:pt x="0" y="245298"/>
                </a:lnTo>
                <a:lnTo>
                  <a:pt x="0" y="250253"/>
                </a:lnTo>
                <a:lnTo>
                  <a:pt x="94100" y="250253"/>
                </a:lnTo>
                <a:lnTo>
                  <a:pt x="94100" y="245298"/>
                </a:lnTo>
                <a:close/>
              </a:path>
              <a:path w="270510" h="250825">
                <a:moveTo>
                  <a:pt x="92722" y="46065"/>
                </a:moveTo>
                <a:lnTo>
                  <a:pt x="53626" y="46065"/>
                </a:lnTo>
                <a:lnTo>
                  <a:pt x="220555" y="250253"/>
                </a:lnTo>
                <a:lnTo>
                  <a:pt x="229685" y="250253"/>
                </a:lnTo>
                <a:lnTo>
                  <a:pt x="229685" y="199232"/>
                </a:lnTo>
                <a:lnTo>
                  <a:pt x="215520" y="199232"/>
                </a:lnTo>
                <a:lnTo>
                  <a:pt x="92722" y="46065"/>
                </a:lnTo>
                <a:close/>
              </a:path>
              <a:path w="270510" h="250825">
                <a:moveTo>
                  <a:pt x="67793" y="14971"/>
                </a:moveTo>
                <a:lnTo>
                  <a:pt x="27320" y="14971"/>
                </a:lnTo>
                <a:lnTo>
                  <a:pt x="40473" y="46065"/>
                </a:lnTo>
                <a:lnTo>
                  <a:pt x="40473" y="245298"/>
                </a:lnTo>
                <a:lnTo>
                  <a:pt x="67793" y="245298"/>
                </a:lnTo>
                <a:lnTo>
                  <a:pt x="53626" y="215355"/>
                </a:lnTo>
                <a:lnTo>
                  <a:pt x="53626" y="46065"/>
                </a:lnTo>
                <a:lnTo>
                  <a:pt x="92722" y="46065"/>
                </a:lnTo>
                <a:lnTo>
                  <a:pt x="67793" y="14971"/>
                </a:lnTo>
                <a:close/>
              </a:path>
              <a:path w="270510" h="250825">
                <a:moveTo>
                  <a:pt x="270158" y="0"/>
                </a:moveTo>
                <a:lnTo>
                  <a:pt x="189211" y="14971"/>
                </a:lnTo>
                <a:lnTo>
                  <a:pt x="202366" y="14971"/>
                </a:lnTo>
                <a:lnTo>
                  <a:pt x="215520" y="31094"/>
                </a:lnTo>
                <a:lnTo>
                  <a:pt x="215520" y="199232"/>
                </a:lnTo>
                <a:lnTo>
                  <a:pt x="229685" y="199232"/>
                </a:lnTo>
                <a:lnTo>
                  <a:pt x="229685" y="46065"/>
                </a:lnTo>
                <a:lnTo>
                  <a:pt x="242839" y="31094"/>
                </a:lnTo>
                <a:lnTo>
                  <a:pt x="270158" y="14971"/>
                </a:lnTo>
                <a:lnTo>
                  <a:pt x="270158" y="0"/>
                </a:lnTo>
                <a:close/>
              </a:path>
            </a:pathLst>
          </a:custGeom>
          <a:solidFill>
            <a:srgbClr val="0559AA"/>
          </a:solidFill>
        </p:spPr>
        <p:txBody>
          <a:bodyPr wrap="square" lIns="0" tIns="0" rIns="0" bIns="0" rtlCol="0"/>
          <a:lstStyle/>
          <a:p>
            <a:endParaRPr sz="818"/>
          </a:p>
        </p:txBody>
      </p:sp>
      <p:sp>
        <p:nvSpPr>
          <p:cNvPr id="47" name="object 47"/>
          <p:cNvSpPr/>
          <p:nvPr/>
        </p:nvSpPr>
        <p:spPr>
          <a:xfrm>
            <a:off x="2477131" y="5873784"/>
            <a:ext cx="463634" cy="799931"/>
          </a:xfrm>
          <a:prstGeom prst="rect">
            <a:avLst/>
          </a:prstGeom>
          <a:blipFill>
            <a:blip r:embed="rId14" cstate="print"/>
            <a:stretch>
              <a:fillRect/>
            </a:stretch>
          </a:blipFill>
        </p:spPr>
        <p:txBody>
          <a:bodyPr wrap="square" lIns="0" tIns="0" rIns="0" bIns="0" rtlCol="0"/>
          <a:lstStyle/>
          <a:p>
            <a:endParaRPr sz="818"/>
          </a:p>
        </p:txBody>
      </p:sp>
      <p:pic>
        <p:nvPicPr>
          <p:cNvPr id="48" name="Immagine 10">
            <a:extLst>
              <a:ext uri="{FF2B5EF4-FFF2-40B4-BE49-F238E27FC236}">
                <a16:creationId xmlns:a16="http://schemas.microsoft.com/office/drawing/2014/main" id="{DE699119-5ECD-C64D-8DEA-923F9A94331F}"/>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0697309" y="5914630"/>
            <a:ext cx="714771" cy="714771"/>
          </a:xfrm>
          <a:prstGeom prst="rect">
            <a:avLst/>
          </a:prstGeom>
        </p:spPr>
      </p:pic>
      <p:sp>
        <p:nvSpPr>
          <p:cNvPr id="49" name="Rectangle 48">
            <a:extLst>
              <a:ext uri="{FF2B5EF4-FFF2-40B4-BE49-F238E27FC236}">
                <a16:creationId xmlns:a16="http://schemas.microsoft.com/office/drawing/2014/main" id="{F1DA7474-05CA-AC44-B10B-66820ABB4470}"/>
              </a:ext>
            </a:extLst>
          </p:cNvPr>
          <p:cNvSpPr/>
          <p:nvPr/>
        </p:nvSpPr>
        <p:spPr>
          <a:xfrm>
            <a:off x="5744309" y="5983070"/>
            <a:ext cx="4625459" cy="646331"/>
          </a:xfrm>
          <a:prstGeom prst="rect">
            <a:avLst/>
          </a:prstGeom>
        </p:spPr>
        <p:txBody>
          <a:bodyPr wrap="square">
            <a:spAutoFit/>
          </a:bodyPr>
          <a:lstStyle/>
          <a:p>
            <a:pPr algn="r" defTabSz="342900"/>
            <a:r>
              <a:rPr lang="en-US" dirty="0">
                <a:latin typeface="Arial" charset="0"/>
                <a:ea typeface="Arial" charset="0"/>
                <a:cs typeface="Arial" charset="0"/>
              </a:rPr>
              <a:t>Data provided by Stephen </a:t>
            </a:r>
            <a:r>
              <a:rPr lang="en-US" dirty="0" err="1">
                <a:latin typeface="Arial" charset="0"/>
                <a:ea typeface="Arial" charset="0"/>
                <a:cs typeface="Arial" charset="0"/>
              </a:rPr>
              <a:t>Meyn</a:t>
            </a:r>
            <a:r>
              <a:rPr lang="en-US" dirty="0">
                <a:latin typeface="Arial" charset="0"/>
                <a:ea typeface="Arial" charset="0"/>
                <a:cs typeface="Arial" charset="0"/>
              </a:rPr>
              <a:t>, </a:t>
            </a:r>
          </a:p>
          <a:p>
            <a:pPr algn="r" defTabSz="342900"/>
            <a:r>
              <a:rPr lang="en-US" dirty="0">
                <a:latin typeface="Arial" charset="0"/>
                <a:ea typeface="Arial" charset="0"/>
                <a:cs typeface="Arial" charset="0"/>
              </a:rPr>
              <a:t>the Hospital for Sick Children, Toronto</a:t>
            </a:r>
          </a:p>
        </p:txBody>
      </p:sp>
    </p:spTree>
    <p:extLst>
      <p:ext uri="{BB962C8B-B14F-4D97-AF65-F5344CB8AC3E}">
        <p14:creationId xmlns:p14="http://schemas.microsoft.com/office/powerpoint/2010/main" val="3178164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A2BAC01-E974-F94C-A086-4A0AB6DF2EAD}"/>
              </a:ext>
            </a:extLst>
          </p:cNvPr>
          <p:cNvSpPr>
            <a:spLocks noGrp="1"/>
          </p:cNvSpPr>
          <p:nvPr>
            <p:ph type="title"/>
          </p:nvPr>
        </p:nvSpPr>
        <p:spPr>
          <a:xfrm>
            <a:off x="838200" y="164086"/>
            <a:ext cx="10515600" cy="1325563"/>
          </a:xfrm>
        </p:spPr>
        <p:txBody>
          <a:bodyPr/>
          <a:lstStyle/>
          <a:p>
            <a:pPr algn="ctr"/>
            <a:r>
              <a:rPr lang="en-US" dirty="0"/>
              <a:t>The SickKids Project</a:t>
            </a:r>
          </a:p>
        </p:txBody>
      </p:sp>
      <p:pic>
        <p:nvPicPr>
          <p:cNvPr id="6" name="Picture 5">
            <a:extLst>
              <a:ext uri="{FF2B5EF4-FFF2-40B4-BE49-F238E27FC236}">
                <a16:creationId xmlns:a16="http://schemas.microsoft.com/office/drawing/2014/main" id="{9381A04A-D775-EE46-A96C-978D11D286E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50723" y="1371600"/>
            <a:ext cx="3352800" cy="3479800"/>
          </a:xfrm>
          <a:prstGeom prst="rect">
            <a:avLst/>
          </a:prstGeom>
        </p:spPr>
      </p:pic>
      <p:sp>
        <p:nvSpPr>
          <p:cNvPr id="11" name="Rectangle 141">
            <a:extLst>
              <a:ext uri="{FF2B5EF4-FFF2-40B4-BE49-F238E27FC236}">
                <a16:creationId xmlns:a16="http://schemas.microsoft.com/office/drawing/2014/main" id="{0DB31D8D-A94F-6D4C-B0E8-6B4BED0E2BCF}"/>
              </a:ext>
            </a:extLst>
          </p:cNvPr>
          <p:cNvSpPr/>
          <p:nvPr/>
        </p:nvSpPr>
        <p:spPr>
          <a:xfrm>
            <a:off x="712569" y="1219201"/>
            <a:ext cx="5547553" cy="5334794"/>
          </a:xfrm>
          <a:prstGeom prst="rect">
            <a:avLst/>
          </a:prstGeom>
        </p:spPr>
        <p:txBody>
          <a:bodyPr wrap="square">
            <a:spAutoFit/>
          </a:bodyPr>
          <a:lstStyle/>
          <a:p>
            <a:pPr marL="257175" indent="-257175">
              <a:spcBef>
                <a:spcPts val="150"/>
              </a:spcBef>
              <a:spcAft>
                <a:spcPts val="450"/>
              </a:spcAft>
              <a:buFont typeface="Arial" charset="0"/>
              <a:buChar char="•"/>
            </a:pPr>
            <a:r>
              <a:rPr lang="en-US" altLang="en-US" sz="2100" dirty="0">
                <a:latin typeface="Arial" charset="0"/>
                <a:ea typeface="Arial" charset="0"/>
                <a:cs typeface="Arial" charset="0"/>
              </a:rPr>
              <a:t>Pilot for practice of </a:t>
            </a:r>
            <a:r>
              <a:rPr lang="en-US" altLang="en-US" sz="2100" dirty="0" err="1">
                <a:latin typeface="Arial" charset="0"/>
                <a:ea typeface="Arial" charset="0"/>
                <a:cs typeface="Arial" charset="0"/>
              </a:rPr>
              <a:t>paediatric</a:t>
            </a:r>
            <a:r>
              <a:rPr lang="en-US" altLang="en-US" sz="2100" dirty="0">
                <a:latin typeface="Arial" charset="0"/>
                <a:ea typeface="Arial" charset="0"/>
                <a:cs typeface="Arial" charset="0"/>
              </a:rPr>
              <a:t> genomic medicine</a:t>
            </a:r>
          </a:p>
          <a:p>
            <a:pPr marL="257175" indent="-257175">
              <a:spcBef>
                <a:spcPts val="150"/>
              </a:spcBef>
              <a:spcAft>
                <a:spcPts val="450"/>
              </a:spcAft>
              <a:buFont typeface="Arial" charset="0"/>
              <a:buChar char="•"/>
            </a:pPr>
            <a:r>
              <a:rPr lang="en-US" altLang="en-US" sz="2100" dirty="0">
                <a:latin typeface="Arial" charset="0"/>
                <a:ea typeface="Arial" charset="0"/>
                <a:cs typeface="Arial" charset="0"/>
              </a:rPr>
              <a:t>Assess WGS as both diagnostic and predictive test</a:t>
            </a:r>
          </a:p>
          <a:p>
            <a:pPr marL="257175" indent="-257175">
              <a:spcBef>
                <a:spcPts val="150"/>
              </a:spcBef>
              <a:spcAft>
                <a:spcPts val="450"/>
              </a:spcAft>
              <a:buFont typeface="Arial" charset="0"/>
              <a:buChar char="•"/>
            </a:pPr>
            <a:r>
              <a:rPr lang="en-US" altLang="en-US" sz="2100" dirty="0">
                <a:latin typeface="Arial" charset="0"/>
                <a:ea typeface="Arial" charset="0"/>
                <a:cs typeface="Arial" charset="0"/>
              </a:rPr>
              <a:t>Develop and validate new bioinformatics tools for clinical genomics</a:t>
            </a:r>
          </a:p>
          <a:p>
            <a:pPr marL="257175" indent="-257175">
              <a:spcBef>
                <a:spcPts val="150"/>
              </a:spcBef>
              <a:spcAft>
                <a:spcPts val="450"/>
              </a:spcAft>
              <a:buFont typeface="Arial" charset="0"/>
              <a:buChar char="•"/>
            </a:pPr>
            <a:r>
              <a:rPr lang="en-US" altLang="en-US" sz="2100" dirty="0">
                <a:latin typeface="Arial" charset="0"/>
                <a:ea typeface="Arial" charset="0"/>
                <a:cs typeface="Arial" charset="0"/>
              </a:rPr>
              <a:t>Discover new disease genes</a:t>
            </a:r>
          </a:p>
          <a:p>
            <a:pPr marL="257175" indent="-257175">
              <a:spcBef>
                <a:spcPts val="150"/>
              </a:spcBef>
              <a:spcAft>
                <a:spcPts val="450"/>
              </a:spcAft>
              <a:buFont typeface="Arial" charset="0"/>
              <a:buChar char="•"/>
            </a:pPr>
            <a:r>
              <a:rPr lang="en-US" altLang="en-US" sz="2100" dirty="0">
                <a:latin typeface="Arial" charset="0"/>
                <a:ea typeface="Arial" charset="0"/>
                <a:cs typeface="Arial" charset="0"/>
              </a:rPr>
              <a:t>Develop new models of clinical care</a:t>
            </a:r>
          </a:p>
          <a:p>
            <a:pPr>
              <a:spcBef>
                <a:spcPts val="150"/>
              </a:spcBef>
              <a:spcAft>
                <a:spcPts val="450"/>
              </a:spcAft>
            </a:pPr>
            <a:r>
              <a:rPr lang="en-US" altLang="en-US" sz="2100" dirty="0">
                <a:latin typeface="Arial" charset="0"/>
                <a:ea typeface="Arial" charset="0"/>
                <a:cs typeface="Arial" charset="0"/>
              </a:rPr>
              <a:t>Inclusion criteria:</a:t>
            </a:r>
          </a:p>
          <a:p>
            <a:pPr marL="257175" indent="-257175">
              <a:spcBef>
                <a:spcPts val="150"/>
              </a:spcBef>
              <a:spcAft>
                <a:spcPts val="450"/>
              </a:spcAft>
              <a:buFont typeface="Arial" charset="0"/>
              <a:buChar char="•"/>
            </a:pPr>
            <a:r>
              <a:rPr lang="en-US" altLang="en-US" sz="2100" dirty="0">
                <a:latin typeface="Arial" charset="0"/>
                <a:ea typeface="Arial" charset="0"/>
                <a:cs typeface="Arial" charset="0"/>
              </a:rPr>
              <a:t>&lt;18 years of age, both parents alive</a:t>
            </a:r>
          </a:p>
          <a:p>
            <a:pPr marL="257175" indent="-257175">
              <a:spcBef>
                <a:spcPts val="150"/>
              </a:spcBef>
              <a:spcAft>
                <a:spcPts val="450"/>
              </a:spcAft>
              <a:buFont typeface="Arial" charset="0"/>
              <a:buChar char="•"/>
            </a:pPr>
            <a:r>
              <a:rPr lang="en-US" altLang="en-US" sz="2100" dirty="0">
                <a:latin typeface="Arial" charset="0"/>
                <a:ea typeface="Arial" charset="0"/>
                <a:cs typeface="Arial" charset="0"/>
              </a:rPr>
              <a:t>Child suspected of having a primary genetic disorder</a:t>
            </a:r>
          </a:p>
          <a:p>
            <a:pPr marL="257175" indent="-257175">
              <a:spcBef>
                <a:spcPts val="150"/>
              </a:spcBef>
              <a:spcAft>
                <a:spcPts val="450"/>
              </a:spcAft>
              <a:buFont typeface="Arial" charset="0"/>
              <a:buChar char="•"/>
            </a:pPr>
            <a:r>
              <a:rPr lang="en-US" altLang="en-US" sz="2100" dirty="0">
                <a:latin typeface="Arial" charset="0"/>
                <a:ea typeface="Arial" charset="0"/>
                <a:cs typeface="Arial" charset="0"/>
              </a:rPr>
              <a:t>Working diagnosis is polygenic with incomplete clinical test sensitivity</a:t>
            </a:r>
          </a:p>
        </p:txBody>
      </p:sp>
      <p:sp>
        <p:nvSpPr>
          <p:cNvPr id="12" name="Rectangle 11">
            <a:extLst>
              <a:ext uri="{FF2B5EF4-FFF2-40B4-BE49-F238E27FC236}">
                <a16:creationId xmlns:a16="http://schemas.microsoft.com/office/drawing/2014/main" id="{C8D1E177-AFCF-0947-BA17-0105D7B4EB04}"/>
              </a:ext>
            </a:extLst>
          </p:cNvPr>
          <p:cNvSpPr/>
          <p:nvPr/>
        </p:nvSpPr>
        <p:spPr>
          <a:xfrm>
            <a:off x="7040411" y="5029200"/>
            <a:ext cx="4172712" cy="1477328"/>
          </a:xfrm>
          <a:prstGeom prst="rect">
            <a:avLst/>
          </a:prstGeom>
        </p:spPr>
        <p:txBody>
          <a:bodyPr wrap="square">
            <a:spAutoFit/>
          </a:bodyPr>
          <a:lstStyle/>
          <a:p>
            <a:r>
              <a:rPr lang="en-US" dirty="0" err="1"/>
              <a:t>Bowdin</a:t>
            </a:r>
            <a:r>
              <a:rPr lang="en-US" dirty="0"/>
              <a:t> SC. et al. 2014. Hum </a:t>
            </a:r>
            <a:r>
              <a:rPr lang="en-US" dirty="0" err="1"/>
              <a:t>Mutat</a:t>
            </a:r>
            <a:r>
              <a:rPr lang="en-US" dirty="0"/>
              <a:t>. 35(5):513-519.</a:t>
            </a:r>
          </a:p>
          <a:p>
            <a:endParaRPr lang="en-US" dirty="0"/>
          </a:p>
          <a:p>
            <a:r>
              <a:rPr lang="en-US" dirty="0" err="1"/>
              <a:t>Bowdin</a:t>
            </a:r>
            <a:r>
              <a:rPr lang="en-US" dirty="0"/>
              <a:t> SC. et al. 2016. </a:t>
            </a:r>
            <a:r>
              <a:rPr lang="en-US" dirty="0" err="1"/>
              <a:t>Clin</a:t>
            </a:r>
            <a:r>
              <a:rPr lang="en-US" dirty="0"/>
              <a:t> Genet. 89(1):10-19.</a:t>
            </a:r>
          </a:p>
        </p:txBody>
      </p:sp>
    </p:spTree>
    <p:extLst>
      <p:ext uri="{BB962C8B-B14F-4D97-AF65-F5344CB8AC3E}">
        <p14:creationId xmlns:p14="http://schemas.microsoft.com/office/powerpoint/2010/main" val="6732887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35ABF6FE-F620-B74D-ADA1-F8A4507ED998}"/>
              </a:ext>
            </a:extLst>
          </p:cNvPr>
          <p:cNvSpPr/>
          <p:nvPr/>
        </p:nvSpPr>
        <p:spPr>
          <a:xfrm>
            <a:off x="3300290" y="193792"/>
            <a:ext cx="5639494" cy="584775"/>
          </a:xfrm>
          <a:prstGeom prst="rect">
            <a:avLst/>
          </a:prstGeom>
        </p:spPr>
        <p:txBody>
          <a:bodyPr wrap="none">
            <a:spAutoFit/>
          </a:bodyPr>
          <a:lstStyle/>
          <a:p>
            <a:pPr algn="ctr"/>
            <a:r>
              <a:rPr lang="en-US" sz="3200" b="1" dirty="0"/>
              <a:t>CAGI 4: solely variant prediction</a:t>
            </a:r>
          </a:p>
        </p:txBody>
      </p:sp>
      <p:sp>
        <p:nvSpPr>
          <p:cNvPr id="12" name="Rectangle 11">
            <a:extLst>
              <a:ext uri="{FF2B5EF4-FFF2-40B4-BE49-F238E27FC236}">
                <a16:creationId xmlns:a16="http://schemas.microsoft.com/office/drawing/2014/main" id="{704BB76D-C650-0D45-8B38-49F2EDC4AA1B}"/>
              </a:ext>
            </a:extLst>
          </p:cNvPr>
          <p:cNvSpPr/>
          <p:nvPr/>
        </p:nvSpPr>
        <p:spPr>
          <a:xfrm>
            <a:off x="5257800" y="6412468"/>
            <a:ext cx="5334000" cy="369332"/>
          </a:xfrm>
          <a:prstGeom prst="rect">
            <a:avLst/>
          </a:prstGeom>
        </p:spPr>
        <p:txBody>
          <a:bodyPr wrap="square">
            <a:spAutoFit/>
          </a:bodyPr>
          <a:lstStyle/>
          <a:p>
            <a:r>
              <a:rPr lang="en-US" dirty="0" err="1"/>
              <a:t>Kasak</a:t>
            </a:r>
            <a:r>
              <a:rPr lang="en-US" dirty="0"/>
              <a:t> L. et al. 2019. Hum </a:t>
            </a:r>
            <a:r>
              <a:rPr lang="en-US" dirty="0" err="1"/>
              <a:t>Mutat</a:t>
            </a:r>
            <a:r>
              <a:rPr lang="en-US" dirty="0"/>
              <a:t>. 40(9):1373-1391.</a:t>
            </a:r>
          </a:p>
        </p:txBody>
      </p:sp>
      <p:sp>
        <p:nvSpPr>
          <p:cNvPr id="26" name="Rectangle 25">
            <a:extLst>
              <a:ext uri="{FF2B5EF4-FFF2-40B4-BE49-F238E27FC236}">
                <a16:creationId xmlns:a16="http://schemas.microsoft.com/office/drawing/2014/main" id="{3B6892FB-DC27-F94F-8D19-9D341393CCB3}"/>
              </a:ext>
            </a:extLst>
          </p:cNvPr>
          <p:cNvSpPr/>
          <p:nvPr/>
        </p:nvSpPr>
        <p:spPr>
          <a:xfrm>
            <a:off x="1640583" y="3981467"/>
            <a:ext cx="3576834" cy="1200329"/>
          </a:xfrm>
          <a:prstGeom prst="rect">
            <a:avLst/>
          </a:prstGeom>
        </p:spPr>
        <p:txBody>
          <a:bodyPr wrap="square">
            <a:spAutoFit/>
          </a:bodyPr>
          <a:lstStyle/>
          <a:p>
            <a:pPr algn="ctr"/>
            <a:r>
              <a:rPr lang="en-US" sz="2400" dirty="0"/>
              <a:t>25 undiagnosed patients (linked HPO-based clinical descriptions &amp; WGS)</a:t>
            </a:r>
          </a:p>
        </p:txBody>
      </p:sp>
      <p:sp>
        <p:nvSpPr>
          <p:cNvPr id="27" name="Rectangle 26">
            <a:extLst>
              <a:ext uri="{FF2B5EF4-FFF2-40B4-BE49-F238E27FC236}">
                <a16:creationId xmlns:a16="http://schemas.microsoft.com/office/drawing/2014/main" id="{3C226DDE-DE4F-DD4D-B27C-C6D1CE61EC5B}"/>
              </a:ext>
            </a:extLst>
          </p:cNvPr>
          <p:cNvSpPr/>
          <p:nvPr/>
        </p:nvSpPr>
        <p:spPr>
          <a:xfrm>
            <a:off x="7010400" y="2776571"/>
            <a:ext cx="3527330" cy="2985433"/>
          </a:xfrm>
          <a:prstGeom prst="rect">
            <a:avLst/>
          </a:prstGeom>
        </p:spPr>
        <p:txBody>
          <a:bodyPr wrap="square">
            <a:spAutoFit/>
          </a:bodyPr>
          <a:lstStyle/>
          <a:p>
            <a:pPr algn="ctr"/>
            <a:r>
              <a:rPr lang="en-US" sz="2400" dirty="0"/>
              <a:t>191 potential</a:t>
            </a:r>
          </a:p>
          <a:p>
            <a:pPr algn="ctr"/>
            <a:r>
              <a:rPr lang="en-US" sz="2400" dirty="0"/>
              <a:t>diagnostic variants</a:t>
            </a:r>
          </a:p>
          <a:p>
            <a:pPr algn="ctr"/>
            <a:r>
              <a:rPr lang="en-US" sz="2400" dirty="0"/>
              <a:t>proposed by predictors</a:t>
            </a:r>
          </a:p>
          <a:p>
            <a:pPr algn="ctr"/>
            <a:endParaRPr lang="en-US" sz="2400" dirty="0"/>
          </a:p>
          <a:p>
            <a:pPr algn="ctr"/>
            <a:r>
              <a:rPr lang="en-US" sz="2400" dirty="0"/>
              <a:t>125 related to phenotype,</a:t>
            </a:r>
          </a:p>
          <a:p>
            <a:pPr algn="ctr"/>
            <a:r>
              <a:rPr lang="en-US" sz="2400" dirty="0"/>
              <a:t>10 proposed by more than one group</a:t>
            </a:r>
          </a:p>
          <a:p>
            <a:pPr algn="ctr"/>
            <a:endParaRPr lang="en-US" sz="2000" dirty="0"/>
          </a:p>
        </p:txBody>
      </p:sp>
      <p:pic>
        <p:nvPicPr>
          <p:cNvPr id="17" name="Immagine 36">
            <a:extLst>
              <a:ext uri="{FF2B5EF4-FFF2-40B4-BE49-F238E27FC236}">
                <a16:creationId xmlns:a16="http://schemas.microsoft.com/office/drawing/2014/main" id="{DB3E95AE-CC61-7F4C-9606-4C02AD51796B}"/>
              </a:ext>
            </a:extLst>
          </p:cNvPr>
          <p:cNvPicPr>
            <a:picLocks noChangeAspect="1"/>
          </p:cNvPicPr>
          <p:nvPr/>
        </p:nvPicPr>
        <p:blipFill>
          <a:blip r:embed="rId3"/>
          <a:stretch>
            <a:fillRect/>
          </a:stretch>
        </p:blipFill>
        <p:spPr>
          <a:xfrm>
            <a:off x="2667000" y="2952555"/>
            <a:ext cx="2405726" cy="740223"/>
          </a:xfrm>
          <a:prstGeom prst="rect">
            <a:avLst/>
          </a:prstGeom>
        </p:spPr>
      </p:pic>
      <p:pic>
        <p:nvPicPr>
          <p:cNvPr id="13" name="Picture 12">
            <a:extLst>
              <a:ext uri="{FF2B5EF4-FFF2-40B4-BE49-F238E27FC236}">
                <a16:creationId xmlns:a16="http://schemas.microsoft.com/office/drawing/2014/main" id="{C77E5E05-A110-ED45-9DE2-9A1B09F79B2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53664" y="2566456"/>
            <a:ext cx="759215" cy="1199559"/>
          </a:xfrm>
          <a:prstGeom prst="rect">
            <a:avLst/>
          </a:prstGeom>
        </p:spPr>
      </p:pic>
      <p:sp>
        <p:nvSpPr>
          <p:cNvPr id="24" name="Right Arrow 23">
            <a:extLst>
              <a:ext uri="{FF2B5EF4-FFF2-40B4-BE49-F238E27FC236}">
                <a16:creationId xmlns:a16="http://schemas.microsoft.com/office/drawing/2014/main" id="{56612FCF-EAF2-7040-AD85-949B9E6239B3}"/>
              </a:ext>
            </a:extLst>
          </p:cNvPr>
          <p:cNvSpPr/>
          <p:nvPr/>
        </p:nvSpPr>
        <p:spPr>
          <a:xfrm>
            <a:off x="5609494" y="3286873"/>
            <a:ext cx="990600" cy="461665"/>
          </a:xfrm>
          <a:prstGeom prst="rightArrow">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Rectangle 29">
            <a:extLst>
              <a:ext uri="{FF2B5EF4-FFF2-40B4-BE49-F238E27FC236}">
                <a16:creationId xmlns:a16="http://schemas.microsoft.com/office/drawing/2014/main" id="{8D71401D-FBCE-C041-8C3B-369F20846912}"/>
              </a:ext>
            </a:extLst>
          </p:cNvPr>
          <p:cNvSpPr/>
          <p:nvPr/>
        </p:nvSpPr>
        <p:spPr>
          <a:xfrm>
            <a:off x="5838093" y="2961475"/>
            <a:ext cx="457200" cy="461665"/>
          </a:xfrm>
          <a:prstGeom prst="rect">
            <a:avLst/>
          </a:prstGeom>
        </p:spPr>
        <p:txBody>
          <a:bodyPr wrap="square">
            <a:spAutoFit/>
          </a:bodyPr>
          <a:lstStyle/>
          <a:p>
            <a:r>
              <a:rPr lang="en-US" sz="2400" b="1" dirty="0">
                <a:solidFill>
                  <a:srgbClr val="0070C0"/>
                </a:solidFill>
              </a:rPr>
              <a:t>?</a:t>
            </a:r>
          </a:p>
        </p:txBody>
      </p:sp>
      <p:sp>
        <p:nvSpPr>
          <p:cNvPr id="32" name="Rectangle 31">
            <a:extLst>
              <a:ext uri="{FF2B5EF4-FFF2-40B4-BE49-F238E27FC236}">
                <a16:creationId xmlns:a16="http://schemas.microsoft.com/office/drawing/2014/main" id="{D6D16DF3-6F55-DD4A-8DBB-2E45CD734447}"/>
              </a:ext>
            </a:extLst>
          </p:cNvPr>
          <p:cNvSpPr/>
          <p:nvPr/>
        </p:nvSpPr>
        <p:spPr>
          <a:xfrm>
            <a:off x="5145784" y="1158967"/>
            <a:ext cx="1940817" cy="1569660"/>
          </a:xfrm>
          <a:prstGeom prst="rect">
            <a:avLst/>
          </a:prstGeom>
        </p:spPr>
        <p:txBody>
          <a:bodyPr wrap="square">
            <a:spAutoFit/>
          </a:bodyPr>
          <a:lstStyle/>
          <a:p>
            <a:pPr algn="ctr"/>
            <a:r>
              <a:rPr lang="en-US" sz="2400" dirty="0"/>
              <a:t>Challenge: identify</a:t>
            </a:r>
          </a:p>
          <a:p>
            <a:pPr algn="ctr"/>
            <a:r>
              <a:rPr lang="en-US" sz="2400" dirty="0"/>
              <a:t>causal variants</a:t>
            </a:r>
          </a:p>
        </p:txBody>
      </p:sp>
    </p:spTree>
    <p:extLst>
      <p:ext uri="{BB962C8B-B14F-4D97-AF65-F5344CB8AC3E}">
        <p14:creationId xmlns:p14="http://schemas.microsoft.com/office/powerpoint/2010/main" val="1163603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35ABF6FE-F620-B74D-ADA1-F8A4507ED998}"/>
              </a:ext>
            </a:extLst>
          </p:cNvPr>
          <p:cNvSpPr/>
          <p:nvPr/>
        </p:nvSpPr>
        <p:spPr>
          <a:xfrm>
            <a:off x="2944815" y="193792"/>
            <a:ext cx="6350457" cy="584775"/>
          </a:xfrm>
          <a:prstGeom prst="rect">
            <a:avLst/>
          </a:prstGeom>
        </p:spPr>
        <p:txBody>
          <a:bodyPr wrap="none">
            <a:spAutoFit/>
          </a:bodyPr>
          <a:lstStyle/>
          <a:p>
            <a:pPr algn="ctr"/>
            <a:r>
              <a:rPr lang="en-US" sz="3200" b="1" dirty="0"/>
              <a:t>CAGI 4: potential diagnostic variants</a:t>
            </a:r>
          </a:p>
        </p:txBody>
      </p:sp>
      <p:sp>
        <p:nvSpPr>
          <p:cNvPr id="12" name="Rectangle 11">
            <a:extLst>
              <a:ext uri="{FF2B5EF4-FFF2-40B4-BE49-F238E27FC236}">
                <a16:creationId xmlns:a16="http://schemas.microsoft.com/office/drawing/2014/main" id="{704BB76D-C650-0D45-8B38-49F2EDC4AA1B}"/>
              </a:ext>
            </a:extLst>
          </p:cNvPr>
          <p:cNvSpPr/>
          <p:nvPr/>
        </p:nvSpPr>
        <p:spPr>
          <a:xfrm>
            <a:off x="5257800" y="6412468"/>
            <a:ext cx="5334000" cy="369332"/>
          </a:xfrm>
          <a:prstGeom prst="rect">
            <a:avLst/>
          </a:prstGeom>
        </p:spPr>
        <p:txBody>
          <a:bodyPr wrap="square">
            <a:spAutoFit/>
          </a:bodyPr>
          <a:lstStyle/>
          <a:p>
            <a:r>
              <a:rPr lang="en-US" dirty="0" err="1"/>
              <a:t>Kasak</a:t>
            </a:r>
            <a:r>
              <a:rPr lang="en-US" dirty="0"/>
              <a:t> L. et al. 2019. Hum </a:t>
            </a:r>
            <a:r>
              <a:rPr lang="en-US" dirty="0" err="1"/>
              <a:t>Mutat</a:t>
            </a:r>
            <a:r>
              <a:rPr lang="en-US" dirty="0"/>
              <a:t>. 40(9):1373-1391.</a:t>
            </a:r>
          </a:p>
        </p:txBody>
      </p:sp>
      <p:pic>
        <p:nvPicPr>
          <p:cNvPr id="4" name="Picture 3">
            <a:extLst>
              <a:ext uri="{FF2B5EF4-FFF2-40B4-BE49-F238E27FC236}">
                <a16:creationId xmlns:a16="http://schemas.microsoft.com/office/drawing/2014/main" id="{54901ECD-7727-8D4F-8241-3BA459E7780D}"/>
              </a:ext>
            </a:extLst>
          </p:cNvPr>
          <p:cNvPicPr>
            <a:picLocks noChangeAspect="1"/>
          </p:cNvPicPr>
          <p:nvPr/>
        </p:nvPicPr>
        <p:blipFill>
          <a:blip r:embed="rId3"/>
          <a:stretch>
            <a:fillRect/>
          </a:stretch>
        </p:blipFill>
        <p:spPr>
          <a:xfrm>
            <a:off x="245447" y="1059922"/>
            <a:ext cx="11735133" cy="4707832"/>
          </a:xfrm>
          <a:prstGeom prst="rect">
            <a:avLst/>
          </a:prstGeom>
        </p:spPr>
      </p:pic>
      <p:grpSp>
        <p:nvGrpSpPr>
          <p:cNvPr id="15" name="Group 14">
            <a:extLst>
              <a:ext uri="{FF2B5EF4-FFF2-40B4-BE49-F238E27FC236}">
                <a16:creationId xmlns:a16="http://schemas.microsoft.com/office/drawing/2014/main" id="{4476A0C4-3395-9047-AAB8-5E70975F1AE9}"/>
              </a:ext>
            </a:extLst>
          </p:cNvPr>
          <p:cNvGrpSpPr/>
          <p:nvPr/>
        </p:nvGrpSpPr>
        <p:grpSpPr>
          <a:xfrm>
            <a:off x="17585" y="4994031"/>
            <a:ext cx="1213338" cy="1266145"/>
            <a:chOff x="17585" y="4994031"/>
            <a:chExt cx="1213338" cy="1266145"/>
          </a:xfrm>
        </p:grpSpPr>
        <p:sp>
          <p:nvSpPr>
            <p:cNvPr id="6" name="Oval 5">
              <a:extLst>
                <a:ext uri="{FF2B5EF4-FFF2-40B4-BE49-F238E27FC236}">
                  <a16:creationId xmlns:a16="http://schemas.microsoft.com/office/drawing/2014/main" id="{23D432C8-2CC9-4440-AEAE-03089A83B47E}"/>
                </a:ext>
              </a:extLst>
            </p:cNvPr>
            <p:cNvSpPr/>
            <p:nvPr/>
          </p:nvSpPr>
          <p:spPr>
            <a:xfrm>
              <a:off x="17585" y="4994031"/>
              <a:ext cx="1213338" cy="773723"/>
            </a:xfrm>
            <a:prstGeom prst="ellipse">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B0F0"/>
                </a:solidFill>
              </a:endParaRPr>
            </a:p>
          </p:txBody>
        </p:sp>
        <p:sp>
          <p:nvSpPr>
            <p:cNvPr id="10" name="TextBox 9">
              <a:extLst>
                <a:ext uri="{FF2B5EF4-FFF2-40B4-BE49-F238E27FC236}">
                  <a16:creationId xmlns:a16="http://schemas.microsoft.com/office/drawing/2014/main" id="{25A62F4B-5C5B-7D43-AB14-352D87BA4E8E}"/>
                </a:ext>
              </a:extLst>
            </p:cNvPr>
            <p:cNvSpPr txBox="1"/>
            <p:nvPr/>
          </p:nvSpPr>
          <p:spPr>
            <a:xfrm>
              <a:off x="316521" y="5890844"/>
              <a:ext cx="612668" cy="369332"/>
            </a:xfrm>
            <a:prstGeom prst="rect">
              <a:avLst/>
            </a:prstGeom>
            <a:noFill/>
          </p:spPr>
          <p:txBody>
            <a:bodyPr wrap="none" rtlCol="0">
              <a:spAutoFit/>
            </a:bodyPr>
            <a:lstStyle/>
            <a:p>
              <a:r>
                <a:rPr lang="en-US" dirty="0">
                  <a:solidFill>
                    <a:srgbClr val="00B0F0"/>
                  </a:solidFill>
                </a:rPr>
                <a:t>New</a:t>
              </a:r>
            </a:p>
          </p:txBody>
        </p:sp>
      </p:grpSp>
      <p:grpSp>
        <p:nvGrpSpPr>
          <p:cNvPr id="14" name="Group 13">
            <a:extLst>
              <a:ext uri="{FF2B5EF4-FFF2-40B4-BE49-F238E27FC236}">
                <a16:creationId xmlns:a16="http://schemas.microsoft.com/office/drawing/2014/main" id="{DF8A754C-5C19-CF42-AA1C-5CA4F473E767}"/>
              </a:ext>
            </a:extLst>
          </p:cNvPr>
          <p:cNvGrpSpPr/>
          <p:nvPr/>
        </p:nvGrpSpPr>
        <p:grpSpPr>
          <a:xfrm>
            <a:off x="-5862" y="1371598"/>
            <a:ext cx="1225058" cy="2432542"/>
            <a:chOff x="-5862" y="1371598"/>
            <a:chExt cx="1225058" cy="2432542"/>
          </a:xfrm>
        </p:grpSpPr>
        <p:sp>
          <p:nvSpPr>
            <p:cNvPr id="20" name="Oval 19">
              <a:extLst>
                <a:ext uri="{FF2B5EF4-FFF2-40B4-BE49-F238E27FC236}">
                  <a16:creationId xmlns:a16="http://schemas.microsoft.com/office/drawing/2014/main" id="{912CA2B1-7A4F-C247-949C-84DD1E2C6EBC}"/>
                </a:ext>
              </a:extLst>
            </p:cNvPr>
            <p:cNvSpPr/>
            <p:nvPr/>
          </p:nvSpPr>
          <p:spPr>
            <a:xfrm>
              <a:off x="-5862" y="1371598"/>
              <a:ext cx="1213338" cy="451339"/>
            </a:xfrm>
            <a:prstGeom prst="ellipse">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B0F0"/>
                </a:solidFill>
              </a:endParaRPr>
            </a:p>
          </p:txBody>
        </p:sp>
        <p:sp>
          <p:nvSpPr>
            <p:cNvPr id="21" name="Oval 20">
              <a:extLst>
                <a:ext uri="{FF2B5EF4-FFF2-40B4-BE49-F238E27FC236}">
                  <a16:creationId xmlns:a16="http://schemas.microsoft.com/office/drawing/2014/main" id="{AB7714F8-09A9-2C44-A44B-1EAB4527F468}"/>
                </a:ext>
              </a:extLst>
            </p:cNvPr>
            <p:cNvSpPr/>
            <p:nvPr/>
          </p:nvSpPr>
          <p:spPr>
            <a:xfrm>
              <a:off x="5858" y="3352801"/>
              <a:ext cx="1213338" cy="451339"/>
            </a:xfrm>
            <a:prstGeom prst="ellipse">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B0F0"/>
                </a:solidFill>
              </a:endParaRPr>
            </a:p>
          </p:txBody>
        </p:sp>
      </p:grpSp>
    </p:spTree>
    <p:extLst>
      <p:ext uri="{BB962C8B-B14F-4D97-AF65-F5344CB8AC3E}">
        <p14:creationId xmlns:p14="http://schemas.microsoft.com/office/powerpoint/2010/main" val="37983022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dissolve">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dissolve">
                                      <p:cBhvr>
                                        <p:cTn id="1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35ABF6FE-F620-B74D-ADA1-F8A4507ED998}"/>
              </a:ext>
            </a:extLst>
          </p:cNvPr>
          <p:cNvSpPr/>
          <p:nvPr/>
        </p:nvSpPr>
        <p:spPr>
          <a:xfrm>
            <a:off x="2821980" y="193792"/>
            <a:ext cx="6596101" cy="584775"/>
          </a:xfrm>
          <a:prstGeom prst="rect">
            <a:avLst/>
          </a:prstGeom>
        </p:spPr>
        <p:txBody>
          <a:bodyPr wrap="none">
            <a:spAutoFit/>
          </a:bodyPr>
          <a:lstStyle/>
          <a:p>
            <a:pPr algn="ctr"/>
            <a:r>
              <a:rPr lang="en-US" sz="3200" b="1" dirty="0"/>
              <a:t>CAGI 4: new causal variants identified</a:t>
            </a:r>
          </a:p>
        </p:txBody>
      </p:sp>
      <p:pic>
        <p:nvPicPr>
          <p:cNvPr id="4" name="Immagine 4">
            <a:extLst>
              <a:ext uri="{FF2B5EF4-FFF2-40B4-BE49-F238E27FC236}">
                <a16:creationId xmlns:a16="http://schemas.microsoft.com/office/drawing/2014/main" id="{904C2500-585D-2B4A-A2AB-C8553DB02BB5}"/>
              </a:ext>
            </a:extLst>
          </p:cNvPr>
          <p:cNvPicPr>
            <a:picLocks noChangeAspect="1"/>
          </p:cNvPicPr>
          <p:nvPr/>
        </p:nvPicPr>
        <p:blipFill rotWithShape="1">
          <a:blip r:embed="rId3"/>
          <a:srcRect r="30436"/>
          <a:stretch/>
        </p:blipFill>
        <p:spPr>
          <a:xfrm>
            <a:off x="2470204" y="2518984"/>
            <a:ext cx="1456547" cy="1619265"/>
          </a:xfrm>
          <a:prstGeom prst="rect">
            <a:avLst/>
          </a:prstGeom>
        </p:spPr>
      </p:pic>
      <p:sp>
        <p:nvSpPr>
          <p:cNvPr id="5" name="CasellaDiTesto 5">
            <a:extLst>
              <a:ext uri="{FF2B5EF4-FFF2-40B4-BE49-F238E27FC236}">
                <a16:creationId xmlns:a16="http://schemas.microsoft.com/office/drawing/2014/main" id="{8E04C167-7F05-8F49-BD4A-74DE72C5414A}"/>
              </a:ext>
            </a:extLst>
          </p:cNvPr>
          <p:cNvSpPr txBox="1"/>
          <p:nvPr/>
        </p:nvSpPr>
        <p:spPr>
          <a:xfrm>
            <a:off x="1527111" y="4261341"/>
            <a:ext cx="3560591" cy="1200329"/>
          </a:xfrm>
          <a:prstGeom prst="rect">
            <a:avLst/>
          </a:prstGeom>
          <a:noFill/>
        </p:spPr>
        <p:txBody>
          <a:bodyPr wrap="none" rtlCol="0">
            <a:spAutoFit/>
          </a:bodyPr>
          <a:lstStyle/>
          <a:p>
            <a:pPr algn="ctr"/>
            <a:r>
              <a:rPr lang="en-US" sz="2400" dirty="0">
                <a:latin typeface="Arial Narrow" charset="0"/>
                <a:ea typeface="Arial Narrow" charset="0"/>
                <a:cs typeface="Arial Narrow" charset="0"/>
              </a:rPr>
              <a:t>Epileptic encephalopathy</a:t>
            </a:r>
          </a:p>
          <a:p>
            <a:pPr algn="ctr"/>
            <a:r>
              <a:rPr lang="en-US" sz="2400" dirty="0">
                <a:latin typeface="Arial Narrow" charset="0"/>
                <a:ea typeface="Arial Narrow" charset="0"/>
                <a:cs typeface="Arial Narrow" charset="0"/>
              </a:rPr>
              <a:t>(</a:t>
            </a:r>
            <a:r>
              <a:rPr lang="en-US" sz="2400" dirty="0" err="1">
                <a:latin typeface="Arial Narrow" charset="0"/>
                <a:ea typeface="Arial Narrow" charset="0"/>
                <a:cs typeface="Arial Narrow" charset="0"/>
              </a:rPr>
              <a:t>Babkinaa</a:t>
            </a:r>
            <a:r>
              <a:rPr lang="en-US" sz="2400" dirty="0">
                <a:latin typeface="Arial Narrow" charset="0"/>
                <a:ea typeface="Arial Narrow" charset="0"/>
                <a:cs typeface="Arial Narrow" charset="0"/>
              </a:rPr>
              <a:t> N. et al. 2016.</a:t>
            </a:r>
          </a:p>
          <a:p>
            <a:pPr algn="ctr"/>
            <a:r>
              <a:rPr lang="en-US" sz="2400" dirty="0" err="1">
                <a:latin typeface="Arial Narrow" charset="0"/>
                <a:ea typeface="Arial Narrow" charset="0"/>
                <a:cs typeface="Arial Narrow" charset="0"/>
              </a:rPr>
              <a:t>Eur</a:t>
            </a:r>
            <a:r>
              <a:rPr lang="en-US" sz="2400" dirty="0">
                <a:latin typeface="Arial Narrow" charset="0"/>
                <a:ea typeface="Arial Narrow" charset="0"/>
                <a:cs typeface="Arial Narrow" charset="0"/>
              </a:rPr>
              <a:t> J Med Genet. 59(2):70-4.)</a:t>
            </a:r>
          </a:p>
        </p:txBody>
      </p:sp>
      <p:pic>
        <p:nvPicPr>
          <p:cNvPr id="6" name="Immagine 6">
            <a:extLst>
              <a:ext uri="{FF2B5EF4-FFF2-40B4-BE49-F238E27FC236}">
                <a16:creationId xmlns:a16="http://schemas.microsoft.com/office/drawing/2014/main" id="{ABDBC374-4433-4240-8494-8B40A23B8F1B}"/>
              </a:ext>
            </a:extLst>
          </p:cNvPr>
          <p:cNvPicPr>
            <a:picLocks noChangeAspect="1"/>
          </p:cNvPicPr>
          <p:nvPr/>
        </p:nvPicPr>
        <p:blipFill rotWithShape="1">
          <a:blip r:embed="rId4"/>
          <a:srcRect r="68112"/>
          <a:stretch/>
        </p:blipFill>
        <p:spPr>
          <a:xfrm>
            <a:off x="7649308" y="2491177"/>
            <a:ext cx="1122572" cy="1603730"/>
          </a:xfrm>
          <a:prstGeom prst="rect">
            <a:avLst/>
          </a:prstGeom>
        </p:spPr>
      </p:pic>
      <p:sp>
        <p:nvSpPr>
          <p:cNvPr id="7" name="CasellaDiTesto 7">
            <a:extLst>
              <a:ext uri="{FF2B5EF4-FFF2-40B4-BE49-F238E27FC236}">
                <a16:creationId xmlns:a16="http://schemas.microsoft.com/office/drawing/2014/main" id="{840A4DC2-BB0E-D74D-8C4F-131FD754FE0D}"/>
              </a:ext>
            </a:extLst>
          </p:cNvPr>
          <p:cNvSpPr txBox="1"/>
          <p:nvPr/>
        </p:nvSpPr>
        <p:spPr>
          <a:xfrm>
            <a:off x="6435291" y="4402018"/>
            <a:ext cx="3826690" cy="1200329"/>
          </a:xfrm>
          <a:prstGeom prst="rect">
            <a:avLst/>
          </a:prstGeom>
          <a:noFill/>
        </p:spPr>
        <p:txBody>
          <a:bodyPr wrap="none" rtlCol="0">
            <a:spAutoFit/>
          </a:bodyPr>
          <a:lstStyle/>
          <a:p>
            <a:pPr algn="ctr"/>
            <a:r>
              <a:rPr lang="en-US" sz="2400" dirty="0">
                <a:latin typeface="Arial" charset="0"/>
                <a:ea typeface="Arial" charset="0"/>
                <a:cs typeface="Arial" charset="0"/>
              </a:rPr>
              <a:t>Cornelia de Lange</a:t>
            </a:r>
          </a:p>
          <a:p>
            <a:pPr algn="ctr"/>
            <a:r>
              <a:rPr lang="en-US" sz="2400" dirty="0">
                <a:latin typeface="Arial Narrow" charset="0"/>
                <a:ea typeface="Arial Narrow" charset="0"/>
                <a:cs typeface="Arial Narrow" charset="0"/>
              </a:rPr>
              <a:t>(Bhuiyan ZA. et al. 2006.</a:t>
            </a:r>
          </a:p>
          <a:p>
            <a:pPr algn="ctr"/>
            <a:r>
              <a:rPr lang="en-US" sz="2400" dirty="0">
                <a:latin typeface="Arial Narrow" charset="0"/>
                <a:ea typeface="Arial Narrow" charset="0"/>
                <a:cs typeface="Arial Narrow" charset="0"/>
              </a:rPr>
              <a:t>J Med Genet. </a:t>
            </a:r>
            <a:r>
              <a:rPr lang="en-US" sz="2400" dirty="0"/>
              <a:t>43(7): 568–575.</a:t>
            </a:r>
            <a:r>
              <a:rPr lang="en-US" sz="2400" dirty="0">
                <a:latin typeface="Arial Narrow" charset="0"/>
                <a:ea typeface="Arial Narrow" charset="0"/>
                <a:cs typeface="Arial Narrow" charset="0"/>
              </a:rPr>
              <a:t>)</a:t>
            </a:r>
          </a:p>
        </p:txBody>
      </p:sp>
      <p:sp>
        <p:nvSpPr>
          <p:cNvPr id="8" name="Rectangle 7">
            <a:extLst>
              <a:ext uri="{FF2B5EF4-FFF2-40B4-BE49-F238E27FC236}">
                <a16:creationId xmlns:a16="http://schemas.microsoft.com/office/drawing/2014/main" id="{C3AC1301-6BBB-6449-9A72-31855162F65A}"/>
              </a:ext>
            </a:extLst>
          </p:cNvPr>
          <p:cNvSpPr/>
          <p:nvPr/>
        </p:nvSpPr>
        <p:spPr>
          <a:xfrm>
            <a:off x="6646985" y="1624756"/>
            <a:ext cx="3967904" cy="523220"/>
          </a:xfrm>
          <a:prstGeom prst="rect">
            <a:avLst/>
          </a:prstGeom>
        </p:spPr>
        <p:txBody>
          <a:bodyPr wrap="square">
            <a:spAutoFit/>
          </a:bodyPr>
          <a:lstStyle/>
          <a:p>
            <a:r>
              <a:rPr lang="en-US" sz="2800" b="1" i="1" dirty="0"/>
              <a:t>SMC3</a:t>
            </a:r>
            <a:r>
              <a:rPr lang="en-US" sz="2800" b="1" dirty="0"/>
              <a:t> c.A29996T:K999M</a:t>
            </a:r>
          </a:p>
        </p:txBody>
      </p:sp>
      <p:sp>
        <p:nvSpPr>
          <p:cNvPr id="9" name="Rectangle 8">
            <a:extLst>
              <a:ext uri="{FF2B5EF4-FFF2-40B4-BE49-F238E27FC236}">
                <a16:creationId xmlns:a16="http://schemas.microsoft.com/office/drawing/2014/main" id="{BD5FAC12-8C4D-194B-89DB-4D7C70C217A0}"/>
              </a:ext>
            </a:extLst>
          </p:cNvPr>
          <p:cNvSpPr/>
          <p:nvPr/>
        </p:nvSpPr>
        <p:spPr>
          <a:xfrm>
            <a:off x="1799850" y="1630852"/>
            <a:ext cx="3967904" cy="523220"/>
          </a:xfrm>
          <a:prstGeom prst="rect">
            <a:avLst/>
          </a:prstGeom>
        </p:spPr>
        <p:txBody>
          <a:bodyPr wrap="square">
            <a:spAutoFit/>
          </a:bodyPr>
          <a:lstStyle/>
          <a:p>
            <a:r>
              <a:rPr lang="en-US" sz="2800" b="1" i="1" dirty="0"/>
              <a:t>KCNB1</a:t>
            </a:r>
            <a:r>
              <a:rPr lang="en-US" sz="2800" b="1" dirty="0"/>
              <a:t> c.T623C:p.L208P</a:t>
            </a:r>
          </a:p>
        </p:txBody>
      </p:sp>
      <p:sp>
        <p:nvSpPr>
          <p:cNvPr id="12" name="Rectangle 11">
            <a:extLst>
              <a:ext uri="{FF2B5EF4-FFF2-40B4-BE49-F238E27FC236}">
                <a16:creationId xmlns:a16="http://schemas.microsoft.com/office/drawing/2014/main" id="{704BB76D-C650-0D45-8B38-49F2EDC4AA1B}"/>
              </a:ext>
            </a:extLst>
          </p:cNvPr>
          <p:cNvSpPr/>
          <p:nvPr/>
        </p:nvSpPr>
        <p:spPr>
          <a:xfrm>
            <a:off x="5257800" y="6412468"/>
            <a:ext cx="5334000" cy="369332"/>
          </a:xfrm>
          <a:prstGeom prst="rect">
            <a:avLst/>
          </a:prstGeom>
        </p:spPr>
        <p:txBody>
          <a:bodyPr wrap="square">
            <a:spAutoFit/>
          </a:bodyPr>
          <a:lstStyle/>
          <a:p>
            <a:r>
              <a:rPr lang="en-US" dirty="0" err="1"/>
              <a:t>Kasak</a:t>
            </a:r>
            <a:r>
              <a:rPr lang="en-US" dirty="0"/>
              <a:t> L. et al. 2019. Hum </a:t>
            </a:r>
            <a:r>
              <a:rPr lang="en-US" dirty="0" err="1"/>
              <a:t>Mutat</a:t>
            </a:r>
            <a:r>
              <a:rPr lang="en-US" dirty="0"/>
              <a:t>. 40(9):1373-1391.</a:t>
            </a:r>
          </a:p>
        </p:txBody>
      </p:sp>
    </p:spTree>
    <p:extLst>
      <p:ext uri="{BB962C8B-B14F-4D97-AF65-F5344CB8AC3E}">
        <p14:creationId xmlns:p14="http://schemas.microsoft.com/office/powerpoint/2010/main" val="34132718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35ABF6FE-F620-B74D-ADA1-F8A4507ED998}"/>
              </a:ext>
            </a:extLst>
          </p:cNvPr>
          <p:cNvSpPr/>
          <p:nvPr/>
        </p:nvSpPr>
        <p:spPr>
          <a:xfrm>
            <a:off x="2493990" y="193792"/>
            <a:ext cx="7252113" cy="584775"/>
          </a:xfrm>
          <a:prstGeom prst="rect">
            <a:avLst/>
          </a:prstGeom>
        </p:spPr>
        <p:txBody>
          <a:bodyPr wrap="none">
            <a:spAutoFit/>
          </a:bodyPr>
          <a:lstStyle/>
          <a:p>
            <a:pPr algn="ctr"/>
            <a:r>
              <a:rPr lang="en-US" sz="3200" b="1" dirty="0"/>
              <a:t>CAGI 5: phenotype-to-genotype matching</a:t>
            </a:r>
          </a:p>
        </p:txBody>
      </p:sp>
      <p:sp>
        <p:nvSpPr>
          <p:cNvPr id="12" name="Rectangle 11">
            <a:extLst>
              <a:ext uri="{FF2B5EF4-FFF2-40B4-BE49-F238E27FC236}">
                <a16:creationId xmlns:a16="http://schemas.microsoft.com/office/drawing/2014/main" id="{704BB76D-C650-0D45-8B38-49F2EDC4AA1B}"/>
              </a:ext>
            </a:extLst>
          </p:cNvPr>
          <p:cNvSpPr/>
          <p:nvPr/>
        </p:nvSpPr>
        <p:spPr>
          <a:xfrm>
            <a:off x="6888896" y="6412468"/>
            <a:ext cx="5334000" cy="369332"/>
          </a:xfrm>
          <a:prstGeom prst="rect">
            <a:avLst/>
          </a:prstGeom>
        </p:spPr>
        <p:txBody>
          <a:bodyPr wrap="square">
            <a:spAutoFit/>
          </a:bodyPr>
          <a:lstStyle/>
          <a:p>
            <a:r>
              <a:rPr lang="en-US" dirty="0" err="1"/>
              <a:t>Kasak</a:t>
            </a:r>
            <a:r>
              <a:rPr lang="en-US" dirty="0"/>
              <a:t> L. et al. 2019. Hum </a:t>
            </a:r>
            <a:r>
              <a:rPr lang="en-US" dirty="0" err="1"/>
              <a:t>Mutat</a:t>
            </a:r>
            <a:r>
              <a:rPr lang="en-US" dirty="0"/>
              <a:t>. 40(9):1373-1391.</a:t>
            </a:r>
          </a:p>
        </p:txBody>
      </p:sp>
      <p:sp>
        <p:nvSpPr>
          <p:cNvPr id="26" name="Rectangle 25">
            <a:extLst>
              <a:ext uri="{FF2B5EF4-FFF2-40B4-BE49-F238E27FC236}">
                <a16:creationId xmlns:a16="http://schemas.microsoft.com/office/drawing/2014/main" id="{3B6892FB-DC27-F94F-8D19-9D341393CCB3}"/>
              </a:ext>
            </a:extLst>
          </p:cNvPr>
          <p:cNvSpPr/>
          <p:nvPr/>
        </p:nvSpPr>
        <p:spPr>
          <a:xfrm>
            <a:off x="1368730" y="3434863"/>
            <a:ext cx="3576834" cy="1569660"/>
          </a:xfrm>
          <a:prstGeom prst="rect">
            <a:avLst/>
          </a:prstGeom>
        </p:spPr>
        <p:txBody>
          <a:bodyPr wrap="square">
            <a:spAutoFit/>
          </a:bodyPr>
          <a:lstStyle/>
          <a:p>
            <a:pPr algn="ctr"/>
            <a:r>
              <a:rPr lang="en-US" sz="2400" dirty="0"/>
              <a:t>24 undiagnosed patients (</a:t>
            </a:r>
            <a:r>
              <a:rPr lang="en-US" sz="2400" i="1" dirty="0"/>
              <a:t>unlinked</a:t>
            </a:r>
            <a:r>
              <a:rPr lang="en-US" sz="2400" dirty="0"/>
              <a:t> HPO-based clinical descriptions &amp; WGS)</a:t>
            </a:r>
          </a:p>
        </p:txBody>
      </p:sp>
      <p:sp>
        <p:nvSpPr>
          <p:cNvPr id="27" name="Rectangle 26">
            <a:extLst>
              <a:ext uri="{FF2B5EF4-FFF2-40B4-BE49-F238E27FC236}">
                <a16:creationId xmlns:a16="http://schemas.microsoft.com/office/drawing/2014/main" id="{3C226DDE-DE4F-DD4D-B27C-C6D1CE61EC5B}"/>
              </a:ext>
            </a:extLst>
          </p:cNvPr>
          <p:cNvSpPr/>
          <p:nvPr/>
        </p:nvSpPr>
        <p:spPr>
          <a:xfrm>
            <a:off x="7998944" y="2600722"/>
            <a:ext cx="3527330" cy="2677656"/>
          </a:xfrm>
          <a:prstGeom prst="rect">
            <a:avLst/>
          </a:prstGeom>
        </p:spPr>
        <p:txBody>
          <a:bodyPr wrap="square">
            <a:spAutoFit/>
          </a:bodyPr>
          <a:lstStyle/>
          <a:p>
            <a:pPr algn="ctr"/>
            <a:r>
              <a:rPr lang="en-US" sz="2400" dirty="0"/>
              <a:t>3 broad phenotype categories </a:t>
            </a:r>
          </a:p>
          <a:p>
            <a:pPr algn="ctr"/>
            <a:r>
              <a:rPr lang="en-US" sz="2400" dirty="0"/>
              <a:t>(6 eye, 7 neuro, 11 connective)</a:t>
            </a:r>
          </a:p>
          <a:p>
            <a:pPr algn="ctr"/>
            <a:endParaRPr lang="en-US" sz="2400" dirty="0"/>
          </a:p>
          <a:p>
            <a:pPr algn="ctr"/>
            <a:r>
              <a:rPr lang="en-US" sz="2400" dirty="0"/>
              <a:t>8 prediction teams</a:t>
            </a:r>
          </a:p>
          <a:p>
            <a:pPr algn="ctr"/>
            <a:endParaRPr lang="en-US" sz="2400" dirty="0"/>
          </a:p>
        </p:txBody>
      </p:sp>
      <p:pic>
        <p:nvPicPr>
          <p:cNvPr id="17" name="Immagine 36">
            <a:extLst>
              <a:ext uri="{FF2B5EF4-FFF2-40B4-BE49-F238E27FC236}">
                <a16:creationId xmlns:a16="http://schemas.microsoft.com/office/drawing/2014/main" id="{DB3E95AE-CC61-7F4C-9606-4C02AD51796B}"/>
              </a:ext>
            </a:extLst>
          </p:cNvPr>
          <p:cNvPicPr>
            <a:picLocks noChangeAspect="1"/>
          </p:cNvPicPr>
          <p:nvPr/>
        </p:nvPicPr>
        <p:blipFill>
          <a:blip r:embed="rId3"/>
          <a:stretch>
            <a:fillRect/>
          </a:stretch>
        </p:blipFill>
        <p:spPr>
          <a:xfrm>
            <a:off x="2775874" y="2530523"/>
            <a:ext cx="2405726" cy="740223"/>
          </a:xfrm>
          <a:prstGeom prst="rect">
            <a:avLst/>
          </a:prstGeom>
        </p:spPr>
      </p:pic>
      <p:pic>
        <p:nvPicPr>
          <p:cNvPr id="13" name="Picture 12">
            <a:extLst>
              <a:ext uri="{FF2B5EF4-FFF2-40B4-BE49-F238E27FC236}">
                <a16:creationId xmlns:a16="http://schemas.microsoft.com/office/drawing/2014/main" id="{C77E5E05-A110-ED45-9DE2-9A1B09F79B2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07756" y="2235304"/>
            <a:ext cx="759215" cy="1199559"/>
          </a:xfrm>
          <a:prstGeom prst="rect">
            <a:avLst/>
          </a:prstGeom>
        </p:spPr>
      </p:pic>
      <p:sp>
        <p:nvSpPr>
          <p:cNvPr id="24" name="Right Arrow 23">
            <a:extLst>
              <a:ext uri="{FF2B5EF4-FFF2-40B4-BE49-F238E27FC236}">
                <a16:creationId xmlns:a16="http://schemas.microsoft.com/office/drawing/2014/main" id="{56612FCF-EAF2-7040-AD85-949B9E6239B3}"/>
              </a:ext>
            </a:extLst>
          </p:cNvPr>
          <p:cNvSpPr/>
          <p:nvPr/>
        </p:nvSpPr>
        <p:spPr>
          <a:xfrm>
            <a:off x="6190740" y="3562520"/>
            <a:ext cx="990600" cy="461665"/>
          </a:xfrm>
          <a:prstGeom prst="rightArrow">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30" name="Rectangle 29">
            <a:extLst>
              <a:ext uri="{FF2B5EF4-FFF2-40B4-BE49-F238E27FC236}">
                <a16:creationId xmlns:a16="http://schemas.microsoft.com/office/drawing/2014/main" id="{8D71401D-FBCE-C041-8C3B-369F20846912}"/>
              </a:ext>
            </a:extLst>
          </p:cNvPr>
          <p:cNvSpPr/>
          <p:nvPr/>
        </p:nvSpPr>
        <p:spPr>
          <a:xfrm>
            <a:off x="6419339" y="3237122"/>
            <a:ext cx="457200" cy="461665"/>
          </a:xfrm>
          <a:prstGeom prst="rect">
            <a:avLst/>
          </a:prstGeom>
        </p:spPr>
        <p:txBody>
          <a:bodyPr wrap="square">
            <a:spAutoFit/>
          </a:bodyPr>
          <a:lstStyle/>
          <a:p>
            <a:r>
              <a:rPr lang="en-US" sz="2400" b="1" dirty="0">
                <a:solidFill>
                  <a:srgbClr val="0070C0"/>
                </a:solidFill>
              </a:rPr>
              <a:t>?</a:t>
            </a:r>
          </a:p>
        </p:txBody>
      </p:sp>
      <p:sp>
        <p:nvSpPr>
          <p:cNvPr id="32" name="Rectangle 31">
            <a:extLst>
              <a:ext uri="{FF2B5EF4-FFF2-40B4-BE49-F238E27FC236}">
                <a16:creationId xmlns:a16="http://schemas.microsoft.com/office/drawing/2014/main" id="{D6D16DF3-6F55-DD4A-8DBB-2E45CD734447}"/>
              </a:ext>
            </a:extLst>
          </p:cNvPr>
          <p:cNvSpPr/>
          <p:nvPr/>
        </p:nvSpPr>
        <p:spPr>
          <a:xfrm>
            <a:off x="5029200" y="1008182"/>
            <a:ext cx="3276600" cy="1938992"/>
          </a:xfrm>
          <a:prstGeom prst="rect">
            <a:avLst/>
          </a:prstGeom>
        </p:spPr>
        <p:txBody>
          <a:bodyPr wrap="square">
            <a:spAutoFit/>
          </a:bodyPr>
          <a:lstStyle/>
          <a:p>
            <a:pPr algn="ctr"/>
            <a:r>
              <a:rPr lang="en-US" sz="2400" dirty="0"/>
              <a:t>Challenge:</a:t>
            </a:r>
          </a:p>
          <a:p>
            <a:pPr algn="ctr"/>
            <a:r>
              <a:rPr lang="en-US" sz="2400" dirty="0"/>
              <a:t>predict phenotype, identify</a:t>
            </a:r>
          </a:p>
          <a:p>
            <a:pPr algn="ctr"/>
            <a:r>
              <a:rPr lang="en-US" sz="2400" dirty="0"/>
              <a:t>causal, secondary variants</a:t>
            </a:r>
          </a:p>
        </p:txBody>
      </p:sp>
    </p:spTree>
    <p:extLst>
      <p:ext uri="{BB962C8B-B14F-4D97-AF65-F5344CB8AC3E}">
        <p14:creationId xmlns:p14="http://schemas.microsoft.com/office/powerpoint/2010/main" val="249257348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35ABF6FE-F620-B74D-ADA1-F8A4507ED998}"/>
              </a:ext>
            </a:extLst>
          </p:cNvPr>
          <p:cNvSpPr/>
          <p:nvPr/>
        </p:nvSpPr>
        <p:spPr>
          <a:xfrm>
            <a:off x="2398911" y="193791"/>
            <a:ext cx="7442294" cy="1077218"/>
          </a:xfrm>
          <a:prstGeom prst="rect">
            <a:avLst/>
          </a:prstGeom>
        </p:spPr>
        <p:txBody>
          <a:bodyPr wrap="none">
            <a:spAutoFit/>
          </a:bodyPr>
          <a:lstStyle/>
          <a:p>
            <a:pPr algn="ctr"/>
            <a:r>
              <a:rPr lang="en-US" sz="3200" b="1" dirty="0"/>
              <a:t>Richness of phenotypic description </a:t>
            </a:r>
          </a:p>
          <a:p>
            <a:pPr algn="ctr"/>
            <a:r>
              <a:rPr lang="en-US" sz="3200" b="1" dirty="0"/>
              <a:t>does not correlate with improved accuracy</a:t>
            </a:r>
          </a:p>
        </p:txBody>
      </p:sp>
      <p:sp>
        <p:nvSpPr>
          <p:cNvPr id="12" name="Rectangle 11">
            <a:extLst>
              <a:ext uri="{FF2B5EF4-FFF2-40B4-BE49-F238E27FC236}">
                <a16:creationId xmlns:a16="http://schemas.microsoft.com/office/drawing/2014/main" id="{704BB76D-C650-0D45-8B38-49F2EDC4AA1B}"/>
              </a:ext>
            </a:extLst>
          </p:cNvPr>
          <p:cNvSpPr/>
          <p:nvPr/>
        </p:nvSpPr>
        <p:spPr>
          <a:xfrm>
            <a:off x="5257800" y="6412468"/>
            <a:ext cx="5334000" cy="369332"/>
          </a:xfrm>
          <a:prstGeom prst="rect">
            <a:avLst/>
          </a:prstGeom>
        </p:spPr>
        <p:txBody>
          <a:bodyPr wrap="square">
            <a:spAutoFit/>
          </a:bodyPr>
          <a:lstStyle/>
          <a:p>
            <a:r>
              <a:rPr lang="en-US" dirty="0" err="1"/>
              <a:t>Kasak</a:t>
            </a:r>
            <a:r>
              <a:rPr lang="en-US" dirty="0"/>
              <a:t> L. et al. 2019. Hum </a:t>
            </a:r>
            <a:r>
              <a:rPr lang="en-US" dirty="0" err="1"/>
              <a:t>Mutat</a:t>
            </a:r>
            <a:r>
              <a:rPr lang="en-US" dirty="0"/>
              <a:t>. 40(9):1373-1391.</a:t>
            </a:r>
          </a:p>
        </p:txBody>
      </p:sp>
      <p:pic>
        <p:nvPicPr>
          <p:cNvPr id="4" name="Picture 3">
            <a:extLst>
              <a:ext uri="{FF2B5EF4-FFF2-40B4-BE49-F238E27FC236}">
                <a16:creationId xmlns:a16="http://schemas.microsoft.com/office/drawing/2014/main" id="{306FE4FF-7CEF-8944-9627-1B017239750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76401" y="1524001"/>
            <a:ext cx="8882679" cy="3407055"/>
          </a:xfrm>
          <a:prstGeom prst="rect">
            <a:avLst/>
          </a:prstGeom>
        </p:spPr>
      </p:pic>
      <p:sp>
        <p:nvSpPr>
          <p:cNvPr id="14" name="Rectangle 13">
            <a:extLst>
              <a:ext uri="{FF2B5EF4-FFF2-40B4-BE49-F238E27FC236}">
                <a16:creationId xmlns:a16="http://schemas.microsoft.com/office/drawing/2014/main" id="{4EDFDD80-595C-914F-AE21-B4DB7ECBAA16}"/>
              </a:ext>
            </a:extLst>
          </p:cNvPr>
          <p:cNvSpPr/>
          <p:nvPr/>
        </p:nvSpPr>
        <p:spPr>
          <a:xfrm>
            <a:off x="1861522" y="5105401"/>
            <a:ext cx="8697557" cy="1200329"/>
          </a:xfrm>
          <a:prstGeom prst="rect">
            <a:avLst/>
          </a:prstGeom>
        </p:spPr>
        <p:txBody>
          <a:bodyPr wrap="square">
            <a:spAutoFit/>
          </a:bodyPr>
          <a:lstStyle/>
          <a:p>
            <a:r>
              <a:rPr lang="en-US" sz="2400" dirty="0"/>
              <a:t>Correlation between the informational content of a patient’s clinical description and the number of correct genome-patient matches for all submissions</a:t>
            </a:r>
          </a:p>
        </p:txBody>
      </p:sp>
    </p:spTree>
    <p:extLst>
      <p:ext uri="{BB962C8B-B14F-4D97-AF65-F5344CB8AC3E}">
        <p14:creationId xmlns:p14="http://schemas.microsoft.com/office/powerpoint/2010/main" val="160066126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35ABF6FE-F620-B74D-ADA1-F8A4507ED998}"/>
              </a:ext>
            </a:extLst>
          </p:cNvPr>
          <p:cNvSpPr/>
          <p:nvPr/>
        </p:nvSpPr>
        <p:spPr>
          <a:xfrm>
            <a:off x="4339891" y="193791"/>
            <a:ext cx="3560334" cy="584775"/>
          </a:xfrm>
          <a:prstGeom prst="rect">
            <a:avLst/>
          </a:prstGeom>
        </p:spPr>
        <p:txBody>
          <a:bodyPr wrap="none">
            <a:spAutoFit/>
          </a:bodyPr>
          <a:lstStyle/>
          <a:p>
            <a:pPr algn="ctr"/>
            <a:r>
              <a:rPr lang="en-US" sz="3200" b="1" dirty="0"/>
              <a:t>Recall and Precision</a:t>
            </a:r>
          </a:p>
        </p:txBody>
      </p:sp>
      <p:sp>
        <p:nvSpPr>
          <p:cNvPr id="12" name="Rectangle 11">
            <a:extLst>
              <a:ext uri="{FF2B5EF4-FFF2-40B4-BE49-F238E27FC236}">
                <a16:creationId xmlns:a16="http://schemas.microsoft.com/office/drawing/2014/main" id="{704BB76D-C650-0D45-8B38-49F2EDC4AA1B}"/>
              </a:ext>
            </a:extLst>
          </p:cNvPr>
          <p:cNvSpPr/>
          <p:nvPr/>
        </p:nvSpPr>
        <p:spPr>
          <a:xfrm>
            <a:off x="5257800" y="6412468"/>
            <a:ext cx="5334000" cy="369332"/>
          </a:xfrm>
          <a:prstGeom prst="rect">
            <a:avLst/>
          </a:prstGeom>
        </p:spPr>
        <p:txBody>
          <a:bodyPr wrap="square">
            <a:spAutoFit/>
          </a:bodyPr>
          <a:lstStyle/>
          <a:p>
            <a:r>
              <a:rPr lang="en-US" dirty="0" err="1"/>
              <a:t>Kasak</a:t>
            </a:r>
            <a:r>
              <a:rPr lang="en-US" dirty="0"/>
              <a:t> L. et al. 2019. Hum </a:t>
            </a:r>
            <a:r>
              <a:rPr lang="en-US" dirty="0" err="1"/>
              <a:t>Mutat</a:t>
            </a:r>
            <a:r>
              <a:rPr lang="en-US" dirty="0"/>
              <a:t>. 40(9):1373-1391.</a:t>
            </a:r>
          </a:p>
        </p:txBody>
      </p:sp>
      <p:pic>
        <p:nvPicPr>
          <p:cNvPr id="5" name="Picture 4">
            <a:extLst>
              <a:ext uri="{FF2B5EF4-FFF2-40B4-BE49-F238E27FC236}">
                <a16:creationId xmlns:a16="http://schemas.microsoft.com/office/drawing/2014/main" id="{2EEC6058-EB56-AC40-A71A-3A3124A5FDE6}"/>
              </a:ext>
            </a:extLst>
          </p:cNvPr>
          <p:cNvPicPr>
            <a:picLocks noChangeAspect="1"/>
          </p:cNvPicPr>
          <p:nvPr/>
        </p:nvPicPr>
        <p:blipFill>
          <a:blip r:embed="rId3"/>
          <a:stretch>
            <a:fillRect/>
          </a:stretch>
        </p:blipFill>
        <p:spPr>
          <a:xfrm>
            <a:off x="3358662" y="741011"/>
            <a:ext cx="5497633" cy="5562822"/>
          </a:xfrm>
          <a:prstGeom prst="rect">
            <a:avLst/>
          </a:prstGeom>
        </p:spPr>
      </p:pic>
    </p:spTree>
    <p:extLst>
      <p:ext uri="{BB962C8B-B14F-4D97-AF65-F5344CB8AC3E}">
        <p14:creationId xmlns:p14="http://schemas.microsoft.com/office/powerpoint/2010/main" val="308245085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35ABF6FE-F620-B74D-ADA1-F8A4507ED998}"/>
              </a:ext>
            </a:extLst>
          </p:cNvPr>
          <p:cNvSpPr/>
          <p:nvPr/>
        </p:nvSpPr>
        <p:spPr>
          <a:xfrm>
            <a:off x="2228588" y="193792"/>
            <a:ext cx="7782900" cy="584775"/>
          </a:xfrm>
          <a:prstGeom prst="rect">
            <a:avLst/>
          </a:prstGeom>
        </p:spPr>
        <p:txBody>
          <a:bodyPr wrap="none">
            <a:spAutoFit/>
          </a:bodyPr>
          <a:lstStyle/>
          <a:p>
            <a:pPr algn="ctr"/>
            <a:r>
              <a:rPr lang="en-US" sz="3200" b="1" dirty="0"/>
              <a:t>CAGI 5: candidates for phenotypic expansion</a:t>
            </a:r>
          </a:p>
        </p:txBody>
      </p:sp>
      <p:sp>
        <p:nvSpPr>
          <p:cNvPr id="12" name="Rectangle 11">
            <a:extLst>
              <a:ext uri="{FF2B5EF4-FFF2-40B4-BE49-F238E27FC236}">
                <a16:creationId xmlns:a16="http://schemas.microsoft.com/office/drawing/2014/main" id="{704BB76D-C650-0D45-8B38-49F2EDC4AA1B}"/>
              </a:ext>
            </a:extLst>
          </p:cNvPr>
          <p:cNvSpPr/>
          <p:nvPr/>
        </p:nvSpPr>
        <p:spPr>
          <a:xfrm>
            <a:off x="5257800" y="6412468"/>
            <a:ext cx="5334000" cy="369332"/>
          </a:xfrm>
          <a:prstGeom prst="rect">
            <a:avLst/>
          </a:prstGeom>
        </p:spPr>
        <p:txBody>
          <a:bodyPr wrap="square">
            <a:spAutoFit/>
          </a:bodyPr>
          <a:lstStyle/>
          <a:p>
            <a:r>
              <a:rPr lang="en-US" dirty="0" err="1"/>
              <a:t>Kasak</a:t>
            </a:r>
            <a:r>
              <a:rPr lang="en-US" dirty="0"/>
              <a:t> L. et al. 2019. Hum </a:t>
            </a:r>
            <a:r>
              <a:rPr lang="en-US" dirty="0" err="1"/>
              <a:t>Mutat</a:t>
            </a:r>
            <a:r>
              <a:rPr lang="en-US" dirty="0"/>
              <a:t>. 40(9):1373-1391.</a:t>
            </a:r>
          </a:p>
        </p:txBody>
      </p:sp>
      <p:sp>
        <p:nvSpPr>
          <p:cNvPr id="18" name="Rectangle 17">
            <a:extLst>
              <a:ext uri="{FF2B5EF4-FFF2-40B4-BE49-F238E27FC236}">
                <a16:creationId xmlns:a16="http://schemas.microsoft.com/office/drawing/2014/main" id="{463EA086-5C2B-E049-95A5-0DEC56CBDC40}"/>
              </a:ext>
            </a:extLst>
          </p:cNvPr>
          <p:cNvSpPr/>
          <p:nvPr/>
        </p:nvSpPr>
        <p:spPr>
          <a:xfrm>
            <a:off x="6932682" y="3200401"/>
            <a:ext cx="3377184" cy="830997"/>
          </a:xfrm>
          <a:prstGeom prst="rect">
            <a:avLst/>
          </a:prstGeom>
        </p:spPr>
        <p:txBody>
          <a:bodyPr wrap="square">
            <a:spAutoFit/>
          </a:bodyPr>
          <a:lstStyle/>
          <a:p>
            <a:r>
              <a:rPr lang="en-US" sz="2400" b="1" i="1" dirty="0"/>
              <a:t>EP300</a:t>
            </a:r>
            <a:r>
              <a:rPr lang="en-US" sz="2400" b="1" dirty="0"/>
              <a:t> c.A7028AG:Q2343R</a:t>
            </a:r>
          </a:p>
        </p:txBody>
      </p:sp>
      <p:sp>
        <p:nvSpPr>
          <p:cNvPr id="19" name="Rectangle 18">
            <a:extLst>
              <a:ext uri="{FF2B5EF4-FFF2-40B4-BE49-F238E27FC236}">
                <a16:creationId xmlns:a16="http://schemas.microsoft.com/office/drawing/2014/main" id="{65A6917F-7BEF-F245-9817-F63ED6EA27A7}"/>
              </a:ext>
            </a:extLst>
          </p:cNvPr>
          <p:cNvSpPr/>
          <p:nvPr/>
        </p:nvSpPr>
        <p:spPr>
          <a:xfrm>
            <a:off x="1799850" y="3206497"/>
            <a:ext cx="3377184" cy="830997"/>
          </a:xfrm>
          <a:prstGeom prst="rect">
            <a:avLst/>
          </a:prstGeom>
        </p:spPr>
        <p:txBody>
          <a:bodyPr wrap="square">
            <a:spAutoFit/>
          </a:bodyPr>
          <a:lstStyle/>
          <a:p>
            <a:r>
              <a:rPr lang="en-US" sz="2400" b="1" i="1" dirty="0"/>
              <a:t>LMNA</a:t>
            </a:r>
            <a:r>
              <a:rPr lang="en-US" sz="2400" b="1" dirty="0"/>
              <a:t> </a:t>
            </a:r>
          </a:p>
          <a:p>
            <a:r>
              <a:rPr lang="en-US" sz="2400" b="1" dirty="0"/>
              <a:t>c.G887GT:p.R296L</a:t>
            </a:r>
          </a:p>
        </p:txBody>
      </p:sp>
      <p:sp>
        <p:nvSpPr>
          <p:cNvPr id="20" name="Rectangle 141">
            <a:extLst>
              <a:ext uri="{FF2B5EF4-FFF2-40B4-BE49-F238E27FC236}">
                <a16:creationId xmlns:a16="http://schemas.microsoft.com/office/drawing/2014/main" id="{F14596EB-8829-154C-B35D-CD94EC0FA7D7}"/>
              </a:ext>
            </a:extLst>
          </p:cNvPr>
          <p:cNvSpPr/>
          <p:nvPr/>
        </p:nvSpPr>
        <p:spPr>
          <a:xfrm>
            <a:off x="1676400" y="4037493"/>
            <a:ext cx="4191000" cy="2300630"/>
          </a:xfrm>
          <a:prstGeom prst="rect">
            <a:avLst/>
          </a:prstGeom>
        </p:spPr>
        <p:txBody>
          <a:bodyPr wrap="square">
            <a:spAutoFit/>
          </a:bodyPr>
          <a:lstStyle/>
          <a:p>
            <a:pPr marL="257175" indent="-257175">
              <a:spcBef>
                <a:spcPts val="150"/>
              </a:spcBef>
              <a:spcAft>
                <a:spcPts val="450"/>
              </a:spcAft>
              <a:buFont typeface="Arial" charset="0"/>
              <a:buChar char="•"/>
            </a:pPr>
            <a:r>
              <a:rPr lang="en-US" altLang="en-US" sz="2100" dirty="0">
                <a:latin typeface="Arial" charset="0"/>
                <a:ea typeface="Arial" charset="0"/>
                <a:cs typeface="Arial" charset="0"/>
              </a:rPr>
              <a:t>Absent from </a:t>
            </a:r>
            <a:r>
              <a:rPr lang="en-US" altLang="en-US" sz="2100" dirty="0" err="1">
                <a:latin typeface="Arial" charset="0"/>
                <a:ea typeface="Arial" charset="0"/>
                <a:cs typeface="Arial" charset="0"/>
              </a:rPr>
              <a:t>gnomAD</a:t>
            </a:r>
            <a:r>
              <a:rPr lang="en-US" altLang="en-US" sz="2100" dirty="0">
                <a:latin typeface="Arial" charset="0"/>
                <a:ea typeface="Arial" charset="0"/>
                <a:cs typeface="Arial" charset="0"/>
              </a:rPr>
              <a:t>, literature</a:t>
            </a:r>
          </a:p>
          <a:p>
            <a:pPr marL="257175" indent="-257175">
              <a:spcBef>
                <a:spcPts val="150"/>
              </a:spcBef>
              <a:spcAft>
                <a:spcPts val="450"/>
              </a:spcAft>
              <a:buFont typeface="Arial" charset="0"/>
              <a:buChar char="•"/>
            </a:pPr>
            <a:r>
              <a:rPr lang="en-US" altLang="en-US" sz="2100" dirty="0">
                <a:latin typeface="Arial" charset="0"/>
                <a:ea typeface="Arial" charset="0"/>
                <a:cs typeface="Arial" charset="0"/>
              </a:rPr>
              <a:t>Predicted deleterious</a:t>
            </a:r>
          </a:p>
          <a:p>
            <a:pPr marL="257175" indent="-257175">
              <a:spcBef>
                <a:spcPts val="150"/>
              </a:spcBef>
              <a:spcAft>
                <a:spcPts val="450"/>
              </a:spcAft>
              <a:buFont typeface="Arial" charset="0"/>
              <a:buChar char="•"/>
            </a:pPr>
            <a:r>
              <a:rPr lang="en-US" altLang="en-US" sz="2100" dirty="0">
                <a:latin typeface="Arial" charset="0"/>
                <a:ea typeface="Arial" charset="0"/>
                <a:cs typeface="Arial" charset="0"/>
              </a:rPr>
              <a:t>LMNA associated with &gt;10 genetic disorders affecting multiple organ systems</a:t>
            </a:r>
          </a:p>
          <a:p>
            <a:pPr marL="257175" indent="-257175">
              <a:spcBef>
                <a:spcPts val="150"/>
              </a:spcBef>
              <a:spcAft>
                <a:spcPts val="450"/>
              </a:spcAft>
              <a:buFont typeface="Arial" charset="0"/>
              <a:buChar char="•"/>
            </a:pPr>
            <a:r>
              <a:rPr lang="en-US" altLang="en-US" sz="2100" dirty="0">
                <a:latin typeface="Arial" charset="0"/>
                <a:ea typeface="Arial" charset="0"/>
                <a:cs typeface="Arial" charset="0"/>
              </a:rPr>
              <a:t>Potential new laminopathy</a:t>
            </a:r>
          </a:p>
        </p:txBody>
      </p:sp>
      <p:sp>
        <p:nvSpPr>
          <p:cNvPr id="21" name="Rectangle 141">
            <a:extLst>
              <a:ext uri="{FF2B5EF4-FFF2-40B4-BE49-F238E27FC236}">
                <a16:creationId xmlns:a16="http://schemas.microsoft.com/office/drawing/2014/main" id="{1F64E0AF-CB01-1042-AD1F-7BAB87801462}"/>
              </a:ext>
            </a:extLst>
          </p:cNvPr>
          <p:cNvSpPr/>
          <p:nvPr/>
        </p:nvSpPr>
        <p:spPr>
          <a:xfrm>
            <a:off x="6248400" y="4037493"/>
            <a:ext cx="4191000" cy="2390398"/>
          </a:xfrm>
          <a:prstGeom prst="rect">
            <a:avLst/>
          </a:prstGeom>
        </p:spPr>
        <p:txBody>
          <a:bodyPr wrap="square">
            <a:spAutoFit/>
          </a:bodyPr>
          <a:lstStyle/>
          <a:p>
            <a:pPr marL="257175" indent="-257175">
              <a:spcBef>
                <a:spcPts val="150"/>
              </a:spcBef>
              <a:spcAft>
                <a:spcPts val="450"/>
              </a:spcAft>
              <a:buFont typeface="Arial" charset="0"/>
              <a:buChar char="•"/>
            </a:pPr>
            <a:r>
              <a:rPr lang="en-US" altLang="en-US" sz="2100" dirty="0">
                <a:latin typeface="Arial" charset="0"/>
                <a:ea typeface="Arial" charset="0"/>
                <a:cs typeface="Arial" charset="0"/>
              </a:rPr>
              <a:t>Unreported, rare, conserved</a:t>
            </a:r>
          </a:p>
          <a:p>
            <a:pPr marL="257175" indent="-257175">
              <a:spcBef>
                <a:spcPts val="150"/>
              </a:spcBef>
              <a:spcAft>
                <a:spcPts val="450"/>
              </a:spcAft>
              <a:buFont typeface="Arial" charset="0"/>
              <a:buChar char="•"/>
            </a:pPr>
            <a:r>
              <a:rPr lang="en-US" altLang="en-US" sz="2100" dirty="0">
                <a:latin typeface="Arial" charset="0"/>
                <a:ea typeface="Arial" charset="0"/>
                <a:cs typeface="Arial" charset="0"/>
              </a:rPr>
              <a:t>Conflicting predictions</a:t>
            </a:r>
          </a:p>
          <a:p>
            <a:pPr marL="257175" indent="-257175">
              <a:spcBef>
                <a:spcPts val="150"/>
              </a:spcBef>
              <a:spcAft>
                <a:spcPts val="450"/>
              </a:spcAft>
              <a:buFont typeface="Arial" charset="0"/>
              <a:buChar char="•"/>
            </a:pPr>
            <a:r>
              <a:rPr lang="en-US" altLang="en-US" sz="2100" dirty="0">
                <a:latin typeface="Arial" charset="0"/>
                <a:ea typeface="Arial" charset="0"/>
                <a:cs typeface="Arial" charset="0"/>
              </a:rPr>
              <a:t>Root-level HPO terms overlap with patient’s phenotype</a:t>
            </a:r>
          </a:p>
          <a:p>
            <a:pPr marL="257175" indent="-257175">
              <a:spcBef>
                <a:spcPts val="150"/>
              </a:spcBef>
              <a:spcAft>
                <a:spcPts val="450"/>
              </a:spcAft>
              <a:buFont typeface="Arial" charset="0"/>
              <a:buChar char="•"/>
            </a:pPr>
            <a:r>
              <a:rPr lang="en-US" altLang="en-US" sz="2100" dirty="0">
                <a:latin typeface="Arial" charset="0"/>
                <a:ea typeface="Arial" charset="0"/>
                <a:cs typeface="Arial" charset="0"/>
              </a:rPr>
              <a:t>New EP300-related syndrome</a:t>
            </a:r>
          </a:p>
          <a:p>
            <a:pPr marL="257175" indent="-257175">
              <a:spcBef>
                <a:spcPts val="150"/>
              </a:spcBef>
              <a:spcAft>
                <a:spcPts val="450"/>
              </a:spcAft>
              <a:buFont typeface="Arial" charset="0"/>
              <a:buChar char="•"/>
            </a:pPr>
            <a:endParaRPr lang="en-US" altLang="en-US" sz="2100" dirty="0">
              <a:latin typeface="Arial" charset="0"/>
              <a:ea typeface="Arial" charset="0"/>
              <a:cs typeface="Arial" charset="0"/>
            </a:endParaRPr>
          </a:p>
        </p:txBody>
      </p:sp>
      <p:sp>
        <p:nvSpPr>
          <p:cNvPr id="15" name="Rectangle 141">
            <a:extLst>
              <a:ext uri="{FF2B5EF4-FFF2-40B4-BE49-F238E27FC236}">
                <a16:creationId xmlns:a16="http://schemas.microsoft.com/office/drawing/2014/main" id="{0E67F95F-C9E7-624C-A572-8723434E8427}"/>
              </a:ext>
            </a:extLst>
          </p:cNvPr>
          <p:cNvSpPr/>
          <p:nvPr/>
        </p:nvSpPr>
        <p:spPr>
          <a:xfrm>
            <a:off x="1828799" y="1042247"/>
            <a:ext cx="9355015" cy="1715854"/>
          </a:xfrm>
          <a:prstGeom prst="rect">
            <a:avLst/>
          </a:prstGeom>
        </p:spPr>
        <p:txBody>
          <a:bodyPr wrap="square">
            <a:spAutoFit/>
          </a:bodyPr>
          <a:lstStyle/>
          <a:p>
            <a:pPr marL="257175" indent="-257175">
              <a:spcBef>
                <a:spcPts val="150"/>
              </a:spcBef>
              <a:spcAft>
                <a:spcPts val="450"/>
              </a:spcAft>
              <a:buFont typeface="Arial" charset="0"/>
              <a:buChar char="•"/>
            </a:pPr>
            <a:r>
              <a:rPr lang="en-US" altLang="en-US" sz="2200" dirty="0">
                <a:latin typeface="Arial" charset="0"/>
                <a:ea typeface="Arial" charset="0"/>
                <a:cs typeface="Arial" charset="0"/>
              </a:rPr>
              <a:t>Potential variants identified in 13 out of 24 genomes</a:t>
            </a:r>
          </a:p>
          <a:p>
            <a:pPr marL="257175" indent="-257175">
              <a:spcBef>
                <a:spcPts val="150"/>
              </a:spcBef>
              <a:spcAft>
                <a:spcPts val="450"/>
              </a:spcAft>
              <a:buFont typeface="Arial" charset="0"/>
              <a:buChar char="•"/>
            </a:pPr>
            <a:r>
              <a:rPr lang="en-US" altLang="en-US" sz="2200" dirty="0">
                <a:latin typeface="Arial" charset="0"/>
                <a:ea typeface="Arial" charset="0"/>
                <a:cs typeface="Arial" charset="0"/>
              </a:rPr>
              <a:t>No overlap in variant or gene as disease-causing in the same genome</a:t>
            </a:r>
          </a:p>
          <a:p>
            <a:pPr marL="257175" indent="-257175">
              <a:spcBef>
                <a:spcPts val="150"/>
              </a:spcBef>
              <a:spcAft>
                <a:spcPts val="450"/>
              </a:spcAft>
              <a:buFont typeface="Arial" charset="0"/>
              <a:buChar char="•"/>
            </a:pPr>
            <a:r>
              <a:rPr lang="en-US" altLang="en-US" sz="2200" dirty="0">
                <a:latin typeface="Arial" charset="0"/>
                <a:ea typeface="Arial" charset="0"/>
                <a:cs typeface="Arial" charset="0"/>
              </a:rPr>
              <a:t>All proposed variants were heterozygous</a:t>
            </a:r>
          </a:p>
          <a:p>
            <a:pPr marL="257175" indent="-257175">
              <a:spcBef>
                <a:spcPts val="150"/>
              </a:spcBef>
              <a:spcAft>
                <a:spcPts val="450"/>
              </a:spcAft>
              <a:buFont typeface="Arial" charset="0"/>
              <a:buChar char="•"/>
            </a:pPr>
            <a:r>
              <a:rPr lang="en-US" altLang="en-US" sz="2200" dirty="0">
                <a:latin typeface="Arial" charset="0"/>
                <a:ea typeface="Arial" charset="0"/>
                <a:cs typeface="Arial" charset="0"/>
              </a:rPr>
              <a:t>No additional variants (excluding B and LB) nominated for same gene</a:t>
            </a:r>
          </a:p>
        </p:txBody>
      </p:sp>
    </p:spTree>
    <p:extLst>
      <p:ext uri="{BB962C8B-B14F-4D97-AF65-F5344CB8AC3E}">
        <p14:creationId xmlns:p14="http://schemas.microsoft.com/office/powerpoint/2010/main" val="36339182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35ABF6FE-F620-B74D-ADA1-F8A4507ED998}"/>
              </a:ext>
            </a:extLst>
          </p:cNvPr>
          <p:cNvSpPr/>
          <p:nvPr/>
        </p:nvSpPr>
        <p:spPr>
          <a:xfrm>
            <a:off x="3758947" y="193792"/>
            <a:ext cx="4722190" cy="584775"/>
          </a:xfrm>
          <a:prstGeom prst="rect">
            <a:avLst/>
          </a:prstGeom>
        </p:spPr>
        <p:txBody>
          <a:bodyPr wrap="none">
            <a:spAutoFit/>
          </a:bodyPr>
          <a:lstStyle/>
          <a:p>
            <a:pPr algn="ctr"/>
            <a:r>
              <a:rPr lang="en-US" sz="3200" b="1" dirty="0"/>
              <a:t>CAGI 5: secondary variants</a:t>
            </a:r>
          </a:p>
        </p:txBody>
      </p:sp>
      <p:sp>
        <p:nvSpPr>
          <p:cNvPr id="12" name="Rectangle 11">
            <a:extLst>
              <a:ext uri="{FF2B5EF4-FFF2-40B4-BE49-F238E27FC236}">
                <a16:creationId xmlns:a16="http://schemas.microsoft.com/office/drawing/2014/main" id="{704BB76D-C650-0D45-8B38-49F2EDC4AA1B}"/>
              </a:ext>
            </a:extLst>
          </p:cNvPr>
          <p:cNvSpPr/>
          <p:nvPr/>
        </p:nvSpPr>
        <p:spPr>
          <a:xfrm>
            <a:off x="5257800" y="6412468"/>
            <a:ext cx="5334000" cy="369332"/>
          </a:xfrm>
          <a:prstGeom prst="rect">
            <a:avLst/>
          </a:prstGeom>
        </p:spPr>
        <p:txBody>
          <a:bodyPr wrap="square">
            <a:spAutoFit/>
          </a:bodyPr>
          <a:lstStyle/>
          <a:p>
            <a:r>
              <a:rPr lang="en-US" dirty="0" err="1"/>
              <a:t>Kasak</a:t>
            </a:r>
            <a:r>
              <a:rPr lang="en-US" dirty="0"/>
              <a:t> L. et al. 2019. Hum </a:t>
            </a:r>
            <a:r>
              <a:rPr lang="en-US" dirty="0" err="1"/>
              <a:t>Mutat</a:t>
            </a:r>
            <a:r>
              <a:rPr lang="en-US" dirty="0"/>
              <a:t>. 40(9):1373-1391.</a:t>
            </a:r>
          </a:p>
        </p:txBody>
      </p:sp>
      <p:sp>
        <p:nvSpPr>
          <p:cNvPr id="26" name="Rectangle 25">
            <a:extLst>
              <a:ext uri="{FF2B5EF4-FFF2-40B4-BE49-F238E27FC236}">
                <a16:creationId xmlns:a16="http://schemas.microsoft.com/office/drawing/2014/main" id="{3B6892FB-DC27-F94F-8D19-9D341393CCB3}"/>
              </a:ext>
            </a:extLst>
          </p:cNvPr>
          <p:cNvSpPr/>
          <p:nvPr/>
        </p:nvSpPr>
        <p:spPr>
          <a:xfrm>
            <a:off x="1640583" y="1905001"/>
            <a:ext cx="3576834" cy="1015663"/>
          </a:xfrm>
          <a:prstGeom prst="rect">
            <a:avLst/>
          </a:prstGeom>
        </p:spPr>
        <p:txBody>
          <a:bodyPr wrap="square">
            <a:spAutoFit/>
          </a:bodyPr>
          <a:lstStyle/>
          <a:p>
            <a:pPr algn="ctr"/>
            <a:r>
              <a:rPr lang="en-US" sz="2000" dirty="0"/>
              <a:t>24 undiagnosed patients (</a:t>
            </a:r>
            <a:r>
              <a:rPr lang="en-US" sz="2000" i="1" dirty="0"/>
              <a:t>unlinked</a:t>
            </a:r>
            <a:r>
              <a:rPr lang="en-US" sz="2000" dirty="0"/>
              <a:t> HPO-based clinical descriptions &amp; WGS)</a:t>
            </a:r>
          </a:p>
        </p:txBody>
      </p:sp>
      <p:sp>
        <p:nvSpPr>
          <p:cNvPr id="27" name="Rectangle 26">
            <a:extLst>
              <a:ext uri="{FF2B5EF4-FFF2-40B4-BE49-F238E27FC236}">
                <a16:creationId xmlns:a16="http://schemas.microsoft.com/office/drawing/2014/main" id="{3C226DDE-DE4F-DD4D-B27C-C6D1CE61EC5B}"/>
              </a:ext>
            </a:extLst>
          </p:cNvPr>
          <p:cNvSpPr/>
          <p:nvPr/>
        </p:nvSpPr>
        <p:spPr>
          <a:xfrm>
            <a:off x="7010400" y="877432"/>
            <a:ext cx="3527330" cy="1323439"/>
          </a:xfrm>
          <a:prstGeom prst="rect">
            <a:avLst/>
          </a:prstGeom>
        </p:spPr>
        <p:txBody>
          <a:bodyPr wrap="square">
            <a:spAutoFit/>
          </a:bodyPr>
          <a:lstStyle/>
          <a:p>
            <a:pPr algn="ctr"/>
            <a:r>
              <a:rPr lang="en-US" sz="2000" dirty="0"/>
              <a:t>3 phenotype categories</a:t>
            </a:r>
          </a:p>
          <a:p>
            <a:pPr algn="ctr"/>
            <a:endParaRPr lang="en-US" sz="2000" dirty="0"/>
          </a:p>
          <a:p>
            <a:pPr algn="ctr"/>
            <a:r>
              <a:rPr lang="en-US" sz="2000" dirty="0"/>
              <a:t>8 prediction teams</a:t>
            </a:r>
          </a:p>
          <a:p>
            <a:pPr algn="ctr"/>
            <a:endParaRPr lang="en-US" sz="2000" dirty="0"/>
          </a:p>
        </p:txBody>
      </p:sp>
      <p:pic>
        <p:nvPicPr>
          <p:cNvPr id="17" name="Immagine 36">
            <a:extLst>
              <a:ext uri="{FF2B5EF4-FFF2-40B4-BE49-F238E27FC236}">
                <a16:creationId xmlns:a16="http://schemas.microsoft.com/office/drawing/2014/main" id="{DB3E95AE-CC61-7F4C-9606-4C02AD51796B}"/>
              </a:ext>
            </a:extLst>
          </p:cNvPr>
          <p:cNvPicPr>
            <a:picLocks noChangeAspect="1"/>
          </p:cNvPicPr>
          <p:nvPr/>
        </p:nvPicPr>
        <p:blipFill>
          <a:blip r:embed="rId3"/>
          <a:stretch>
            <a:fillRect/>
          </a:stretch>
        </p:blipFill>
        <p:spPr>
          <a:xfrm>
            <a:off x="2775874" y="1000661"/>
            <a:ext cx="2405726" cy="740223"/>
          </a:xfrm>
          <a:prstGeom prst="rect">
            <a:avLst/>
          </a:prstGeom>
        </p:spPr>
      </p:pic>
      <p:pic>
        <p:nvPicPr>
          <p:cNvPr id="13" name="Picture 12">
            <a:extLst>
              <a:ext uri="{FF2B5EF4-FFF2-40B4-BE49-F238E27FC236}">
                <a16:creationId xmlns:a16="http://schemas.microsoft.com/office/drawing/2014/main" id="{C77E5E05-A110-ED45-9DE2-9A1B09F79B2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52601" y="737653"/>
            <a:ext cx="759215" cy="1199559"/>
          </a:xfrm>
          <a:prstGeom prst="rect">
            <a:avLst/>
          </a:prstGeom>
        </p:spPr>
      </p:pic>
      <p:sp>
        <p:nvSpPr>
          <p:cNvPr id="24" name="Right Arrow 23">
            <a:extLst>
              <a:ext uri="{FF2B5EF4-FFF2-40B4-BE49-F238E27FC236}">
                <a16:creationId xmlns:a16="http://schemas.microsoft.com/office/drawing/2014/main" id="{56612FCF-EAF2-7040-AD85-949B9E6239B3}"/>
              </a:ext>
            </a:extLst>
          </p:cNvPr>
          <p:cNvSpPr/>
          <p:nvPr/>
        </p:nvSpPr>
        <p:spPr>
          <a:xfrm>
            <a:off x="5486400" y="1387734"/>
            <a:ext cx="990600" cy="461665"/>
          </a:xfrm>
          <a:prstGeom prst="rightArrow">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Rectangle 29">
            <a:extLst>
              <a:ext uri="{FF2B5EF4-FFF2-40B4-BE49-F238E27FC236}">
                <a16:creationId xmlns:a16="http://schemas.microsoft.com/office/drawing/2014/main" id="{8D71401D-FBCE-C041-8C3B-369F20846912}"/>
              </a:ext>
            </a:extLst>
          </p:cNvPr>
          <p:cNvSpPr/>
          <p:nvPr/>
        </p:nvSpPr>
        <p:spPr>
          <a:xfrm>
            <a:off x="5714999" y="1062336"/>
            <a:ext cx="457200" cy="461665"/>
          </a:xfrm>
          <a:prstGeom prst="rect">
            <a:avLst/>
          </a:prstGeom>
        </p:spPr>
        <p:txBody>
          <a:bodyPr wrap="square">
            <a:spAutoFit/>
          </a:bodyPr>
          <a:lstStyle/>
          <a:p>
            <a:r>
              <a:rPr lang="en-US" sz="2400" b="1" dirty="0">
                <a:solidFill>
                  <a:srgbClr val="0070C0"/>
                </a:solidFill>
              </a:rPr>
              <a:t>?</a:t>
            </a:r>
          </a:p>
        </p:txBody>
      </p:sp>
      <p:sp>
        <p:nvSpPr>
          <p:cNvPr id="32" name="Rectangle 31">
            <a:extLst>
              <a:ext uri="{FF2B5EF4-FFF2-40B4-BE49-F238E27FC236}">
                <a16:creationId xmlns:a16="http://schemas.microsoft.com/office/drawing/2014/main" id="{D6D16DF3-6F55-DD4A-8DBB-2E45CD734447}"/>
              </a:ext>
            </a:extLst>
          </p:cNvPr>
          <p:cNvSpPr/>
          <p:nvPr/>
        </p:nvSpPr>
        <p:spPr>
          <a:xfrm>
            <a:off x="5029200" y="1905001"/>
            <a:ext cx="3276600" cy="1015663"/>
          </a:xfrm>
          <a:prstGeom prst="rect">
            <a:avLst/>
          </a:prstGeom>
        </p:spPr>
        <p:txBody>
          <a:bodyPr wrap="square">
            <a:spAutoFit/>
          </a:bodyPr>
          <a:lstStyle/>
          <a:p>
            <a:pPr algn="ctr"/>
            <a:r>
              <a:rPr lang="en-US" sz="2000" dirty="0"/>
              <a:t>Challenge:</a:t>
            </a:r>
          </a:p>
          <a:p>
            <a:pPr algn="ctr"/>
            <a:r>
              <a:rPr lang="en-US" sz="2000" dirty="0"/>
              <a:t>predict phenotype, identify</a:t>
            </a:r>
          </a:p>
          <a:p>
            <a:pPr algn="ctr"/>
            <a:r>
              <a:rPr lang="en-US" sz="2000" dirty="0"/>
              <a:t>causal, secondary variants</a:t>
            </a:r>
          </a:p>
        </p:txBody>
      </p:sp>
      <p:sp>
        <p:nvSpPr>
          <p:cNvPr id="19" name="Rectangle 18">
            <a:extLst>
              <a:ext uri="{FF2B5EF4-FFF2-40B4-BE49-F238E27FC236}">
                <a16:creationId xmlns:a16="http://schemas.microsoft.com/office/drawing/2014/main" id="{65A6917F-7BEF-F245-9817-F63ED6EA27A7}"/>
              </a:ext>
            </a:extLst>
          </p:cNvPr>
          <p:cNvSpPr/>
          <p:nvPr/>
        </p:nvSpPr>
        <p:spPr>
          <a:xfrm>
            <a:off x="6371850" y="3200401"/>
            <a:ext cx="3377184" cy="461665"/>
          </a:xfrm>
          <a:prstGeom prst="rect">
            <a:avLst/>
          </a:prstGeom>
        </p:spPr>
        <p:txBody>
          <a:bodyPr wrap="square">
            <a:spAutoFit/>
          </a:bodyPr>
          <a:lstStyle/>
          <a:p>
            <a:r>
              <a:rPr lang="en-US" sz="2400" b="1" i="1" dirty="0"/>
              <a:t>MSH2</a:t>
            </a:r>
            <a:r>
              <a:rPr lang="en-US" sz="2400" b="1" dirty="0"/>
              <a:t> c.942+2delT</a:t>
            </a:r>
          </a:p>
        </p:txBody>
      </p:sp>
      <p:sp>
        <p:nvSpPr>
          <p:cNvPr id="20" name="Rectangle 141">
            <a:extLst>
              <a:ext uri="{FF2B5EF4-FFF2-40B4-BE49-F238E27FC236}">
                <a16:creationId xmlns:a16="http://schemas.microsoft.com/office/drawing/2014/main" id="{F14596EB-8829-154C-B35D-CD94EC0FA7D7}"/>
              </a:ext>
            </a:extLst>
          </p:cNvPr>
          <p:cNvSpPr/>
          <p:nvPr/>
        </p:nvSpPr>
        <p:spPr>
          <a:xfrm>
            <a:off x="6248400" y="3962400"/>
            <a:ext cx="4191000" cy="1977464"/>
          </a:xfrm>
          <a:prstGeom prst="rect">
            <a:avLst/>
          </a:prstGeom>
        </p:spPr>
        <p:txBody>
          <a:bodyPr wrap="square">
            <a:spAutoFit/>
          </a:bodyPr>
          <a:lstStyle/>
          <a:p>
            <a:pPr marL="257175" indent="-257175">
              <a:spcBef>
                <a:spcPts val="150"/>
              </a:spcBef>
              <a:spcAft>
                <a:spcPts val="450"/>
              </a:spcAft>
              <a:buFont typeface="Arial" charset="0"/>
              <a:buChar char="•"/>
            </a:pPr>
            <a:r>
              <a:rPr lang="en-US" altLang="en-US" sz="2100" dirty="0">
                <a:latin typeface="Arial" charset="0"/>
                <a:ea typeface="Arial" charset="0"/>
                <a:cs typeface="Arial" charset="0"/>
              </a:rPr>
              <a:t>Splice alteration, classified LP</a:t>
            </a:r>
          </a:p>
          <a:p>
            <a:pPr marL="257175" indent="-257175">
              <a:spcBef>
                <a:spcPts val="150"/>
              </a:spcBef>
              <a:spcAft>
                <a:spcPts val="450"/>
              </a:spcAft>
              <a:buFont typeface="Arial" charset="0"/>
              <a:buChar char="•"/>
            </a:pPr>
            <a:r>
              <a:rPr lang="en-US" altLang="en-US" sz="2100" dirty="0">
                <a:latin typeface="Arial" charset="0"/>
                <a:ea typeface="Arial" charset="0"/>
                <a:cs typeface="Arial" charset="0"/>
              </a:rPr>
              <a:t>Absent from </a:t>
            </a:r>
            <a:r>
              <a:rPr lang="en-US" altLang="en-US" sz="2100" dirty="0" err="1">
                <a:latin typeface="Arial" charset="0"/>
                <a:ea typeface="Arial" charset="0"/>
                <a:cs typeface="Arial" charset="0"/>
              </a:rPr>
              <a:t>gnomAD</a:t>
            </a:r>
            <a:endParaRPr lang="en-US" altLang="en-US" sz="2100" dirty="0">
              <a:latin typeface="Arial" charset="0"/>
              <a:ea typeface="Arial" charset="0"/>
              <a:cs typeface="Arial" charset="0"/>
            </a:endParaRPr>
          </a:p>
          <a:p>
            <a:pPr marL="257175" indent="-257175">
              <a:spcBef>
                <a:spcPts val="150"/>
              </a:spcBef>
              <a:spcAft>
                <a:spcPts val="450"/>
              </a:spcAft>
              <a:buFont typeface="Arial" charset="0"/>
              <a:buChar char="•"/>
            </a:pPr>
            <a:r>
              <a:rPr lang="en-US" altLang="en-US" sz="2100" dirty="0">
                <a:latin typeface="Arial" charset="0"/>
                <a:ea typeface="Arial" charset="0"/>
                <a:cs typeface="Arial" charset="0"/>
              </a:rPr>
              <a:t>Sequencing artifact? </a:t>
            </a:r>
          </a:p>
          <a:p>
            <a:pPr marL="257175" indent="-257175">
              <a:spcBef>
                <a:spcPts val="150"/>
              </a:spcBef>
              <a:spcAft>
                <a:spcPts val="450"/>
              </a:spcAft>
              <a:buFont typeface="Arial" charset="0"/>
              <a:buChar char="•"/>
            </a:pPr>
            <a:r>
              <a:rPr lang="en-US" altLang="en-US" sz="2100" dirty="0">
                <a:latin typeface="Arial" charset="0"/>
                <a:ea typeface="Arial" charset="0"/>
                <a:cs typeface="Arial" charset="0"/>
              </a:rPr>
              <a:t>Potential risk variant for Lynch syndrome</a:t>
            </a:r>
          </a:p>
        </p:txBody>
      </p:sp>
      <p:sp>
        <p:nvSpPr>
          <p:cNvPr id="15" name="Rectangle 141">
            <a:extLst>
              <a:ext uri="{FF2B5EF4-FFF2-40B4-BE49-F238E27FC236}">
                <a16:creationId xmlns:a16="http://schemas.microsoft.com/office/drawing/2014/main" id="{90A71B28-0BA5-4C41-A643-7780750B77DD}"/>
              </a:ext>
            </a:extLst>
          </p:cNvPr>
          <p:cNvSpPr/>
          <p:nvPr/>
        </p:nvSpPr>
        <p:spPr>
          <a:xfrm>
            <a:off x="1752600" y="3962401"/>
            <a:ext cx="4191000" cy="2623795"/>
          </a:xfrm>
          <a:prstGeom prst="rect">
            <a:avLst/>
          </a:prstGeom>
        </p:spPr>
        <p:txBody>
          <a:bodyPr wrap="square">
            <a:spAutoFit/>
          </a:bodyPr>
          <a:lstStyle/>
          <a:p>
            <a:pPr marL="257175" indent="-257175">
              <a:spcBef>
                <a:spcPts val="150"/>
              </a:spcBef>
              <a:spcAft>
                <a:spcPts val="450"/>
              </a:spcAft>
              <a:buFont typeface="Arial" charset="0"/>
              <a:buChar char="•"/>
            </a:pPr>
            <a:r>
              <a:rPr lang="en-US" altLang="en-US" sz="2100" dirty="0">
                <a:latin typeface="Arial" charset="0"/>
                <a:ea typeface="Arial" charset="0"/>
                <a:cs typeface="Arial" charset="0"/>
              </a:rPr>
              <a:t>35 distinct variants submitted</a:t>
            </a:r>
          </a:p>
          <a:p>
            <a:pPr marL="257175" indent="-257175">
              <a:spcBef>
                <a:spcPts val="150"/>
              </a:spcBef>
              <a:spcAft>
                <a:spcPts val="450"/>
              </a:spcAft>
              <a:buFont typeface="Arial" charset="0"/>
              <a:buChar char="•"/>
            </a:pPr>
            <a:r>
              <a:rPr lang="en-US" altLang="en-US" sz="2100" dirty="0">
                <a:latin typeface="Arial" charset="0"/>
                <a:ea typeface="Arial" charset="0"/>
                <a:cs typeface="Arial" charset="0"/>
              </a:rPr>
              <a:t>8 clinically classified as P, 4 LP, 16 VUS, 4 LB, 3 B</a:t>
            </a:r>
          </a:p>
          <a:p>
            <a:pPr marL="257175" indent="-257175">
              <a:spcBef>
                <a:spcPts val="150"/>
              </a:spcBef>
              <a:spcAft>
                <a:spcPts val="450"/>
              </a:spcAft>
              <a:buFont typeface="Arial" charset="0"/>
              <a:buChar char="•"/>
            </a:pPr>
            <a:r>
              <a:rPr lang="en-US" altLang="en-US" sz="2100" dirty="0">
                <a:latin typeface="Arial" charset="0"/>
                <a:ea typeface="Arial" charset="0"/>
                <a:cs typeface="Arial" charset="0"/>
              </a:rPr>
              <a:t>7 P variants associated with autosomal recessive disorders</a:t>
            </a:r>
          </a:p>
          <a:p>
            <a:pPr marL="257175" indent="-257175">
              <a:spcBef>
                <a:spcPts val="150"/>
              </a:spcBef>
              <a:spcAft>
                <a:spcPts val="450"/>
              </a:spcAft>
              <a:buFont typeface="Arial" charset="0"/>
              <a:buChar char="•"/>
            </a:pPr>
            <a:r>
              <a:rPr lang="en-US" altLang="en-US" sz="2100" dirty="0">
                <a:latin typeface="Arial" charset="0"/>
                <a:ea typeface="Arial" charset="0"/>
                <a:cs typeface="Arial" charset="0"/>
              </a:rPr>
              <a:t>1 P variant reported in a low penetrance gene</a:t>
            </a:r>
          </a:p>
        </p:txBody>
      </p:sp>
      <p:sp>
        <p:nvSpPr>
          <p:cNvPr id="16" name="Rectangle 15">
            <a:extLst>
              <a:ext uri="{FF2B5EF4-FFF2-40B4-BE49-F238E27FC236}">
                <a16:creationId xmlns:a16="http://schemas.microsoft.com/office/drawing/2014/main" id="{0DA6487F-6249-D34D-B9C3-533212C2565A}"/>
              </a:ext>
            </a:extLst>
          </p:cNvPr>
          <p:cNvSpPr/>
          <p:nvPr/>
        </p:nvSpPr>
        <p:spPr>
          <a:xfrm>
            <a:off x="1828800" y="3200401"/>
            <a:ext cx="3377184" cy="461665"/>
          </a:xfrm>
          <a:prstGeom prst="rect">
            <a:avLst/>
          </a:prstGeom>
        </p:spPr>
        <p:txBody>
          <a:bodyPr wrap="square">
            <a:spAutoFit/>
          </a:bodyPr>
          <a:lstStyle/>
          <a:p>
            <a:r>
              <a:rPr lang="en-US" sz="2400" b="1" dirty="0"/>
              <a:t>Secondary variants</a:t>
            </a:r>
          </a:p>
        </p:txBody>
      </p:sp>
    </p:spTree>
    <p:extLst>
      <p:ext uri="{BB962C8B-B14F-4D97-AF65-F5344CB8AC3E}">
        <p14:creationId xmlns:p14="http://schemas.microsoft.com/office/powerpoint/2010/main" val="171048439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35ABF6FE-F620-B74D-ADA1-F8A4507ED998}"/>
              </a:ext>
            </a:extLst>
          </p:cNvPr>
          <p:cNvSpPr/>
          <p:nvPr/>
        </p:nvSpPr>
        <p:spPr>
          <a:xfrm>
            <a:off x="4498351" y="193792"/>
            <a:ext cx="3243388" cy="584775"/>
          </a:xfrm>
          <a:prstGeom prst="rect">
            <a:avLst/>
          </a:prstGeom>
        </p:spPr>
        <p:txBody>
          <a:bodyPr wrap="none">
            <a:spAutoFit/>
          </a:bodyPr>
          <a:lstStyle/>
          <a:p>
            <a:pPr algn="ctr"/>
            <a:r>
              <a:rPr lang="en-US" sz="3200" b="1" dirty="0"/>
              <a:t>SickKids summary</a:t>
            </a:r>
          </a:p>
        </p:txBody>
      </p:sp>
      <p:sp>
        <p:nvSpPr>
          <p:cNvPr id="14" name="Content Placeholder 2">
            <a:extLst>
              <a:ext uri="{FF2B5EF4-FFF2-40B4-BE49-F238E27FC236}">
                <a16:creationId xmlns:a16="http://schemas.microsoft.com/office/drawing/2014/main" id="{1637D227-9BB8-3048-A08B-583DE47A5873}"/>
              </a:ext>
            </a:extLst>
          </p:cNvPr>
          <p:cNvSpPr txBox="1">
            <a:spLocks/>
          </p:cNvSpPr>
          <p:nvPr/>
        </p:nvSpPr>
        <p:spPr>
          <a:xfrm>
            <a:off x="1981200" y="1166018"/>
            <a:ext cx="8229600" cy="4929982"/>
          </a:xfrm>
          <a:prstGeom prst="rect">
            <a:avLst/>
          </a:prstGeom>
        </p:spPr>
        <p:txBody>
          <a:bodyPr>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2800" dirty="0"/>
              <a:t>A single phenotypic category does not provide enough information to distinguish a genome</a:t>
            </a:r>
          </a:p>
          <a:p>
            <a:r>
              <a:rPr lang="en-US" sz="2800" dirty="0"/>
              <a:t>Overlap of phenotypic categories a likely confounder in phenotype-genotype matching</a:t>
            </a:r>
          </a:p>
          <a:p>
            <a:r>
              <a:rPr lang="en-US" sz="2800" dirty="0"/>
              <a:t>Groups that performed best incorporated gender and reported ancestry information, and ranked HPO terms</a:t>
            </a:r>
          </a:p>
          <a:p>
            <a:r>
              <a:rPr lang="en-US" sz="2800" dirty="0"/>
              <a:t>Variant prediction might be improved by combining a variant-to-phenotype approach with gene prioritization</a:t>
            </a:r>
          </a:p>
          <a:p>
            <a:endParaRPr lang="en-US" sz="2800" dirty="0"/>
          </a:p>
          <a:p>
            <a:pPr marL="0" indent="0">
              <a:buNone/>
            </a:pPr>
            <a:endParaRPr lang="en-US" dirty="0"/>
          </a:p>
        </p:txBody>
      </p:sp>
    </p:spTree>
    <p:extLst>
      <p:ext uri="{BB962C8B-B14F-4D97-AF65-F5344CB8AC3E}">
        <p14:creationId xmlns:p14="http://schemas.microsoft.com/office/powerpoint/2010/main" val="214055743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35ABF6FE-F620-B74D-ADA1-F8A4507ED998}"/>
              </a:ext>
            </a:extLst>
          </p:cNvPr>
          <p:cNvSpPr/>
          <p:nvPr/>
        </p:nvSpPr>
        <p:spPr>
          <a:xfrm>
            <a:off x="3760077" y="193792"/>
            <a:ext cx="4719946" cy="584775"/>
          </a:xfrm>
          <a:prstGeom prst="rect">
            <a:avLst/>
          </a:prstGeom>
        </p:spPr>
        <p:txBody>
          <a:bodyPr wrap="none">
            <a:spAutoFit/>
          </a:bodyPr>
          <a:lstStyle/>
          <a:p>
            <a:pPr algn="ctr"/>
            <a:r>
              <a:rPr lang="en-US" sz="3200" b="1" dirty="0"/>
              <a:t>CAGI and clinical variants </a:t>
            </a:r>
          </a:p>
        </p:txBody>
      </p:sp>
      <p:sp>
        <p:nvSpPr>
          <p:cNvPr id="14" name="Content Placeholder 2">
            <a:extLst>
              <a:ext uri="{FF2B5EF4-FFF2-40B4-BE49-F238E27FC236}">
                <a16:creationId xmlns:a16="http://schemas.microsoft.com/office/drawing/2014/main" id="{1637D227-9BB8-3048-A08B-583DE47A5873}"/>
              </a:ext>
            </a:extLst>
          </p:cNvPr>
          <p:cNvSpPr txBox="1">
            <a:spLocks/>
          </p:cNvSpPr>
          <p:nvPr/>
        </p:nvSpPr>
        <p:spPr>
          <a:xfrm>
            <a:off x="1981200" y="1166018"/>
            <a:ext cx="8229600" cy="4929982"/>
          </a:xfrm>
          <a:prstGeom prst="rect">
            <a:avLst/>
          </a:prstGeom>
        </p:spPr>
        <p:txBody>
          <a:bodyPr>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2800" dirty="0"/>
              <a:t>Challenge design</a:t>
            </a:r>
          </a:p>
          <a:p>
            <a:r>
              <a:rPr lang="en-US" sz="2800" dirty="0"/>
              <a:t>Follow-up</a:t>
            </a:r>
          </a:p>
          <a:p>
            <a:pPr lvl="1"/>
            <a:r>
              <a:rPr lang="en-US" sz="2400" dirty="0"/>
              <a:t>Further genetic testing (LMNA twin)</a:t>
            </a:r>
          </a:p>
          <a:p>
            <a:r>
              <a:rPr lang="en-US" sz="2800" dirty="0"/>
              <a:t>Consistent clinical evaluations</a:t>
            </a:r>
          </a:p>
          <a:p>
            <a:pPr lvl="1"/>
            <a:r>
              <a:rPr lang="en-US" sz="2400" dirty="0"/>
              <a:t>Currently qualitative and varying between labs</a:t>
            </a:r>
          </a:p>
          <a:p>
            <a:r>
              <a:rPr lang="en-US" sz="2800" dirty="0"/>
              <a:t>Better method descriptions</a:t>
            </a:r>
          </a:p>
          <a:p>
            <a:r>
              <a:rPr lang="en-US" sz="2800" dirty="0"/>
              <a:t>More data</a:t>
            </a:r>
          </a:p>
          <a:p>
            <a:pPr lvl="1"/>
            <a:r>
              <a:rPr lang="en-US" sz="2400" dirty="0"/>
              <a:t>Experimental assays</a:t>
            </a:r>
          </a:p>
          <a:p>
            <a:pPr marL="457200" lvl="1" indent="0">
              <a:buNone/>
            </a:pPr>
            <a:endParaRPr lang="en-US" sz="2400" dirty="0"/>
          </a:p>
          <a:p>
            <a:pPr marL="0" indent="0">
              <a:buNone/>
            </a:pPr>
            <a:endParaRPr lang="en-US" dirty="0"/>
          </a:p>
        </p:txBody>
      </p:sp>
    </p:spTree>
    <p:extLst>
      <p:ext uri="{BB962C8B-B14F-4D97-AF65-F5344CB8AC3E}">
        <p14:creationId xmlns:p14="http://schemas.microsoft.com/office/powerpoint/2010/main" val="7734970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35ABF6FE-F620-B74D-ADA1-F8A4507ED998}"/>
              </a:ext>
            </a:extLst>
          </p:cNvPr>
          <p:cNvSpPr/>
          <p:nvPr/>
        </p:nvSpPr>
        <p:spPr>
          <a:xfrm>
            <a:off x="4353091" y="193792"/>
            <a:ext cx="3533917" cy="584775"/>
          </a:xfrm>
          <a:prstGeom prst="rect">
            <a:avLst/>
          </a:prstGeom>
        </p:spPr>
        <p:txBody>
          <a:bodyPr wrap="none">
            <a:spAutoFit/>
          </a:bodyPr>
          <a:lstStyle/>
          <a:p>
            <a:pPr algn="ctr"/>
            <a:r>
              <a:rPr lang="en-US" sz="3200" b="1" dirty="0"/>
              <a:t>Acknowledgements</a:t>
            </a:r>
          </a:p>
        </p:txBody>
      </p:sp>
      <p:sp>
        <p:nvSpPr>
          <p:cNvPr id="14" name="Content Placeholder 2">
            <a:extLst>
              <a:ext uri="{FF2B5EF4-FFF2-40B4-BE49-F238E27FC236}">
                <a16:creationId xmlns:a16="http://schemas.microsoft.com/office/drawing/2014/main" id="{1637D227-9BB8-3048-A08B-583DE47A5873}"/>
              </a:ext>
            </a:extLst>
          </p:cNvPr>
          <p:cNvSpPr txBox="1">
            <a:spLocks/>
          </p:cNvSpPr>
          <p:nvPr/>
        </p:nvSpPr>
        <p:spPr>
          <a:xfrm>
            <a:off x="1062681" y="1166018"/>
            <a:ext cx="10317892" cy="4929982"/>
          </a:xfrm>
          <a:prstGeom prst="rect">
            <a:avLst/>
          </a:prstGeom>
        </p:spPr>
        <p:txBody>
          <a:bodyPr>
            <a:normAutofit lnSpcReduction="1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2800" dirty="0"/>
              <a:t>Stephen </a:t>
            </a:r>
            <a:r>
              <a:rPr lang="en-US" sz="2800" dirty="0" err="1"/>
              <a:t>Meyn</a:t>
            </a:r>
            <a:r>
              <a:rPr lang="en-US" sz="2800" dirty="0"/>
              <a:t> (data provider and clinical assessor)</a:t>
            </a:r>
          </a:p>
          <a:p>
            <a:pPr marL="0" indent="0">
              <a:buNone/>
            </a:pPr>
            <a:r>
              <a:rPr lang="en-US" sz="2800" dirty="0"/>
              <a:t>Jesse Hunter and Rupa </a:t>
            </a:r>
            <a:r>
              <a:rPr lang="en-US" sz="2800" dirty="0" err="1"/>
              <a:t>Udani</a:t>
            </a:r>
            <a:r>
              <a:rPr lang="en-US" sz="2800" dirty="0"/>
              <a:t> (variant assessors)</a:t>
            </a:r>
          </a:p>
          <a:p>
            <a:pPr marL="0" indent="0">
              <a:buNone/>
            </a:pPr>
            <a:endParaRPr lang="en-US" sz="2800" dirty="0"/>
          </a:p>
          <a:p>
            <a:pPr marL="0" indent="0">
              <a:buNone/>
            </a:pPr>
            <a:r>
              <a:rPr lang="en-US" sz="2800" dirty="0"/>
              <a:t>Brenner lab</a:t>
            </a:r>
            <a:r>
              <a:rPr lang="en-US" sz="2800" dirty="0">
                <a:sym typeface="Wingdings" pitchFamily="2" charset="2"/>
              </a:rPr>
              <a:t> (disease and genome matching assessors)</a:t>
            </a:r>
            <a:endParaRPr lang="en-US" sz="2800" dirty="0"/>
          </a:p>
          <a:p>
            <a:pPr marL="0" indent="0">
              <a:buNone/>
            </a:pPr>
            <a:r>
              <a:rPr lang="en-US" sz="2800" dirty="0"/>
              <a:t>Laura </a:t>
            </a:r>
            <a:r>
              <a:rPr lang="en-US" sz="2800" dirty="0" err="1"/>
              <a:t>Kasak</a:t>
            </a:r>
            <a:endParaRPr lang="en-US" sz="2800" dirty="0"/>
          </a:p>
          <a:p>
            <a:pPr marL="0" indent="0">
              <a:buNone/>
            </a:pPr>
            <a:r>
              <a:rPr lang="en-US" sz="2800" dirty="0" err="1"/>
              <a:t>Zhiqiang</a:t>
            </a:r>
            <a:r>
              <a:rPr lang="en-US" sz="2800" dirty="0"/>
              <a:t> Hu</a:t>
            </a:r>
          </a:p>
          <a:p>
            <a:pPr marL="0" indent="0">
              <a:buNone/>
            </a:pPr>
            <a:r>
              <a:rPr lang="en-US" sz="2800" dirty="0"/>
              <a:t>Changhua Yu</a:t>
            </a:r>
          </a:p>
          <a:p>
            <a:pPr marL="0" indent="0">
              <a:buNone/>
            </a:pPr>
            <a:endParaRPr lang="en-US" sz="2800" dirty="0"/>
          </a:p>
          <a:p>
            <a:pPr marL="0" indent="0">
              <a:buNone/>
            </a:pPr>
            <a:r>
              <a:rPr lang="en-US" sz="2800" dirty="0"/>
              <a:t>CAGI organizers</a:t>
            </a:r>
          </a:p>
          <a:p>
            <a:pPr marL="0" indent="0">
              <a:buNone/>
            </a:pPr>
            <a:r>
              <a:rPr lang="en-US" sz="2800" dirty="0"/>
              <a:t>CAGI participants</a:t>
            </a:r>
          </a:p>
        </p:txBody>
      </p:sp>
    </p:spTree>
    <p:extLst>
      <p:ext uri="{BB962C8B-B14F-4D97-AF65-F5344CB8AC3E}">
        <p14:creationId xmlns:p14="http://schemas.microsoft.com/office/powerpoint/2010/main" val="392656005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pic>
        <p:nvPicPr>
          <p:cNvPr id="210" name="Shape 145" descr="Z WindUps Slider Larry"/>
          <p:cNvPicPr preferRelativeResize="0"/>
          <p:nvPr/>
        </p:nvPicPr>
        <p:blipFill rotWithShape="1">
          <a:blip r:embed="rId3">
            <a:alphaModFix/>
          </a:blip>
          <a:srcRect/>
          <a:stretch/>
        </p:blipFill>
        <p:spPr>
          <a:xfrm>
            <a:off x="4618422" y="2542118"/>
            <a:ext cx="1106814" cy="1033750"/>
          </a:xfrm>
          <a:prstGeom prst="rect">
            <a:avLst/>
          </a:prstGeom>
          <a:noFill/>
          <a:ln>
            <a:noFill/>
          </a:ln>
        </p:spPr>
      </p:pic>
      <p:sp>
        <p:nvSpPr>
          <p:cNvPr id="95" name="Shape 95"/>
          <p:cNvSpPr txBox="1"/>
          <p:nvPr/>
        </p:nvSpPr>
        <p:spPr>
          <a:xfrm>
            <a:off x="1570200" y="44625"/>
            <a:ext cx="2465550" cy="195075"/>
          </a:xfrm>
          <a:prstGeom prst="rect">
            <a:avLst/>
          </a:prstGeom>
          <a:noFill/>
          <a:ln>
            <a:noFill/>
          </a:ln>
        </p:spPr>
        <p:txBody>
          <a:bodyPr wrap="square" lIns="68569" tIns="34275" rIns="68569" bIns="34275" anchor="ctr" anchorCtr="0">
            <a:noAutofit/>
          </a:bodyPr>
          <a:lstStyle/>
          <a:p>
            <a:pPr>
              <a:lnSpc>
                <a:spcPct val="90000"/>
              </a:lnSpc>
              <a:buSzPct val="25000"/>
              <a:defRPr/>
            </a:pPr>
            <a:r>
              <a:rPr lang="en-US" sz="900" b="1" i="1" dirty="0">
                <a:solidFill>
                  <a:srgbClr val="000000"/>
                </a:solidFill>
                <a:latin typeface="Arial Narrow" charset="0"/>
                <a:ea typeface="Arial Narrow" charset="0"/>
                <a:cs typeface="Arial Narrow" charset="0"/>
                <a:sym typeface="Arial"/>
              </a:rPr>
              <a:t>CAGI Acknowledgements</a:t>
            </a:r>
          </a:p>
        </p:txBody>
      </p:sp>
      <p:sp>
        <p:nvSpPr>
          <p:cNvPr id="96" name="Shape 96"/>
          <p:cNvSpPr txBox="1"/>
          <p:nvPr/>
        </p:nvSpPr>
        <p:spPr>
          <a:xfrm>
            <a:off x="1570200" y="188641"/>
            <a:ext cx="953550" cy="176625"/>
          </a:xfrm>
          <a:prstGeom prst="rect">
            <a:avLst/>
          </a:prstGeom>
          <a:noFill/>
          <a:ln>
            <a:noFill/>
          </a:ln>
        </p:spPr>
        <p:txBody>
          <a:bodyPr wrap="square" lIns="68569" tIns="34275" rIns="68569" bIns="34275" anchor="t" anchorCtr="0">
            <a:noAutofit/>
          </a:bodyPr>
          <a:lstStyle/>
          <a:p>
            <a:pPr>
              <a:buSzPct val="25000"/>
              <a:defRPr/>
            </a:pPr>
            <a:r>
              <a:rPr lang="en-US" sz="900" b="1" u="sng" dirty="0">
                <a:solidFill>
                  <a:srgbClr val="000000"/>
                </a:solidFill>
                <a:latin typeface="Arial Narrow" charset="0"/>
                <a:ea typeface="Arial Narrow" charset="0"/>
                <a:cs typeface="Arial Narrow" charset="0"/>
                <a:sym typeface="Arial"/>
              </a:rPr>
              <a:t>Organizers</a:t>
            </a:r>
          </a:p>
          <a:p>
            <a:pPr>
              <a:defRPr/>
            </a:pPr>
            <a:endParaRPr sz="900" b="1" u="sng" dirty="0">
              <a:solidFill>
                <a:srgbClr val="000000"/>
              </a:solidFill>
              <a:latin typeface="Arial"/>
              <a:ea typeface="Arial"/>
              <a:cs typeface="Arial"/>
              <a:sym typeface="Arial"/>
            </a:endParaRPr>
          </a:p>
          <a:p>
            <a:pPr>
              <a:defRPr/>
            </a:pPr>
            <a:endParaRPr sz="900" b="1" u="sng" dirty="0">
              <a:solidFill>
                <a:srgbClr val="000000"/>
              </a:solidFill>
              <a:latin typeface="Arial"/>
              <a:ea typeface="Arial"/>
              <a:cs typeface="Arial"/>
              <a:sym typeface="Arial"/>
            </a:endParaRPr>
          </a:p>
          <a:p>
            <a:pPr>
              <a:buSzPct val="25000"/>
              <a:defRPr/>
            </a:pPr>
            <a:r>
              <a:rPr lang="en-US" sz="900" dirty="0">
                <a:solidFill>
                  <a:srgbClr val="000000"/>
                </a:solidFill>
                <a:latin typeface="Arial"/>
                <a:ea typeface="Arial"/>
                <a:cs typeface="Arial"/>
                <a:sym typeface="Arial"/>
              </a:rPr>
              <a:t>  </a:t>
            </a:r>
          </a:p>
        </p:txBody>
      </p:sp>
      <p:pic>
        <p:nvPicPr>
          <p:cNvPr id="97" name="Shape 97" descr="george_church.jpg"/>
          <p:cNvPicPr preferRelativeResize="0"/>
          <p:nvPr/>
        </p:nvPicPr>
        <p:blipFill rotWithShape="1">
          <a:blip r:embed="rId4">
            <a:alphaModFix/>
          </a:blip>
          <a:srcRect l="8566" t="1994" r="42116" b="33443"/>
          <a:stretch/>
        </p:blipFill>
        <p:spPr>
          <a:xfrm>
            <a:off x="1945217" y="1274001"/>
            <a:ext cx="297000" cy="378000"/>
          </a:xfrm>
          <a:prstGeom prst="rect">
            <a:avLst/>
          </a:prstGeom>
          <a:noFill/>
          <a:ln>
            <a:noFill/>
          </a:ln>
        </p:spPr>
      </p:pic>
      <p:pic>
        <p:nvPicPr>
          <p:cNvPr id="98" name="Shape 98" descr="sean_mooney_mod.jpg"/>
          <p:cNvPicPr preferRelativeResize="0"/>
          <p:nvPr/>
        </p:nvPicPr>
        <p:blipFill rotWithShape="1">
          <a:blip r:embed="rId5">
            <a:alphaModFix/>
          </a:blip>
          <a:srcRect t="1835"/>
          <a:stretch/>
        </p:blipFill>
        <p:spPr>
          <a:xfrm>
            <a:off x="2924564" y="1271048"/>
            <a:ext cx="297000" cy="378000"/>
          </a:xfrm>
          <a:prstGeom prst="rect">
            <a:avLst/>
          </a:prstGeom>
          <a:noFill/>
          <a:ln>
            <a:noFill/>
          </a:ln>
        </p:spPr>
      </p:pic>
      <p:pic>
        <p:nvPicPr>
          <p:cNvPr id="99" name="Shape 99" descr="pauline_ng_mod.jpg"/>
          <p:cNvPicPr preferRelativeResize="0"/>
          <p:nvPr/>
        </p:nvPicPr>
        <p:blipFill rotWithShape="1">
          <a:blip r:embed="rId6">
            <a:alphaModFix/>
          </a:blip>
          <a:srcRect t="1483" b="-2432"/>
          <a:stretch/>
        </p:blipFill>
        <p:spPr>
          <a:xfrm>
            <a:off x="3179676" y="1268760"/>
            <a:ext cx="297000" cy="378000"/>
          </a:xfrm>
          <a:prstGeom prst="rect">
            <a:avLst/>
          </a:prstGeom>
          <a:noFill/>
          <a:ln>
            <a:noFill/>
          </a:ln>
        </p:spPr>
      </p:pic>
      <p:pic>
        <p:nvPicPr>
          <p:cNvPr id="100" name="Shape 100" descr="Snyder_Michael.jpg"/>
          <p:cNvPicPr preferRelativeResize="0"/>
          <p:nvPr/>
        </p:nvPicPr>
        <p:blipFill rotWithShape="1">
          <a:blip r:embed="rId7">
            <a:alphaModFix/>
          </a:blip>
          <a:srcRect l="26401" r="33570" b="13457"/>
          <a:stretch/>
        </p:blipFill>
        <p:spPr>
          <a:xfrm>
            <a:off x="2261574" y="2108720"/>
            <a:ext cx="297000" cy="378000"/>
          </a:xfrm>
          <a:prstGeom prst="rect">
            <a:avLst/>
          </a:prstGeom>
          <a:noFill/>
          <a:ln>
            <a:noFill/>
          </a:ln>
        </p:spPr>
      </p:pic>
      <p:pic>
        <p:nvPicPr>
          <p:cNvPr id="101" name="Shape 101" descr="atul_butte.jpeg"/>
          <p:cNvPicPr preferRelativeResize="0"/>
          <p:nvPr/>
        </p:nvPicPr>
        <p:blipFill rotWithShape="1">
          <a:blip r:embed="rId8">
            <a:alphaModFix/>
          </a:blip>
          <a:srcRect l="10271" t="6306" r="22703" b="19819"/>
          <a:stretch/>
        </p:blipFill>
        <p:spPr>
          <a:xfrm>
            <a:off x="1937538" y="1683520"/>
            <a:ext cx="297000" cy="378000"/>
          </a:xfrm>
          <a:prstGeom prst="rect">
            <a:avLst/>
          </a:prstGeom>
          <a:noFill/>
          <a:ln>
            <a:noFill/>
          </a:ln>
        </p:spPr>
      </p:pic>
      <p:pic>
        <p:nvPicPr>
          <p:cNvPr id="102" name="Shape 102" descr="garry_cutting.jpg"/>
          <p:cNvPicPr preferRelativeResize="0"/>
          <p:nvPr/>
        </p:nvPicPr>
        <p:blipFill rotWithShape="1">
          <a:blip r:embed="rId9">
            <a:alphaModFix/>
          </a:blip>
          <a:srcRect/>
          <a:stretch/>
        </p:blipFill>
        <p:spPr>
          <a:xfrm>
            <a:off x="2263484" y="1678211"/>
            <a:ext cx="297000" cy="378000"/>
          </a:xfrm>
          <a:prstGeom prst="rect">
            <a:avLst/>
          </a:prstGeom>
          <a:noFill/>
          <a:ln>
            <a:noFill/>
          </a:ln>
        </p:spPr>
      </p:pic>
      <p:pic>
        <p:nvPicPr>
          <p:cNvPr id="103" name="Shape 103" descr="patsy_babbitt.jpg"/>
          <p:cNvPicPr preferRelativeResize="0"/>
          <p:nvPr/>
        </p:nvPicPr>
        <p:blipFill rotWithShape="1">
          <a:blip r:embed="rId10">
            <a:alphaModFix/>
          </a:blip>
          <a:srcRect b="7373"/>
          <a:stretch/>
        </p:blipFill>
        <p:spPr>
          <a:xfrm>
            <a:off x="1635169" y="1687624"/>
            <a:ext cx="297000" cy="378000"/>
          </a:xfrm>
          <a:prstGeom prst="rect">
            <a:avLst/>
          </a:prstGeom>
          <a:noFill/>
          <a:ln>
            <a:noFill/>
          </a:ln>
        </p:spPr>
      </p:pic>
      <p:pic>
        <p:nvPicPr>
          <p:cNvPr id="104" name="Shape 104" descr="rachel_karchin.jpg"/>
          <p:cNvPicPr preferRelativeResize="0"/>
          <p:nvPr/>
        </p:nvPicPr>
        <p:blipFill rotWithShape="1">
          <a:blip r:embed="rId11">
            <a:alphaModFix/>
          </a:blip>
          <a:srcRect l="5994" r="10162" b="16289"/>
          <a:stretch/>
        </p:blipFill>
        <p:spPr>
          <a:xfrm>
            <a:off x="1636247" y="2112967"/>
            <a:ext cx="297000" cy="378000"/>
          </a:xfrm>
          <a:prstGeom prst="rect">
            <a:avLst/>
          </a:prstGeom>
          <a:noFill/>
          <a:ln>
            <a:noFill/>
          </a:ln>
        </p:spPr>
      </p:pic>
      <p:pic>
        <p:nvPicPr>
          <p:cNvPr id="105" name="Shape 105" descr="wei_li_ping.jpg"/>
          <p:cNvPicPr preferRelativeResize="0"/>
          <p:nvPr/>
        </p:nvPicPr>
        <p:blipFill rotWithShape="1">
          <a:blip r:embed="rId12">
            <a:alphaModFix/>
          </a:blip>
          <a:srcRect l="39249" t="23148" r="24464" b="8704"/>
          <a:stretch/>
        </p:blipFill>
        <p:spPr>
          <a:xfrm>
            <a:off x="2585675" y="2111947"/>
            <a:ext cx="297000" cy="378000"/>
          </a:xfrm>
          <a:prstGeom prst="rect">
            <a:avLst/>
          </a:prstGeom>
          <a:noFill/>
          <a:ln>
            <a:noFill/>
          </a:ln>
        </p:spPr>
      </p:pic>
      <p:pic>
        <p:nvPicPr>
          <p:cNvPr id="106" name="Shape 106" descr="Shamil_Sunyaev.png"/>
          <p:cNvPicPr preferRelativeResize="0"/>
          <p:nvPr/>
        </p:nvPicPr>
        <p:blipFill rotWithShape="1">
          <a:blip r:embed="rId13">
            <a:alphaModFix/>
          </a:blip>
          <a:srcRect l="1210" t="2485" r="62330" b="42396"/>
          <a:stretch/>
        </p:blipFill>
        <p:spPr>
          <a:xfrm>
            <a:off x="2913071" y="2116117"/>
            <a:ext cx="297000" cy="378000"/>
          </a:xfrm>
          <a:prstGeom prst="rect">
            <a:avLst/>
          </a:prstGeom>
          <a:noFill/>
          <a:ln>
            <a:noFill/>
          </a:ln>
        </p:spPr>
      </p:pic>
      <p:pic>
        <p:nvPicPr>
          <p:cNvPr id="107" name="Shape 107" descr="bob_nussbaum.jpg"/>
          <p:cNvPicPr preferRelativeResize="0"/>
          <p:nvPr/>
        </p:nvPicPr>
        <p:blipFill rotWithShape="1">
          <a:blip r:embed="rId14">
            <a:alphaModFix/>
          </a:blip>
          <a:srcRect l="7397" r="14739"/>
          <a:stretch/>
        </p:blipFill>
        <p:spPr>
          <a:xfrm>
            <a:off x="1940283" y="2112873"/>
            <a:ext cx="297000" cy="378000"/>
          </a:xfrm>
          <a:prstGeom prst="rect">
            <a:avLst/>
          </a:prstGeom>
          <a:noFill/>
          <a:ln>
            <a:noFill/>
          </a:ln>
        </p:spPr>
      </p:pic>
      <p:pic>
        <p:nvPicPr>
          <p:cNvPr id="108" name="Shape 108" descr="russ_altman.jpg"/>
          <p:cNvPicPr preferRelativeResize="0"/>
          <p:nvPr/>
        </p:nvPicPr>
        <p:blipFill rotWithShape="1">
          <a:blip r:embed="rId15">
            <a:alphaModFix/>
          </a:blip>
          <a:srcRect l="11420" t="1048" r="15276" b="1892"/>
          <a:stretch/>
        </p:blipFill>
        <p:spPr>
          <a:xfrm>
            <a:off x="1639800" y="1274011"/>
            <a:ext cx="297000" cy="378000"/>
          </a:xfrm>
          <a:prstGeom prst="rect">
            <a:avLst/>
          </a:prstGeom>
          <a:noFill/>
          <a:ln>
            <a:noFill/>
          </a:ln>
        </p:spPr>
      </p:pic>
      <p:pic>
        <p:nvPicPr>
          <p:cNvPr id="109" name="Shape 109" descr="tim_hubbard.jpg"/>
          <p:cNvPicPr preferRelativeResize="0"/>
          <p:nvPr/>
        </p:nvPicPr>
        <p:blipFill rotWithShape="1">
          <a:blip r:embed="rId16">
            <a:alphaModFix/>
          </a:blip>
          <a:srcRect t="1331" b="-3716"/>
          <a:stretch/>
        </p:blipFill>
        <p:spPr>
          <a:xfrm>
            <a:off x="2273248" y="1274310"/>
            <a:ext cx="297000" cy="378000"/>
          </a:xfrm>
          <a:prstGeom prst="rect">
            <a:avLst/>
          </a:prstGeom>
          <a:noFill/>
          <a:ln>
            <a:noFill/>
          </a:ln>
        </p:spPr>
      </p:pic>
      <p:pic>
        <p:nvPicPr>
          <p:cNvPr id="110" name="Shape 110" descr="scott_kahn.jpg"/>
          <p:cNvPicPr preferRelativeResize="0"/>
          <p:nvPr/>
        </p:nvPicPr>
        <p:blipFill rotWithShape="1">
          <a:blip r:embed="rId17">
            <a:alphaModFix/>
          </a:blip>
          <a:srcRect t="2633" b="3663"/>
          <a:stretch/>
        </p:blipFill>
        <p:spPr>
          <a:xfrm>
            <a:off x="2588546" y="1272136"/>
            <a:ext cx="297000" cy="378000"/>
          </a:xfrm>
          <a:prstGeom prst="rect">
            <a:avLst/>
          </a:prstGeom>
          <a:noFill/>
          <a:ln>
            <a:noFill/>
          </a:ln>
        </p:spPr>
      </p:pic>
      <p:pic>
        <p:nvPicPr>
          <p:cNvPr id="111" name="Shape 111" descr="JorisVeltman.png"/>
          <p:cNvPicPr preferRelativeResize="0"/>
          <p:nvPr/>
        </p:nvPicPr>
        <p:blipFill rotWithShape="1">
          <a:blip r:embed="rId18">
            <a:alphaModFix/>
          </a:blip>
          <a:srcRect l="9525" r="11906"/>
          <a:stretch/>
        </p:blipFill>
        <p:spPr>
          <a:xfrm>
            <a:off x="3208889" y="2117579"/>
            <a:ext cx="297000" cy="378000"/>
          </a:xfrm>
          <a:prstGeom prst="rect">
            <a:avLst/>
          </a:prstGeom>
          <a:noFill/>
          <a:ln>
            <a:noFill/>
          </a:ln>
        </p:spPr>
      </p:pic>
      <p:pic>
        <p:nvPicPr>
          <p:cNvPr id="112" name="Shape 112" descr="elnitskil.jpg"/>
          <p:cNvPicPr preferRelativeResize="0"/>
          <p:nvPr/>
        </p:nvPicPr>
        <p:blipFill rotWithShape="1">
          <a:blip r:embed="rId19">
            <a:alphaModFix/>
          </a:blip>
          <a:srcRect l="9797" t="-2310" r="29386" b="2310"/>
          <a:stretch/>
        </p:blipFill>
        <p:spPr>
          <a:xfrm>
            <a:off x="2585610" y="1676672"/>
            <a:ext cx="297000" cy="378000"/>
          </a:xfrm>
          <a:prstGeom prst="rect">
            <a:avLst/>
          </a:prstGeom>
          <a:noFill/>
          <a:ln>
            <a:noFill/>
          </a:ln>
        </p:spPr>
      </p:pic>
      <p:sp>
        <p:nvSpPr>
          <p:cNvPr id="113" name="Shape 113"/>
          <p:cNvSpPr/>
          <p:nvPr/>
        </p:nvSpPr>
        <p:spPr>
          <a:xfrm>
            <a:off x="1560630" y="3140968"/>
            <a:ext cx="2105100" cy="230850"/>
          </a:xfrm>
          <a:prstGeom prst="rect">
            <a:avLst/>
          </a:prstGeom>
          <a:noFill/>
          <a:ln>
            <a:noFill/>
          </a:ln>
        </p:spPr>
        <p:txBody>
          <a:bodyPr wrap="square" lIns="68569" tIns="34275" rIns="68569" bIns="34275" anchor="t" anchorCtr="0">
            <a:noAutofit/>
          </a:bodyPr>
          <a:lstStyle/>
          <a:p>
            <a:pPr>
              <a:buSzPct val="25000"/>
              <a:defRPr/>
            </a:pPr>
            <a:r>
              <a:rPr lang="en-US" sz="900" b="1" u="sng" dirty="0">
                <a:solidFill>
                  <a:srgbClr val="000000"/>
                </a:solidFill>
                <a:latin typeface="Arial Narrow" charset="0"/>
                <a:ea typeface="Arial Narrow" charset="0"/>
                <a:cs typeface="Arial Narrow" charset="0"/>
                <a:sym typeface="Arial"/>
              </a:rPr>
              <a:t>Website Development </a:t>
            </a:r>
          </a:p>
        </p:txBody>
      </p:sp>
      <p:pic>
        <p:nvPicPr>
          <p:cNvPr id="125" name="Shape 125" descr="josh_stuart.jpg"/>
          <p:cNvPicPr preferRelativeResize="0"/>
          <p:nvPr/>
        </p:nvPicPr>
        <p:blipFill rotWithShape="1">
          <a:blip r:embed="rId20">
            <a:alphaModFix/>
          </a:blip>
          <a:srcRect l="13849" t="8324" r="18459" b="14089"/>
          <a:stretch/>
        </p:blipFill>
        <p:spPr>
          <a:xfrm>
            <a:off x="3233682" y="3356992"/>
            <a:ext cx="297000" cy="378000"/>
          </a:xfrm>
          <a:prstGeom prst="rect">
            <a:avLst/>
          </a:prstGeom>
          <a:noFill/>
          <a:ln>
            <a:noFill/>
          </a:ln>
        </p:spPr>
      </p:pic>
      <p:pic>
        <p:nvPicPr>
          <p:cNvPr id="126" name="Shape 126" descr="artem.sokolov.jpg"/>
          <p:cNvPicPr preferRelativeResize="0"/>
          <p:nvPr/>
        </p:nvPicPr>
        <p:blipFill rotWithShape="1">
          <a:blip r:embed="rId21">
            <a:alphaModFix/>
          </a:blip>
          <a:srcRect l="24251" t="3085" r="39411" b="47699"/>
          <a:stretch/>
        </p:blipFill>
        <p:spPr>
          <a:xfrm>
            <a:off x="2909646" y="3376311"/>
            <a:ext cx="297000" cy="378000"/>
          </a:xfrm>
          <a:prstGeom prst="rect">
            <a:avLst/>
          </a:prstGeom>
          <a:noFill/>
          <a:ln>
            <a:noFill/>
          </a:ln>
        </p:spPr>
      </p:pic>
      <p:sp>
        <p:nvSpPr>
          <p:cNvPr id="127" name="Shape 127"/>
          <p:cNvSpPr txBox="1"/>
          <p:nvPr/>
        </p:nvSpPr>
        <p:spPr>
          <a:xfrm>
            <a:off x="3647729" y="3500172"/>
            <a:ext cx="2985909" cy="253916"/>
          </a:xfrm>
          <a:prstGeom prst="rect">
            <a:avLst/>
          </a:prstGeom>
          <a:noFill/>
          <a:ln>
            <a:noFill/>
          </a:ln>
        </p:spPr>
        <p:txBody>
          <a:bodyPr wrap="square" lIns="68569" tIns="34275" rIns="68569" bIns="34275" anchor="t" anchorCtr="0">
            <a:noAutofit/>
          </a:bodyPr>
          <a:lstStyle/>
          <a:p>
            <a:pPr>
              <a:buSzPct val="25000"/>
              <a:defRPr/>
            </a:pPr>
            <a:r>
              <a:rPr lang="en-US" sz="2000" b="1" dirty="0" err="1">
                <a:solidFill>
                  <a:srgbClr val="7030A0"/>
                </a:solidFill>
                <a:latin typeface="Arial Narrow" charset="0"/>
                <a:ea typeface="Arial Narrow" charset="0"/>
                <a:cs typeface="Arial Narrow" charset="0"/>
                <a:sym typeface="Arial"/>
              </a:rPr>
              <a:t>genomeinterpretation.org</a:t>
            </a:r>
            <a:endParaRPr lang="en-US" sz="2000" b="1" dirty="0">
              <a:solidFill>
                <a:srgbClr val="7030A0"/>
              </a:solidFill>
              <a:latin typeface="Arial Narrow" charset="0"/>
              <a:ea typeface="Arial Narrow" charset="0"/>
              <a:cs typeface="Arial Narrow" charset="0"/>
              <a:sym typeface="Arial"/>
            </a:endParaRPr>
          </a:p>
        </p:txBody>
      </p:sp>
      <p:pic>
        <p:nvPicPr>
          <p:cNvPr id="128" name="Shape 128"/>
          <p:cNvPicPr preferRelativeResize="0"/>
          <p:nvPr/>
        </p:nvPicPr>
        <p:blipFill rotWithShape="1">
          <a:blip r:embed="rId22">
            <a:alphaModFix/>
          </a:blip>
          <a:srcRect/>
          <a:stretch/>
        </p:blipFill>
        <p:spPr>
          <a:xfrm>
            <a:off x="2909646" y="1685672"/>
            <a:ext cx="297000" cy="378000"/>
          </a:xfrm>
          <a:prstGeom prst="rect">
            <a:avLst/>
          </a:prstGeom>
          <a:noFill/>
          <a:ln>
            <a:noFill/>
          </a:ln>
        </p:spPr>
      </p:pic>
      <p:pic>
        <p:nvPicPr>
          <p:cNvPr id="129" name="Shape 129"/>
          <p:cNvPicPr preferRelativeResize="0"/>
          <p:nvPr/>
        </p:nvPicPr>
        <p:blipFill rotWithShape="1">
          <a:blip r:embed="rId23">
            <a:alphaModFix/>
          </a:blip>
          <a:srcRect r="2114" b="-1770"/>
          <a:stretch/>
        </p:blipFill>
        <p:spPr>
          <a:xfrm>
            <a:off x="3190757" y="1689028"/>
            <a:ext cx="297000" cy="378000"/>
          </a:xfrm>
          <a:prstGeom prst="rect">
            <a:avLst/>
          </a:prstGeom>
          <a:noFill/>
          <a:ln>
            <a:noFill/>
          </a:ln>
        </p:spPr>
      </p:pic>
      <p:pic>
        <p:nvPicPr>
          <p:cNvPr id="133" name="Shape 133"/>
          <p:cNvPicPr preferRelativeResize="0"/>
          <p:nvPr/>
        </p:nvPicPr>
        <p:blipFill rotWithShape="1">
          <a:blip r:embed="rId24">
            <a:alphaModFix/>
          </a:blip>
          <a:srcRect b="-3928"/>
          <a:stretch/>
        </p:blipFill>
        <p:spPr>
          <a:xfrm>
            <a:off x="2261574" y="3376311"/>
            <a:ext cx="297000" cy="378000"/>
          </a:xfrm>
          <a:prstGeom prst="rect">
            <a:avLst/>
          </a:prstGeom>
          <a:noFill/>
          <a:ln>
            <a:noFill/>
          </a:ln>
        </p:spPr>
      </p:pic>
      <p:pic>
        <p:nvPicPr>
          <p:cNvPr id="134" name="Shape 134"/>
          <p:cNvPicPr preferRelativeResize="0"/>
          <p:nvPr/>
        </p:nvPicPr>
        <p:blipFill rotWithShape="1">
          <a:blip r:embed="rId25">
            <a:alphaModFix/>
          </a:blip>
          <a:srcRect b="2123"/>
          <a:stretch/>
        </p:blipFill>
        <p:spPr>
          <a:xfrm>
            <a:off x="2585610" y="3376311"/>
            <a:ext cx="297000" cy="378000"/>
          </a:xfrm>
          <a:prstGeom prst="rect">
            <a:avLst/>
          </a:prstGeom>
          <a:noFill/>
          <a:ln>
            <a:noFill/>
          </a:ln>
        </p:spPr>
      </p:pic>
      <p:pic>
        <p:nvPicPr>
          <p:cNvPr id="135" name="Shape 135" descr="navya.JPG"/>
          <p:cNvPicPr preferRelativeResize="0"/>
          <p:nvPr/>
        </p:nvPicPr>
        <p:blipFill rotWithShape="1">
          <a:blip r:embed="rId26">
            <a:alphaModFix/>
          </a:blip>
          <a:srcRect/>
          <a:stretch/>
        </p:blipFill>
        <p:spPr>
          <a:xfrm>
            <a:off x="1937538" y="3376308"/>
            <a:ext cx="297000" cy="378000"/>
          </a:xfrm>
          <a:prstGeom prst="rect">
            <a:avLst/>
          </a:prstGeom>
          <a:noFill/>
          <a:ln>
            <a:noFill/>
          </a:ln>
        </p:spPr>
      </p:pic>
      <p:pic>
        <p:nvPicPr>
          <p:cNvPr id="136" name="Shape 136"/>
          <p:cNvPicPr preferRelativeResize="0"/>
          <p:nvPr/>
        </p:nvPicPr>
        <p:blipFill rotWithShape="1">
          <a:blip r:embed="rId27">
            <a:alphaModFix/>
          </a:blip>
          <a:srcRect b="2997"/>
          <a:stretch/>
        </p:blipFill>
        <p:spPr>
          <a:xfrm>
            <a:off x="1591875" y="3376310"/>
            <a:ext cx="297000" cy="378000"/>
          </a:xfrm>
          <a:prstGeom prst="rect">
            <a:avLst/>
          </a:prstGeom>
          <a:noFill/>
          <a:ln>
            <a:noFill/>
          </a:ln>
        </p:spPr>
      </p:pic>
      <p:grpSp>
        <p:nvGrpSpPr>
          <p:cNvPr id="138" name="Shape 138"/>
          <p:cNvGrpSpPr/>
          <p:nvPr/>
        </p:nvGrpSpPr>
        <p:grpSpPr>
          <a:xfrm>
            <a:off x="1624798" y="404664"/>
            <a:ext cx="2230864" cy="428662"/>
            <a:chOff x="5107012" y="299364"/>
            <a:chExt cx="3660070" cy="789301"/>
          </a:xfrm>
        </p:grpSpPr>
        <p:grpSp>
          <p:nvGrpSpPr>
            <p:cNvPr id="139" name="Shape 139"/>
            <p:cNvGrpSpPr/>
            <p:nvPr/>
          </p:nvGrpSpPr>
          <p:grpSpPr>
            <a:xfrm>
              <a:off x="5107012" y="299364"/>
              <a:ext cx="3123650" cy="773699"/>
              <a:chOff x="5455066" y="314965"/>
              <a:chExt cx="3123650" cy="773699"/>
            </a:xfrm>
          </p:grpSpPr>
          <p:pic>
            <p:nvPicPr>
              <p:cNvPr id="140" name="Shape 140"/>
              <p:cNvPicPr preferRelativeResize="0"/>
              <p:nvPr/>
            </p:nvPicPr>
            <p:blipFill rotWithShape="1">
              <a:blip r:embed="rId28">
                <a:alphaModFix/>
              </a:blip>
              <a:srcRect l="840" t="6032" r="-840" b="6024"/>
              <a:stretch/>
            </p:blipFill>
            <p:spPr>
              <a:xfrm>
                <a:off x="6143141" y="314965"/>
                <a:ext cx="2435575" cy="773699"/>
              </a:xfrm>
              <a:prstGeom prst="rect">
                <a:avLst/>
              </a:prstGeom>
              <a:noFill/>
              <a:ln>
                <a:noFill/>
              </a:ln>
            </p:spPr>
          </p:pic>
          <p:pic>
            <p:nvPicPr>
              <p:cNvPr id="141" name="Shape 141"/>
              <p:cNvPicPr preferRelativeResize="0"/>
              <p:nvPr/>
            </p:nvPicPr>
            <p:blipFill rotWithShape="1">
              <a:blip r:embed="rId29">
                <a:alphaModFix/>
              </a:blip>
              <a:srcRect l="-4140" t="1097" r="4139"/>
              <a:stretch/>
            </p:blipFill>
            <p:spPr>
              <a:xfrm>
                <a:off x="5455066" y="316190"/>
                <a:ext cx="633600" cy="771250"/>
              </a:xfrm>
              <a:prstGeom prst="rect">
                <a:avLst/>
              </a:prstGeom>
              <a:noFill/>
              <a:ln>
                <a:noFill/>
              </a:ln>
            </p:spPr>
          </p:pic>
        </p:grpSp>
        <p:pic>
          <p:nvPicPr>
            <p:cNvPr id="142" name="Shape 142"/>
            <p:cNvPicPr preferRelativeResize="0"/>
            <p:nvPr/>
          </p:nvPicPr>
          <p:blipFill rotWithShape="1">
            <a:blip r:embed="rId30">
              <a:alphaModFix/>
            </a:blip>
            <a:srcRect l="4836" t="3156" r="10753" b="3166"/>
            <a:stretch/>
          </p:blipFill>
          <p:spPr>
            <a:xfrm>
              <a:off x="8249473" y="299364"/>
              <a:ext cx="517609" cy="789301"/>
            </a:xfrm>
            <a:prstGeom prst="rect">
              <a:avLst/>
            </a:prstGeom>
            <a:noFill/>
            <a:ln>
              <a:noFill/>
            </a:ln>
          </p:spPr>
        </p:pic>
      </p:grpSp>
      <p:pic>
        <p:nvPicPr>
          <p:cNvPr id="143" name="Shape 143"/>
          <p:cNvPicPr preferRelativeResize="0"/>
          <p:nvPr/>
        </p:nvPicPr>
        <p:blipFill rotWithShape="1">
          <a:blip r:embed="rId31">
            <a:alphaModFix/>
          </a:blip>
          <a:srcRect/>
          <a:stretch/>
        </p:blipFill>
        <p:spPr>
          <a:xfrm>
            <a:off x="3647729" y="3048864"/>
            <a:ext cx="239861" cy="195131"/>
          </a:xfrm>
          <a:prstGeom prst="rect">
            <a:avLst/>
          </a:prstGeom>
          <a:noFill/>
          <a:ln>
            <a:noFill/>
          </a:ln>
        </p:spPr>
      </p:pic>
      <p:sp>
        <p:nvSpPr>
          <p:cNvPr id="144" name="Shape 144"/>
          <p:cNvSpPr txBox="1"/>
          <p:nvPr/>
        </p:nvSpPr>
        <p:spPr>
          <a:xfrm>
            <a:off x="3890385" y="2993622"/>
            <a:ext cx="1137584" cy="256469"/>
          </a:xfrm>
          <a:prstGeom prst="rect">
            <a:avLst/>
          </a:prstGeom>
          <a:noFill/>
          <a:ln>
            <a:noFill/>
          </a:ln>
        </p:spPr>
        <p:txBody>
          <a:bodyPr wrap="square" lIns="68569" tIns="34275" rIns="68569" bIns="34275" anchor="t" anchorCtr="0">
            <a:noAutofit/>
          </a:bodyPr>
          <a:lstStyle/>
          <a:p>
            <a:pPr>
              <a:buSzPct val="25000"/>
              <a:defRPr/>
            </a:pPr>
            <a:r>
              <a:rPr lang="en-US" sz="1200" dirty="0">
                <a:solidFill>
                  <a:prstClr val="black"/>
                </a:solidFill>
                <a:latin typeface="Arial" charset="0"/>
                <a:ea typeface="Arial" charset="0"/>
                <a:cs typeface="Arial" charset="0"/>
                <a:sym typeface="Calibri"/>
              </a:rPr>
              <a:t>@</a:t>
            </a:r>
            <a:r>
              <a:rPr lang="en-US" sz="1200" dirty="0" err="1">
                <a:solidFill>
                  <a:prstClr val="black"/>
                </a:solidFill>
                <a:latin typeface="Arial" charset="0"/>
                <a:ea typeface="Arial" charset="0"/>
                <a:cs typeface="Arial" charset="0"/>
                <a:sym typeface="Calibri"/>
              </a:rPr>
              <a:t>CAGInews</a:t>
            </a:r>
            <a:endParaRPr lang="en-US" sz="1200" dirty="0">
              <a:solidFill>
                <a:prstClr val="black"/>
              </a:solidFill>
              <a:latin typeface="Arial" charset="0"/>
              <a:ea typeface="Arial" charset="0"/>
              <a:cs typeface="Arial" charset="0"/>
              <a:sym typeface="Calibri"/>
            </a:endParaRPr>
          </a:p>
        </p:txBody>
      </p:sp>
      <p:sp>
        <p:nvSpPr>
          <p:cNvPr id="146" name="Shape 146"/>
          <p:cNvSpPr txBox="1"/>
          <p:nvPr/>
        </p:nvSpPr>
        <p:spPr>
          <a:xfrm>
            <a:off x="8347294" y="11584"/>
            <a:ext cx="3572550" cy="176624"/>
          </a:xfrm>
          <a:prstGeom prst="rect">
            <a:avLst/>
          </a:prstGeom>
          <a:noFill/>
          <a:ln>
            <a:noFill/>
          </a:ln>
        </p:spPr>
        <p:txBody>
          <a:bodyPr wrap="square" lIns="68569" tIns="34275" rIns="68569" bIns="34275" anchor="t" anchorCtr="0">
            <a:noAutofit/>
          </a:bodyPr>
          <a:lstStyle/>
          <a:p>
            <a:pPr>
              <a:buSzPct val="25000"/>
              <a:defRPr/>
            </a:pPr>
            <a:r>
              <a:rPr lang="en-US" sz="900" b="1" u="sng" dirty="0">
                <a:solidFill>
                  <a:srgbClr val="000000"/>
                </a:solidFill>
                <a:latin typeface="Arial Narrow" charset="0"/>
                <a:ea typeface="Arial Narrow" charset="0"/>
                <a:cs typeface="Arial Narrow" charset="0"/>
                <a:sym typeface="Arial"/>
              </a:rPr>
              <a:t>Data Providers</a:t>
            </a:r>
          </a:p>
        </p:txBody>
      </p:sp>
      <p:sp>
        <p:nvSpPr>
          <p:cNvPr id="152" name="Shape 152"/>
          <p:cNvSpPr txBox="1"/>
          <p:nvPr/>
        </p:nvSpPr>
        <p:spPr>
          <a:xfrm>
            <a:off x="1570200" y="2564905"/>
            <a:ext cx="2531160" cy="230833"/>
          </a:xfrm>
          <a:prstGeom prst="rect">
            <a:avLst/>
          </a:prstGeom>
          <a:noFill/>
          <a:ln>
            <a:noFill/>
          </a:ln>
        </p:spPr>
        <p:txBody>
          <a:bodyPr wrap="square" lIns="68569" tIns="34275" rIns="68569" bIns="34275" anchor="t" anchorCtr="0">
            <a:noAutofit/>
          </a:bodyPr>
          <a:lstStyle/>
          <a:p>
            <a:pPr>
              <a:buSzPct val="25000"/>
              <a:defRPr/>
            </a:pPr>
            <a:r>
              <a:rPr lang="en-US" sz="900" b="1" u="sng" dirty="0">
                <a:solidFill>
                  <a:prstClr val="black"/>
                </a:solidFill>
                <a:latin typeface="Arial Narrow" charset="0"/>
                <a:ea typeface="Arial Narrow" charset="0"/>
                <a:cs typeface="Arial Narrow" charset="0"/>
                <a:sym typeface="Arial"/>
              </a:rPr>
              <a:t>Ethics Forum</a:t>
            </a:r>
          </a:p>
        </p:txBody>
      </p:sp>
      <p:pic>
        <p:nvPicPr>
          <p:cNvPr id="153" name="Shape 153"/>
          <p:cNvPicPr preferRelativeResize="0"/>
          <p:nvPr/>
        </p:nvPicPr>
        <p:blipFill rotWithShape="1">
          <a:blip r:embed="rId32">
            <a:alphaModFix/>
          </a:blip>
          <a:srcRect/>
          <a:stretch/>
        </p:blipFill>
        <p:spPr>
          <a:xfrm>
            <a:off x="1661817" y="2780928"/>
            <a:ext cx="297000" cy="378000"/>
          </a:xfrm>
          <a:prstGeom prst="rect">
            <a:avLst/>
          </a:prstGeom>
          <a:noFill/>
          <a:ln>
            <a:noFill/>
          </a:ln>
        </p:spPr>
      </p:pic>
      <p:pic>
        <p:nvPicPr>
          <p:cNvPr id="154" name="Shape 154"/>
          <p:cNvPicPr preferRelativeResize="0"/>
          <p:nvPr/>
        </p:nvPicPr>
        <p:blipFill rotWithShape="1">
          <a:blip r:embed="rId33">
            <a:alphaModFix/>
          </a:blip>
          <a:srcRect/>
          <a:stretch/>
        </p:blipFill>
        <p:spPr>
          <a:xfrm>
            <a:off x="1964574" y="2780928"/>
            <a:ext cx="297000" cy="378000"/>
          </a:xfrm>
          <a:prstGeom prst="rect">
            <a:avLst/>
          </a:prstGeom>
          <a:noFill/>
          <a:ln>
            <a:noFill/>
          </a:ln>
        </p:spPr>
      </p:pic>
      <p:pic>
        <p:nvPicPr>
          <p:cNvPr id="155" name="Shape 155"/>
          <p:cNvPicPr preferRelativeResize="0"/>
          <p:nvPr/>
        </p:nvPicPr>
        <p:blipFill rotWithShape="1">
          <a:blip r:embed="rId34">
            <a:alphaModFix/>
          </a:blip>
          <a:srcRect/>
          <a:stretch/>
        </p:blipFill>
        <p:spPr>
          <a:xfrm>
            <a:off x="2261574" y="2780928"/>
            <a:ext cx="297000" cy="378000"/>
          </a:xfrm>
          <a:prstGeom prst="rect">
            <a:avLst/>
          </a:prstGeom>
          <a:noFill/>
          <a:ln>
            <a:noFill/>
          </a:ln>
        </p:spPr>
      </p:pic>
      <p:pic>
        <p:nvPicPr>
          <p:cNvPr id="156" name="Shape 156"/>
          <p:cNvPicPr preferRelativeResize="0"/>
          <p:nvPr/>
        </p:nvPicPr>
        <p:blipFill rotWithShape="1">
          <a:blip r:embed="rId35">
            <a:alphaModFix/>
          </a:blip>
          <a:srcRect/>
          <a:stretch/>
        </p:blipFill>
        <p:spPr>
          <a:xfrm>
            <a:off x="3125670" y="2780928"/>
            <a:ext cx="297000" cy="378000"/>
          </a:xfrm>
          <a:prstGeom prst="rect">
            <a:avLst/>
          </a:prstGeom>
          <a:noFill/>
          <a:ln>
            <a:noFill/>
          </a:ln>
        </p:spPr>
      </p:pic>
      <p:pic>
        <p:nvPicPr>
          <p:cNvPr id="157" name="Shape 157"/>
          <p:cNvPicPr preferRelativeResize="0"/>
          <p:nvPr/>
        </p:nvPicPr>
        <p:blipFill rotWithShape="1">
          <a:blip r:embed="rId36">
            <a:alphaModFix/>
          </a:blip>
          <a:srcRect/>
          <a:stretch/>
        </p:blipFill>
        <p:spPr>
          <a:xfrm>
            <a:off x="2855640" y="2780928"/>
            <a:ext cx="297000" cy="378000"/>
          </a:xfrm>
          <a:prstGeom prst="rect">
            <a:avLst/>
          </a:prstGeom>
          <a:noFill/>
          <a:ln>
            <a:noFill/>
          </a:ln>
        </p:spPr>
      </p:pic>
      <p:pic>
        <p:nvPicPr>
          <p:cNvPr id="173" name="Shape 173"/>
          <p:cNvPicPr preferRelativeResize="0"/>
          <p:nvPr/>
        </p:nvPicPr>
        <p:blipFill rotWithShape="1">
          <a:blip r:embed="rId37">
            <a:alphaModFix/>
          </a:blip>
          <a:srcRect b="2334"/>
          <a:stretch/>
        </p:blipFill>
        <p:spPr>
          <a:xfrm>
            <a:off x="2585610" y="2780928"/>
            <a:ext cx="297000" cy="378000"/>
          </a:xfrm>
          <a:prstGeom prst="rect">
            <a:avLst/>
          </a:prstGeom>
          <a:noFill/>
          <a:ln>
            <a:noFill/>
          </a:ln>
        </p:spPr>
      </p:pic>
      <p:pic>
        <p:nvPicPr>
          <p:cNvPr id="174" name="Shape 174"/>
          <p:cNvPicPr preferRelativeResize="0"/>
          <p:nvPr/>
        </p:nvPicPr>
        <p:blipFill rotWithShape="1">
          <a:blip r:embed="rId38">
            <a:alphaModFix/>
          </a:blip>
          <a:srcRect/>
          <a:stretch/>
        </p:blipFill>
        <p:spPr>
          <a:xfrm>
            <a:off x="1631505" y="6370939"/>
            <a:ext cx="1007049" cy="339162"/>
          </a:xfrm>
          <a:prstGeom prst="rect">
            <a:avLst/>
          </a:prstGeom>
          <a:noFill/>
          <a:ln>
            <a:noFill/>
          </a:ln>
        </p:spPr>
      </p:pic>
      <p:pic>
        <p:nvPicPr>
          <p:cNvPr id="175" name="Shape 175"/>
          <p:cNvPicPr preferRelativeResize="0"/>
          <p:nvPr/>
        </p:nvPicPr>
        <p:blipFill rotWithShape="1">
          <a:blip r:embed="rId39">
            <a:alphaModFix/>
          </a:blip>
          <a:srcRect/>
          <a:stretch/>
        </p:blipFill>
        <p:spPr>
          <a:xfrm>
            <a:off x="2639617" y="6362562"/>
            <a:ext cx="570609" cy="355919"/>
          </a:xfrm>
          <a:prstGeom prst="rect">
            <a:avLst/>
          </a:prstGeom>
          <a:noFill/>
          <a:ln>
            <a:noFill/>
          </a:ln>
        </p:spPr>
      </p:pic>
      <p:pic>
        <p:nvPicPr>
          <p:cNvPr id="176" name="Shape 176"/>
          <p:cNvPicPr preferRelativeResize="0"/>
          <p:nvPr/>
        </p:nvPicPr>
        <p:blipFill rotWithShape="1">
          <a:blip r:embed="rId40">
            <a:alphaModFix/>
          </a:blip>
          <a:srcRect/>
          <a:stretch/>
        </p:blipFill>
        <p:spPr>
          <a:xfrm>
            <a:off x="3143672" y="6318189"/>
            <a:ext cx="563566" cy="444665"/>
          </a:xfrm>
          <a:prstGeom prst="rect">
            <a:avLst/>
          </a:prstGeom>
          <a:noFill/>
          <a:ln>
            <a:noFill/>
          </a:ln>
        </p:spPr>
      </p:pic>
      <p:sp>
        <p:nvSpPr>
          <p:cNvPr id="177" name="Shape 177"/>
          <p:cNvSpPr txBox="1"/>
          <p:nvPr/>
        </p:nvSpPr>
        <p:spPr>
          <a:xfrm>
            <a:off x="3680527" y="3861048"/>
            <a:ext cx="7049118" cy="3458848"/>
          </a:xfrm>
          <a:prstGeom prst="rect">
            <a:avLst/>
          </a:prstGeom>
          <a:noFill/>
          <a:ln>
            <a:noFill/>
          </a:ln>
        </p:spPr>
        <p:txBody>
          <a:bodyPr wrap="square" lIns="68569" tIns="34275" rIns="68569" bIns="34275" anchor="t" anchorCtr="0">
            <a:noAutofit/>
          </a:bodyPr>
          <a:lstStyle/>
          <a:p>
            <a:pPr>
              <a:buSzPct val="25000"/>
              <a:defRPr/>
            </a:pPr>
            <a:r>
              <a:rPr lang="en-US" sz="950" b="1" dirty="0">
                <a:solidFill>
                  <a:prstClr val="black"/>
                </a:solidFill>
                <a:latin typeface="Arial Narrow" charset="0"/>
                <a:ea typeface="Arial Narrow" charset="0"/>
                <a:cs typeface="Arial Narrow" charset="0"/>
                <a:sym typeface="Arial"/>
              </a:rPr>
              <a:t>Predictors</a:t>
            </a:r>
            <a:r>
              <a:rPr lang="en-US" sz="950" dirty="0">
                <a:solidFill>
                  <a:prstClr val="black"/>
                </a:solidFill>
                <a:latin typeface="Arial Narrow" charset="0"/>
                <a:ea typeface="Arial Narrow" charset="0"/>
                <a:cs typeface="Arial Narrow" charset="0"/>
                <a:sym typeface="Arial"/>
              </a:rPr>
              <a:t>: Allison Abad, Ogun </a:t>
            </a:r>
            <a:r>
              <a:rPr lang="en-US" sz="950" dirty="0" err="1">
                <a:solidFill>
                  <a:prstClr val="black"/>
                </a:solidFill>
                <a:latin typeface="Arial Narrow" charset="0"/>
                <a:ea typeface="Arial Narrow" charset="0"/>
                <a:cs typeface="Arial Narrow" charset="0"/>
                <a:sym typeface="Arial"/>
              </a:rPr>
              <a:t>Adebali</a:t>
            </a:r>
            <a:r>
              <a:rPr lang="en-US" sz="950" dirty="0">
                <a:solidFill>
                  <a:prstClr val="black"/>
                </a:solidFill>
                <a:latin typeface="Arial Narrow" charset="0"/>
                <a:ea typeface="Arial Narrow" charset="0"/>
                <a:cs typeface="Arial Narrow" charset="0"/>
                <a:sym typeface="Arial"/>
              </a:rPr>
              <a:t>, Ivan </a:t>
            </a:r>
            <a:r>
              <a:rPr lang="en-US" sz="950" dirty="0" err="1">
                <a:solidFill>
                  <a:prstClr val="black"/>
                </a:solidFill>
                <a:latin typeface="Arial Narrow" charset="0"/>
                <a:ea typeface="Arial Narrow" charset="0"/>
                <a:cs typeface="Arial Narrow" charset="0"/>
                <a:sym typeface="Arial"/>
              </a:rPr>
              <a:t>Adzhubey</a:t>
            </a:r>
            <a:r>
              <a:rPr lang="en-US" sz="950" dirty="0">
                <a:solidFill>
                  <a:prstClr val="black"/>
                </a:solidFill>
                <a:latin typeface="Arial Narrow" charset="0"/>
                <a:ea typeface="Arial Narrow" charset="0"/>
                <a:cs typeface="Arial Narrow" charset="0"/>
                <a:sym typeface="Arial"/>
              </a:rPr>
              <a:t>, </a:t>
            </a:r>
            <a:r>
              <a:rPr lang="en-US" sz="950" dirty="0" err="1">
                <a:solidFill>
                  <a:prstClr val="black"/>
                </a:solidFill>
                <a:latin typeface="Arial Narrow" charset="0"/>
                <a:ea typeface="Arial Narrow" charset="0"/>
                <a:cs typeface="Arial Narrow" charset="0"/>
                <a:sym typeface="Arial"/>
              </a:rPr>
              <a:t>Talal</a:t>
            </a:r>
            <a:r>
              <a:rPr lang="en-US" sz="950" dirty="0">
                <a:solidFill>
                  <a:prstClr val="black"/>
                </a:solidFill>
                <a:latin typeface="Arial Narrow" charset="0"/>
                <a:ea typeface="Arial Narrow" charset="0"/>
                <a:cs typeface="Arial Narrow" charset="0"/>
                <a:sym typeface="Arial"/>
              </a:rPr>
              <a:t> Amin, Johnathan R. Azaria, Giulia </a:t>
            </a:r>
            <a:r>
              <a:rPr lang="en-US" sz="950" dirty="0" err="1">
                <a:solidFill>
                  <a:prstClr val="black"/>
                </a:solidFill>
                <a:latin typeface="Arial Narrow" charset="0"/>
                <a:ea typeface="Arial Narrow" charset="0"/>
                <a:cs typeface="Arial Narrow" charset="0"/>
                <a:sym typeface="Arial"/>
              </a:rPr>
              <a:t>Babbi</a:t>
            </a:r>
            <a:r>
              <a:rPr lang="en-US" sz="950" dirty="0">
                <a:solidFill>
                  <a:prstClr val="black"/>
                </a:solidFill>
                <a:latin typeface="Arial Narrow" charset="0"/>
                <a:ea typeface="Arial Narrow" charset="0"/>
                <a:cs typeface="Arial Narrow" charset="0"/>
                <a:sym typeface="Arial"/>
              </a:rPr>
              <a:t>, </a:t>
            </a:r>
            <a:r>
              <a:rPr lang="en-US" sz="950" dirty="0" err="1">
                <a:solidFill>
                  <a:prstClr val="black"/>
                </a:solidFill>
                <a:latin typeface="Arial Narrow" charset="0"/>
                <a:ea typeface="Arial Narrow" charset="0"/>
                <a:cs typeface="Arial Narrow" charset="0"/>
                <a:sym typeface="Arial"/>
              </a:rPr>
              <a:t>Eraan</a:t>
            </a:r>
            <a:r>
              <a:rPr lang="en-US" sz="950" dirty="0">
                <a:solidFill>
                  <a:prstClr val="black"/>
                </a:solidFill>
                <a:latin typeface="Arial Narrow" charset="0"/>
                <a:ea typeface="Arial Narrow" charset="0"/>
                <a:cs typeface="Arial Narrow" charset="0"/>
                <a:sym typeface="Arial"/>
              </a:rPr>
              <a:t> </a:t>
            </a:r>
            <a:r>
              <a:rPr lang="en-US" sz="950" dirty="0" err="1">
                <a:solidFill>
                  <a:prstClr val="black"/>
                </a:solidFill>
                <a:latin typeface="Arial Narrow" charset="0"/>
                <a:ea typeface="Arial Narrow" charset="0"/>
                <a:cs typeface="Arial Narrow" charset="0"/>
                <a:sym typeface="Arial"/>
              </a:rPr>
              <a:t>Bachar</a:t>
            </a:r>
            <a:r>
              <a:rPr lang="en-US" sz="950" dirty="0">
                <a:solidFill>
                  <a:prstClr val="black"/>
                </a:solidFill>
                <a:latin typeface="Arial Narrow" charset="0"/>
                <a:ea typeface="Arial Narrow" charset="0"/>
                <a:cs typeface="Arial Narrow" charset="0"/>
                <a:sym typeface="Arial"/>
              </a:rPr>
              <a:t>, Benjamin Bachman, </a:t>
            </a:r>
            <a:r>
              <a:rPr lang="en-US" sz="950" dirty="0" err="1">
                <a:solidFill>
                  <a:prstClr val="black"/>
                </a:solidFill>
                <a:latin typeface="Arial Narrow" charset="0"/>
                <a:ea typeface="Arial Narrow" charset="0"/>
                <a:cs typeface="Arial Narrow" charset="0"/>
                <a:sym typeface="Arial"/>
              </a:rPr>
              <a:t>Minkyung</a:t>
            </a:r>
            <a:r>
              <a:rPr lang="en-US" sz="950" dirty="0">
                <a:solidFill>
                  <a:prstClr val="black"/>
                </a:solidFill>
                <a:latin typeface="Arial Narrow" charset="0"/>
                <a:ea typeface="Arial Narrow" charset="0"/>
                <a:cs typeface="Arial Narrow" charset="0"/>
                <a:sym typeface="Arial"/>
              </a:rPr>
              <a:t> </a:t>
            </a:r>
            <a:r>
              <a:rPr lang="en-US" sz="950" dirty="0" err="1">
                <a:solidFill>
                  <a:prstClr val="black"/>
                </a:solidFill>
                <a:latin typeface="Arial Narrow" charset="0"/>
                <a:ea typeface="Arial Narrow" charset="0"/>
                <a:cs typeface="Arial Narrow" charset="0"/>
                <a:sym typeface="Arial"/>
              </a:rPr>
              <a:t>Baek</a:t>
            </a:r>
            <a:r>
              <a:rPr lang="en-US" sz="950" dirty="0">
                <a:solidFill>
                  <a:prstClr val="black"/>
                </a:solidFill>
                <a:latin typeface="Arial Narrow" charset="0"/>
                <a:ea typeface="Arial Narrow" charset="0"/>
                <a:cs typeface="Arial Narrow" charset="0"/>
                <a:sym typeface="Arial"/>
              </a:rPr>
              <a:t>, Greet De </a:t>
            </a:r>
            <a:r>
              <a:rPr lang="en-US" sz="950" dirty="0" err="1">
                <a:solidFill>
                  <a:prstClr val="black"/>
                </a:solidFill>
                <a:latin typeface="Arial Narrow" charset="0"/>
                <a:ea typeface="Arial Narrow" charset="0"/>
                <a:cs typeface="Arial Narrow" charset="0"/>
                <a:sym typeface="Arial"/>
              </a:rPr>
              <a:t>Baets</a:t>
            </a:r>
            <a:r>
              <a:rPr lang="en-US" sz="950" dirty="0">
                <a:solidFill>
                  <a:prstClr val="black"/>
                </a:solidFill>
                <a:latin typeface="Arial Narrow" charset="0"/>
                <a:ea typeface="Arial Narrow" charset="0"/>
                <a:cs typeface="Arial Narrow" charset="0"/>
                <a:sym typeface="Arial"/>
              </a:rPr>
              <a:t>, Michael Beer, Violeta </a:t>
            </a:r>
            <a:r>
              <a:rPr lang="en-US" sz="950" dirty="0" err="1">
                <a:solidFill>
                  <a:prstClr val="black"/>
                </a:solidFill>
                <a:latin typeface="Arial Narrow" charset="0"/>
                <a:ea typeface="Arial Narrow" charset="0"/>
                <a:cs typeface="Arial Narrow" charset="0"/>
                <a:sym typeface="Arial"/>
              </a:rPr>
              <a:t>Beleva</a:t>
            </a:r>
            <a:r>
              <a:rPr lang="en-US" sz="950" dirty="0">
                <a:solidFill>
                  <a:prstClr val="black"/>
                </a:solidFill>
                <a:latin typeface="Arial Narrow" charset="0"/>
                <a:ea typeface="Arial Narrow" charset="0"/>
                <a:cs typeface="Arial Narrow" charset="0"/>
                <a:sym typeface="Arial"/>
              </a:rPr>
              <a:t>-Guthrie, Bonnie Berger, Brady Bernard, </a:t>
            </a:r>
            <a:r>
              <a:rPr lang="en-US" sz="950" dirty="0" err="1">
                <a:solidFill>
                  <a:prstClr val="black"/>
                </a:solidFill>
                <a:latin typeface="Arial Narrow" charset="0"/>
                <a:ea typeface="Arial Narrow" charset="0"/>
                <a:cs typeface="Arial Narrow" charset="0"/>
                <a:sym typeface="Arial"/>
              </a:rPr>
              <a:t>Rajendra</a:t>
            </a:r>
            <a:r>
              <a:rPr lang="en-US" sz="950" dirty="0">
                <a:solidFill>
                  <a:prstClr val="black"/>
                </a:solidFill>
                <a:latin typeface="Arial Narrow" charset="0"/>
                <a:ea typeface="Arial Narrow" charset="0"/>
                <a:cs typeface="Arial Narrow" charset="0"/>
                <a:sym typeface="Arial"/>
              </a:rPr>
              <a:t> Bhat, </a:t>
            </a:r>
            <a:r>
              <a:rPr lang="en-US" sz="950" dirty="0" err="1">
                <a:solidFill>
                  <a:prstClr val="black"/>
                </a:solidFill>
                <a:latin typeface="Arial Narrow" charset="0"/>
                <a:ea typeface="Arial Narrow" charset="0"/>
                <a:cs typeface="Arial Narrow" charset="0"/>
                <a:sym typeface="Arial"/>
              </a:rPr>
              <a:t>Rohit</a:t>
            </a:r>
            <a:r>
              <a:rPr lang="en-US" sz="950" dirty="0">
                <a:solidFill>
                  <a:prstClr val="black"/>
                </a:solidFill>
                <a:latin typeface="Arial Narrow" charset="0"/>
                <a:ea typeface="Arial Narrow" charset="0"/>
                <a:cs typeface="Arial Narrow" charset="0"/>
                <a:sym typeface="Arial"/>
              </a:rPr>
              <a:t> Bhattacharya, </a:t>
            </a:r>
            <a:r>
              <a:rPr lang="en-US" sz="950" dirty="0" err="1">
                <a:solidFill>
                  <a:prstClr val="black"/>
                </a:solidFill>
                <a:latin typeface="Arial Narrow" charset="0"/>
                <a:ea typeface="Arial Narrow" charset="0"/>
                <a:cs typeface="Arial Narrow" charset="0"/>
                <a:sym typeface="Arial"/>
              </a:rPr>
              <a:t>Samuele</a:t>
            </a:r>
            <a:r>
              <a:rPr lang="en-US" sz="950" dirty="0">
                <a:solidFill>
                  <a:prstClr val="black"/>
                </a:solidFill>
                <a:latin typeface="Arial Narrow" charset="0"/>
                <a:ea typeface="Arial Narrow" charset="0"/>
                <a:cs typeface="Arial Narrow" charset="0"/>
                <a:sym typeface="Arial"/>
              </a:rPr>
              <a:t> </a:t>
            </a:r>
            <a:r>
              <a:rPr lang="en-US" sz="950" dirty="0" err="1">
                <a:solidFill>
                  <a:prstClr val="black"/>
                </a:solidFill>
                <a:latin typeface="Arial Narrow" charset="0"/>
                <a:ea typeface="Arial Narrow" charset="0"/>
                <a:cs typeface="Arial Narrow" charset="0"/>
                <a:sym typeface="Arial"/>
              </a:rPr>
              <a:t>Bovo</a:t>
            </a:r>
            <a:r>
              <a:rPr lang="en-US" sz="950" dirty="0">
                <a:solidFill>
                  <a:prstClr val="black"/>
                </a:solidFill>
                <a:latin typeface="Arial Narrow" charset="0"/>
                <a:ea typeface="Arial Narrow" charset="0"/>
                <a:cs typeface="Arial Narrow" charset="0"/>
                <a:sym typeface="Arial"/>
              </a:rPr>
              <a:t>, Marcus Breese, </a:t>
            </a:r>
            <a:r>
              <a:rPr lang="en-US" sz="950" dirty="0" err="1">
                <a:solidFill>
                  <a:prstClr val="black"/>
                </a:solidFill>
                <a:latin typeface="Arial Narrow" charset="0"/>
                <a:ea typeface="Arial Narrow" charset="0"/>
                <a:cs typeface="Arial Narrow" charset="0"/>
                <a:sym typeface="Arial"/>
              </a:rPr>
              <a:t>Aharon</a:t>
            </a:r>
            <a:r>
              <a:rPr lang="en-US" sz="950" dirty="0">
                <a:solidFill>
                  <a:prstClr val="black"/>
                </a:solidFill>
                <a:latin typeface="Arial Narrow" charset="0"/>
                <a:ea typeface="Arial Narrow" charset="0"/>
                <a:cs typeface="Arial Narrow" charset="0"/>
                <a:sym typeface="Arial"/>
              </a:rPr>
              <a:t> S. Brodie, Yana Bromberg, </a:t>
            </a:r>
            <a:r>
              <a:rPr lang="en-US" sz="950" dirty="0" err="1">
                <a:solidFill>
                  <a:prstClr val="black"/>
                </a:solidFill>
                <a:latin typeface="Arial Narrow" charset="0"/>
                <a:ea typeface="Arial Narrow" charset="0"/>
                <a:cs typeface="Arial Narrow" charset="0"/>
                <a:sym typeface="Arial"/>
              </a:rPr>
              <a:t>Binghuang</a:t>
            </a:r>
            <a:r>
              <a:rPr lang="en-US" sz="950" dirty="0">
                <a:solidFill>
                  <a:prstClr val="black"/>
                </a:solidFill>
                <a:latin typeface="Arial Narrow" charset="0"/>
                <a:ea typeface="Arial Narrow" charset="0"/>
                <a:cs typeface="Arial Narrow" charset="0"/>
                <a:sym typeface="Arial"/>
              </a:rPr>
              <a:t> </a:t>
            </a:r>
            <a:r>
              <a:rPr lang="en-US" sz="950" dirty="0" err="1">
                <a:solidFill>
                  <a:prstClr val="black"/>
                </a:solidFill>
                <a:latin typeface="Arial Narrow" charset="0"/>
                <a:ea typeface="Arial Narrow" charset="0"/>
                <a:cs typeface="Arial Narrow" charset="0"/>
                <a:sym typeface="Arial"/>
              </a:rPr>
              <a:t>Cai</a:t>
            </a:r>
            <a:r>
              <a:rPr lang="en-US" sz="950" dirty="0">
                <a:solidFill>
                  <a:prstClr val="black"/>
                </a:solidFill>
                <a:latin typeface="Arial Narrow" charset="0"/>
                <a:ea typeface="Arial Narrow" charset="0"/>
                <a:cs typeface="Arial Narrow" charset="0"/>
                <a:sym typeface="Arial"/>
              </a:rPr>
              <a:t>, Colin Campbell, Chen Cao, </a:t>
            </a:r>
            <a:r>
              <a:rPr lang="en-US" sz="950" dirty="0" err="1">
                <a:solidFill>
                  <a:prstClr val="black"/>
                </a:solidFill>
                <a:latin typeface="Arial Narrow" charset="0"/>
                <a:ea typeface="Arial Narrow" charset="0"/>
                <a:cs typeface="Arial Narrow" charset="0"/>
                <a:sym typeface="Arial"/>
              </a:rPr>
              <a:t>Emidio</a:t>
            </a:r>
            <a:r>
              <a:rPr lang="en-US" sz="950" dirty="0">
                <a:solidFill>
                  <a:prstClr val="black"/>
                </a:solidFill>
                <a:latin typeface="Arial Narrow" charset="0"/>
                <a:ea typeface="Arial Narrow" charset="0"/>
                <a:cs typeface="Arial Narrow" charset="0"/>
                <a:sym typeface="Arial"/>
              </a:rPr>
              <a:t> </a:t>
            </a:r>
            <a:r>
              <a:rPr lang="en-US" sz="950" dirty="0" err="1">
                <a:solidFill>
                  <a:prstClr val="black"/>
                </a:solidFill>
                <a:latin typeface="Arial Narrow" charset="0"/>
                <a:ea typeface="Arial Narrow" charset="0"/>
                <a:cs typeface="Arial Narrow" charset="0"/>
                <a:sym typeface="Arial"/>
              </a:rPr>
              <a:t>Capriotti</a:t>
            </a:r>
            <a:r>
              <a:rPr lang="en-US" sz="950" dirty="0">
                <a:solidFill>
                  <a:prstClr val="black"/>
                </a:solidFill>
                <a:latin typeface="Arial Narrow" charset="0"/>
                <a:ea typeface="Arial Narrow" charset="0"/>
                <a:cs typeface="Arial Narrow" charset="0"/>
                <a:sym typeface="Arial"/>
              </a:rPr>
              <a:t>, Marco </a:t>
            </a:r>
            <a:r>
              <a:rPr lang="en-US" sz="950" dirty="0" err="1">
                <a:solidFill>
                  <a:prstClr val="black"/>
                </a:solidFill>
                <a:latin typeface="Arial Narrow" charset="0"/>
                <a:ea typeface="Arial Narrow" charset="0"/>
                <a:cs typeface="Arial Narrow" charset="0"/>
                <a:sym typeface="Arial"/>
              </a:rPr>
              <a:t>Carraro</a:t>
            </a:r>
            <a:r>
              <a:rPr lang="en-US" sz="950" dirty="0">
                <a:solidFill>
                  <a:prstClr val="black"/>
                </a:solidFill>
                <a:latin typeface="Arial Narrow" charset="0"/>
                <a:ea typeface="Arial Narrow" charset="0"/>
                <a:cs typeface="Arial Narrow" charset="0"/>
                <a:sym typeface="Arial"/>
              </a:rPr>
              <a:t>, Rita </a:t>
            </a:r>
            <a:r>
              <a:rPr lang="en-US" sz="950" dirty="0" err="1">
                <a:solidFill>
                  <a:prstClr val="black"/>
                </a:solidFill>
                <a:latin typeface="Arial Narrow" charset="0"/>
                <a:ea typeface="Arial Narrow" charset="0"/>
                <a:cs typeface="Arial Narrow" charset="0"/>
                <a:sym typeface="Arial"/>
              </a:rPr>
              <a:t>Casadio</a:t>
            </a:r>
            <a:r>
              <a:rPr lang="en-US" sz="950" dirty="0">
                <a:solidFill>
                  <a:prstClr val="black"/>
                </a:solidFill>
                <a:latin typeface="Arial Narrow" charset="0"/>
                <a:ea typeface="Arial Narrow" charset="0"/>
                <a:cs typeface="Arial Narrow" charset="0"/>
                <a:sym typeface="Arial"/>
              </a:rPr>
              <a:t>, Billy H. W. Chang, </a:t>
            </a:r>
            <a:r>
              <a:rPr lang="en-US" sz="950" dirty="0" err="1">
                <a:solidFill>
                  <a:prstClr val="black"/>
                </a:solidFill>
                <a:latin typeface="Arial Narrow" charset="0"/>
                <a:ea typeface="Arial Narrow" charset="0"/>
                <a:cs typeface="Arial Narrow" charset="0"/>
                <a:sym typeface="Arial"/>
              </a:rPr>
              <a:t>Shann</a:t>
            </a:r>
            <a:r>
              <a:rPr lang="en-US" sz="950" dirty="0">
                <a:solidFill>
                  <a:prstClr val="black"/>
                </a:solidFill>
                <a:latin typeface="Arial Narrow" charset="0"/>
                <a:ea typeface="Arial Narrow" charset="0"/>
                <a:cs typeface="Arial Narrow" charset="0"/>
                <a:sym typeface="Arial"/>
              </a:rPr>
              <a:t>-Ching Chen, Yun-Ching Chen, </a:t>
            </a:r>
            <a:r>
              <a:rPr lang="en-US" sz="950" dirty="0" err="1">
                <a:solidFill>
                  <a:prstClr val="black"/>
                </a:solidFill>
                <a:latin typeface="Arial Narrow" charset="0"/>
                <a:ea typeface="Arial Narrow" charset="0"/>
                <a:cs typeface="Arial Narrow" charset="0"/>
                <a:sym typeface="Arial"/>
              </a:rPr>
              <a:t>Chien</a:t>
            </a:r>
            <a:r>
              <a:rPr lang="en-US" sz="950" dirty="0">
                <a:solidFill>
                  <a:prstClr val="black"/>
                </a:solidFill>
                <a:latin typeface="Arial Narrow" charset="0"/>
                <a:ea typeface="Arial Narrow" charset="0"/>
                <a:cs typeface="Arial Narrow" charset="0"/>
                <a:sym typeface="Arial"/>
              </a:rPr>
              <a:t>-Yuan Chen, Melissa Cline, Andrea </a:t>
            </a:r>
            <a:r>
              <a:rPr lang="en-US" sz="950" dirty="0" err="1">
                <a:solidFill>
                  <a:prstClr val="black"/>
                </a:solidFill>
                <a:latin typeface="Arial Narrow" charset="0"/>
                <a:ea typeface="Arial Narrow" charset="0"/>
                <a:cs typeface="Arial Narrow" charset="0"/>
                <a:sym typeface="Arial"/>
              </a:rPr>
              <a:t>Corredor</a:t>
            </a:r>
            <a:r>
              <a:rPr lang="en-US" sz="950" dirty="0">
                <a:solidFill>
                  <a:prstClr val="black"/>
                </a:solidFill>
                <a:latin typeface="Arial Narrow" charset="0"/>
                <a:ea typeface="Arial Narrow" charset="0"/>
                <a:cs typeface="Arial Narrow" charset="0"/>
                <a:sym typeface="Arial"/>
              </a:rPr>
              <a:t>, Carla Davis, Mark </a:t>
            </a:r>
            <a:r>
              <a:rPr lang="en-US" sz="950" dirty="0" err="1">
                <a:solidFill>
                  <a:prstClr val="black"/>
                </a:solidFill>
                <a:latin typeface="Arial Narrow" charset="0"/>
                <a:ea typeface="Arial Narrow" charset="0"/>
                <a:cs typeface="Arial Narrow" charset="0"/>
                <a:sym typeface="Arial"/>
              </a:rPr>
              <a:t>Diekhans</a:t>
            </a:r>
            <a:r>
              <a:rPr lang="en-US" sz="950" dirty="0">
                <a:solidFill>
                  <a:prstClr val="black"/>
                </a:solidFill>
                <a:latin typeface="Arial Narrow" charset="0"/>
                <a:ea typeface="Arial Narrow" charset="0"/>
                <a:cs typeface="Arial Narrow" charset="0"/>
                <a:sym typeface="Arial"/>
              </a:rPr>
              <a:t>, </a:t>
            </a:r>
            <a:r>
              <a:rPr lang="en-US" sz="950" dirty="0" err="1">
                <a:solidFill>
                  <a:prstClr val="black"/>
                </a:solidFill>
                <a:latin typeface="Arial Narrow" charset="0"/>
                <a:ea typeface="Arial Narrow" charset="0"/>
                <a:cs typeface="Arial Narrow" charset="0"/>
                <a:sym typeface="Arial"/>
              </a:rPr>
              <a:t>Rezarta</a:t>
            </a:r>
            <a:r>
              <a:rPr lang="en-US" sz="950" dirty="0">
                <a:solidFill>
                  <a:prstClr val="black"/>
                </a:solidFill>
                <a:latin typeface="Arial Narrow" charset="0"/>
                <a:ea typeface="Arial Narrow" charset="0"/>
                <a:cs typeface="Arial Narrow" charset="0"/>
                <a:sym typeface="Arial"/>
              </a:rPr>
              <a:t> I. </a:t>
            </a:r>
            <a:r>
              <a:rPr lang="en-US" sz="950" dirty="0" err="1">
                <a:solidFill>
                  <a:prstClr val="black"/>
                </a:solidFill>
                <a:latin typeface="Arial Narrow" charset="0"/>
                <a:ea typeface="Arial Narrow" charset="0"/>
                <a:cs typeface="Arial Narrow" charset="0"/>
                <a:sym typeface="Arial"/>
              </a:rPr>
              <a:t>Dogan</a:t>
            </a:r>
            <a:r>
              <a:rPr lang="en-US" sz="950" dirty="0">
                <a:solidFill>
                  <a:prstClr val="black"/>
                </a:solidFill>
                <a:latin typeface="Arial Narrow" charset="0"/>
                <a:ea typeface="Arial Narrow" charset="0"/>
                <a:cs typeface="Arial Narrow" charset="0"/>
                <a:sym typeface="Arial"/>
              </a:rPr>
              <a:t>, Christopher </a:t>
            </a:r>
            <a:r>
              <a:rPr lang="en-US" sz="950" dirty="0" err="1">
                <a:solidFill>
                  <a:prstClr val="black"/>
                </a:solidFill>
                <a:latin typeface="Arial Narrow" charset="0"/>
                <a:ea typeface="Arial Narrow" charset="0"/>
                <a:cs typeface="Arial Narrow" charset="0"/>
                <a:sym typeface="Arial"/>
              </a:rPr>
              <a:t>Douville</a:t>
            </a:r>
            <a:r>
              <a:rPr lang="en-US" sz="950" dirty="0">
                <a:solidFill>
                  <a:prstClr val="black"/>
                </a:solidFill>
                <a:latin typeface="Arial Narrow" charset="0"/>
                <a:ea typeface="Arial Narrow" charset="0"/>
                <a:cs typeface="Arial Narrow" charset="0"/>
                <a:sym typeface="Arial"/>
              </a:rPr>
              <a:t>, Ian Driver, Roland </a:t>
            </a:r>
            <a:r>
              <a:rPr lang="en-US" sz="950" dirty="0" err="1">
                <a:solidFill>
                  <a:prstClr val="black"/>
                </a:solidFill>
                <a:latin typeface="Arial Narrow" charset="0"/>
                <a:ea typeface="Arial Narrow" charset="0"/>
                <a:cs typeface="Arial Narrow" charset="0"/>
                <a:sym typeface="Arial"/>
              </a:rPr>
              <a:t>Dunbrack</a:t>
            </a:r>
            <a:r>
              <a:rPr lang="en-US" sz="950" dirty="0">
                <a:solidFill>
                  <a:prstClr val="black"/>
                </a:solidFill>
                <a:latin typeface="Arial Narrow" charset="0"/>
                <a:ea typeface="Arial Narrow" charset="0"/>
                <a:cs typeface="Arial Narrow" charset="0"/>
                <a:sym typeface="Arial"/>
              </a:rPr>
              <a:t>, </a:t>
            </a:r>
            <a:r>
              <a:rPr lang="en-US" sz="950" dirty="0" err="1">
                <a:solidFill>
                  <a:prstClr val="black"/>
                </a:solidFill>
                <a:latin typeface="Arial Narrow" charset="0"/>
                <a:ea typeface="Arial Narrow" charset="0"/>
                <a:cs typeface="Arial Narrow" charset="0"/>
                <a:sym typeface="Arial"/>
              </a:rPr>
              <a:t>Joost</a:t>
            </a:r>
            <a:r>
              <a:rPr lang="en-US" sz="950" dirty="0">
                <a:solidFill>
                  <a:prstClr val="black"/>
                </a:solidFill>
                <a:latin typeface="Arial Narrow" charset="0"/>
                <a:ea typeface="Arial Narrow" charset="0"/>
                <a:cs typeface="Arial Narrow" charset="0"/>
                <a:sym typeface="Arial"/>
              </a:rPr>
              <a:t> van </a:t>
            </a:r>
            <a:r>
              <a:rPr lang="en-US" sz="950" dirty="0" err="1">
                <a:solidFill>
                  <a:prstClr val="black"/>
                </a:solidFill>
                <a:latin typeface="Arial Narrow" charset="0"/>
                <a:ea typeface="Arial Narrow" charset="0"/>
                <a:cs typeface="Arial Narrow" charset="0"/>
                <a:sym typeface="Arial"/>
              </a:rPr>
              <a:t>Durme</a:t>
            </a:r>
            <a:r>
              <a:rPr lang="en-US" sz="950" dirty="0">
                <a:solidFill>
                  <a:prstClr val="black"/>
                </a:solidFill>
                <a:latin typeface="Arial Narrow" charset="0"/>
                <a:ea typeface="Arial Narrow" charset="0"/>
                <a:cs typeface="Arial Narrow" charset="0"/>
                <a:sym typeface="Arial"/>
              </a:rPr>
              <a:t>, Andrea </a:t>
            </a:r>
            <a:r>
              <a:rPr lang="en-US" sz="950" dirty="0" err="1">
                <a:solidFill>
                  <a:prstClr val="black"/>
                </a:solidFill>
                <a:latin typeface="Arial Narrow" charset="0"/>
                <a:ea typeface="Arial Narrow" charset="0"/>
                <a:cs typeface="Arial Narrow" charset="0"/>
                <a:sym typeface="Arial"/>
              </a:rPr>
              <a:t>Eakin</a:t>
            </a:r>
            <a:r>
              <a:rPr lang="en-US" sz="950" dirty="0">
                <a:solidFill>
                  <a:prstClr val="black"/>
                </a:solidFill>
                <a:latin typeface="Arial Narrow" charset="0"/>
                <a:ea typeface="Arial Narrow" charset="0"/>
                <a:cs typeface="Arial Narrow" charset="0"/>
                <a:sym typeface="Arial"/>
              </a:rPr>
              <a:t>, Matthew Edwards, </a:t>
            </a:r>
            <a:r>
              <a:rPr lang="en-US" sz="950" dirty="0" err="1">
                <a:solidFill>
                  <a:prstClr val="black"/>
                </a:solidFill>
                <a:latin typeface="Arial Narrow" charset="0"/>
                <a:ea typeface="Arial Narrow" charset="0"/>
                <a:cs typeface="Arial Narrow" charset="0"/>
                <a:sym typeface="Arial"/>
              </a:rPr>
              <a:t>Gokcen</a:t>
            </a:r>
            <a:r>
              <a:rPr lang="en-US" sz="950" dirty="0">
                <a:solidFill>
                  <a:prstClr val="black"/>
                </a:solidFill>
                <a:latin typeface="Arial Narrow" charset="0"/>
                <a:ea typeface="Arial Narrow" charset="0"/>
                <a:cs typeface="Arial Narrow" charset="0"/>
                <a:sym typeface="Arial"/>
              </a:rPr>
              <a:t> </a:t>
            </a:r>
            <a:r>
              <a:rPr lang="en-US" sz="950" dirty="0" err="1">
                <a:solidFill>
                  <a:prstClr val="black"/>
                </a:solidFill>
                <a:latin typeface="Arial Narrow" charset="0"/>
                <a:ea typeface="Arial Narrow" charset="0"/>
                <a:cs typeface="Arial Narrow" charset="0"/>
                <a:sym typeface="Arial"/>
              </a:rPr>
              <a:t>Eraslan</a:t>
            </a:r>
            <a:r>
              <a:rPr lang="en-US" sz="950" dirty="0">
                <a:solidFill>
                  <a:prstClr val="black"/>
                </a:solidFill>
                <a:latin typeface="Arial Narrow" charset="0"/>
                <a:ea typeface="Arial Narrow" charset="0"/>
                <a:cs typeface="Arial Narrow" charset="0"/>
                <a:sym typeface="Arial"/>
              </a:rPr>
              <a:t>, Hai Fang, Carlo Ferrari, Anna Flynn, Lukas Folkman, Colby T. Ford, Adam Frankish, </a:t>
            </a:r>
            <a:r>
              <a:rPr lang="en-US" sz="950" dirty="0" err="1">
                <a:solidFill>
                  <a:prstClr val="black"/>
                </a:solidFill>
                <a:latin typeface="Arial Narrow" charset="0"/>
                <a:ea typeface="Arial Narrow" charset="0"/>
                <a:cs typeface="Arial Narrow" charset="0"/>
                <a:sym typeface="Arial"/>
              </a:rPr>
              <a:t>Zaneta</a:t>
            </a:r>
            <a:r>
              <a:rPr lang="en-US" sz="950" dirty="0">
                <a:solidFill>
                  <a:prstClr val="black"/>
                </a:solidFill>
                <a:latin typeface="Arial Narrow" charset="0"/>
                <a:ea typeface="Arial Narrow" charset="0"/>
                <a:cs typeface="Arial Narrow" charset="0"/>
                <a:sym typeface="Arial"/>
              </a:rPr>
              <a:t> Franklin, Yao Fu, Alessandra </a:t>
            </a:r>
            <a:r>
              <a:rPr lang="en-US" sz="950" dirty="0" err="1">
                <a:solidFill>
                  <a:prstClr val="black"/>
                </a:solidFill>
                <a:latin typeface="Arial Narrow" charset="0"/>
                <a:ea typeface="Arial Narrow" charset="0"/>
                <a:cs typeface="Arial Narrow" charset="0"/>
                <a:sym typeface="Arial"/>
              </a:rPr>
              <a:t>Gasparini</a:t>
            </a:r>
            <a:r>
              <a:rPr lang="en-US" sz="950" dirty="0">
                <a:solidFill>
                  <a:prstClr val="black"/>
                </a:solidFill>
                <a:latin typeface="Arial Narrow" charset="0"/>
                <a:ea typeface="Arial Narrow" charset="0"/>
                <a:cs typeface="Arial Narrow" charset="0"/>
                <a:sym typeface="Arial"/>
              </a:rPr>
              <a:t>, Tom Gaunt, David Gifford, Manuel </a:t>
            </a:r>
            <a:r>
              <a:rPr lang="en-US" sz="950" dirty="0" err="1">
                <a:solidFill>
                  <a:prstClr val="black"/>
                </a:solidFill>
                <a:latin typeface="Arial Narrow" charset="0"/>
                <a:ea typeface="Arial Narrow" charset="0"/>
                <a:cs typeface="Arial Narrow" charset="0"/>
                <a:sym typeface="Arial"/>
              </a:rPr>
              <a:t>Giollo</a:t>
            </a:r>
            <a:r>
              <a:rPr lang="en-US" sz="950" dirty="0">
                <a:solidFill>
                  <a:prstClr val="black"/>
                </a:solidFill>
                <a:latin typeface="Arial Narrow" charset="0"/>
                <a:ea typeface="Arial Narrow" charset="0"/>
                <a:cs typeface="Arial Narrow" charset="0"/>
                <a:sym typeface="Arial"/>
              </a:rPr>
              <a:t>, Nina </a:t>
            </a:r>
            <a:r>
              <a:rPr lang="en-US" sz="950" dirty="0" err="1">
                <a:solidFill>
                  <a:prstClr val="black"/>
                </a:solidFill>
                <a:latin typeface="Arial Narrow" charset="0"/>
                <a:ea typeface="Arial Narrow" charset="0"/>
                <a:cs typeface="Arial Narrow" charset="0"/>
                <a:sym typeface="Arial"/>
              </a:rPr>
              <a:t>Gonzaludo</a:t>
            </a:r>
            <a:r>
              <a:rPr lang="en-US" sz="950" dirty="0">
                <a:solidFill>
                  <a:prstClr val="black"/>
                </a:solidFill>
                <a:latin typeface="Arial Narrow" charset="0"/>
                <a:ea typeface="Arial Narrow" charset="0"/>
                <a:cs typeface="Arial Narrow" charset="0"/>
                <a:sym typeface="Arial"/>
              </a:rPr>
              <a:t>, </a:t>
            </a:r>
            <a:r>
              <a:rPr lang="en-US" sz="950" dirty="0" err="1">
                <a:solidFill>
                  <a:prstClr val="black"/>
                </a:solidFill>
                <a:latin typeface="Arial Narrow" charset="0"/>
                <a:ea typeface="Arial Narrow" charset="0"/>
                <a:cs typeface="Arial Narrow" charset="0"/>
                <a:sym typeface="Arial"/>
              </a:rPr>
              <a:t>Valer</a:t>
            </a:r>
            <a:r>
              <a:rPr lang="en-US" sz="950" dirty="0">
                <a:solidFill>
                  <a:prstClr val="black"/>
                </a:solidFill>
                <a:latin typeface="Arial Narrow" charset="0"/>
                <a:ea typeface="Arial Narrow" charset="0"/>
                <a:cs typeface="Arial Narrow" charset="0"/>
                <a:sym typeface="Arial"/>
              </a:rPr>
              <a:t> </a:t>
            </a:r>
            <a:r>
              <a:rPr lang="en-US" sz="950" dirty="0" err="1">
                <a:solidFill>
                  <a:prstClr val="black"/>
                </a:solidFill>
                <a:latin typeface="Arial Narrow" charset="0"/>
                <a:ea typeface="Arial Narrow" charset="0"/>
                <a:cs typeface="Arial Narrow" charset="0"/>
                <a:sym typeface="Arial"/>
              </a:rPr>
              <a:t>Gotea</a:t>
            </a:r>
            <a:r>
              <a:rPr lang="en-US" sz="950" dirty="0">
                <a:solidFill>
                  <a:prstClr val="black"/>
                </a:solidFill>
                <a:latin typeface="Arial Narrow" charset="0"/>
                <a:ea typeface="Arial Narrow" charset="0"/>
                <a:cs typeface="Arial Narrow" charset="0"/>
                <a:sym typeface="Arial"/>
              </a:rPr>
              <a:t>, Julian Gough, </a:t>
            </a:r>
            <a:r>
              <a:rPr lang="en-US" sz="950" dirty="0" err="1">
                <a:solidFill>
                  <a:prstClr val="black"/>
                </a:solidFill>
                <a:latin typeface="Arial Narrow" charset="0"/>
                <a:ea typeface="Arial Narrow" charset="0"/>
                <a:cs typeface="Arial Narrow" charset="0"/>
                <a:sym typeface="Arial"/>
              </a:rPr>
              <a:t>Yuchun</a:t>
            </a:r>
            <a:r>
              <a:rPr lang="en-US" sz="950" dirty="0">
                <a:solidFill>
                  <a:prstClr val="black"/>
                </a:solidFill>
                <a:latin typeface="Arial Narrow" charset="0"/>
                <a:ea typeface="Arial Narrow" charset="0"/>
                <a:cs typeface="Arial Narrow" charset="0"/>
                <a:sym typeface="Arial"/>
              </a:rPr>
              <a:t> </a:t>
            </a:r>
            <a:r>
              <a:rPr lang="en-US" sz="950" dirty="0" err="1">
                <a:solidFill>
                  <a:prstClr val="black"/>
                </a:solidFill>
                <a:latin typeface="Arial Narrow" charset="0"/>
                <a:ea typeface="Arial Narrow" charset="0"/>
                <a:cs typeface="Arial Narrow" charset="0"/>
                <a:sym typeface="Arial"/>
              </a:rPr>
              <a:t>Guo</a:t>
            </a:r>
            <a:r>
              <a:rPr lang="en-US" sz="950" dirty="0">
                <a:solidFill>
                  <a:prstClr val="black"/>
                </a:solidFill>
                <a:latin typeface="Arial Narrow" charset="0"/>
                <a:ea typeface="Arial Narrow" charset="0"/>
                <a:cs typeface="Arial Narrow" charset="0"/>
                <a:sym typeface="Arial"/>
              </a:rPr>
              <a:t>, Jennifer Harrow, Marcia </a:t>
            </a:r>
            <a:r>
              <a:rPr lang="en-US" sz="950" dirty="0" err="1">
                <a:solidFill>
                  <a:prstClr val="black"/>
                </a:solidFill>
                <a:latin typeface="Arial Narrow" charset="0"/>
                <a:ea typeface="Arial Narrow" charset="0"/>
                <a:cs typeface="Arial Narrow" charset="0"/>
                <a:sym typeface="Arial"/>
              </a:rPr>
              <a:t>Hasenahuer</a:t>
            </a:r>
            <a:r>
              <a:rPr lang="en-US" sz="950" dirty="0">
                <a:solidFill>
                  <a:prstClr val="black"/>
                </a:solidFill>
                <a:latin typeface="Arial Narrow" charset="0"/>
                <a:ea typeface="Arial Narrow" charset="0"/>
                <a:cs typeface="Arial Narrow" charset="0"/>
                <a:sym typeface="Arial"/>
              </a:rPr>
              <a:t>, Lim </a:t>
            </a:r>
            <a:r>
              <a:rPr lang="en-US" sz="950" dirty="0" err="1">
                <a:solidFill>
                  <a:prstClr val="black"/>
                </a:solidFill>
                <a:latin typeface="Arial Narrow" charset="0"/>
                <a:ea typeface="Arial Narrow" charset="0"/>
                <a:cs typeface="Arial Narrow" charset="0"/>
                <a:sym typeface="Arial"/>
              </a:rPr>
              <a:t>Heo</a:t>
            </a:r>
            <a:r>
              <a:rPr lang="en-US" sz="950" dirty="0">
                <a:solidFill>
                  <a:prstClr val="black"/>
                </a:solidFill>
                <a:latin typeface="Arial Narrow" charset="0"/>
                <a:ea typeface="Arial Narrow" charset="0"/>
                <a:cs typeface="Arial Narrow" charset="0"/>
                <a:sym typeface="Arial"/>
              </a:rPr>
              <a:t>, </a:t>
            </a:r>
            <a:r>
              <a:rPr lang="en-US" sz="950" dirty="0" err="1">
                <a:solidFill>
                  <a:prstClr val="black"/>
                </a:solidFill>
                <a:latin typeface="Arial Narrow" charset="0"/>
                <a:ea typeface="Arial Narrow" charset="0"/>
                <a:cs typeface="Arial Narrow" charset="0"/>
                <a:sym typeface="Arial"/>
              </a:rPr>
              <a:t>Ramin</a:t>
            </a:r>
            <a:r>
              <a:rPr lang="en-US" sz="950" dirty="0">
                <a:solidFill>
                  <a:prstClr val="black"/>
                </a:solidFill>
                <a:latin typeface="Arial Narrow" charset="0"/>
                <a:ea typeface="Arial Narrow" charset="0"/>
                <a:cs typeface="Arial Narrow" charset="0"/>
                <a:sym typeface="Arial"/>
              </a:rPr>
              <a:t> </a:t>
            </a:r>
            <a:r>
              <a:rPr lang="en-US" sz="950" dirty="0" err="1">
                <a:solidFill>
                  <a:prstClr val="black"/>
                </a:solidFill>
                <a:latin typeface="Arial Narrow" charset="0"/>
                <a:ea typeface="Arial Narrow" charset="0"/>
                <a:cs typeface="Arial Narrow" charset="0"/>
                <a:sym typeface="Arial"/>
              </a:rPr>
              <a:t>Homayouni</a:t>
            </a:r>
            <a:r>
              <a:rPr lang="en-US" sz="950" dirty="0">
                <a:solidFill>
                  <a:prstClr val="black"/>
                </a:solidFill>
                <a:latin typeface="Arial Narrow" charset="0"/>
                <a:ea typeface="Arial Narrow" charset="0"/>
                <a:cs typeface="Arial Narrow" charset="0"/>
                <a:sym typeface="Arial"/>
              </a:rPr>
              <a:t>, </a:t>
            </a:r>
            <a:r>
              <a:rPr lang="en-US" sz="950" dirty="0" err="1">
                <a:solidFill>
                  <a:prstClr val="black"/>
                </a:solidFill>
                <a:latin typeface="Arial Narrow" charset="0"/>
                <a:ea typeface="Arial Narrow" charset="0"/>
                <a:cs typeface="Arial Narrow" charset="0"/>
                <a:sym typeface="Arial"/>
              </a:rPr>
              <a:t>Raghavendra</a:t>
            </a:r>
            <a:r>
              <a:rPr lang="en-US" sz="950" dirty="0">
                <a:solidFill>
                  <a:prstClr val="black"/>
                </a:solidFill>
                <a:latin typeface="Arial Narrow" charset="0"/>
                <a:ea typeface="Arial Narrow" charset="0"/>
                <a:cs typeface="Arial Narrow" charset="0"/>
                <a:sym typeface="Arial"/>
              </a:rPr>
              <a:t> </a:t>
            </a:r>
            <a:r>
              <a:rPr lang="en-US" sz="950" dirty="0" err="1">
                <a:solidFill>
                  <a:prstClr val="black"/>
                </a:solidFill>
                <a:latin typeface="Arial Narrow" charset="0"/>
                <a:ea typeface="Arial Narrow" charset="0"/>
                <a:cs typeface="Arial Narrow" charset="0"/>
                <a:sym typeface="Arial"/>
              </a:rPr>
              <a:t>Hosur</a:t>
            </a:r>
            <a:r>
              <a:rPr lang="en-US" sz="950" dirty="0">
                <a:solidFill>
                  <a:prstClr val="black"/>
                </a:solidFill>
                <a:latin typeface="Arial Narrow" charset="0"/>
                <a:ea typeface="Arial Narrow" charset="0"/>
                <a:cs typeface="Arial Narrow" charset="0"/>
                <a:sym typeface="Arial"/>
              </a:rPr>
              <a:t>, Cheng L. V. Huang, Peter </a:t>
            </a:r>
            <a:r>
              <a:rPr lang="en-US" sz="950" dirty="0" err="1">
                <a:solidFill>
                  <a:prstClr val="black"/>
                </a:solidFill>
                <a:latin typeface="Arial Narrow" charset="0"/>
                <a:ea typeface="Arial Narrow" charset="0"/>
                <a:cs typeface="Arial Narrow" charset="0"/>
                <a:sym typeface="Arial"/>
              </a:rPr>
              <a:t>Huwe</a:t>
            </a:r>
            <a:r>
              <a:rPr lang="en-US" sz="950" dirty="0">
                <a:solidFill>
                  <a:prstClr val="black"/>
                </a:solidFill>
                <a:latin typeface="Arial Narrow" charset="0"/>
                <a:ea typeface="Arial Narrow" charset="0"/>
                <a:cs typeface="Arial Narrow" charset="0"/>
                <a:sym typeface="Arial"/>
              </a:rPr>
              <a:t>, </a:t>
            </a:r>
            <a:r>
              <a:rPr lang="en-US" sz="950" dirty="0" err="1">
                <a:solidFill>
                  <a:prstClr val="black"/>
                </a:solidFill>
                <a:latin typeface="Arial Narrow" charset="0"/>
                <a:ea typeface="Arial Narrow" charset="0"/>
                <a:cs typeface="Arial Narrow" charset="0"/>
                <a:sym typeface="Arial"/>
              </a:rPr>
              <a:t>Sohyun</a:t>
            </a:r>
            <a:r>
              <a:rPr lang="en-US" sz="950" dirty="0">
                <a:solidFill>
                  <a:prstClr val="black"/>
                </a:solidFill>
                <a:latin typeface="Arial Narrow" charset="0"/>
                <a:ea typeface="Arial Narrow" charset="0"/>
                <a:cs typeface="Arial Narrow" charset="0"/>
                <a:sym typeface="Arial"/>
              </a:rPr>
              <a:t> Hwang, Tadashi </a:t>
            </a:r>
            <a:r>
              <a:rPr lang="en-US" sz="950" dirty="0" err="1">
                <a:solidFill>
                  <a:prstClr val="black"/>
                </a:solidFill>
                <a:latin typeface="Arial Narrow" charset="0"/>
                <a:ea typeface="Arial Narrow" charset="0"/>
                <a:cs typeface="Arial Narrow" charset="0"/>
                <a:sym typeface="Arial"/>
              </a:rPr>
              <a:t>Imanishi</a:t>
            </a:r>
            <a:r>
              <a:rPr lang="en-US" sz="950" dirty="0">
                <a:solidFill>
                  <a:prstClr val="black"/>
                </a:solidFill>
                <a:latin typeface="Arial Narrow" charset="0"/>
                <a:ea typeface="Arial Narrow" charset="0"/>
                <a:cs typeface="Arial Narrow" charset="0"/>
                <a:sym typeface="Arial"/>
              </a:rPr>
              <a:t>, Jules Jacobsen, Chan-</a:t>
            </a:r>
            <a:r>
              <a:rPr lang="en-US" sz="950" dirty="0" err="1">
                <a:solidFill>
                  <a:prstClr val="black"/>
                </a:solidFill>
                <a:latin typeface="Arial Narrow" charset="0"/>
                <a:ea typeface="Arial Narrow" charset="0"/>
                <a:cs typeface="Arial Narrow" charset="0"/>
                <a:sym typeface="Arial"/>
              </a:rPr>
              <a:t>Seok</a:t>
            </a:r>
            <a:r>
              <a:rPr lang="en-US" sz="950" dirty="0">
                <a:solidFill>
                  <a:prstClr val="black"/>
                </a:solidFill>
                <a:latin typeface="Arial Narrow" charset="0"/>
                <a:ea typeface="Arial Narrow" charset="0"/>
                <a:cs typeface="Arial Narrow" charset="0"/>
                <a:sym typeface="Arial"/>
              </a:rPr>
              <a:t> </a:t>
            </a:r>
            <a:r>
              <a:rPr lang="en-US" sz="950" dirty="0" err="1">
                <a:solidFill>
                  <a:prstClr val="black"/>
                </a:solidFill>
                <a:latin typeface="Arial Narrow" charset="0"/>
                <a:ea typeface="Arial Narrow" charset="0"/>
                <a:cs typeface="Arial Narrow" charset="0"/>
                <a:sym typeface="Arial"/>
              </a:rPr>
              <a:t>Jeong</a:t>
            </a:r>
            <a:r>
              <a:rPr lang="en-US" sz="950" dirty="0">
                <a:solidFill>
                  <a:prstClr val="black"/>
                </a:solidFill>
                <a:latin typeface="Arial Narrow" charset="0"/>
                <a:ea typeface="Arial Narrow" charset="0"/>
                <a:cs typeface="Arial Narrow" charset="0"/>
                <a:sym typeface="Arial"/>
              </a:rPr>
              <a:t>, </a:t>
            </a:r>
            <a:r>
              <a:rPr lang="en-US" sz="950" dirty="0" err="1">
                <a:solidFill>
                  <a:prstClr val="black"/>
                </a:solidFill>
                <a:latin typeface="Arial Narrow" charset="0"/>
                <a:ea typeface="Arial Narrow" charset="0"/>
                <a:cs typeface="Arial Narrow" charset="0"/>
                <a:sym typeface="Arial"/>
              </a:rPr>
              <a:t>Yuxiang</a:t>
            </a:r>
            <a:r>
              <a:rPr lang="en-US" sz="950" dirty="0">
                <a:solidFill>
                  <a:prstClr val="black"/>
                </a:solidFill>
                <a:latin typeface="Arial Narrow" charset="0"/>
                <a:ea typeface="Arial Narrow" charset="0"/>
                <a:cs typeface="Arial Narrow" charset="0"/>
                <a:sym typeface="Arial"/>
              </a:rPr>
              <a:t> Jiang, David T. Jones, Daniel Jordan, </a:t>
            </a:r>
            <a:r>
              <a:rPr lang="en-US" sz="950" dirty="0" err="1">
                <a:solidFill>
                  <a:prstClr val="black"/>
                </a:solidFill>
                <a:latin typeface="Arial Narrow" charset="0"/>
                <a:ea typeface="Arial Narrow" charset="0"/>
                <a:cs typeface="Arial Narrow" charset="0"/>
                <a:sym typeface="Arial"/>
              </a:rPr>
              <a:t>Beomchang</a:t>
            </a:r>
            <a:r>
              <a:rPr lang="en-US" sz="950" dirty="0">
                <a:solidFill>
                  <a:prstClr val="black"/>
                </a:solidFill>
                <a:latin typeface="Arial Narrow" charset="0"/>
                <a:ea typeface="Arial Narrow" charset="0"/>
                <a:cs typeface="Arial Narrow" charset="0"/>
                <a:sym typeface="Arial"/>
              </a:rPr>
              <a:t> Kang, Rachel </a:t>
            </a:r>
            <a:r>
              <a:rPr lang="en-US" sz="950" dirty="0" err="1">
                <a:solidFill>
                  <a:prstClr val="black"/>
                </a:solidFill>
                <a:latin typeface="Arial Narrow" charset="0"/>
                <a:ea typeface="Arial Narrow" charset="0"/>
                <a:cs typeface="Arial Narrow" charset="0"/>
                <a:sym typeface="Arial"/>
              </a:rPr>
              <a:t>Karchin</a:t>
            </a:r>
            <a:r>
              <a:rPr lang="en-US" sz="950" dirty="0">
                <a:solidFill>
                  <a:prstClr val="black"/>
                </a:solidFill>
                <a:latin typeface="Arial Narrow" charset="0"/>
                <a:ea typeface="Arial Narrow" charset="0"/>
                <a:cs typeface="Arial Narrow" charset="0"/>
                <a:sym typeface="Arial"/>
              </a:rPr>
              <a:t>, Panagiotis </a:t>
            </a:r>
            <a:r>
              <a:rPr lang="en-US" sz="950" dirty="0" err="1">
                <a:solidFill>
                  <a:prstClr val="black"/>
                </a:solidFill>
                <a:latin typeface="Arial Narrow" charset="0"/>
                <a:ea typeface="Arial Narrow" charset="0"/>
                <a:cs typeface="Arial Narrow" charset="0"/>
                <a:sym typeface="Arial"/>
              </a:rPr>
              <a:t>Katsonis</a:t>
            </a:r>
            <a:r>
              <a:rPr lang="en-US" sz="950" dirty="0">
                <a:solidFill>
                  <a:prstClr val="black"/>
                </a:solidFill>
                <a:latin typeface="Arial Narrow" charset="0"/>
                <a:ea typeface="Arial Narrow" charset="0"/>
                <a:cs typeface="Arial Narrow" charset="0"/>
                <a:sym typeface="Arial"/>
              </a:rPr>
              <a:t>, </a:t>
            </a:r>
            <a:r>
              <a:rPr lang="en-US" sz="950" dirty="0" err="1">
                <a:solidFill>
                  <a:prstClr val="black"/>
                </a:solidFill>
                <a:latin typeface="Arial Narrow" charset="0"/>
                <a:ea typeface="Arial Narrow" charset="0"/>
                <a:cs typeface="Arial Narrow" charset="0"/>
                <a:sym typeface="Arial"/>
              </a:rPr>
              <a:t>Sunduz</a:t>
            </a:r>
            <a:r>
              <a:rPr lang="en-US" sz="950" dirty="0">
                <a:solidFill>
                  <a:prstClr val="black"/>
                </a:solidFill>
                <a:latin typeface="Arial Narrow" charset="0"/>
                <a:ea typeface="Arial Narrow" charset="0"/>
                <a:cs typeface="Arial Narrow" charset="0"/>
                <a:sym typeface="Arial"/>
              </a:rPr>
              <a:t> </a:t>
            </a:r>
            <a:r>
              <a:rPr lang="en-US" sz="950" dirty="0" err="1">
                <a:solidFill>
                  <a:prstClr val="black"/>
                </a:solidFill>
                <a:latin typeface="Arial Narrow" charset="0"/>
                <a:ea typeface="Arial Narrow" charset="0"/>
                <a:cs typeface="Arial Narrow" charset="0"/>
                <a:sym typeface="Arial"/>
              </a:rPr>
              <a:t>Keles</a:t>
            </a:r>
            <a:r>
              <a:rPr lang="en-US" sz="950" dirty="0">
                <a:solidFill>
                  <a:prstClr val="black"/>
                </a:solidFill>
                <a:latin typeface="Arial Narrow" charset="0"/>
                <a:ea typeface="Arial Narrow" charset="0"/>
                <a:cs typeface="Arial Narrow" charset="0"/>
                <a:sym typeface="Arial"/>
              </a:rPr>
              <a:t>, </a:t>
            </a:r>
            <a:r>
              <a:rPr lang="en-US" sz="950" dirty="0" err="1">
                <a:solidFill>
                  <a:prstClr val="black"/>
                </a:solidFill>
                <a:latin typeface="Arial Narrow" charset="0"/>
                <a:ea typeface="Arial Narrow" charset="0"/>
                <a:cs typeface="Arial Narrow" charset="0"/>
                <a:sym typeface="Arial"/>
              </a:rPr>
              <a:t>Manolis</a:t>
            </a:r>
            <a:r>
              <a:rPr lang="en-US" sz="950" dirty="0">
                <a:solidFill>
                  <a:prstClr val="black"/>
                </a:solidFill>
                <a:latin typeface="Arial Narrow" charset="0"/>
                <a:ea typeface="Arial Narrow" charset="0"/>
                <a:cs typeface="Arial Narrow" charset="0"/>
                <a:sym typeface="Arial"/>
              </a:rPr>
              <a:t> </a:t>
            </a:r>
            <a:r>
              <a:rPr lang="en-US" sz="950" dirty="0" err="1">
                <a:solidFill>
                  <a:prstClr val="black"/>
                </a:solidFill>
                <a:latin typeface="Arial Narrow" charset="0"/>
                <a:ea typeface="Arial Narrow" charset="0"/>
                <a:cs typeface="Arial Narrow" charset="0"/>
                <a:sym typeface="Arial"/>
              </a:rPr>
              <a:t>Kellis</a:t>
            </a:r>
            <a:r>
              <a:rPr lang="en-US" sz="950" dirty="0">
                <a:solidFill>
                  <a:prstClr val="black"/>
                </a:solidFill>
                <a:latin typeface="Arial Narrow" charset="0"/>
                <a:ea typeface="Arial Narrow" charset="0"/>
                <a:cs typeface="Arial Narrow" charset="0"/>
                <a:sym typeface="Arial"/>
              </a:rPr>
              <a:t>, Nikki </a:t>
            </a:r>
            <a:r>
              <a:rPr lang="en-US" sz="950" dirty="0" err="1">
                <a:solidFill>
                  <a:prstClr val="black"/>
                </a:solidFill>
                <a:latin typeface="Arial Narrow" charset="0"/>
                <a:ea typeface="Arial Narrow" charset="0"/>
                <a:cs typeface="Arial Narrow" charset="0"/>
                <a:sym typeface="Arial"/>
              </a:rPr>
              <a:t>Kiga</a:t>
            </a:r>
            <a:r>
              <a:rPr lang="en-US" sz="950" dirty="0">
                <a:solidFill>
                  <a:prstClr val="black"/>
                </a:solidFill>
                <a:latin typeface="Arial Narrow" charset="0"/>
                <a:ea typeface="Arial Narrow" charset="0"/>
                <a:cs typeface="Arial Narrow" charset="0"/>
                <a:sym typeface="Arial"/>
              </a:rPr>
              <a:t>, </a:t>
            </a:r>
            <a:r>
              <a:rPr lang="en-US" sz="950" dirty="0" err="1">
                <a:solidFill>
                  <a:prstClr val="black"/>
                </a:solidFill>
                <a:latin typeface="Arial Narrow" charset="0"/>
                <a:ea typeface="Arial Narrow" charset="0"/>
                <a:cs typeface="Arial Narrow" charset="0"/>
                <a:sym typeface="Arial"/>
              </a:rPr>
              <a:t>Dongsup</a:t>
            </a:r>
            <a:r>
              <a:rPr lang="en-US" sz="950" dirty="0">
                <a:solidFill>
                  <a:prstClr val="black"/>
                </a:solidFill>
                <a:latin typeface="Arial Narrow" charset="0"/>
                <a:ea typeface="Arial Narrow" charset="0"/>
                <a:cs typeface="Arial Narrow" charset="0"/>
                <a:sym typeface="Arial"/>
              </a:rPr>
              <a:t> Kim, </a:t>
            </a:r>
            <a:r>
              <a:rPr lang="en-US" sz="950" dirty="0" err="1">
                <a:solidFill>
                  <a:prstClr val="black"/>
                </a:solidFill>
                <a:latin typeface="Arial Narrow" charset="0"/>
                <a:ea typeface="Arial Narrow" charset="0"/>
                <a:cs typeface="Arial Narrow" charset="0"/>
                <a:sym typeface="Arial"/>
              </a:rPr>
              <a:t>Eiru</a:t>
            </a:r>
            <a:r>
              <a:rPr lang="en-US" sz="950" dirty="0">
                <a:solidFill>
                  <a:prstClr val="black"/>
                </a:solidFill>
                <a:latin typeface="Arial Narrow" charset="0"/>
                <a:ea typeface="Arial Narrow" charset="0"/>
                <a:cs typeface="Arial Narrow" charset="0"/>
                <a:sym typeface="Arial"/>
              </a:rPr>
              <a:t> Kim, Jack F. Kirsch, Michael </a:t>
            </a:r>
            <a:r>
              <a:rPr lang="en-US" sz="950" dirty="0" err="1">
                <a:solidFill>
                  <a:prstClr val="black"/>
                </a:solidFill>
                <a:latin typeface="Arial Narrow" charset="0"/>
                <a:ea typeface="Arial Narrow" charset="0"/>
                <a:cs typeface="Arial Narrow" charset="0"/>
                <a:sym typeface="Arial"/>
              </a:rPr>
              <a:t>Kleyman</a:t>
            </a:r>
            <a:r>
              <a:rPr lang="en-US" sz="950" dirty="0">
                <a:solidFill>
                  <a:prstClr val="black"/>
                </a:solidFill>
                <a:latin typeface="Arial Narrow" charset="0"/>
                <a:ea typeface="Arial Narrow" charset="0"/>
                <a:cs typeface="Arial Narrow" charset="0"/>
                <a:sym typeface="Arial"/>
              </a:rPr>
              <a:t>, Andreas Kraemer, </a:t>
            </a:r>
            <a:r>
              <a:rPr lang="en-US" sz="950" dirty="0" err="1">
                <a:solidFill>
                  <a:prstClr val="black"/>
                </a:solidFill>
                <a:latin typeface="Arial Narrow" charset="0"/>
                <a:ea typeface="Arial Narrow" charset="0"/>
                <a:cs typeface="Arial Narrow" charset="0"/>
                <a:sym typeface="Arial"/>
              </a:rPr>
              <a:t>Anshul</a:t>
            </a:r>
            <a:r>
              <a:rPr lang="en-US" sz="950" dirty="0">
                <a:solidFill>
                  <a:prstClr val="black"/>
                </a:solidFill>
                <a:latin typeface="Arial Narrow" charset="0"/>
                <a:ea typeface="Arial Narrow" charset="0"/>
                <a:cs typeface="Arial Narrow" charset="0"/>
                <a:sym typeface="Arial"/>
              </a:rPr>
              <a:t> </a:t>
            </a:r>
            <a:r>
              <a:rPr lang="en-US" sz="950" dirty="0" err="1">
                <a:solidFill>
                  <a:prstClr val="black"/>
                </a:solidFill>
                <a:latin typeface="Arial Narrow" charset="0"/>
                <a:ea typeface="Arial Narrow" charset="0"/>
                <a:cs typeface="Arial Narrow" charset="0"/>
                <a:sym typeface="Arial"/>
              </a:rPr>
              <a:t>Kundaje</a:t>
            </a:r>
            <a:r>
              <a:rPr lang="en-US" sz="950" dirty="0">
                <a:solidFill>
                  <a:prstClr val="black"/>
                </a:solidFill>
                <a:latin typeface="Arial Narrow" charset="0"/>
                <a:ea typeface="Arial Narrow" charset="0"/>
                <a:cs typeface="Arial Narrow" charset="0"/>
                <a:sym typeface="Arial"/>
              </a:rPr>
              <a:t>, </a:t>
            </a:r>
            <a:r>
              <a:rPr lang="en-US" sz="950" dirty="0" err="1">
                <a:solidFill>
                  <a:prstClr val="black"/>
                </a:solidFill>
                <a:latin typeface="Arial Narrow" charset="0"/>
                <a:ea typeface="Arial Narrow" charset="0"/>
                <a:cs typeface="Arial Narrow" charset="0"/>
                <a:sym typeface="Arial"/>
              </a:rPr>
              <a:t>Kunal</a:t>
            </a:r>
            <a:r>
              <a:rPr lang="en-US" sz="950" dirty="0">
                <a:solidFill>
                  <a:prstClr val="black"/>
                </a:solidFill>
                <a:latin typeface="Arial Narrow" charset="0"/>
                <a:ea typeface="Arial Narrow" charset="0"/>
                <a:cs typeface="Arial Narrow" charset="0"/>
                <a:sym typeface="Arial"/>
              </a:rPr>
              <a:t> </a:t>
            </a:r>
            <a:r>
              <a:rPr lang="en-US" sz="950" dirty="0" err="1">
                <a:solidFill>
                  <a:prstClr val="black"/>
                </a:solidFill>
                <a:latin typeface="Arial Narrow" charset="0"/>
                <a:ea typeface="Arial Narrow" charset="0"/>
                <a:cs typeface="Arial Narrow" charset="0"/>
                <a:sym typeface="Arial"/>
              </a:rPr>
              <a:t>Kundu</a:t>
            </a:r>
            <a:r>
              <a:rPr lang="en-US" sz="950" dirty="0">
                <a:solidFill>
                  <a:prstClr val="black"/>
                </a:solidFill>
                <a:latin typeface="Arial Narrow" charset="0"/>
                <a:ea typeface="Arial Narrow" charset="0"/>
                <a:cs typeface="Arial Narrow" charset="0"/>
                <a:sym typeface="Arial"/>
              </a:rPr>
              <a:t>, </a:t>
            </a:r>
            <a:r>
              <a:rPr lang="en-US" sz="950" dirty="0" err="1">
                <a:solidFill>
                  <a:prstClr val="black"/>
                </a:solidFill>
                <a:latin typeface="Arial Narrow" charset="0"/>
                <a:ea typeface="Arial Narrow" charset="0"/>
                <a:cs typeface="Arial Narrow" charset="0"/>
                <a:sym typeface="Arial"/>
              </a:rPr>
              <a:t>Pui</a:t>
            </a:r>
            <a:r>
              <a:rPr lang="en-US" sz="950" dirty="0">
                <a:solidFill>
                  <a:prstClr val="black"/>
                </a:solidFill>
                <a:latin typeface="Arial Narrow" charset="0"/>
                <a:ea typeface="Arial Narrow" charset="0"/>
                <a:cs typeface="Arial Narrow" charset="0"/>
                <a:sym typeface="Arial"/>
              </a:rPr>
              <a:t>-Yan Kwok, Ernest Lam, </a:t>
            </a:r>
            <a:r>
              <a:rPr lang="en-US" sz="950" dirty="0" err="1">
                <a:solidFill>
                  <a:prstClr val="black"/>
                </a:solidFill>
                <a:latin typeface="Arial Narrow" charset="0"/>
                <a:ea typeface="Arial Narrow" charset="0"/>
                <a:cs typeface="Arial Narrow" charset="0"/>
                <a:sym typeface="Arial"/>
              </a:rPr>
              <a:t>Dae</a:t>
            </a:r>
            <a:r>
              <a:rPr lang="en-US" sz="950" dirty="0">
                <a:solidFill>
                  <a:prstClr val="black"/>
                </a:solidFill>
                <a:latin typeface="Arial Narrow" charset="0"/>
                <a:ea typeface="Arial Narrow" charset="0"/>
                <a:cs typeface="Arial Narrow" charset="0"/>
                <a:sym typeface="Arial"/>
              </a:rPr>
              <a:t> Lee, </a:t>
            </a:r>
            <a:r>
              <a:rPr lang="en-US" sz="950" dirty="0" err="1">
                <a:solidFill>
                  <a:prstClr val="black"/>
                </a:solidFill>
                <a:latin typeface="Arial Narrow" charset="0"/>
                <a:ea typeface="Arial Narrow" charset="0"/>
                <a:cs typeface="Arial Narrow" charset="0"/>
                <a:sym typeface="Arial"/>
              </a:rPr>
              <a:t>Gyu</a:t>
            </a:r>
            <a:r>
              <a:rPr lang="en-US" sz="950" dirty="0">
                <a:solidFill>
                  <a:prstClr val="black"/>
                </a:solidFill>
                <a:latin typeface="Arial Narrow" charset="0"/>
                <a:ea typeface="Arial Narrow" charset="0"/>
                <a:cs typeface="Arial Narrow" charset="0"/>
                <a:sym typeface="Arial"/>
              </a:rPr>
              <a:t> R. Lee, </a:t>
            </a:r>
            <a:r>
              <a:rPr lang="en-US" sz="950" dirty="0" err="1">
                <a:solidFill>
                  <a:prstClr val="black"/>
                </a:solidFill>
                <a:latin typeface="Arial Narrow" charset="0"/>
                <a:ea typeface="Arial Narrow" charset="0"/>
                <a:cs typeface="Arial Narrow" charset="0"/>
                <a:sym typeface="Arial"/>
              </a:rPr>
              <a:t>Insuk</a:t>
            </a:r>
            <a:r>
              <a:rPr lang="en-US" sz="950" dirty="0">
                <a:solidFill>
                  <a:prstClr val="black"/>
                </a:solidFill>
                <a:latin typeface="Arial Narrow" charset="0"/>
                <a:ea typeface="Arial Narrow" charset="0"/>
                <a:cs typeface="Arial Narrow" charset="0"/>
                <a:sym typeface="Arial"/>
              </a:rPr>
              <a:t> Lee, Pietro Di Lena, </a:t>
            </a:r>
            <a:r>
              <a:rPr lang="en-US" sz="950" dirty="0" err="1">
                <a:solidFill>
                  <a:prstClr val="black"/>
                </a:solidFill>
                <a:latin typeface="Arial Narrow" charset="0"/>
                <a:ea typeface="Arial Narrow" charset="0"/>
                <a:cs typeface="Arial Narrow" charset="0"/>
                <a:sym typeface="Arial"/>
              </a:rPr>
              <a:t>Emanuela</a:t>
            </a:r>
            <a:r>
              <a:rPr lang="en-US" sz="950" dirty="0">
                <a:solidFill>
                  <a:prstClr val="black"/>
                </a:solidFill>
                <a:latin typeface="Arial Narrow" charset="0"/>
                <a:ea typeface="Arial Narrow" charset="0"/>
                <a:cs typeface="Arial Narrow" charset="0"/>
                <a:sym typeface="Arial"/>
              </a:rPr>
              <a:t> </a:t>
            </a:r>
            <a:r>
              <a:rPr lang="en-US" sz="950" dirty="0" err="1">
                <a:solidFill>
                  <a:prstClr val="black"/>
                </a:solidFill>
                <a:latin typeface="Arial Narrow" charset="0"/>
                <a:ea typeface="Arial Narrow" charset="0"/>
                <a:cs typeface="Arial Narrow" charset="0"/>
                <a:sym typeface="Arial"/>
              </a:rPr>
              <a:t>Leonardi</a:t>
            </a:r>
            <a:r>
              <a:rPr lang="en-US" sz="950" dirty="0">
                <a:solidFill>
                  <a:prstClr val="black"/>
                </a:solidFill>
                <a:latin typeface="Arial Narrow" charset="0"/>
                <a:ea typeface="Arial Narrow" charset="0"/>
                <a:cs typeface="Arial Narrow" charset="0"/>
                <a:sym typeface="Arial"/>
              </a:rPr>
              <a:t>, Andy Li, Jun Li, Yue Li, Biao Li, Olivier </a:t>
            </a:r>
            <a:r>
              <a:rPr lang="en-US" sz="950" dirty="0" err="1">
                <a:solidFill>
                  <a:prstClr val="black"/>
                </a:solidFill>
                <a:latin typeface="Arial Narrow" charset="0"/>
                <a:ea typeface="Arial Narrow" charset="0"/>
                <a:cs typeface="Arial Narrow" charset="0"/>
                <a:sym typeface="Arial"/>
              </a:rPr>
              <a:t>Lichtarge</a:t>
            </a:r>
            <a:r>
              <a:rPr lang="en-US" sz="950" dirty="0">
                <a:solidFill>
                  <a:prstClr val="black"/>
                </a:solidFill>
                <a:latin typeface="Arial Narrow" charset="0"/>
                <a:ea typeface="Arial Narrow" charset="0"/>
                <a:cs typeface="Arial Narrow" charset="0"/>
                <a:sym typeface="Arial"/>
              </a:rPr>
              <a:t>, </a:t>
            </a:r>
            <a:r>
              <a:rPr lang="en-US" sz="950" dirty="0" err="1">
                <a:solidFill>
                  <a:prstClr val="black"/>
                </a:solidFill>
                <a:latin typeface="Arial Narrow" charset="0"/>
                <a:ea typeface="Arial Narrow" charset="0"/>
                <a:cs typeface="Arial Narrow" charset="0"/>
                <a:sym typeface="Arial"/>
              </a:rPr>
              <a:t>Chiao</a:t>
            </a:r>
            <a:r>
              <a:rPr lang="en-US" sz="950" dirty="0">
                <a:solidFill>
                  <a:prstClr val="black"/>
                </a:solidFill>
                <a:latin typeface="Arial Narrow" charset="0"/>
                <a:ea typeface="Arial Narrow" charset="0"/>
                <a:cs typeface="Arial Narrow" charset="0"/>
                <a:sym typeface="Arial"/>
              </a:rPr>
              <a:t>-Feng Lin, </a:t>
            </a:r>
            <a:r>
              <a:rPr lang="en-US" sz="950" dirty="0" err="1">
                <a:solidFill>
                  <a:prstClr val="black"/>
                </a:solidFill>
                <a:latin typeface="Arial Narrow" charset="0"/>
                <a:ea typeface="Arial Narrow" charset="0"/>
                <a:cs typeface="Arial Narrow" charset="0"/>
                <a:sym typeface="Arial"/>
              </a:rPr>
              <a:t>Rhonald</a:t>
            </a:r>
            <a:r>
              <a:rPr lang="en-US" sz="950" dirty="0">
                <a:solidFill>
                  <a:prstClr val="black"/>
                </a:solidFill>
                <a:latin typeface="Arial Narrow" charset="0"/>
                <a:ea typeface="Arial Narrow" charset="0"/>
                <a:cs typeface="Arial Narrow" charset="0"/>
                <a:sym typeface="Arial"/>
              </a:rPr>
              <a:t> C. </a:t>
            </a:r>
            <a:r>
              <a:rPr lang="en-US" sz="950" dirty="0" err="1">
                <a:solidFill>
                  <a:prstClr val="black"/>
                </a:solidFill>
                <a:latin typeface="Arial Narrow" charset="0"/>
                <a:ea typeface="Arial Narrow" charset="0"/>
                <a:cs typeface="Arial Narrow" charset="0"/>
                <a:sym typeface="Arial"/>
              </a:rPr>
              <a:t>Lua</a:t>
            </a:r>
            <a:r>
              <a:rPr lang="en-US" sz="950" dirty="0">
                <a:solidFill>
                  <a:prstClr val="black"/>
                </a:solidFill>
                <a:latin typeface="Arial Narrow" charset="0"/>
                <a:ea typeface="Arial Narrow" charset="0"/>
                <a:cs typeface="Arial Narrow" charset="0"/>
                <a:sym typeface="Arial"/>
              </a:rPr>
              <a:t>, Angel </a:t>
            </a:r>
            <a:r>
              <a:rPr lang="en-US" sz="950" dirty="0" err="1">
                <a:solidFill>
                  <a:prstClr val="black"/>
                </a:solidFill>
                <a:latin typeface="Arial Narrow" charset="0"/>
                <a:ea typeface="Arial Narrow" charset="0"/>
                <a:cs typeface="Arial Narrow" charset="0"/>
                <a:sym typeface="Arial"/>
              </a:rPr>
              <a:t>Mak</a:t>
            </a:r>
            <a:r>
              <a:rPr lang="en-US" sz="950" dirty="0">
                <a:solidFill>
                  <a:prstClr val="black"/>
                </a:solidFill>
                <a:latin typeface="Arial Narrow" charset="0"/>
                <a:ea typeface="Arial Narrow" charset="0"/>
                <a:cs typeface="Arial Narrow" charset="0"/>
                <a:sym typeface="Arial"/>
              </a:rPr>
              <a:t>, Pier L. </a:t>
            </a:r>
            <a:r>
              <a:rPr lang="en-US" sz="950" dirty="0" err="1">
                <a:solidFill>
                  <a:prstClr val="black"/>
                </a:solidFill>
                <a:latin typeface="Arial Narrow" charset="0"/>
                <a:ea typeface="Arial Narrow" charset="0"/>
                <a:cs typeface="Arial Narrow" charset="0"/>
                <a:sym typeface="Arial"/>
              </a:rPr>
              <a:t>Martelli</a:t>
            </a:r>
            <a:r>
              <a:rPr lang="en-US" sz="950" dirty="0">
                <a:solidFill>
                  <a:prstClr val="black"/>
                </a:solidFill>
                <a:latin typeface="Arial Narrow" charset="0"/>
                <a:ea typeface="Arial Narrow" charset="0"/>
                <a:cs typeface="Arial Narrow" charset="0"/>
                <a:sym typeface="Arial"/>
              </a:rPr>
              <a:t>, David </a:t>
            </a:r>
            <a:r>
              <a:rPr lang="en-US" sz="950" dirty="0" err="1">
                <a:solidFill>
                  <a:prstClr val="black"/>
                </a:solidFill>
                <a:latin typeface="Arial Narrow" charset="0"/>
                <a:ea typeface="Arial Narrow" charset="0"/>
                <a:cs typeface="Arial Narrow" charset="0"/>
                <a:sym typeface="Arial"/>
              </a:rPr>
              <a:t>Masica</a:t>
            </a:r>
            <a:r>
              <a:rPr lang="en-US" sz="950" dirty="0">
                <a:solidFill>
                  <a:prstClr val="black"/>
                </a:solidFill>
                <a:latin typeface="Arial Narrow" charset="0"/>
                <a:ea typeface="Arial Narrow" charset="0"/>
                <a:cs typeface="Arial Narrow" charset="0"/>
                <a:sym typeface="Arial"/>
              </a:rPr>
              <a:t>, Zev </a:t>
            </a:r>
            <a:r>
              <a:rPr lang="en-US" sz="950" dirty="0" err="1">
                <a:solidFill>
                  <a:prstClr val="black"/>
                </a:solidFill>
                <a:latin typeface="Arial Narrow" charset="0"/>
                <a:ea typeface="Arial Narrow" charset="0"/>
                <a:cs typeface="Arial Narrow" charset="0"/>
                <a:sym typeface="Arial"/>
              </a:rPr>
              <a:t>Medoff</a:t>
            </a:r>
            <a:r>
              <a:rPr lang="en-US" sz="950" dirty="0">
                <a:solidFill>
                  <a:prstClr val="black"/>
                </a:solidFill>
                <a:latin typeface="Arial Narrow" charset="0"/>
                <a:ea typeface="Arial Narrow" charset="0"/>
                <a:cs typeface="Arial Narrow" charset="0"/>
                <a:sym typeface="Arial"/>
              </a:rPr>
              <a:t>, Aziz M. </a:t>
            </a:r>
            <a:r>
              <a:rPr lang="en-US" sz="950" dirty="0" err="1">
                <a:solidFill>
                  <a:prstClr val="black"/>
                </a:solidFill>
                <a:latin typeface="Arial Narrow" charset="0"/>
                <a:ea typeface="Arial Narrow" charset="0"/>
                <a:cs typeface="Arial Narrow" charset="0"/>
                <a:sym typeface="Arial"/>
              </a:rPr>
              <a:t>Mezlini</a:t>
            </a:r>
            <a:r>
              <a:rPr lang="en-US" sz="950" dirty="0">
                <a:solidFill>
                  <a:prstClr val="black"/>
                </a:solidFill>
                <a:latin typeface="Arial Narrow" charset="0"/>
                <a:ea typeface="Arial Narrow" charset="0"/>
                <a:cs typeface="Arial Narrow" charset="0"/>
                <a:sym typeface="Arial"/>
              </a:rPr>
              <a:t>, Rahul Mohan, Alexander M. </a:t>
            </a:r>
            <a:r>
              <a:rPr lang="en-US" sz="950" dirty="0" err="1">
                <a:solidFill>
                  <a:prstClr val="black"/>
                </a:solidFill>
                <a:latin typeface="Arial Narrow" charset="0"/>
                <a:ea typeface="Arial Narrow" charset="0"/>
                <a:cs typeface="Arial Narrow" charset="0"/>
                <a:sym typeface="Arial"/>
              </a:rPr>
              <a:t>Monzon</a:t>
            </a:r>
            <a:r>
              <a:rPr lang="en-US" sz="950" dirty="0">
                <a:solidFill>
                  <a:prstClr val="black"/>
                </a:solidFill>
                <a:latin typeface="Arial Narrow" charset="0"/>
                <a:ea typeface="Arial Narrow" charset="0"/>
                <a:cs typeface="Arial Narrow" charset="0"/>
                <a:sym typeface="Arial"/>
              </a:rPr>
              <a:t>, Sean D. Mooney, Matthew Mort, John </a:t>
            </a:r>
            <a:r>
              <a:rPr lang="en-US" sz="950" dirty="0" err="1">
                <a:solidFill>
                  <a:prstClr val="black"/>
                </a:solidFill>
                <a:latin typeface="Arial Narrow" charset="0"/>
                <a:ea typeface="Arial Narrow" charset="0"/>
                <a:cs typeface="Arial Narrow" charset="0"/>
                <a:sym typeface="Arial"/>
              </a:rPr>
              <a:t>Moult</a:t>
            </a:r>
            <a:r>
              <a:rPr lang="en-US" sz="950" dirty="0">
                <a:solidFill>
                  <a:prstClr val="black"/>
                </a:solidFill>
                <a:latin typeface="Arial Narrow" charset="0"/>
                <a:ea typeface="Arial Narrow" charset="0"/>
                <a:cs typeface="Arial Narrow" charset="0"/>
                <a:sym typeface="Arial"/>
              </a:rPr>
              <a:t>, Steve Mount, </a:t>
            </a:r>
            <a:r>
              <a:rPr lang="en-US" sz="950" dirty="0" err="1">
                <a:solidFill>
                  <a:prstClr val="black"/>
                </a:solidFill>
                <a:latin typeface="Arial Narrow" charset="0"/>
                <a:ea typeface="Arial Narrow" charset="0"/>
                <a:cs typeface="Arial Narrow" charset="0"/>
                <a:sym typeface="Arial"/>
              </a:rPr>
              <a:t>Eliseos</a:t>
            </a:r>
            <a:r>
              <a:rPr lang="en-US" sz="950" dirty="0">
                <a:solidFill>
                  <a:prstClr val="black"/>
                </a:solidFill>
                <a:latin typeface="Arial Narrow" charset="0"/>
                <a:ea typeface="Arial Narrow" charset="0"/>
                <a:cs typeface="Arial Narrow" charset="0"/>
                <a:sym typeface="Arial"/>
              </a:rPr>
              <a:t> </a:t>
            </a:r>
            <a:r>
              <a:rPr lang="en-US" sz="950" dirty="0" err="1">
                <a:solidFill>
                  <a:prstClr val="black"/>
                </a:solidFill>
                <a:latin typeface="Arial Narrow" charset="0"/>
                <a:ea typeface="Arial Narrow" charset="0"/>
                <a:cs typeface="Arial Narrow" charset="0"/>
                <a:sym typeface="Arial"/>
              </a:rPr>
              <a:t>Mucaki</a:t>
            </a:r>
            <a:r>
              <a:rPr lang="en-US" sz="950" dirty="0">
                <a:solidFill>
                  <a:prstClr val="black"/>
                </a:solidFill>
                <a:latin typeface="Arial Narrow" charset="0"/>
                <a:ea typeface="Arial Narrow" charset="0"/>
                <a:cs typeface="Arial Narrow" charset="0"/>
                <a:sym typeface="Arial"/>
              </a:rPr>
              <a:t>, Jonathan </a:t>
            </a:r>
            <a:r>
              <a:rPr lang="en-US" sz="950" dirty="0" err="1">
                <a:solidFill>
                  <a:prstClr val="black"/>
                </a:solidFill>
                <a:latin typeface="Arial Narrow" charset="0"/>
                <a:ea typeface="Arial Narrow" charset="0"/>
                <a:cs typeface="Arial Narrow" charset="0"/>
                <a:sym typeface="Arial"/>
              </a:rPr>
              <a:t>Mudge</a:t>
            </a:r>
            <a:r>
              <a:rPr lang="en-US" sz="950" dirty="0">
                <a:solidFill>
                  <a:prstClr val="black"/>
                </a:solidFill>
                <a:latin typeface="Arial Narrow" charset="0"/>
                <a:ea typeface="Arial Narrow" charset="0"/>
                <a:cs typeface="Arial Narrow" charset="0"/>
                <a:sym typeface="Arial"/>
              </a:rPr>
              <a:t>, Nikola Mueller, Chris </a:t>
            </a:r>
            <a:r>
              <a:rPr lang="en-US" sz="950" dirty="0" err="1">
                <a:solidFill>
                  <a:prstClr val="black"/>
                </a:solidFill>
                <a:latin typeface="Arial Narrow" charset="0"/>
                <a:ea typeface="Arial Narrow" charset="0"/>
                <a:cs typeface="Arial Narrow" charset="0"/>
                <a:sym typeface="Arial"/>
              </a:rPr>
              <a:t>Mungall</a:t>
            </a:r>
            <a:r>
              <a:rPr lang="en-US" sz="950" dirty="0">
                <a:solidFill>
                  <a:prstClr val="black"/>
                </a:solidFill>
                <a:latin typeface="Arial Narrow" charset="0"/>
                <a:ea typeface="Arial Narrow" charset="0"/>
                <a:cs typeface="Arial Narrow" charset="0"/>
                <a:sym typeface="Arial"/>
              </a:rPr>
              <a:t>, Katsuhiko Murakami, Yoko Nagai, </a:t>
            </a:r>
            <a:r>
              <a:rPr lang="en-US" sz="950" dirty="0" err="1">
                <a:solidFill>
                  <a:prstClr val="black"/>
                </a:solidFill>
                <a:latin typeface="Arial Narrow" charset="0"/>
                <a:ea typeface="Arial Narrow" charset="0"/>
                <a:cs typeface="Arial Narrow" charset="0"/>
                <a:sym typeface="Arial"/>
              </a:rPr>
              <a:t>Noushin</a:t>
            </a:r>
            <a:r>
              <a:rPr lang="en-US" sz="950" dirty="0">
                <a:solidFill>
                  <a:prstClr val="black"/>
                </a:solidFill>
                <a:latin typeface="Arial Narrow" charset="0"/>
                <a:ea typeface="Arial Narrow" charset="0"/>
                <a:cs typeface="Arial Narrow" charset="0"/>
                <a:sym typeface="Arial"/>
              </a:rPr>
              <a:t> </a:t>
            </a:r>
            <a:r>
              <a:rPr lang="en-US" sz="950" dirty="0" err="1">
                <a:solidFill>
                  <a:prstClr val="black"/>
                </a:solidFill>
                <a:latin typeface="Arial Narrow" charset="0"/>
                <a:ea typeface="Arial Narrow" charset="0"/>
                <a:cs typeface="Arial Narrow" charset="0"/>
                <a:sym typeface="Arial"/>
              </a:rPr>
              <a:t>Niknafs</a:t>
            </a:r>
            <a:r>
              <a:rPr lang="en-US" sz="950" dirty="0">
                <a:solidFill>
                  <a:prstClr val="black"/>
                </a:solidFill>
                <a:latin typeface="Arial Narrow" charset="0"/>
                <a:ea typeface="Arial Narrow" charset="0"/>
                <a:cs typeface="Arial Narrow" charset="0"/>
                <a:sym typeface="Arial"/>
              </a:rPr>
              <a:t>, Abhishek </a:t>
            </a:r>
            <a:r>
              <a:rPr lang="en-US" sz="950" dirty="0" err="1">
                <a:solidFill>
                  <a:prstClr val="black"/>
                </a:solidFill>
                <a:latin typeface="Arial Narrow" charset="0"/>
                <a:ea typeface="Arial Narrow" charset="0"/>
                <a:cs typeface="Arial Narrow" charset="0"/>
                <a:sym typeface="Arial"/>
              </a:rPr>
              <a:t>Niroula</a:t>
            </a:r>
            <a:r>
              <a:rPr lang="en-US" sz="950" dirty="0">
                <a:solidFill>
                  <a:prstClr val="black"/>
                </a:solidFill>
                <a:latin typeface="Arial Narrow" charset="0"/>
                <a:ea typeface="Arial Narrow" charset="0"/>
                <a:cs typeface="Arial Narrow" charset="0"/>
                <a:sym typeface="Arial"/>
              </a:rPr>
              <a:t>, </a:t>
            </a:r>
            <a:r>
              <a:rPr lang="en-US" sz="950" dirty="0" err="1">
                <a:solidFill>
                  <a:prstClr val="black"/>
                </a:solidFill>
                <a:latin typeface="Arial Narrow" charset="0"/>
                <a:ea typeface="Arial Narrow" charset="0"/>
                <a:cs typeface="Arial Narrow" charset="0"/>
                <a:sym typeface="Arial"/>
              </a:rPr>
              <a:t>Conor</a:t>
            </a:r>
            <a:r>
              <a:rPr lang="en-US" sz="950" dirty="0">
                <a:solidFill>
                  <a:prstClr val="black"/>
                </a:solidFill>
                <a:latin typeface="Arial Narrow" charset="0"/>
                <a:ea typeface="Arial Narrow" charset="0"/>
                <a:cs typeface="Arial Narrow" charset="0"/>
                <a:sym typeface="Arial"/>
              </a:rPr>
              <a:t> M. L. </a:t>
            </a:r>
            <a:r>
              <a:rPr lang="en-US" sz="950" dirty="0" err="1">
                <a:solidFill>
                  <a:prstClr val="black"/>
                </a:solidFill>
                <a:latin typeface="Arial Narrow" charset="0"/>
                <a:ea typeface="Arial Narrow" charset="0"/>
                <a:cs typeface="Arial Narrow" charset="0"/>
                <a:sym typeface="Arial"/>
              </a:rPr>
              <a:t>Nodzak</a:t>
            </a:r>
            <a:r>
              <a:rPr lang="en-US" sz="950" dirty="0">
                <a:solidFill>
                  <a:prstClr val="black"/>
                </a:solidFill>
                <a:latin typeface="Arial Narrow" charset="0"/>
                <a:ea typeface="Arial Narrow" charset="0"/>
                <a:cs typeface="Arial Narrow" charset="0"/>
                <a:sym typeface="Arial"/>
              </a:rPr>
              <a:t>, </a:t>
            </a:r>
            <a:r>
              <a:rPr lang="en-US" sz="950" dirty="0" err="1">
                <a:solidFill>
                  <a:prstClr val="black"/>
                </a:solidFill>
                <a:latin typeface="Arial Narrow" charset="0"/>
                <a:ea typeface="Arial Narrow" charset="0"/>
                <a:cs typeface="Arial Narrow" charset="0"/>
                <a:sym typeface="Arial"/>
              </a:rPr>
              <a:t>Yanay</a:t>
            </a:r>
            <a:r>
              <a:rPr lang="en-US" sz="950" dirty="0">
                <a:solidFill>
                  <a:prstClr val="black"/>
                </a:solidFill>
                <a:latin typeface="Arial Narrow" charset="0"/>
                <a:ea typeface="Arial Narrow" charset="0"/>
                <a:cs typeface="Arial Narrow" charset="0"/>
                <a:sym typeface="Arial"/>
              </a:rPr>
              <a:t> </a:t>
            </a:r>
            <a:r>
              <a:rPr lang="en-US" sz="950" dirty="0" err="1">
                <a:solidFill>
                  <a:prstClr val="black"/>
                </a:solidFill>
                <a:latin typeface="Arial Narrow" charset="0"/>
                <a:ea typeface="Arial Narrow" charset="0"/>
                <a:cs typeface="Arial Narrow" charset="0"/>
                <a:sym typeface="Arial"/>
              </a:rPr>
              <a:t>Ofran</a:t>
            </a:r>
            <a:r>
              <a:rPr lang="en-US" sz="950" dirty="0">
                <a:solidFill>
                  <a:prstClr val="black"/>
                </a:solidFill>
                <a:latin typeface="Arial Narrow" charset="0"/>
                <a:ea typeface="Arial Narrow" charset="0"/>
                <a:cs typeface="Arial Narrow" charset="0"/>
                <a:sym typeface="Arial"/>
              </a:rPr>
              <a:t>, </a:t>
            </a:r>
            <a:r>
              <a:rPr lang="en-US" sz="950" dirty="0" err="1">
                <a:solidFill>
                  <a:prstClr val="black"/>
                </a:solidFill>
                <a:latin typeface="Arial Narrow" charset="0"/>
                <a:ea typeface="Arial Narrow" charset="0"/>
                <a:cs typeface="Arial Narrow" charset="0"/>
                <a:sym typeface="Arial"/>
              </a:rPr>
              <a:t>Ayodeji</a:t>
            </a:r>
            <a:r>
              <a:rPr lang="en-US" sz="950" dirty="0">
                <a:solidFill>
                  <a:prstClr val="black"/>
                </a:solidFill>
                <a:latin typeface="Arial Narrow" charset="0"/>
                <a:ea typeface="Arial Narrow" charset="0"/>
                <a:cs typeface="Arial Narrow" charset="0"/>
                <a:sym typeface="Arial"/>
              </a:rPr>
              <a:t> </a:t>
            </a:r>
            <a:r>
              <a:rPr lang="en-US" sz="950" dirty="0" err="1">
                <a:solidFill>
                  <a:prstClr val="black"/>
                </a:solidFill>
                <a:latin typeface="Arial Narrow" charset="0"/>
                <a:ea typeface="Arial Narrow" charset="0"/>
                <a:cs typeface="Arial Narrow" charset="0"/>
                <a:sym typeface="Arial"/>
              </a:rPr>
              <a:t>Olatubosun</a:t>
            </a:r>
            <a:r>
              <a:rPr lang="en-US" sz="950" dirty="0">
                <a:solidFill>
                  <a:prstClr val="black"/>
                </a:solidFill>
                <a:latin typeface="Arial Narrow" charset="0"/>
                <a:ea typeface="Arial Narrow" charset="0"/>
                <a:cs typeface="Arial Narrow" charset="0"/>
                <a:sym typeface="Arial"/>
              </a:rPr>
              <a:t>, </a:t>
            </a:r>
            <a:r>
              <a:rPr lang="en-US" sz="950" dirty="0" err="1">
                <a:solidFill>
                  <a:prstClr val="black"/>
                </a:solidFill>
                <a:latin typeface="Arial Narrow" charset="0"/>
                <a:ea typeface="Arial Narrow" charset="0"/>
                <a:cs typeface="Arial Narrow" charset="0"/>
                <a:sym typeface="Arial"/>
              </a:rPr>
              <a:t>Kymberleigh</a:t>
            </a:r>
            <a:r>
              <a:rPr lang="en-US" sz="950" dirty="0">
                <a:solidFill>
                  <a:prstClr val="black"/>
                </a:solidFill>
                <a:latin typeface="Arial Narrow" charset="0"/>
                <a:ea typeface="Arial Narrow" charset="0"/>
                <a:cs typeface="Arial Narrow" charset="0"/>
                <a:sym typeface="Arial"/>
              </a:rPr>
              <a:t> </a:t>
            </a:r>
            <a:r>
              <a:rPr lang="en-US" sz="950" dirty="0" err="1">
                <a:solidFill>
                  <a:prstClr val="black"/>
                </a:solidFill>
                <a:latin typeface="Arial Narrow" charset="0"/>
                <a:ea typeface="Arial Narrow" charset="0"/>
                <a:cs typeface="Arial Narrow" charset="0"/>
                <a:sym typeface="Arial"/>
              </a:rPr>
              <a:t>Pagel</a:t>
            </a:r>
            <a:r>
              <a:rPr lang="en-US" sz="950" dirty="0">
                <a:solidFill>
                  <a:prstClr val="black"/>
                </a:solidFill>
                <a:latin typeface="Arial Narrow" charset="0"/>
                <a:ea typeface="Arial Narrow" charset="0"/>
                <a:cs typeface="Arial Narrow" charset="0"/>
                <a:sym typeface="Arial"/>
              </a:rPr>
              <a:t>, </a:t>
            </a:r>
            <a:r>
              <a:rPr lang="en-US" sz="950" dirty="0" err="1">
                <a:solidFill>
                  <a:prstClr val="black"/>
                </a:solidFill>
                <a:latin typeface="Arial Narrow" charset="0"/>
                <a:ea typeface="Arial Narrow" charset="0"/>
                <a:cs typeface="Arial Narrow" charset="0"/>
                <a:sym typeface="Arial"/>
              </a:rPr>
              <a:t>Lipika</a:t>
            </a:r>
            <a:r>
              <a:rPr lang="en-US" sz="950" dirty="0">
                <a:solidFill>
                  <a:prstClr val="black"/>
                </a:solidFill>
                <a:latin typeface="Arial Narrow" charset="0"/>
                <a:ea typeface="Arial Narrow" charset="0"/>
                <a:cs typeface="Arial Narrow" charset="0"/>
                <a:sym typeface="Arial"/>
              </a:rPr>
              <a:t> R. Pal, </a:t>
            </a:r>
            <a:r>
              <a:rPr lang="en-US" sz="950" dirty="0" err="1">
                <a:solidFill>
                  <a:prstClr val="black"/>
                </a:solidFill>
                <a:latin typeface="Arial Narrow" charset="0"/>
                <a:ea typeface="Arial Narrow" charset="0"/>
                <a:cs typeface="Arial Narrow" charset="0"/>
                <a:sym typeface="Arial"/>
              </a:rPr>
              <a:t>Taeyong</a:t>
            </a:r>
            <a:r>
              <a:rPr lang="en-US" sz="950" dirty="0">
                <a:solidFill>
                  <a:prstClr val="black"/>
                </a:solidFill>
                <a:latin typeface="Arial Narrow" charset="0"/>
                <a:ea typeface="Arial Narrow" charset="0"/>
                <a:cs typeface="Arial Narrow" charset="0"/>
                <a:sym typeface="Arial"/>
              </a:rPr>
              <a:t> Park, Nathaniel Pearson, </a:t>
            </a:r>
            <a:r>
              <a:rPr lang="en-US" sz="950" dirty="0" err="1">
                <a:solidFill>
                  <a:prstClr val="black"/>
                </a:solidFill>
                <a:latin typeface="Arial Narrow" charset="0"/>
                <a:ea typeface="Arial Narrow" charset="0"/>
                <a:cs typeface="Arial Narrow" charset="0"/>
                <a:sym typeface="Arial"/>
              </a:rPr>
              <a:t>Vikas</a:t>
            </a:r>
            <a:r>
              <a:rPr lang="en-US" sz="950" dirty="0">
                <a:solidFill>
                  <a:prstClr val="black"/>
                </a:solidFill>
                <a:latin typeface="Arial Narrow" charset="0"/>
                <a:ea typeface="Arial Narrow" charset="0"/>
                <a:cs typeface="Arial Narrow" charset="0"/>
                <a:sym typeface="Arial"/>
              </a:rPr>
              <a:t> </a:t>
            </a:r>
            <a:r>
              <a:rPr lang="en-US" sz="950" dirty="0" err="1">
                <a:solidFill>
                  <a:prstClr val="black"/>
                </a:solidFill>
                <a:latin typeface="Arial Narrow" charset="0"/>
                <a:ea typeface="Arial Narrow" charset="0"/>
                <a:cs typeface="Arial Narrow" charset="0"/>
                <a:sym typeface="Arial"/>
              </a:rPr>
              <a:t>Pejaver</a:t>
            </a:r>
            <a:r>
              <a:rPr lang="en-US" sz="950" dirty="0">
                <a:solidFill>
                  <a:prstClr val="black"/>
                </a:solidFill>
                <a:latin typeface="Arial Narrow" charset="0"/>
                <a:ea typeface="Arial Narrow" charset="0"/>
                <a:cs typeface="Arial Narrow" charset="0"/>
                <a:sym typeface="Arial"/>
              </a:rPr>
              <a:t>, Jian Peng, Alexandra </a:t>
            </a:r>
            <a:r>
              <a:rPr lang="en-US" sz="950" dirty="0" err="1">
                <a:solidFill>
                  <a:prstClr val="black"/>
                </a:solidFill>
                <a:latin typeface="Arial Narrow" charset="0"/>
                <a:ea typeface="Arial Narrow" charset="0"/>
                <a:cs typeface="Arial Narrow" charset="0"/>
                <a:sym typeface="Arial"/>
              </a:rPr>
              <a:t>Piryatinska</a:t>
            </a:r>
            <a:r>
              <a:rPr lang="en-US" sz="950" dirty="0">
                <a:solidFill>
                  <a:prstClr val="black"/>
                </a:solidFill>
                <a:latin typeface="Arial Narrow" charset="0"/>
                <a:ea typeface="Arial Narrow" charset="0"/>
                <a:cs typeface="Arial Narrow" charset="0"/>
                <a:sym typeface="Arial"/>
              </a:rPr>
              <a:t>, Catherine </a:t>
            </a:r>
            <a:r>
              <a:rPr lang="en-US" sz="950" dirty="0" err="1">
                <a:solidFill>
                  <a:prstClr val="black"/>
                </a:solidFill>
                <a:latin typeface="Arial Narrow" charset="0"/>
                <a:ea typeface="Arial Narrow" charset="0"/>
                <a:cs typeface="Arial Narrow" charset="0"/>
                <a:sym typeface="Arial"/>
              </a:rPr>
              <a:t>Plotts</a:t>
            </a:r>
            <a:r>
              <a:rPr lang="en-US" sz="950" dirty="0">
                <a:solidFill>
                  <a:prstClr val="black"/>
                </a:solidFill>
                <a:latin typeface="Arial Narrow" charset="0"/>
                <a:ea typeface="Arial Narrow" charset="0"/>
                <a:cs typeface="Arial Narrow" charset="0"/>
                <a:sym typeface="Arial"/>
              </a:rPr>
              <a:t>, </a:t>
            </a:r>
            <a:r>
              <a:rPr lang="en-US" sz="950" dirty="0" err="1">
                <a:solidFill>
                  <a:prstClr val="black"/>
                </a:solidFill>
                <a:latin typeface="Arial Narrow" charset="0"/>
                <a:ea typeface="Arial Narrow" charset="0"/>
                <a:cs typeface="Arial Narrow" charset="0"/>
                <a:sym typeface="Arial"/>
              </a:rPr>
              <a:t>Predrag</a:t>
            </a:r>
            <a:r>
              <a:rPr lang="en-US" sz="950" dirty="0">
                <a:solidFill>
                  <a:prstClr val="black"/>
                </a:solidFill>
                <a:latin typeface="Arial Narrow" charset="0"/>
                <a:ea typeface="Arial Narrow" charset="0"/>
                <a:cs typeface="Arial Narrow" charset="0"/>
                <a:sym typeface="Arial"/>
              </a:rPr>
              <a:t> </a:t>
            </a:r>
            <a:r>
              <a:rPr lang="en-US" sz="950" dirty="0" err="1">
                <a:solidFill>
                  <a:prstClr val="black"/>
                </a:solidFill>
                <a:latin typeface="Arial Narrow" charset="0"/>
                <a:ea typeface="Arial Narrow" charset="0"/>
                <a:cs typeface="Arial Narrow" charset="0"/>
                <a:sym typeface="Arial"/>
              </a:rPr>
              <a:t>Radivojac</a:t>
            </a:r>
            <a:r>
              <a:rPr lang="en-US" sz="950" dirty="0">
                <a:solidFill>
                  <a:prstClr val="black"/>
                </a:solidFill>
                <a:latin typeface="Arial Narrow" charset="0"/>
                <a:ea typeface="Arial Narrow" charset="0"/>
                <a:cs typeface="Arial Narrow" charset="0"/>
                <a:sym typeface="Arial"/>
              </a:rPr>
              <a:t>, Aditya R. Rao, </a:t>
            </a:r>
            <a:r>
              <a:rPr lang="en-US" sz="950" dirty="0" err="1">
                <a:solidFill>
                  <a:prstClr val="black"/>
                </a:solidFill>
                <a:latin typeface="Arial Narrow" charset="0"/>
                <a:ea typeface="Arial Narrow" charset="0"/>
                <a:cs typeface="Arial Narrow" charset="0"/>
                <a:sym typeface="Arial"/>
              </a:rPr>
              <a:t>Aliz</a:t>
            </a:r>
            <a:r>
              <a:rPr lang="en-US" sz="950" dirty="0">
                <a:solidFill>
                  <a:prstClr val="black"/>
                </a:solidFill>
                <a:latin typeface="Arial Narrow" charset="0"/>
                <a:ea typeface="Arial Narrow" charset="0"/>
                <a:cs typeface="Arial Narrow" charset="0"/>
                <a:sym typeface="Arial"/>
              </a:rPr>
              <a:t> Rao, Graham Ritchie, Peter Rogan, Frederic Rousseau, Jana M. Schwarz, </a:t>
            </a:r>
            <a:r>
              <a:rPr lang="en-US" sz="950" dirty="0" err="1">
                <a:solidFill>
                  <a:prstClr val="black"/>
                </a:solidFill>
                <a:latin typeface="Arial Narrow" charset="0"/>
                <a:ea typeface="Arial Narrow" charset="0"/>
                <a:cs typeface="Arial Narrow" charset="0"/>
                <a:sym typeface="Arial"/>
              </a:rPr>
              <a:t>Joost</a:t>
            </a:r>
            <a:r>
              <a:rPr lang="en-US" sz="950" dirty="0">
                <a:solidFill>
                  <a:prstClr val="black"/>
                </a:solidFill>
                <a:latin typeface="Arial Narrow" charset="0"/>
                <a:ea typeface="Arial Narrow" charset="0"/>
                <a:cs typeface="Arial Narrow" charset="0"/>
                <a:sym typeface="Arial"/>
              </a:rPr>
              <a:t> </a:t>
            </a:r>
            <a:r>
              <a:rPr lang="en-US" sz="950" dirty="0" err="1">
                <a:solidFill>
                  <a:prstClr val="black"/>
                </a:solidFill>
                <a:latin typeface="Arial Narrow" charset="0"/>
                <a:ea typeface="Arial Narrow" charset="0"/>
                <a:cs typeface="Arial Narrow" charset="0"/>
                <a:sym typeface="Arial"/>
              </a:rPr>
              <a:t>Schymkowitz</a:t>
            </a:r>
            <a:r>
              <a:rPr lang="en-US" sz="950" dirty="0">
                <a:solidFill>
                  <a:prstClr val="black"/>
                </a:solidFill>
                <a:latin typeface="Arial Narrow" charset="0"/>
                <a:ea typeface="Arial Narrow" charset="0"/>
                <a:cs typeface="Arial Narrow" charset="0"/>
                <a:sym typeface="Arial"/>
              </a:rPr>
              <a:t>, </a:t>
            </a:r>
            <a:r>
              <a:rPr lang="en-US" sz="950" dirty="0" err="1">
                <a:solidFill>
                  <a:prstClr val="black"/>
                </a:solidFill>
                <a:latin typeface="Arial Narrow" charset="0"/>
                <a:ea typeface="Arial Narrow" charset="0"/>
                <a:cs typeface="Arial Narrow" charset="0"/>
                <a:sym typeface="Arial"/>
              </a:rPr>
              <a:t>Chaok</a:t>
            </a:r>
            <a:r>
              <a:rPr lang="en-US" sz="950" dirty="0">
                <a:solidFill>
                  <a:prstClr val="black"/>
                </a:solidFill>
                <a:latin typeface="Arial Narrow" charset="0"/>
                <a:ea typeface="Arial Narrow" charset="0"/>
                <a:cs typeface="Arial Narrow" charset="0"/>
                <a:sym typeface="Arial"/>
              </a:rPr>
              <a:t> </a:t>
            </a:r>
            <a:r>
              <a:rPr lang="en-US" sz="950" dirty="0" err="1">
                <a:solidFill>
                  <a:prstClr val="black"/>
                </a:solidFill>
                <a:latin typeface="Arial Narrow" charset="0"/>
                <a:ea typeface="Arial Narrow" charset="0"/>
                <a:cs typeface="Arial Narrow" charset="0"/>
                <a:sym typeface="Arial"/>
              </a:rPr>
              <a:t>Seok</a:t>
            </a:r>
            <a:r>
              <a:rPr lang="en-US" sz="950" dirty="0">
                <a:solidFill>
                  <a:prstClr val="black"/>
                </a:solidFill>
                <a:latin typeface="Arial Narrow" charset="0"/>
                <a:ea typeface="Arial Narrow" charset="0"/>
                <a:cs typeface="Arial Narrow" charset="0"/>
                <a:sym typeface="Arial"/>
              </a:rPr>
              <a:t>, George Shackelford, </a:t>
            </a:r>
            <a:r>
              <a:rPr lang="en-US" sz="950" dirty="0" err="1">
                <a:solidFill>
                  <a:prstClr val="black"/>
                </a:solidFill>
                <a:latin typeface="Arial Narrow" charset="0"/>
                <a:ea typeface="Arial Narrow" charset="0"/>
                <a:cs typeface="Arial Narrow" charset="0"/>
                <a:sym typeface="Arial"/>
              </a:rPr>
              <a:t>Sohela</a:t>
            </a:r>
            <a:r>
              <a:rPr lang="en-US" sz="950" dirty="0">
                <a:solidFill>
                  <a:prstClr val="black"/>
                </a:solidFill>
                <a:latin typeface="Arial Narrow" charset="0"/>
                <a:ea typeface="Arial Narrow" charset="0"/>
                <a:cs typeface="Arial Narrow" charset="0"/>
                <a:sym typeface="Arial"/>
              </a:rPr>
              <a:t> Shah, Maxim </a:t>
            </a:r>
            <a:r>
              <a:rPr lang="en-US" sz="950" dirty="0" err="1">
                <a:solidFill>
                  <a:prstClr val="black"/>
                </a:solidFill>
                <a:latin typeface="Arial Narrow" charset="0"/>
                <a:ea typeface="Arial Narrow" charset="0"/>
                <a:cs typeface="Arial Narrow" charset="0"/>
                <a:sym typeface="Arial"/>
              </a:rPr>
              <a:t>Shatsky</a:t>
            </a:r>
            <a:r>
              <a:rPr lang="en-US" sz="950" dirty="0">
                <a:solidFill>
                  <a:prstClr val="black"/>
                </a:solidFill>
                <a:latin typeface="Arial Narrow" charset="0"/>
                <a:ea typeface="Arial Narrow" charset="0"/>
                <a:cs typeface="Arial Narrow" charset="0"/>
                <a:sym typeface="Arial"/>
              </a:rPr>
              <a:t>, Ron Shigeta, Hashem A. </a:t>
            </a:r>
            <a:r>
              <a:rPr lang="en-US" sz="950" dirty="0" err="1">
                <a:solidFill>
                  <a:prstClr val="black"/>
                </a:solidFill>
                <a:latin typeface="Arial Narrow" charset="0"/>
                <a:ea typeface="Arial Narrow" charset="0"/>
                <a:cs typeface="Arial Narrow" charset="0"/>
                <a:sym typeface="Arial"/>
              </a:rPr>
              <a:t>Shihab</a:t>
            </a:r>
            <a:r>
              <a:rPr lang="en-US" sz="950" dirty="0">
                <a:solidFill>
                  <a:prstClr val="black"/>
                </a:solidFill>
                <a:latin typeface="Arial Narrow" charset="0"/>
                <a:ea typeface="Arial Narrow" charset="0"/>
                <a:cs typeface="Arial Narrow" charset="0"/>
                <a:sym typeface="Arial"/>
              </a:rPr>
              <a:t>, Jung E. Shim, </a:t>
            </a:r>
            <a:r>
              <a:rPr lang="en-US" sz="950" dirty="0" err="1">
                <a:solidFill>
                  <a:prstClr val="black"/>
                </a:solidFill>
                <a:latin typeface="Arial Narrow" charset="0"/>
                <a:ea typeface="Arial Narrow" charset="0"/>
                <a:cs typeface="Arial Narrow" charset="0"/>
                <a:sym typeface="Arial"/>
              </a:rPr>
              <a:t>Junha</a:t>
            </a:r>
            <a:r>
              <a:rPr lang="en-US" sz="950" dirty="0">
                <a:solidFill>
                  <a:prstClr val="black"/>
                </a:solidFill>
                <a:latin typeface="Arial Narrow" charset="0"/>
                <a:ea typeface="Arial Narrow" charset="0"/>
                <a:cs typeface="Arial Narrow" charset="0"/>
                <a:sym typeface="Arial"/>
              </a:rPr>
              <a:t> Shin, </a:t>
            </a:r>
            <a:r>
              <a:rPr lang="en-US" sz="950" dirty="0" err="1">
                <a:solidFill>
                  <a:prstClr val="black"/>
                </a:solidFill>
                <a:latin typeface="Arial Narrow" charset="0"/>
                <a:ea typeface="Arial Narrow" charset="0"/>
                <a:cs typeface="Arial Narrow" charset="0"/>
                <a:sym typeface="Arial"/>
              </a:rPr>
              <a:t>Sunyoung</a:t>
            </a:r>
            <a:r>
              <a:rPr lang="en-US" sz="950" dirty="0">
                <a:solidFill>
                  <a:prstClr val="black"/>
                </a:solidFill>
                <a:latin typeface="Arial Narrow" charset="0"/>
                <a:ea typeface="Arial Narrow" charset="0"/>
                <a:cs typeface="Arial Narrow" charset="0"/>
                <a:sym typeface="Arial"/>
              </a:rPr>
              <a:t> Shin, Ilya </a:t>
            </a:r>
            <a:r>
              <a:rPr lang="en-US" sz="950" dirty="0" err="1">
                <a:solidFill>
                  <a:prstClr val="black"/>
                </a:solidFill>
                <a:latin typeface="Arial Narrow" charset="0"/>
                <a:ea typeface="Arial Narrow" charset="0"/>
                <a:cs typeface="Arial Narrow" charset="0"/>
                <a:sym typeface="Arial"/>
              </a:rPr>
              <a:t>Shmulevich</a:t>
            </a:r>
            <a:r>
              <a:rPr lang="en-US" sz="950" dirty="0">
                <a:solidFill>
                  <a:prstClr val="black"/>
                </a:solidFill>
                <a:latin typeface="Arial Narrow" charset="0"/>
                <a:ea typeface="Arial Narrow" charset="0"/>
                <a:cs typeface="Arial Narrow" charset="0"/>
                <a:sym typeface="Arial"/>
              </a:rPr>
              <a:t>, Bradford R. Silver, Nasa </a:t>
            </a:r>
            <a:r>
              <a:rPr lang="en-US" sz="950" dirty="0" err="1">
                <a:solidFill>
                  <a:prstClr val="black"/>
                </a:solidFill>
                <a:latin typeface="Arial Narrow" charset="0"/>
                <a:ea typeface="Arial Narrow" charset="0"/>
                <a:cs typeface="Arial Narrow" charset="0"/>
                <a:sym typeface="Arial"/>
              </a:rPr>
              <a:t>Sinnott</a:t>
            </a:r>
            <a:r>
              <a:rPr lang="en-US" sz="950" dirty="0">
                <a:solidFill>
                  <a:prstClr val="black"/>
                </a:solidFill>
                <a:latin typeface="Arial Narrow" charset="0"/>
                <a:ea typeface="Arial Narrow" charset="0"/>
                <a:cs typeface="Arial Narrow" charset="0"/>
                <a:sym typeface="Arial"/>
              </a:rPr>
              <a:t>-Armstrong, Ben Smithers, </a:t>
            </a:r>
            <a:r>
              <a:rPr lang="en-US" sz="950" dirty="0" err="1">
                <a:solidFill>
                  <a:prstClr val="black"/>
                </a:solidFill>
                <a:latin typeface="Arial Narrow" charset="0"/>
                <a:ea typeface="Arial Narrow" charset="0"/>
                <a:cs typeface="Arial Narrow" charset="0"/>
                <a:sym typeface="Arial"/>
              </a:rPr>
              <a:t>Yesim</a:t>
            </a:r>
            <a:r>
              <a:rPr lang="en-US" sz="950" dirty="0">
                <a:solidFill>
                  <a:prstClr val="black"/>
                </a:solidFill>
                <a:latin typeface="Arial Narrow" charset="0"/>
                <a:ea typeface="Arial Narrow" charset="0"/>
                <a:cs typeface="Arial Narrow" charset="0"/>
                <a:sym typeface="Arial"/>
              </a:rPr>
              <a:t> A. Son, Mario </a:t>
            </a:r>
            <a:r>
              <a:rPr lang="en-US" sz="950" dirty="0" err="1">
                <a:solidFill>
                  <a:prstClr val="black"/>
                </a:solidFill>
                <a:latin typeface="Arial Narrow" charset="0"/>
                <a:ea typeface="Arial Narrow" charset="0"/>
                <a:cs typeface="Arial Narrow" charset="0"/>
                <a:sym typeface="Arial"/>
              </a:rPr>
              <a:t>Stanke</a:t>
            </a:r>
            <a:r>
              <a:rPr lang="en-US" sz="950" dirty="0">
                <a:solidFill>
                  <a:prstClr val="black"/>
                </a:solidFill>
                <a:latin typeface="Arial Narrow" charset="0"/>
                <a:ea typeface="Arial Narrow" charset="0"/>
                <a:cs typeface="Arial Narrow" charset="0"/>
                <a:sym typeface="Arial"/>
              </a:rPr>
              <a:t>, Nathan </a:t>
            </a:r>
            <a:r>
              <a:rPr lang="en-US" sz="950" dirty="0" err="1">
                <a:solidFill>
                  <a:prstClr val="black"/>
                </a:solidFill>
                <a:latin typeface="Arial Narrow" charset="0"/>
                <a:ea typeface="Arial Narrow" charset="0"/>
                <a:cs typeface="Arial Narrow" charset="0"/>
                <a:sym typeface="Arial"/>
              </a:rPr>
              <a:t>Stitziel</a:t>
            </a:r>
            <a:r>
              <a:rPr lang="en-US" sz="950" dirty="0">
                <a:solidFill>
                  <a:prstClr val="black"/>
                </a:solidFill>
                <a:latin typeface="Arial Narrow" charset="0"/>
                <a:ea typeface="Arial Narrow" charset="0"/>
                <a:cs typeface="Arial Narrow" charset="0"/>
                <a:sym typeface="Arial"/>
              </a:rPr>
              <a:t>, Andrew Su, </a:t>
            </a:r>
            <a:r>
              <a:rPr lang="en-US" sz="950" dirty="0" err="1">
                <a:solidFill>
                  <a:prstClr val="black"/>
                </a:solidFill>
                <a:latin typeface="Arial Narrow" charset="0"/>
                <a:ea typeface="Arial Narrow" charset="0"/>
                <a:cs typeface="Arial Narrow" charset="0"/>
                <a:sym typeface="Arial"/>
              </a:rPr>
              <a:t>Laksshman</a:t>
            </a:r>
            <a:r>
              <a:rPr lang="en-US" sz="950" dirty="0">
                <a:solidFill>
                  <a:prstClr val="black"/>
                </a:solidFill>
                <a:latin typeface="Arial Narrow" charset="0"/>
                <a:ea typeface="Arial Narrow" charset="0"/>
                <a:cs typeface="Arial Narrow" charset="0"/>
                <a:sym typeface="Arial"/>
              </a:rPr>
              <a:t> </a:t>
            </a:r>
            <a:r>
              <a:rPr lang="en-US" sz="950" dirty="0" err="1">
                <a:solidFill>
                  <a:prstClr val="black"/>
                </a:solidFill>
                <a:latin typeface="Arial Narrow" charset="0"/>
                <a:ea typeface="Arial Narrow" charset="0"/>
                <a:cs typeface="Arial Narrow" charset="0"/>
                <a:sym typeface="Arial"/>
              </a:rPr>
              <a:t>Sundaram</a:t>
            </a:r>
            <a:r>
              <a:rPr lang="en-US" sz="950" dirty="0">
                <a:solidFill>
                  <a:prstClr val="black"/>
                </a:solidFill>
                <a:latin typeface="Arial Narrow" charset="0"/>
                <a:ea typeface="Arial Narrow" charset="0"/>
                <a:cs typeface="Arial Narrow" charset="0"/>
                <a:sym typeface="Arial"/>
              </a:rPr>
              <a:t>, Paul Tang, </a:t>
            </a:r>
            <a:r>
              <a:rPr lang="en-US" sz="950" dirty="0" err="1">
                <a:solidFill>
                  <a:prstClr val="black"/>
                </a:solidFill>
                <a:latin typeface="Arial Narrow" charset="0"/>
                <a:ea typeface="Arial Narrow" charset="0"/>
                <a:cs typeface="Arial Narrow" charset="0"/>
                <a:sym typeface="Arial"/>
              </a:rPr>
              <a:t>Nuttinee</a:t>
            </a:r>
            <a:r>
              <a:rPr lang="en-US" sz="950" dirty="0">
                <a:solidFill>
                  <a:prstClr val="black"/>
                </a:solidFill>
                <a:latin typeface="Arial Narrow" charset="0"/>
                <a:ea typeface="Arial Narrow" charset="0"/>
                <a:cs typeface="Arial Narrow" charset="0"/>
                <a:sym typeface="Arial"/>
              </a:rPr>
              <a:t> </a:t>
            </a:r>
            <a:r>
              <a:rPr lang="en-US" sz="950" dirty="0" err="1">
                <a:solidFill>
                  <a:prstClr val="black"/>
                </a:solidFill>
                <a:latin typeface="Arial Narrow" charset="0"/>
                <a:ea typeface="Arial Narrow" charset="0"/>
                <a:cs typeface="Arial Narrow" charset="0"/>
                <a:sym typeface="Arial"/>
              </a:rPr>
              <a:t>Teerakulkittipong</a:t>
            </a:r>
            <a:r>
              <a:rPr lang="en-US" sz="950" dirty="0">
                <a:solidFill>
                  <a:prstClr val="black"/>
                </a:solidFill>
                <a:latin typeface="Arial Narrow" charset="0"/>
                <a:ea typeface="Arial Narrow" charset="0"/>
                <a:cs typeface="Arial Narrow" charset="0"/>
                <a:sym typeface="Arial"/>
              </a:rPr>
              <a:t>, Natalie </a:t>
            </a:r>
            <a:r>
              <a:rPr lang="en-US" sz="950" dirty="0" err="1">
                <a:solidFill>
                  <a:prstClr val="black"/>
                </a:solidFill>
                <a:latin typeface="Arial Narrow" charset="0"/>
                <a:ea typeface="Arial Narrow" charset="0"/>
                <a:cs typeface="Arial Narrow" charset="0"/>
                <a:sym typeface="Arial"/>
              </a:rPr>
              <a:t>Thurlby</a:t>
            </a:r>
            <a:r>
              <a:rPr lang="en-US" sz="950" dirty="0">
                <a:solidFill>
                  <a:prstClr val="black"/>
                </a:solidFill>
                <a:latin typeface="Arial Narrow" charset="0"/>
                <a:ea typeface="Arial Narrow" charset="0"/>
                <a:cs typeface="Arial Narrow" charset="0"/>
                <a:sym typeface="Arial"/>
              </a:rPr>
              <a:t>, </a:t>
            </a:r>
            <a:r>
              <a:rPr lang="en-US" sz="950" dirty="0" err="1">
                <a:solidFill>
                  <a:prstClr val="black"/>
                </a:solidFill>
                <a:latin typeface="Arial Narrow" charset="0"/>
                <a:ea typeface="Arial Narrow" charset="0"/>
                <a:cs typeface="Arial Narrow" charset="0"/>
                <a:sym typeface="Arial"/>
              </a:rPr>
              <a:t>Janita</a:t>
            </a:r>
            <a:r>
              <a:rPr lang="en-US" sz="950" dirty="0">
                <a:solidFill>
                  <a:prstClr val="black"/>
                </a:solidFill>
                <a:latin typeface="Arial Narrow" charset="0"/>
                <a:ea typeface="Arial Narrow" charset="0"/>
                <a:cs typeface="Arial Narrow" charset="0"/>
                <a:sym typeface="Arial"/>
              </a:rPr>
              <a:t> </a:t>
            </a:r>
            <a:r>
              <a:rPr lang="en-US" sz="950" dirty="0" err="1">
                <a:solidFill>
                  <a:prstClr val="black"/>
                </a:solidFill>
                <a:latin typeface="Arial Narrow" charset="0"/>
                <a:ea typeface="Arial Narrow" charset="0"/>
                <a:cs typeface="Arial Narrow" charset="0"/>
                <a:sym typeface="Arial"/>
              </a:rPr>
              <a:t>Thusberg</a:t>
            </a:r>
            <a:r>
              <a:rPr lang="en-US" sz="950" dirty="0">
                <a:solidFill>
                  <a:prstClr val="black"/>
                </a:solidFill>
                <a:latin typeface="Arial Narrow" charset="0"/>
                <a:ea typeface="Arial Narrow" charset="0"/>
                <a:cs typeface="Arial Narrow" charset="0"/>
                <a:sym typeface="Arial"/>
              </a:rPr>
              <a:t>, Kevin Tian, Collin </a:t>
            </a:r>
            <a:r>
              <a:rPr lang="en-US" sz="950" dirty="0" err="1">
                <a:solidFill>
                  <a:prstClr val="black"/>
                </a:solidFill>
                <a:latin typeface="Arial Narrow" charset="0"/>
                <a:ea typeface="Arial Narrow" charset="0"/>
                <a:cs typeface="Arial Narrow" charset="0"/>
                <a:sym typeface="Arial"/>
              </a:rPr>
              <a:t>Tokheim</a:t>
            </a:r>
            <a:r>
              <a:rPr lang="en-US" sz="950" dirty="0">
                <a:solidFill>
                  <a:prstClr val="black"/>
                </a:solidFill>
                <a:latin typeface="Arial Narrow" charset="0"/>
                <a:ea typeface="Arial Narrow" charset="0"/>
                <a:cs typeface="Arial Narrow" charset="0"/>
                <a:sym typeface="Arial"/>
              </a:rPr>
              <a:t>, Silvio C. E. </a:t>
            </a:r>
            <a:r>
              <a:rPr lang="en-US" sz="950" dirty="0" err="1">
                <a:solidFill>
                  <a:prstClr val="black"/>
                </a:solidFill>
                <a:latin typeface="Arial Narrow" charset="0"/>
                <a:ea typeface="Arial Narrow" charset="0"/>
                <a:cs typeface="Arial Narrow" charset="0"/>
                <a:sym typeface="Arial"/>
              </a:rPr>
              <a:t>Tosatto</a:t>
            </a:r>
            <a:r>
              <a:rPr lang="en-US" sz="950" dirty="0">
                <a:solidFill>
                  <a:prstClr val="black"/>
                </a:solidFill>
                <a:latin typeface="Arial Narrow" charset="0"/>
                <a:ea typeface="Arial Narrow" charset="0"/>
                <a:cs typeface="Arial Narrow" charset="0"/>
                <a:sym typeface="Arial"/>
              </a:rPr>
              <a:t>, </a:t>
            </a:r>
            <a:r>
              <a:rPr lang="en-US" sz="950" dirty="0" err="1">
                <a:solidFill>
                  <a:prstClr val="black"/>
                </a:solidFill>
                <a:latin typeface="Arial Narrow" charset="0"/>
                <a:ea typeface="Arial Narrow" charset="0"/>
                <a:cs typeface="Arial Narrow" charset="0"/>
                <a:sym typeface="Arial"/>
              </a:rPr>
              <a:t>Yemliha</a:t>
            </a:r>
            <a:r>
              <a:rPr lang="en-US" sz="950" dirty="0">
                <a:solidFill>
                  <a:prstClr val="black"/>
                </a:solidFill>
                <a:latin typeface="Arial Narrow" charset="0"/>
                <a:ea typeface="Arial Narrow" charset="0"/>
                <a:cs typeface="Arial Narrow" charset="0"/>
                <a:sym typeface="Arial"/>
              </a:rPr>
              <a:t> </a:t>
            </a:r>
            <a:r>
              <a:rPr lang="en-US" sz="950" dirty="0" err="1">
                <a:solidFill>
                  <a:prstClr val="black"/>
                </a:solidFill>
                <a:latin typeface="Arial Narrow" charset="0"/>
                <a:ea typeface="Arial Narrow" charset="0"/>
                <a:cs typeface="Arial Narrow" charset="0"/>
                <a:sym typeface="Arial"/>
              </a:rPr>
              <a:t>Tuncel</a:t>
            </a:r>
            <a:r>
              <a:rPr lang="en-US" sz="950" dirty="0">
                <a:solidFill>
                  <a:prstClr val="black"/>
                </a:solidFill>
                <a:latin typeface="Arial Narrow" charset="0"/>
                <a:ea typeface="Arial Narrow" charset="0"/>
                <a:cs typeface="Arial Narrow" charset="0"/>
                <a:sym typeface="Arial"/>
              </a:rPr>
              <a:t>, </a:t>
            </a:r>
            <a:r>
              <a:rPr lang="en-US" sz="950" dirty="0" err="1">
                <a:solidFill>
                  <a:prstClr val="black"/>
                </a:solidFill>
                <a:latin typeface="Arial Narrow" charset="0"/>
                <a:ea typeface="Arial Narrow" charset="0"/>
                <a:cs typeface="Arial Narrow" charset="0"/>
                <a:sym typeface="Arial"/>
              </a:rPr>
              <a:t>Tychele</a:t>
            </a:r>
            <a:r>
              <a:rPr lang="en-US" sz="950" dirty="0">
                <a:solidFill>
                  <a:prstClr val="black"/>
                </a:solidFill>
                <a:latin typeface="Arial Narrow" charset="0"/>
                <a:ea typeface="Arial Narrow" charset="0"/>
                <a:cs typeface="Arial Narrow" charset="0"/>
                <a:sym typeface="Arial"/>
              </a:rPr>
              <a:t> Turner, Ron S. Unger, </a:t>
            </a:r>
            <a:r>
              <a:rPr lang="en-US" sz="950" dirty="0" err="1">
                <a:solidFill>
                  <a:prstClr val="black"/>
                </a:solidFill>
                <a:latin typeface="Arial Narrow" charset="0"/>
                <a:ea typeface="Arial Narrow" charset="0"/>
                <a:cs typeface="Arial Narrow" charset="0"/>
                <a:sym typeface="Arial"/>
              </a:rPr>
              <a:t>Aneeta</a:t>
            </a:r>
            <a:r>
              <a:rPr lang="en-US" sz="950" dirty="0">
                <a:solidFill>
                  <a:prstClr val="black"/>
                </a:solidFill>
                <a:latin typeface="Arial Narrow" charset="0"/>
                <a:ea typeface="Arial Narrow" charset="0"/>
                <a:cs typeface="Arial Narrow" charset="0"/>
                <a:sym typeface="Arial"/>
              </a:rPr>
              <a:t> Uppal, </a:t>
            </a:r>
            <a:r>
              <a:rPr lang="en-US" sz="950" dirty="0" err="1">
                <a:solidFill>
                  <a:prstClr val="black"/>
                </a:solidFill>
                <a:latin typeface="Arial Narrow" charset="0"/>
                <a:ea typeface="Arial Narrow" charset="0"/>
                <a:cs typeface="Arial Narrow" charset="0"/>
                <a:sym typeface="Arial"/>
              </a:rPr>
              <a:t>Gurkan</a:t>
            </a:r>
            <a:r>
              <a:rPr lang="en-US" sz="950" dirty="0">
                <a:solidFill>
                  <a:prstClr val="black"/>
                </a:solidFill>
                <a:latin typeface="Arial Narrow" charset="0"/>
                <a:ea typeface="Arial Narrow" charset="0"/>
                <a:cs typeface="Arial Narrow" charset="0"/>
                <a:sym typeface="Arial"/>
              </a:rPr>
              <a:t> </a:t>
            </a:r>
            <a:r>
              <a:rPr lang="en-US" sz="950" dirty="0" err="1">
                <a:solidFill>
                  <a:prstClr val="black"/>
                </a:solidFill>
                <a:latin typeface="Arial Narrow" charset="0"/>
                <a:ea typeface="Arial Narrow" charset="0"/>
                <a:cs typeface="Arial Narrow" charset="0"/>
                <a:sym typeface="Arial"/>
              </a:rPr>
              <a:t>Ustunkar</a:t>
            </a:r>
            <a:r>
              <a:rPr lang="en-US" sz="950" dirty="0">
                <a:solidFill>
                  <a:prstClr val="black"/>
                </a:solidFill>
                <a:latin typeface="Arial Narrow" charset="0"/>
                <a:ea typeface="Arial Narrow" charset="0"/>
                <a:cs typeface="Arial Narrow" charset="0"/>
                <a:sym typeface="Arial"/>
              </a:rPr>
              <a:t>, </a:t>
            </a:r>
            <a:r>
              <a:rPr lang="en-US" sz="950" dirty="0" err="1">
                <a:solidFill>
                  <a:prstClr val="black"/>
                </a:solidFill>
                <a:latin typeface="Arial Narrow" charset="0"/>
                <a:ea typeface="Arial Narrow" charset="0"/>
                <a:cs typeface="Arial Narrow" charset="0"/>
                <a:sym typeface="Arial"/>
              </a:rPr>
              <a:t>Jouni</a:t>
            </a:r>
            <a:r>
              <a:rPr lang="en-US" sz="950" dirty="0">
                <a:solidFill>
                  <a:prstClr val="black"/>
                </a:solidFill>
                <a:latin typeface="Arial Narrow" charset="0"/>
                <a:ea typeface="Arial Narrow" charset="0"/>
                <a:cs typeface="Arial Narrow" charset="0"/>
                <a:sym typeface="Arial"/>
              </a:rPr>
              <a:t> </a:t>
            </a:r>
            <a:r>
              <a:rPr lang="en-US" sz="950" dirty="0" err="1">
                <a:solidFill>
                  <a:prstClr val="black"/>
                </a:solidFill>
                <a:latin typeface="Arial Narrow" charset="0"/>
                <a:ea typeface="Arial Narrow" charset="0"/>
                <a:cs typeface="Arial Narrow" charset="0"/>
                <a:sym typeface="Arial"/>
              </a:rPr>
              <a:t>Valiaho</a:t>
            </a:r>
            <a:r>
              <a:rPr lang="en-US" sz="950" dirty="0">
                <a:solidFill>
                  <a:prstClr val="black"/>
                </a:solidFill>
                <a:latin typeface="Arial Narrow" charset="0"/>
                <a:ea typeface="Arial Narrow" charset="0"/>
                <a:cs typeface="Arial Narrow" charset="0"/>
                <a:sym typeface="Arial"/>
              </a:rPr>
              <a:t>, </a:t>
            </a:r>
            <a:r>
              <a:rPr lang="en-US" sz="950" dirty="0" err="1">
                <a:solidFill>
                  <a:prstClr val="black"/>
                </a:solidFill>
                <a:latin typeface="Arial Narrow" charset="0"/>
                <a:ea typeface="Arial Narrow" charset="0"/>
                <a:cs typeface="Arial Narrow" charset="0"/>
                <a:sym typeface="Arial"/>
              </a:rPr>
              <a:t>Mauno</a:t>
            </a:r>
            <a:r>
              <a:rPr lang="en-US" sz="950" dirty="0">
                <a:solidFill>
                  <a:prstClr val="black"/>
                </a:solidFill>
                <a:latin typeface="Arial Narrow" charset="0"/>
                <a:ea typeface="Arial Narrow" charset="0"/>
                <a:cs typeface="Arial Narrow" charset="0"/>
                <a:sym typeface="Arial"/>
              </a:rPr>
              <a:t> </a:t>
            </a:r>
            <a:r>
              <a:rPr lang="en-US" sz="950" dirty="0" err="1">
                <a:solidFill>
                  <a:prstClr val="black"/>
                </a:solidFill>
                <a:latin typeface="Arial Narrow" charset="0"/>
                <a:ea typeface="Arial Narrow" charset="0"/>
                <a:cs typeface="Arial Narrow" charset="0"/>
                <a:sym typeface="Arial"/>
              </a:rPr>
              <a:t>Vihinen</a:t>
            </a:r>
            <a:r>
              <a:rPr lang="en-US" sz="950" dirty="0">
                <a:solidFill>
                  <a:prstClr val="black"/>
                </a:solidFill>
                <a:latin typeface="Arial Narrow" charset="0"/>
                <a:ea typeface="Arial Narrow" charset="0"/>
                <a:cs typeface="Arial Narrow" charset="0"/>
                <a:sym typeface="Arial"/>
              </a:rPr>
              <a:t>, Mary Wahl, Michael </a:t>
            </a:r>
            <a:r>
              <a:rPr lang="en-US" sz="950" dirty="0" err="1">
                <a:solidFill>
                  <a:prstClr val="black"/>
                </a:solidFill>
                <a:latin typeface="Arial Narrow" charset="0"/>
                <a:ea typeface="Arial Narrow" charset="0"/>
                <a:cs typeface="Arial Narrow" charset="0"/>
                <a:sym typeface="Arial"/>
              </a:rPr>
              <a:t>Wainberg</a:t>
            </a:r>
            <a:r>
              <a:rPr lang="en-US" sz="950" dirty="0">
                <a:solidFill>
                  <a:prstClr val="black"/>
                </a:solidFill>
                <a:latin typeface="Arial Narrow" charset="0"/>
                <a:ea typeface="Arial Narrow" charset="0"/>
                <a:cs typeface="Arial Narrow" charset="0"/>
                <a:sym typeface="Arial"/>
              </a:rPr>
              <a:t>, </a:t>
            </a:r>
            <a:r>
              <a:rPr lang="en-US" sz="950" dirty="0" err="1">
                <a:solidFill>
                  <a:prstClr val="black"/>
                </a:solidFill>
                <a:latin typeface="Arial Narrow" charset="0"/>
                <a:ea typeface="Arial Narrow" charset="0"/>
                <a:cs typeface="Arial Narrow" charset="0"/>
                <a:sym typeface="Arial"/>
              </a:rPr>
              <a:t>Meng</a:t>
            </a:r>
            <a:r>
              <a:rPr lang="en-US" sz="950" dirty="0">
                <a:solidFill>
                  <a:prstClr val="black"/>
                </a:solidFill>
                <a:latin typeface="Arial Narrow" charset="0"/>
                <a:ea typeface="Arial Narrow" charset="0"/>
                <a:cs typeface="Arial Narrow" charset="0"/>
                <a:sym typeface="Arial"/>
              </a:rPr>
              <a:t> Wang, Maggie Wang, </a:t>
            </a:r>
            <a:r>
              <a:rPr lang="en-US" sz="950" dirty="0" err="1">
                <a:solidFill>
                  <a:prstClr val="black"/>
                </a:solidFill>
                <a:latin typeface="Arial Narrow" charset="0"/>
                <a:ea typeface="Arial Narrow" charset="0"/>
                <a:cs typeface="Arial Narrow" charset="0"/>
                <a:sym typeface="Arial"/>
              </a:rPr>
              <a:t>Yanran</a:t>
            </a:r>
            <a:r>
              <a:rPr lang="en-US" sz="950" dirty="0">
                <a:solidFill>
                  <a:prstClr val="black"/>
                </a:solidFill>
                <a:latin typeface="Arial Narrow" charset="0"/>
                <a:ea typeface="Arial Narrow" charset="0"/>
                <a:cs typeface="Arial Narrow" charset="0"/>
                <a:sym typeface="Arial"/>
              </a:rPr>
              <a:t> Wang, </a:t>
            </a:r>
            <a:r>
              <a:rPr lang="en-US" sz="950" dirty="0" err="1">
                <a:solidFill>
                  <a:prstClr val="black"/>
                </a:solidFill>
                <a:latin typeface="Arial Narrow" charset="0"/>
                <a:ea typeface="Arial Narrow" charset="0"/>
                <a:cs typeface="Arial Narrow" charset="0"/>
                <a:sym typeface="Arial"/>
              </a:rPr>
              <a:t>Xinyuan</a:t>
            </a:r>
            <a:r>
              <a:rPr lang="en-US" sz="950" dirty="0">
                <a:solidFill>
                  <a:prstClr val="black"/>
                </a:solidFill>
                <a:latin typeface="Arial Narrow" charset="0"/>
                <a:ea typeface="Arial Narrow" charset="0"/>
                <a:cs typeface="Arial Narrow" charset="0"/>
                <a:sym typeface="Arial"/>
              </a:rPr>
              <a:t> Wang, Li-San Wang, </a:t>
            </a:r>
            <a:r>
              <a:rPr lang="en-US" sz="950" dirty="0" err="1">
                <a:solidFill>
                  <a:prstClr val="black"/>
                </a:solidFill>
                <a:latin typeface="Arial Narrow" charset="0"/>
                <a:ea typeface="Arial Narrow" charset="0"/>
                <a:cs typeface="Arial Narrow" charset="0"/>
                <a:sym typeface="Arial"/>
              </a:rPr>
              <a:t>Liping</a:t>
            </a:r>
            <a:r>
              <a:rPr lang="en-US" sz="950" dirty="0">
                <a:solidFill>
                  <a:prstClr val="black"/>
                </a:solidFill>
                <a:latin typeface="Arial Narrow" charset="0"/>
                <a:ea typeface="Arial Narrow" charset="0"/>
                <a:cs typeface="Arial Narrow" charset="0"/>
                <a:sym typeface="Arial"/>
              </a:rPr>
              <a:t> Wei, </a:t>
            </a:r>
            <a:r>
              <a:rPr lang="en-US" sz="950" dirty="0" err="1">
                <a:solidFill>
                  <a:prstClr val="black"/>
                </a:solidFill>
                <a:latin typeface="Arial Narrow" charset="0"/>
                <a:ea typeface="Arial Narrow" charset="0"/>
                <a:cs typeface="Arial Narrow" charset="0"/>
                <a:sym typeface="Arial"/>
              </a:rPr>
              <a:t>Qiong</a:t>
            </a:r>
            <a:r>
              <a:rPr lang="en-US" sz="950" dirty="0">
                <a:solidFill>
                  <a:prstClr val="black"/>
                </a:solidFill>
                <a:latin typeface="Arial Narrow" charset="0"/>
                <a:ea typeface="Arial Narrow" charset="0"/>
                <a:cs typeface="Arial Narrow" charset="0"/>
                <a:sym typeface="Arial"/>
              </a:rPr>
              <a:t> Wei, Rene Welch, Stephen Wilson, </a:t>
            </a:r>
            <a:r>
              <a:rPr lang="en-US" sz="950" dirty="0" err="1">
                <a:solidFill>
                  <a:prstClr val="black"/>
                </a:solidFill>
                <a:latin typeface="Arial Narrow" charset="0"/>
                <a:ea typeface="Arial Narrow" charset="0"/>
                <a:cs typeface="Arial Narrow" charset="0"/>
                <a:sym typeface="Arial"/>
              </a:rPr>
              <a:t>Chunlei</a:t>
            </a:r>
            <a:r>
              <a:rPr lang="en-US" sz="950" dirty="0">
                <a:solidFill>
                  <a:prstClr val="black"/>
                </a:solidFill>
                <a:latin typeface="Arial Narrow" charset="0"/>
                <a:ea typeface="Arial Narrow" charset="0"/>
                <a:cs typeface="Arial Narrow" charset="0"/>
                <a:sym typeface="Arial"/>
              </a:rPr>
              <a:t> Wu, </a:t>
            </a:r>
            <a:r>
              <a:rPr lang="en-US" sz="950" dirty="0" err="1">
                <a:solidFill>
                  <a:prstClr val="black"/>
                </a:solidFill>
                <a:latin typeface="Arial Narrow" charset="0"/>
                <a:ea typeface="Arial Narrow" charset="0"/>
                <a:cs typeface="Arial Narrow" charset="0"/>
                <a:sym typeface="Arial"/>
              </a:rPr>
              <a:t>Lijing</a:t>
            </a:r>
            <a:r>
              <a:rPr lang="en-US" sz="950" dirty="0">
                <a:solidFill>
                  <a:prstClr val="black"/>
                </a:solidFill>
                <a:latin typeface="Arial Narrow" charset="0"/>
                <a:ea typeface="Arial Narrow" charset="0"/>
                <a:cs typeface="Arial Narrow" charset="0"/>
                <a:sym typeface="Arial"/>
              </a:rPr>
              <a:t> Xu, </a:t>
            </a:r>
            <a:r>
              <a:rPr lang="en-US" sz="950" dirty="0" err="1">
                <a:solidFill>
                  <a:prstClr val="black"/>
                </a:solidFill>
                <a:latin typeface="Arial Narrow" charset="0"/>
                <a:ea typeface="Arial Narrow" charset="0"/>
                <a:cs typeface="Arial Narrow" charset="0"/>
                <a:sym typeface="Arial"/>
              </a:rPr>
              <a:t>Qifang</a:t>
            </a:r>
            <a:r>
              <a:rPr lang="en-US" sz="950" dirty="0">
                <a:solidFill>
                  <a:prstClr val="black"/>
                </a:solidFill>
                <a:latin typeface="Arial Narrow" charset="0"/>
                <a:ea typeface="Arial Narrow" charset="0"/>
                <a:cs typeface="Arial Narrow" charset="0"/>
                <a:sym typeface="Arial"/>
              </a:rPr>
              <a:t> Xu, </a:t>
            </a:r>
            <a:r>
              <a:rPr lang="en-US" sz="950" dirty="0" err="1">
                <a:solidFill>
                  <a:prstClr val="black"/>
                </a:solidFill>
                <a:latin typeface="Arial Narrow" charset="0"/>
                <a:ea typeface="Arial Narrow" charset="0"/>
                <a:cs typeface="Arial Narrow" charset="0"/>
                <a:sym typeface="Arial"/>
              </a:rPr>
              <a:t>Yuedong</a:t>
            </a:r>
            <a:r>
              <a:rPr lang="en-US" sz="950" dirty="0">
                <a:solidFill>
                  <a:prstClr val="black"/>
                </a:solidFill>
                <a:latin typeface="Arial Narrow" charset="0"/>
                <a:ea typeface="Arial Narrow" charset="0"/>
                <a:cs typeface="Arial Narrow" charset="0"/>
                <a:sym typeface="Arial"/>
              </a:rPr>
              <a:t> Yang, Christopher Yates, </a:t>
            </a:r>
            <a:r>
              <a:rPr lang="en-US" sz="950" dirty="0" err="1">
                <a:solidFill>
                  <a:prstClr val="black"/>
                </a:solidFill>
                <a:latin typeface="Arial Narrow" charset="0"/>
                <a:ea typeface="Arial Narrow" charset="0"/>
                <a:cs typeface="Arial Narrow" charset="0"/>
                <a:sym typeface="Arial"/>
              </a:rPr>
              <a:t>Yizhou</a:t>
            </a:r>
            <a:r>
              <a:rPr lang="en-US" sz="950" dirty="0">
                <a:solidFill>
                  <a:prstClr val="black"/>
                </a:solidFill>
                <a:latin typeface="Arial Narrow" charset="0"/>
                <a:ea typeface="Arial Narrow" charset="0"/>
                <a:cs typeface="Arial Narrow" charset="0"/>
                <a:sym typeface="Arial"/>
              </a:rPr>
              <a:t> Yin, Chen-</a:t>
            </a:r>
            <a:r>
              <a:rPr lang="en-US" sz="950" dirty="0" err="1">
                <a:solidFill>
                  <a:prstClr val="black"/>
                </a:solidFill>
                <a:latin typeface="Arial Narrow" charset="0"/>
                <a:ea typeface="Arial Narrow" charset="0"/>
                <a:cs typeface="Arial Narrow" charset="0"/>
                <a:sym typeface="Arial"/>
              </a:rPr>
              <a:t>Hsin</a:t>
            </a:r>
            <a:r>
              <a:rPr lang="en-US" sz="950" dirty="0">
                <a:solidFill>
                  <a:prstClr val="black"/>
                </a:solidFill>
                <a:latin typeface="Arial Narrow" charset="0"/>
                <a:ea typeface="Arial Narrow" charset="0"/>
                <a:cs typeface="Arial Narrow" charset="0"/>
                <a:sym typeface="Arial"/>
              </a:rPr>
              <a:t> Yu, </a:t>
            </a:r>
            <a:r>
              <a:rPr lang="en-US" sz="950" dirty="0" err="1">
                <a:solidFill>
                  <a:prstClr val="black"/>
                </a:solidFill>
                <a:latin typeface="Arial Narrow" charset="0"/>
                <a:ea typeface="Arial Narrow" charset="0"/>
                <a:cs typeface="Arial Narrow" charset="0"/>
                <a:sym typeface="Arial"/>
              </a:rPr>
              <a:t>Dejian</a:t>
            </a:r>
            <a:r>
              <a:rPr lang="en-US" sz="950" dirty="0">
                <a:solidFill>
                  <a:prstClr val="black"/>
                </a:solidFill>
                <a:latin typeface="Arial Narrow" charset="0"/>
                <a:ea typeface="Arial Narrow" charset="0"/>
                <a:cs typeface="Arial Narrow" charset="0"/>
                <a:sym typeface="Arial"/>
              </a:rPr>
              <a:t> Yuan, Jan </a:t>
            </a:r>
            <a:r>
              <a:rPr lang="en-US" sz="950" dirty="0" err="1">
                <a:solidFill>
                  <a:prstClr val="black"/>
                </a:solidFill>
                <a:latin typeface="Arial Narrow" charset="0"/>
                <a:ea typeface="Arial Narrow" charset="0"/>
                <a:cs typeface="Arial Narrow" charset="0"/>
                <a:sym typeface="Arial"/>
              </a:rPr>
              <a:t>Zaucha</a:t>
            </a:r>
            <a:r>
              <a:rPr lang="en-US" sz="950" dirty="0">
                <a:solidFill>
                  <a:prstClr val="black"/>
                </a:solidFill>
                <a:latin typeface="Arial Narrow" charset="0"/>
                <a:ea typeface="Arial Narrow" charset="0"/>
                <a:cs typeface="Arial Narrow" charset="0"/>
                <a:sym typeface="Arial"/>
              </a:rPr>
              <a:t>, </a:t>
            </a:r>
            <a:r>
              <a:rPr lang="en-US" sz="950" dirty="0" err="1">
                <a:solidFill>
                  <a:prstClr val="black"/>
                </a:solidFill>
                <a:latin typeface="Arial Narrow" charset="0"/>
                <a:ea typeface="Arial Narrow" charset="0"/>
                <a:cs typeface="Arial Narrow" charset="0"/>
                <a:sym typeface="Arial"/>
              </a:rPr>
              <a:t>Haoyang</a:t>
            </a:r>
            <a:r>
              <a:rPr lang="en-US" sz="950" dirty="0">
                <a:solidFill>
                  <a:prstClr val="black"/>
                </a:solidFill>
                <a:latin typeface="Arial Narrow" charset="0"/>
                <a:ea typeface="Arial Narrow" charset="0"/>
                <a:cs typeface="Arial Narrow" charset="0"/>
                <a:sym typeface="Arial"/>
              </a:rPr>
              <a:t> Zeng, Maya </a:t>
            </a:r>
            <a:r>
              <a:rPr lang="en-US" sz="950" dirty="0" err="1">
                <a:solidFill>
                  <a:prstClr val="black"/>
                </a:solidFill>
                <a:latin typeface="Arial Narrow" charset="0"/>
                <a:ea typeface="Arial Narrow" charset="0"/>
                <a:cs typeface="Arial Narrow" charset="0"/>
                <a:sym typeface="Arial"/>
              </a:rPr>
              <a:t>Zuhll</a:t>
            </a:r>
            <a:endParaRPr lang="en-US" sz="950" dirty="0">
              <a:solidFill>
                <a:prstClr val="black"/>
              </a:solidFill>
              <a:latin typeface="Arial Narrow" charset="0"/>
              <a:ea typeface="Arial Narrow" charset="0"/>
              <a:cs typeface="Arial Narrow" charset="0"/>
              <a:sym typeface="Arial"/>
            </a:endParaRPr>
          </a:p>
          <a:p>
            <a:pPr>
              <a:defRPr/>
            </a:pPr>
            <a:endParaRPr sz="950" dirty="0">
              <a:solidFill>
                <a:srgbClr val="000000"/>
              </a:solidFill>
              <a:latin typeface="Arial Narrow" charset="0"/>
              <a:ea typeface="Arial Narrow" charset="0"/>
              <a:cs typeface="Arial Narrow" charset="0"/>
              <a:sym typeface="Arial"/>
            </a:endParaRPr>
          </a:p>
          <a:p>
            <a:pPr>
              <a:defRPr/>
            </a:pPr>
            <a:endParaRPr sz="950" dirty="0">
              <a:solidFill>
                <a:prstClr val="black"/>
              </a:solidFill>
              <a:latin typeface="Arial Narrow" charset="0"/>
              <a:ea typeface="Arial Narrow" charset="0"/>
              <a:cs typeface="Arial Narrow" charset="0"/>
              <a:sym typeface="Arial"/>
            </a:endParaRPr>
          </a:p>
        </p:txBody>
      </p:sp>
      <p:sp>
        <p:nvSpPr>
          <p:cNvPr id="178" name="Shape 178"/>
          <p:cNvSpPr txBox="1"/>
          <p:nvPr/>
        </p:nvSpPr>
        <p:spPr>
          <a:xfrm>
            <a:off x="1587414" y="980728"/>
            <a:ext cx="2927025" cy="230850"/>
          </a:xfrm>
          <a:prstGeom prst="rect">
            <a:avLst/>
          </a:prstGeom>
          <a:noFill/>
          <a:ln>
            <a:noFill/>
          </a:ln>
        </p:spPr>
        <p:txBody>
          <a:bodyPr wrap="square" lIns="68569" tIns="34275" rIns="68569" bIns="34275" anchor="t" anchorCtr="0">
            <a:noAutofit/>
          </a:bodyPr>
          <a:lstStyle/>
          <a:p>
            <a:pPr>
              <a:buSzPct val="25000"/>
              <a:defRPr/>
            </a:pPr>
            <a:r>
              <a:rPr lang="en-US" sz="900" b="1" u="sng" dirty="0">
                <a:solidFill>
                  <a:srgbClr val="000000"/>
                </a:solidFill>
                <a:latin typeface="Arial Narrow" charset="0"/>
                <a:ea typeface="Arial Narrow" charset="0"/>
                <a:cs typeface="Arial Narrow" charset="0"/>
                <a:sym typeface="Arial"/>
              </a:rPr>
              <a:t>Advisory Board &amp; Scientific Council</a:t>
            </a:r>
            <a:r>
              <a:rPr lang="en-US" sz="900" dirty="0">
                <a:solidFill>
                  <a:srgbClr val="000000"/>
                </a:solidFill>
                <a:latin typeface="Arial Narrow" charset="0"/>
                <a:ea typeface="Arial Narrow" charset="0"/>
                <a:cs typeface="Arial Narrow" charset="0"/>
                <a:sym typeface="Arial"/>
              </a:rPr>
              <a:t>  </a:t>
            </a:r>
          </a:p>
        </p:txBody>
      </p:sp>
      <p:grpSp>
        <p:nvGrpSpPr>
          <p:cNvPr id="2" name="Gruppo 1"/>
          <p:cNvGrpSpPr/>
          <p:nvPr/>
        </p:nvGrpSpPr>
        <p:grpSpPr>
          <a:xfrm>
            <a:off x="8400256" y="274223"/>
            <a:ext cx="1946660" cy="2449507"/>
            <a:chOff x="6918797" y="188640"/>
            <a:chExt cx="1977306" cy="2592288"/>
          </a:xfrm>
        </p:grpSpPr>
        <p:pic>
          <p:nvPicPr>
            <p:cNvPr id="114" name="Shape 114" descr="jasper_rine.tif"/>
            <p:cNvPicPr preferRelativeResize="0"/>
            <p:nvPr/>
          </p:nvPicPr>
          <p:blipFill rotWithShape="1">
            <a:blip r:embed="rId41">
              <a:alphaModFix/>
            </a:blip>
            <a:srcRect l="-4624" t="1257" r="468" b="481"/>
            <a:stretch/>
          </p:blipFill>
          <p:spPr>
            <a:xfrm>
              <a:off x="7248695" y="694014"/>
              <a:ext cx="297000" cy="378000"/>
            </a:xfrm>
            <a:prstGeom prst="rect">
              <a:avLst/>
            </a:prstGeom>
            <a:noFill/>
            <a:ln>
              <a:noFill/>
            </a:ln>
          </p:spPr>
        </p:pic>
        <p:pic>
          <p:nvPicPr>
            <p:cNvPr id="115" name="Shape 115" descr="Joe_Gray.jpg"/>
            <p:cNvPicPr preferRelativeResize="0"/>
            <p:nvPr/>
          </p:nvPicPr>
          <p:blipFill rotWithShape="1">
            <a:blip r:embed="rId42">
              <a:alphaModFix/>
            </a:blip>
            <a:srcRect l="1540" r="1550" b="6498"/>
            <a:stretch/>
          </p:blipFill>
          <p:spPr>
            <a:xfrm>
              <a:off x="7316178" y="1979655"/>
              <a:ext cx="297000" cy="378000"/>
            </a:xfrm>
            <a:prstGeom prst="rect">
              <a:avLst/>
            </a:prstGeom>
            <a:noFill/>
            <a:ln>
              <a:noFill/>
            </a:ln>
          </p:spPr>
        </p:pic>
        <p:pic>
          <p:nvPicPr>
            <p:cNvPr id="116" name="Shape 116" descr="rick_lathrop.jpg"/>
            <p:cNvPicPr preferRelativeResize="0"/>
            <p:nvPr/>
          </p:nvPicPr>
          <p:blipFill rotWithShape="1">
            <a:blip r:embed="rId43">
              <a:alphaModFix/>
            </a:blip>
            <a:srcRect l="10107" t="4778" r="9895" b="1436"/>
            <a:stretch/>
          </p:blipFill>
          <p:spPr>
            <a:xfrm>
              <a:off x="7652853" y="1979653"/>
              <a:ext cx="297000" cy="378000"/>
            </a:xfrm>
            <a:prstGeom prst="rect">
              <a:avLst/>
            </a:prstGeom>
            <a:noFill/>
            <a:ln>
              <a:noFill/>
            </a:ln>
          </p:spPr>
        </p:pic>
        <p:pic>
          <p:nvPicPr>
            <p:cNvPr id="117" name="Shape 117" descr="arkin_crop_scaled.jpg"/>
            <p:cNvPicPr preferRelativeResize="0"/>
            <p:nvPr/>
          </p:nvPicPr>
          <p:blipFill rotWithShape="1">
            <a:blip r:embed="rId44">
              <a:alphaModFix/>
            </a:blip>
            <a:srcRect b="7612"/>
            <a:stretch/>
          </p:blipFill>
          <p:spPr>
            <a:xfrm>
              <a:off x="7322375" y="1503263"/>
              <a:ext cx="297000" cy="378000"/>
            </a:xfrm>
            <a:prstGeom prst="rect">
              <a:avLst/>
            </a:prstGeom>
            <a:noFill/>
            <a:ln>
              <a:noFill/>
            </a:ln>
          </p:spPr>
        </p:pic>
        <p:pic>
          <p:nvPicPr>
            <p:cNvPr id="118" name="Shape 118" descr="shendure_2.jpg"/>
            <p:cNvPicPr preferRelativeResize="0"/>
            <p:nvPr/>
          </p:nvPicPr>
          <p:blipFill rotWithShape="1">
            <a:blip r:embed="rId45">
              <a:alphaModFix/>
            </a:blip>
            <a:srcRect l="11519" r="14401" b="5979"/>
            <a:stretch/>
          </p:blipFill>
          <p:spPr>
            <a:xfrm>
              <a:off x="7904016" y="207965"/>
              <a:ext cx="297000" cy="378000"/>
            </a:xfrm>
            <a:prstGeom prst="rect">
              <a:avLst/>
            </a:prstGeom>
            <a:noFill/>
            <a:ln>
              <a:noFill/>
            </a:ln>
          </p:spPr>
        </p:pic>
        <p:pic>
          <p:nvPicPr>
            <p:cNvPr id="119" name="Shape 119" descr="Sanford_Jeremy.jpg"/>
            <p:cNvPicPr preferRelativeResize="0"/>
            <p:nvPr/>
          </p:nvPicPr>
          <p:blipFill rotWithShape="1">
            <a:blip r:embed="rId46">
              <a:alphaModFix/>
            </a:blip>
            <a:srcRect l="11754" t="3617" r="15097" b="3617"/>
            <a:stretch/>
          </p:blipFill>
          <p:spPr>
            <a:xfrm>
              <a:off x="8204975" y="1979653"/>
              <a:ext cx="297000" cy="378000"/>
            </a:xfrm>
            <a:prstGeom prst="rect">
              <a:avLst/>
            </a:prstGeom>
            <a:noFill/>
            <a:ln>
              <a:noFill/>
            </a:ln>
          </p:spPr>
        </p:pic>
        <p:pic>
          <p:nvPicPr>
            <p:cNvPr id="120" name="Shape 120" descr="sean_tavtigian.jpg"/>
            <p:cNvPicPr preferRelativeResize="0"/>
            <p:nvPr/>
          </p:nvPicPr>
          <p:blipFill rotWithShape="1">
            <a:blip r:embed="rId47">
              <a:alphaModFix/>
            </a:blip>
            <a:srcRect l="7999" r="3995" b="12219"/>
            <a:stretch/>
          </p:blipFill>
          <p:spPr>
            <a:xfrm>
              <a:off x="8192420" y="1493605"/>
              <a:ext cx="297000" cy="378000"/>
            </a:xfrm>
            <a:prstGeom prst="rect">
              <a:avLst/>
            </a:prstGeom>
            <a:noFill/>
            <a:ln>
              <a:noFill/>
            </a:ln>
          </p:spPr>
        </p:pic>
        <p:pic>
          <p:nvPicPr>
            <p:cNvPr id="121" name="Shape 121" descr="andre_franke.jpg"/>
            <p:cNvPicPr preferRelativeResize="0"/>
            <p:nvPr/>
          </p:nvPicPr>
          <p:blipFill rotWithShape="1">
            <a:blip r:embed="rId48">
              <a:alphaModFix/>
            </a:blip>
            <a:srcRect b="7510"/>
            <a:stretch/>
          </p:blipFill>
          <p:spPr>
            <a:xfrm>
              <a:off x="7681001" y="1493605"/>
              <a:ext cx="297000" cy="378000"/>
            </a:xfrm>
            <a:prstGeom prst="rect">
              <a:avLst/>
            </a:prstGeom>
            <a:noFill/>
            <a:ln>
              <a:noFill/>
            </a:ln>
          </p:spPr>
        </p:pic>
        <p:pic>
          <p:nvPicPr>
            <p:cNvPr id="122" name="Shape 122" descr="Schmitt copy.jpg"/>
            <p:cNvPicPr preferRelativeResize="0"/>
            <p:nvPr/>
          </p:nvPicPr>
          <p:blipFill rotWithShape="1">
            <a:blip r:embed="rId49">
              <a:alphaModFix/>
            </a:blip>
            <a:srcRect t="6716" b="6725"/>
            <a:stretch/>
          </p:blipFill>
          <p:spPr>
            <a:xfrm>
              <a:off x="6919968" y="207964"/>
              <a:ext cx="297000" cy="378000"/>
            </a:xfrm>
            <a:prstGeom prst="rect">
              <a:avLst/>
            </a:prstGeom>
            <a:noFill/>
            <a:ln>
              <a:noFill/>
            </a:ln>
          </p:spPr>
        </p:pic>
        <p:pic>
          <p:nvPicPr>
            <p:cNvPr id="123" name="Shape 123" descr="Gaddy_Getz.jpg"/>
            <p:cNvPicPr preferRelativeResize="0"/>
            <p:nvPr/>
          </p:nvPicPr>
          <p:blipFill rotWithShape="1">
            <a:blip r:embed="rId50">
              <a:alphaModFix/>
            </a:blip>
            <a:srcRect l="12607" t="1902" r="11728" b="6705"/>
            <a:stretch/>
          </p:blipFill>
          <p:spPr>
            <a:xfrm>
              <a:off x="6931937" y="1106750"/>
              <a:ext cx="297000" cy="378000"/>
            </a:xfrm>
            <a:prstGeom prst="rect">
              <a:avLst/>
            </a:prstGeom>
            <a:noFill/>
            <a:ln>
              <a:noFill/>
            </a:ln>
          </p:spPr>
        </p:pic>
        <p:pic>
          <p:nvPicPr>
            <p:cNvPr id="124" name="Shape 124" descr="iddo-bl.jpg"/>
            <p:cNvPicPr preferRelativeResize="0"/>
            <p:nvPr/>
          </p:nvPicPr>
          <p:blipFill rotWithShape="1">
            <a:blip r:embed="rId51">
              <a:alphaModFix/>
            </a:blip>
            <a:srcRect b="14192"/>
            <a:stretch/>
          </p:blipFill>
          <p:spPr>
            <a:xfrm>
              <a:off x="8576312" y="1493604"/>
              <a:ext cx="297000" cy="378000"/>
            </a:xfrm>
            <a:prstGeom prst="rect">
              <a:avLst/>
            </a:prstGeom>
            <a:noFill/>
            <a:ln>
              <a:noFill/>
            </a:ln>
          </p:spPr>
        </p:pic>
        <p:pic>
          <p:nvPicPr>
            <p:cNvPr id="130" name="Shape 130"/>
            <p:cNvPicPr preferRelativeResize="0"/>
            <p:nvPr/>
          </p:nvPicPr>
          <p:blipFill rotWithShape="1">
            <a:blip r:embed="rId52">
              <a:alphaModFix/>
            </a:blip>
            <a:srcRect/>
            <a:stretch/>
          </p:blipFill>
          <p:spPr>
            <a:xfrm>
              <a:off x="7951031" y="1493598"/>
              <a:ext cx="297000" cy="378000"/>
            </a:xfrm>
            <a:prstGeom prst="rect">
              <a:avLst/>
            </a:prstGeom>
            <a:noFill/>
            <a:ln>
              <a:noFill/>
            </a:ln>
          </p:spPr>
        </p:pic>
        <p:pic>
          <p:nvPicPr>
            <p:cNvPr id="131" name="Shape 131"/>
            <p:cNvPicPr preferRelativeResize="0"/>
            <p:nvPr/>
          </p:nvPicPr>
          <p:blipFill rotWithShape="1">
            <a:blip r:embed="rId53">
              <a:alphaModFix/>
            </a:blip>
            <a:srcRect b="10855"/>
            <a:stretch/>
          </p:blipFill>
          <p:spPr>
            <a:xfrm>
              <a:off x="7928247" y="2402928"/>
              <a:ext cx="297000" cy="378000"/>
            </a:xfrm>
            <a:prstGeom prst="rect">
              <a:avLst/>
            </a:prstGeom>
            <a:noFill/>
            <a:ln>
              <a:noFill/>
            </a:ln>
          </p:spPr>
        </p:pic>
        <p:pic>
          <p:nvPicPr>
            <p:cNvPr id="132" name="Shape 132"/>
            <p:cNvPicPr preferRelativeResize="0"/>
            <p:nvPr/>
          </p:nvPicPr>
          <p:blipFill rotWithShape="1">
            <a:blip r:embed="rId54">
              <a:alphaModFix/>
            </a:blip>
            <a:srcRect r="3892" b="7851"/>
            <a:stretch/>
          </p:blipFill>
          <p:spPr>
            <a:xfrm>
              <a:off x="6946947" y="2402928"/>
              <a:ext cx="297000" cy="378000"/>
            </a:xfrm>
            <a:prstGeom prst="rect">
              <a:avLst/>
            </a:prstGeom>
            <a:noFill/>
            <a:ln>
              <a:noFill/>
            </a:ln>
          </p:spPr>
        </p:pic>
        <p:pic>
          <p:nvPicPr>
            <p:cNvPr id="147" name="Shape 147" descr="RussAltman.tiff"/>
            <p:cNvPicPr preferRelativeResize="0"/>
            <p:nvPr/>
          </p:nvPicPr>
          <p:blipFill rotWithShape="1">
            <a:blip r:embed="rId55">
              <a:alphaModFix/>
            </a:blip>
            <a:srcRect b="4698"/>
            <a:stretch/>
          </p:blipFill>
          <p:spPr>
            <a:xfrm>
              <a:off x="6944397" y="1503263"/>
              <a:ext cx="297000" cy="378000"/>
            </a:xfrm>
            <a:prstGeom prst="rect">
              <a:avLst/>
            </a:prstGeom>
            <a:noFill/>
            <a:ln>
              <a:noFill/>
            </a:ln>
          </p:spPr>
        </p:pic>
        <p:pic>
          <p:nvPicPr>
            <p:cNvPr id="148" name="Shape 148" descr="PardisSabeti.tiff"/>
            <p:cNvPicPr preferRelativeResize="0"/>
            <p:nvPr/>
          </p:nvPicPr>
          <p:blipFill rotWithShape="1">
            <a:blip r:embed="rId56">
              <a:alphaModFix/>
            </a:blip>
            <a:srcRect b="8434"/>
            <a:stretch/>
          </p:blipFill>
          <p:spPr>
            <a:xfrm>
              <a:off x="6941919" y="1960334"/>
              <a:ext cx="297000" cy="378000"/>
            </a:xfrm>
            <a:prstGeom prst="rect">
              <a:avLst/>
            </a:prstGeom>
            <a:noFill/>
            <a:ln>
              <a:noFill/>
            </a:ln>
          </p:spPr>
        </p:pic>
        <p:pic>
          <p:nvPicPr>
            <p:cNvPr id="149" name="Shape 149" descr="AronFenton.tiff"/>
            <p:cNvPicPr preferRelativeResize="0"/>
            <p:nvPr/>
          </p:nvPicPr>
          <p:blipFill rotWithShape="1">
            <a:blip r:embed="rId57">
              <a:alphaModFix/>
            </a:blip>
            <a:srcRect t="4287" b="6768"/>
            <a:stretch/>
          </p:blipFill>
          <p:spPr>
            <a:xfrm>
              <a:off x="7949840" y="1979654"/>
              <a:ext cx="297000" cy="378000"/>
            </a:xfrm>
            <a:prstGeom prst="rect">
              <a:avLst/>
            </a:prstGeom>
            <a:noFill/>
            <a:ln>
              <a:noFill/>
            </a:ln>
          </p:spPr>
        </p:pic>
        <p:pic>
          <p:nvPicPr>
            <p:cNvPr id="150" name="Shape 150" descr="GarryCutting.tiff"/>
            <p:cNvPicPr preferRelativeResize="0"/>
            <p:nvPr/>
          </p:nvPicPr>
          <p:blipFill rotWithShape="1">
            <a:blip r:embed="rId58">
              <a:alphaModFix/>
            </a:blip>
            <a:srcRect l="18890" r="17549" b="14022"/>
            <a:stretch/>
          </p:blipFill>
          <p:spPr>
            <a:xfrm>
              <a:off x="7254441" y="207964"/>
              <a:ext cx="297000" cy="378000"/>
            </a:xfrm>
            <a:prstGeom prst="rect">
              <a:avLst/>
            </a:prstGeom>
            <a:noFill/>
            <a:ln>
              <a:noFill/>
            </a:ln>
          </p:spPr>
        </p:pic>
        <p:pic>
          <p:nvPicPr>
            <p:cNvPr id="151" name="Shape 151" descr="george_church.jpg"/>
            <p:cNvPicPr preferRelativeResize="0"/>
            <p:nvPr/>
          </p:nvPicPr>
          <p:blipFill rotWithShape="1">
            <a:blip r:embed="rId4">
              <a:alphaModFix/>
            </a:blip>
            <a:srcRect l="8569" r="39622" b="20432"/>
            <a:stretch/>
          </p:blipFill>
          <p:spPr>
            <a:xfrm>
              <a:off x="8221061" y="2402920"/>
              <a:ext cx="297000" cy="378000"/>
            </a:xfrm>
            <a:prstGeom prst="rect">
              <a:avLst/>
            </a:prstGeom>
            <a:noFill/>
            <a:ln>
              <a:noFill/>
            </a:ln>
          </p:spPr>
        </p:pic>
        <p:pic>
          <p:nvPicPr>
            <p:cNvPr id="158" name="Shape 158"/>
            <p:cNvPicPr preferRelativeResize="0"/>
            <p:nvPr/>
          </p:nvPicPr>
          <p:blipFill rotWithShape="1">
            <a:blip r:embed="rId59">
              <a:alphaModFix/>
            </a:blip>
            <a:srcRect b="2236"/>
            <a:stretch/>
          </p:blipFill>
          <p:spPr>
            <a:xfrm>
              <a:off x="8590718" y="1979653"/>
              <a:ext cx="297000" cy="378000"/>
            </a:xfrm>
            <a:prstGeom prst="rect">
              <a:avLst/>
            </a:prstGeom>
            <a:noFill/>
            <a:ln>
              <a:noFill/>
            </a:ln>
          </p:spPr>
        </p:pic>
        <p:pic>
          <p:nvPicPr>
            <p:cNvPr id="159" name="Shape 159"/>
            <p:cNvPicPr preferRelativeResize="0"/>
            <p:nvPr/>
          </p:nvPicPr>
          <p:blipFill rotWithShape="1">
            <a:blip r:embed="rId60">
              <a:alphaModFix/>
            </a:blip>
            <a:srcRect l="14639" b="4415"/>
            <a:stretch/>
          </p:blipFill>
          <p:spPr>
            <a:xfrm>
              <a:off x="8595480" y="713333"/>
              <a:ext cx="297000" cy="378000"/>
            </a:xfrm>
            <a:prstGeom prst="rect">
              <a:avLst/>
            </a:prstGeom>
            <a:noFill/>
            <a:ln>
              <a:noFill/>
            </a:ln>
          </p:spPr>
        </p:pic>
        <p:pic>
          <p:nvPicPr>
            <p:cNvPr id="160" name="Shape 160"/>
            <p:cNvPicPr preferRelativeResize="0"/>
            <p:nvPr/>
          </p:nvPicPr>
          <p:blipFill rotWithShape="1">
            <a:blip r:embed="rId61">
              <a:alphaModFix/>
            </a:blip>
            <a:srcRect/>
            <a:stretch/>
          </p:blipFill>
          <p:spPr>
            <a:xfrm>
              <a:off x="8594906" y="188640"/>
              <a:ext cx="297000" cy="378000"/>
            </a:xfrm>
            <a:prstGeom prst="rect">
              <a:avLst/>
            </a:prstGeom>
            <a:noFill/>
            <a:ln>
              <a:noFill/>
            </a:ln>
          </p:spPr>
        </p:pic>
        <p:pic>
          <p:nvPicPr>
            <p:cNvPr id="161" name="Shape 161"/>
            <p:cNvPicPr preferRelativeResize="0"/>
            <p:nvPr/>
          </p:nvPicPr>
          <p:blipFill rotWithShape="1">
            <a:blip r:embed="rId62">
              <a:alphaModFix/>
            </a:blip>
            <a:srcRect l="2534" b="4634"/>
            <a:stretch/>
          </p:blipFill>
          <p:spPr>
            <a:xfrm>
              <a:off x="8281328" y="713333"/>
              <a:ext cx="297000" cy="378000"/>
            </a:xfrm>
            <a:prstGeom prst="rect">
              <a:avLst/>
            </a:prstGeom>
            <a:noFill/>
            <a:ln>
              <a:noFill/>
            </a:ln>
          </p:spPr>
        </p:pic>
        <p:pic>
          <p:nvPicPr>
            <p:cNvPr id="162" name="Shape 162"/>
            <p:cNvPicPr preferRelativeResize="0"/>
            <p:nvPr/>
          </p:nvPicPr>
          <p:blipFill rotWithShape="1">
            <a:blip r:embed="rId63">
              <a:alphaModFix/>
            </a:blip>
            <a:srcRect l="16508" r="21590" b="-2385"/>
            <a:stretch/>
          </p:blipFill>
          <p:spPr>
            <a:xfrm>
              <a:off x="7904045" y="694015"/>
              <a:ext cx="297000" cy="378000"/>
            </a:xfrm>
            <a:prstGeom prst="rect">
              <a:avLst/>
            </a:prstGeom>
            <a:noFill/>
            <a:ln>
              <a:noFill/>
            </a:ln>
          </p:spPr>
        </p:pic>
        <p:pic>
          <p:nvPicPr>
            <p:cNvPr id="163" name="Shape 163"/>
            <p:cNvPicPr preferRelativeResize="0"/>
            <p:nvPr/>
          </p:nvPicPr>
          <p:blipFill rotWithShape="1">
            <a:blip r:embed="rId64">
              <a:alphaModFix/>
            </a:blip>
            <a:srcRect b="-2270"/>
            <a:stretch/>
          </p:blipFill>
          <p:spPr>
            <a:xfrm>
              <a:off x="8599103" y="2402921"/>
              <a:ext cx="297000" cy="378000"/>
            </a:xfrm>
            <a:prstGeom prst="rect">
              <a:avLst/>
            </a:prstGeom>
            <a:noFill/>
            <a:ln>
              <a:noFill/>
            </a:ln>
          </p:spPr>
        </p:pic>
        <p:pic>
          <p:nvPicPr>
            <p:cNvPr id="164" name="Shape 164"/>
            <p:cNvPicPr preferRelativeResize="0"/>
            <p:nvPr/>
          </p:nvPicPr>
          <p:blipFill rotWithShape="1">
            <a:blip r:embed="rId65">
              <a:alphaModFix/>
            </a:blip>
            <a:srcRect r="12111"/>
            <a:stretch/>
          </p:blipFill>
          <p:spPr>
            <a:xfrm>
              <a:off x="8578830" y="1106742"/>
              <a:ext cx="297000" cy="378000"/>
            </a:xfrm>
            <a:prstGeom prst="rect">
              <a:avLst/>
            </a:prstGeom>
            <a:noFill/>
            <a:ln>
              <a:noFill/>
            </a:ln>
          </p:spPr>
        </p:pic>
        <p:pic>
          <p:nvPicPr>
            <p:cNvPr id="165" name="Shape 165" descr="FritzRoth.tiff"/>
            <p:cNvPicPr preferRelativeResize="0"/>
            <p:nvPr/>
          </p:nvPicPr>
          <p:blipFill rotWithShape="1">
            <a:blip r:embed="rId66">
              <a:alphaModFix/>
            </a:blip>
            <a:srcRect/>
            <a:stretch/>
          </p:blipFill>
          <p:spPr>
            <a:xfrm>
              <a:off x="7255973" y="1106750"/>
              <a:ext cx="297000" cy="378000"/>
            </a:xfrm>
            <a:prstGeom prst="rect">
              <a:avLst/>
            </a:prstGeom>
            <a:noFill/>
            <a:ln>
              <a:noFill/>
            </a:ln>
          </p:spPr>
        </p:pic>
        <p:pic>
          <p:nvPicPr>
            <p:cNvPr id="166" name="Shape 166" descr="JonLeBowitz.tiff"/>
            <p:cNvPicPr preferRelativeResize="0"/>
            <p:nvPr/>
          </p:nvPicPr>
          <p:blipFill rotWithShape="1">
            <a:blip r:embed="rId67">
              <a:alphaModFix/>
            </a:blip>
            <a:srcRect l="4959" r="10545" b="10570"/>
            <a:stretch/>
          </p:blipFill>
          <p:spPr>
            <a:xfrm>
              <a:off x="7297953" y="2402921"/>
              <a:ext cx="297000" cy="378000"/>
            </a:xfrm>
            <a:prstGeom prst="rect">
              <a:avLst/>
            </a:prstGeom>
            <a:noFill/>
            <a:ln>
              <a:noFill/>
            </a:ln>
          </p:spPr>
        </p:pic>
        <p:pic>
          <p:nvPicPr>
            <p:cNvPr id="167" name="Shape 167" descr="meyn"/>
            <p:cNvPicPr preferRelativeResize="0"/>
            <p:nvPr/>
          </p:nvPicPr>
          <p:blipFill rotWithShape="1">
            <a:blip r:embed="rId68">
              <a:alphaModFix/>
            </a:blip>
            <a:srcRect r="3540"/>
            <a:stretch/>
          </p:blipFill>
          <p:spPr>
            <a:xfrm>
              <a:off x="7628512" y="2402928"/>
              <a:ext cx="297000" cy="378000"/>
            </a:xfrm>
            <a:prstGeom prst="rect">
              <a:avLst/>
            </a:prstGeom>
            <a:noFill/>
            <a:ln>
              <a:noFill/>
            </a:ln>
          </p:spPr>
        </p:pic>
        <p:pic>
          <p:nvPicPr>
            <p:cNvPr id="168" name="Shape 168"/>
            <p:cNvPicPr preferRelativeResize="0"/>
            <p:nvPr/>
          </p:nvPicPr>
          <p:blipFill rotWithShape="1">
            <a:blip r:embed="rId69">
              <a:alphaModFix/>
            </a:blip>
            <a:srcRect l="11977" t="13130" r="12212" b="15216"/>
            <a:stretch/>
          </p:blipFill>
          <p:spPr>
            <a:xfrm>
              <a:off x="7714991" y="1106743"/>
              <a:ext cx="411057" cy="378000"/>
            </a:xfrm>
            <a:prstGeom prst="rect">
              <a:avLst/>
            </a:prstGeom>
            <a:noFill/>
            <a:ln>
              <a:noFill/>
            </a:ln>
          </p:spPr>
        </p:pic>
        <p:pic>
          <p:nvPicPr>
            <p:cNvPr id="169" name="Shape 169"/>
            <p:cNvPicPr preferRelativeResize="0"/>
            <p:nvPr/>
          </p:nvPicPr>
          <p:blipFill rotWithShape="1">
            <a:blip r:embed="rId70">
              <a:alphaModFix/>
            </a:blip>
            <a:srcRect l="7317" t="-1907" r="6666" b="1907"/>
            <a:stretch/>
          </p:blipFill>
          <p:spPr>
            <a:xfrm>
              <a:off x="8282087" y="188648"/>
              <a:ext cx="297000" cy="378000"/>
            </a:xfrm>
            <a:prstGeom prst="rect">
              <a:avLst/>
            </a:prstGeom>
            <a:noFill/>
            <a:ln>
              <a:noFill/>
            </a:ln>
          </p:spPr>
        </p:pic>
        <p:pic>
          <p:nvPicPr>
            <p:cNvPr id="170" name="Shape 170"/>
            <p:cNvPicPr preferRelativeResize="0"/>
            <p:nvPr/>
          </p:nvPicPr>
          <p:blipFill rotWithShape="1">
            <a:blip r:embed="rId71">
              <a:alphaModFix/>
            </a:blip>
            <a:srcRect r="4961"/>
            <a:stretch/>
          </p:blipFill>
          <p:spPr>
            <a:xfrm>
              <a:off x="7580009" y="694015"/>
              <a:ext cx="297000" cy="378000"/>
            </a:xfrm>
            <a:prstGeom prst="rect">
              <a:avLst/>
            </a:prstGeom>
            <a:noFill/>
            <a:ln>
              <a:noFill/>
            </a:ln>
          </p:spPr>
        </p:pic>
        <p:pic>
          <p:nvPicPr>
            <p:cNvPr id="171" name="Shape 171"/>
            <p:cNvPicPr preferRelativeResize="0"/>
            <p:nvPr/>
          </p:nvPicPr>
          <p:blipFill rotWithShape="1">
            <a:blip r:embed="rId72">
              <a:alphaModFix/>
            </a:blip>
            <a:srcRect b="11543"/>
            <a:stretch/>
          </p:blipFill>
          <p:spPr>
            <a:xfrm>
              <a:off x="7575686" y="207964"/>
              <a:ext cx="297000" cy="378000"/>
            </a:xfrm>
            <a:prstGeom prst="rect">
              <a:avLst/>
            </a:prstGeom>
            <a:noFill/>
            <a:ln>
              <a:noFill/>
            </a:ln>
          </p:spPr>
        </p:pic>
        <p:pic>
          <p:nvPicPr>
            <p:cNvPr id="172" name="Shape 172"/>
            <p:cNvPicPr preferRelativeResize="0"/>
            <p:nvPr/>
          </p:nvPicPr>
          <p:blipFill rotWithShape="1">
            <a:blip r:embed="rId73">
              <a:alphaModFix/>
            </a:blip>
            <a:srcRect l="70" t="3627" r="-69" b="15934"/>
            <a:stretch/>
          </p:blipFill>
          <p:spPr>
            <a:xfrm>
              <a:off x="6918797" y="694015"/>
              <a:ext cx="297000" cy="378000"/>
            </a:xfrm>
            <a:prstGeom prst="rect">
              <a:avLst/>
            </a:prstGeom>
            <a:noFill/>
            <a:ln>
              <a:noFill/>
            </a:ln>
          </p:spPr>
        </p:pic>
        <p:pic>
          <p:nvPicPr>
            <p:cNvPr id="179" name="Shape 179"/>
            <p:cNvPicPr preferRelativeResize="0"/>
            <p:nvPr/>
          </p:nvPicPr>
          <p:blipFill rotWithShape="1">
            <a:blip r:embed="rId74">
              <a:alphaModFix/>
            </a:blip>
            <a:srcRect r="22293"/>
            <a:stretch/>
          </p:blipFill>
          <p:spPr>
            <a:xfrm>
              <a:off x="8266196" y="1106742"/>
              <a:ext cx="297000" cy="378000"/>
            </a:xfrm>
            <a:prstGeom prst="rect">
              <a:avLst/>
            </a:prstGeom>
            <a:noFill/>
            <a:ln>
              <a:noFill/>
            </a:ln>
          </p:spPr>
        </p:pic>
      </p:grpSp>
      <p:sp>
        <p:nvSpPr>
          <p:cNvPr id="181" name="Shape 181"/>
          <p:cNvSpPr txBox="1"/>
          <p:nvPr/>
        </p:nvSpPr>
        <p:spPr>
          <a:xfrm>
            <a:off x="6272312" y="2742928"/>
            <a:ext cx="1047825" cy="254025"/>
          </a:xfrm>
          <a:prstGeom prst="rect">
            <a:avLst/>
          </a:prstGeom>
          <a:noFill/>
          <a:ln>
            <a:noFill/>
          </a:ln>
        </p:spPr>
        <p:txBody>
          <a:bodyPr wrap="square" lIns="68569" tIns="68569" rIns="68569" bIns="68569" anchor="t" anchorCtr="0">
            <a:noAutofit/>
          </a:bodyPr>
          <a:lstStyle/>
          <a:p>
            <a:pPr>
              <a:buClr>
                <a:prstClr val="black"/>
              </a:buClr>
              <a:defRPr/>
            </a:pPr>
            <a:r>
              <a:rPr lang="en-US" sz="900" b="1" u="sng" dirty="0">
                <a:solidFill>
                  <a:prstClr val="black"/>
                </a:solidFill>
                <a:latin typeface="Arial Narrow" charset="0"/>
                <a:ea typeface="Arial Narrow" charset="0"/>
                <a:cs typeface="Arial Narrow" charset="0"/>
              </a:rPr>
              <a:t>Assessors </a:t>
            </a:r>
          </a:p>
        </p:txBody>
      </p:sp>
      <p:grpSp>
        <p:nvGrpSpPr>
          <p:cNvPr id="3" name="Gruppo 2"/>
          <p:cNvGrpSpPr/>
          <p:nvPr/>
        </p:nvGrpSpPr>
        <p:grpSpPr>
          <a:xfrm>
            <a:off x="6366031" y="2996952"/>
            <a:ext cx="4210799" cy="740756"/>
            <a:chOff x="4842030" y="2959971"/>
            <a:chExt cx="4212468" cy="829069"/>
          </a:xfrm>
        </p:grpSpPr>
        <p:pic>
          <p:nvPicPr>
            <p:cNvPr id="180" name="Shape 180"/>
            <p:cNvPicPr preferRelativeResize="0"/>
            <p:nvPr/>
          </p:nvPicPr>
          <p:blipFill rotWithShape="1">
            <a:blip r:embed="rId75">
              <a:alphaModFix/>
            </a:blip>
            <a:srcRect b="5069"/>
            <a:stretch/>
          </p:blipFill>
          <p:spPr>
            <a:xfrm>
              <a:off x="4849399" y="2964128"/>
              <a:ext cx="297000" cy="378000"/>
            </a:xfrm>
            <a:prstGeom prst="rect">
              <a:avLst/>
            </a:prstGeom>
            <a:noFill/>
            <a:ln>
              <a:noFill/>
            </a:ln>
          </p:spPr>
        </p:pic>
        <p:pic>
          <p:nvPicPr>
            <p:cNvPr id="182" name="Shape 182"/>
            <p:cNvPicPr preferRelativeResize="0"/>
            <p:nvPr/>
          </p:nvPicPr>
          <p:blipFill rotWithShape="1">
            <a:blip r:embed="rId76">
              <a:alphaModFix/>
            </a:blip>
            <a:srcRect l="1438" b="-17288"/>
            <a:stretch/>
          </p:blipFill>
          <p:spPr>
            <a:xfrm>
              <a:off x="5193102" y="2964260"/>
              <a:ext cx="297000" cy="378000"/>
            </a:xfrm>
            <a:prstGeom prst="rect">
              <a:avLst/>
            </a:prstGeom>
            <a:noFill/>
            <a:ln>
              <a:noFill/>
            </a:ln>
          </p:spPr>
        </p:pic>
        <p:pic>
          <p:nvPicPr>
            <p:cNvPr id="183" name="Shape 183"/>
            <p:cNvPicPr preferRelativeResize="0"/>
            <p:nvPr/>
          </p:nvPicPr>
          <p:blipFill>
            <a:blip r:embed="rId77">
              <a:alphaModFix/>
            </a:blip>
            <a:stretch>
              <a:fillRect/>
            </a:stretch>
          </p:blipFill>
          <p:spPr>
            <a:xfrm>
              <a:off x="5512657" y="2983578"/>
              <a:ext cx="297000" cy="378000"/>
            </a:xfrm>
            <a:prstGeom prst="rect">
              <a:avLst/>
            </a:prstGeom>
            <a:noFill/>
            <a:ln>
              <a:noFill/>
            </a:ln>
          </p:spPr>
        </p:pic>
        <p:pic>
          <p:nvPicPr>
            <p:cNvPr id="184" name="Shape 184"/>
            <p:cNvPicPr preferRelativeResize="0"/>
            <p:nvPr/>
          </p:nvPicPr>
          <p:blipFill>
            <a:blip r:embed="rId78">
              <a:alphaModFix/>
            </a:blip>
            <a:stretch>
              <a:fillRect/>
            </a:stretch>
          </p:blipFill>
          <p:spPr>
            <a:xfrm>
              <a:off x="6161623" y="2983578"/>
              <a:ext cx="297000" cy="378000"/>
            </a:xfrm>
            <a:prstGeom prst="rect">
              <a:avLst/>
            </a:prstGeom>
            <a:noFill/>
            <a:ln>
              <a:noFill/>
            </a:ln>
          </p:spPr>
        </p:pic>
        <p:pic>
          <p:nvPicPr>
            <p:cNvPr id="185" name="Shape 185"/>
            <p:cNvPicPr preferRelativeResize="0"/>
            <p:nvPr/>
          </p:nvPicPr>
          <p:blipFill rotWithShape="1">
            <a:blip r:embed="rId79">
              <a:alphaModFix/>
            </a:blip>
            <a:srcRect b="5159"/>
            <a:stretch/>
          </p:blipFill>
          <p:spPr>
            <a:xfrm>
              <a:off x="6482646" y="2983578"/>
              <a:ext cx="297000" cy="378000"/>
            </a:xfrm>
            <a:prstGeom prst="rect">
              <a:avLst/>
            </a:prstGeom>
            <a:noFill/>
            <a:ln>
              <a:noFill/>
            </a:ln>
          </p:spPr>
        </p:pic>
        <p:pic>
          <p:nvPicPr>
            <p:cNvPr id="186" name="Shape 186" descr="Sanford_Jeremy.jpg"/>
            <p:cNvPicPr preferRelativeResize="0"/>
            <p:nvPr/>
          </p:nvPicPr>
          <p:blipFill rotWithShape="1">
            <a:blip r:embed="rId46">
              <a:alphaModFix/>
            </a:blip>
            <a:srcRect l="11754" t="3618" r="15097" b="11050"/>
            <a:stretch/>
          </p:blipFill>
          <p:spPr>
            <a:xfrm>
              <a:off x="6813282" y="2979584"/>
              <a:ext cx="297000" cy="378000"/>
            </a:xfrm>
            <a:prstGeom prst="rect">
              <a:avLst/>
            </a:prstGeom>
            <a:noFill/>
            <a:ln>
              <a:noFill/>
            </a:ln>
          </p:spPr>
        </p:pic>
        <p:pic>
          <p:nvPicPr>
            <p:cNvPr id="187" name="Shape 187"/>
            <p:cNvPicPr preferRelativeResize="0"/>
            <p:nvPr/>
          </p:nvPicPr>
          <p:blipFill rotWithShape="1">
            <a:blip r:embed="rId80">
              <a:alphaModFix/>
            </a:blip>
            <a:srcRect l="17063" t="13505" r="17056" b="15638"/>
            <a:stretch/>
          </p:blipFill>
          <p:spPr>
            <a:xfrm>
              <a:off x="7109643" y="2974034"/>
              <a:ext cx="297000" cy="378000"/>
            </a:xfrm>
            <a:prstGeom prst="rect">
              <a:avLst/>
            </a:prstGeom>
            <a:noFill/>
            <a:ln>
              <a:noFill/>
            </a:ln>
          </p:spPr>
        </p:pic>
        <p:pic>
          <p:nvPicPr>
            <p:cNvPr id="188" name="Shape 188"/>
            <p:cNvPicPr preferRelativeResize="0"/>
            <p:nvPr/>
          </p:nvPicPr>
          <p:blipFill>
            <a:blip r:embed="rId81">
              <a:alphaModFix/>
            </a:blip>
            <a:stretch>
              <a:fillRect/>
            </a:stretch>
          </p:blipFill>
          <p:spPr>
            <a:xfrm>
              <a:off x="7785390" y="2970884"/>
              <a:ext cx="297000" cy="378000"/>
            </a:xfrm>
            <a:prstGeom prst="rect">
              <a:avLst/>
            </a:prstGeom>
            <a:noFill/>
            <a:ln>
              <a:noFill/>
            </a:ln>
          </p:spPr>
        </p:pic>
        <p:pic>
          <p:nvPicPr>
            <p:cNvPr id="189" name="Shape 189"/>
            <p:cNvPicPr preferRelativeResize="0"/>
            <p:nvPr/>
          </p:nvPicPr>
          <p:blipFill rotWithShape="1">
            <a:blip r:embed="rId82">
              <a:alphaModFix/>
            </a:blip>
            <a:srcRect l="10015" t="-1022" r="14048" b="38291"/>
            <a:stretch/>
          </p:blipFill>
          <p:spPr>
            <a:xfrm>
              <a:off x="8104964" y="2959971"/>
              <a:ext cx="297000" cy="378000"/>
            </a:xfrm>
            <a:prstGeom prst="rect">
              <a:avLst/>
            </a:prstGeom>
            <a:noFill/>
            <a:ln>
              <a:noFill/>
            </a:ln>
          </p:spPr>
        </p:pic>
        <p:pic>
          <p:nvPicPr>
            <p:cNvPr id="190" name="Shape 190"/>
            <p:cNvPicPr preferRelativeResize="0"/>
            <p:nvPr/>
          </p:nvPicPr>
          <p:blipFill rotWithShape="1">
            <a:blip r:embed="rId83">
              <a:alphaModFix/>
            </a:blip>
            <a:srcRect b="22263"/>
            <a:stretch/>
          </p:blipFill>
          <p:spPr>
            <a:xfrm>
              <a:off x="8432112" y="3390503"/>
              <a:ext cx="297000" cy="378000"/>
            </a:xfrm>
            <a:prstGeom prst="rect">
              <a:avLst/>
            </a:prstGeom>
            <a:noFill/>
            <a:ln>
              <a:noFill/>
            </a:ln>
          </p:spPr>
        </p:pic>
        <p:pic>
          <p:nvPicPr>
            <p:cNvPr id="191" name="Shape 191"/>
            <p:cNvPicPr preferRelativeResize="0"/>
            <p:nvPr/>
          </p:nvPicPr>
          <p:blipFill rotWithShape="1">
            <a:blip r:embed="rId84">
              <a:alphaModFix/>
            </a:blip>
            <a:srcRect b="5633"/>
            <a:stretch/>
          </p:blipFill>
          <p:spPr>
            <a:xfrm>
              <a:off x="4842030" y="3411040"/>
              <a:ext cx="297000" cy="378000"/>
            </a:xfrm>
            <a:prstGeom prst="rect">
              <a:avLst/>
            </a:prstGeom>
            <a:noFill/>
            <a:ln>
              <a:noFill/>
            </a:ln>
          </p:spPr>
        </p:pic>
        <p:pic>
          <p:nvPicPr>
            <p:cNvPr id="192" name="Shape 192"/>
            <p:cNvPicPr preferRelativeResize="0"/>
            <p:nvPr/>
          </p:nvPicPr>
          <p:blipFill>
            <a:blip r:embed="rId85">
              <a:alphaModFix/>
            </a:blip>
            <a:stretch>
              <a:fillRect/>
            </a:stretch>
          </p:blipFill>
          <p:spPr>
            <a:xfrm>
              <a:off x="5191735" y="3404198"/>
              <a:ext cx="297000" cy="378000"/>
            </a:xfrm>
            <a:prstGeom prst="rect">
              <a:avLst/>
            </a:prstGeom>
            <a:noFill/>
            <a:ln>
              <a:noFill/>
            </a:ln>
          </p:spPr>
        </p:pic>
        <p:pic>
          <p:nvPicPr>
            <p:cNvPr id="193" name="Shape 193"/>
            <p:cNvPicPr preferRelativeResize="0"/>
            <p:nvPr/>
          </p:nvPicPr>
          <p:blipFill rotWithShape="1">
            <a:blip r:embed="rId86">
              <a:alphaModFix/>
            </a:blip>
            <a:srcRect l="16878" t="7163" r="16878" b="10962"/>
            <a:stretch/>
          </p:blipFill>
          <p:spPr>
            <a:xfrm>
              <a:off x="5517138" y="3405547"/>
              <a:ext cx="297000" cy="378000"/>
            </a:xfrm>
            <a:prstGeom prst="rect">
              <a:avLst/>
            </a:prstGeom>
            <a:noFill/>
            <a:ln>
              <a:noFill/>
            </a:ln>
          </p:spPr>
        </p:pic>
        <p:pic>
          <p:nvPicPr>
            <p:cNvPr id="194" name="Shape 194"/>
            <p:cNvPicPr preferRelativeResize="0"/>
            <p:nvPr/>
          </p:nvPicPr>
          <p:blipFill rotWithShape="1">
            <a:blip r:embed="rId87">
              <a:alphaModFix/>
            </a:blip>
            <a:srcRect t="10270" b="15896"/>
            <a:stretch/>
          </p:blipFill>
          <p:spPr>
            <a:xfrm>
              <a:off x="6165210" y="3404196"/>
              <a:ext cx="297000" cy="378000"/>
            </a:xfrm>
            <a:prstGeom prst="rect">
              <a:avLst/>
            </a:prstGeom>
            <a:noFill/>
            <a:ln>
              <a:noFill/>
            </a:ln>
          </p:spPr>
        </p:pic>
        <p:pic>
          <p:nvPicPr>
            <p:cNvPr id="195" name="Shape 195"/>
            <p:cNvPicPr preferRelativeResize="0"/>
            <p:nvPr/>
          </p:nvPicPr>
          <p:blipFill rotWithShape="1">
            <a:blip r:embed="rId62">
              <a:alphaModFix/>
            </a:blip>
            <a:srcRect l="2534" b="4634"/>
            <a:stretch/>
          </p:blipFill>
          <p:spPr>
            <a:xfrm>
              <a:off x="6810067" y="3409315"/>
              <a:ext cx="297000" cy="378000"/>
            </a:xfrm>
            <a:prstGeom prst="rect">
              <a:avLst/>
            </a:prstGeom>
            <a:noFill/>
            <a:ln>
              <a:noFill/>
            </a:ln>
          </p:spPr>
        </p:pic>
        <p:pic>
          <p:nvPicPr>
            <p:cNvPr id="196" name="Shape 196"/>
            <p:cNvPicPr preferRelativeResize="0"/>
            <p:nvPr/>
          </p:nvPicPr>
          <p:blipFill rotWithShape="1">
            <a:blip r:embed="rId60">
              <a:alphaModFix/>
            </a:blip>
            <a:srcRect l="14639" b="10682"/>
            <a:stretch/>
          </p:blipFill>
          <p:spPr>
            <a:xfrm>
              <a:off x="5841174" y="2983578"/>
              <a:ext cx="297000" cy="378000"/>
            </a:xfrm>
            <a:prstGeom prst="rect">
              <a:avLst/>
            </a:prstGeom>
            <a:noFill/>
            <a:ln>
              <a:noFill/>
            </a:ln>
          </p:spPr>
        </p:pic>
        <p:pic>
          <p:nvPicPr>
            <p:cNvPr id="197" name="Shape 197"/>
            <p:cNvPicPr preferRelativeResize="0"/>
            <p:nvPr/>
          </p:nvPicPr>
          <p:blipFill rotWithShape="1">
            <a:blip r:embed="rId88">
              <a:alphaModFix/>
            </a:blip>
            <a:srcRect b="29002"/>
            <a:stretch/>
          </p:blipFill>
          <p:spPr>
            <a:xfrm>
              <a:off x="6489246" y="3400728"/>
              <a:ext cx="297000" cy="378000"/>
            </a:xfrm>
            <a:prstGeom prst="rect">
              <a:avLst/>
            </a:prstGeom>
            <a:noFill/>
            <a:ln>
              <a:noFill/>
            </a:ln>
          </p:spPr>
        </p:pic>
        <p:pic>
          <p:nvPicPr>
            <p:cNvPr id="198" name="Shape 198"/>
            <p:cNvPicPr preferRelativeResize="0"/>
            <p:nvPr/>
          </p:nvPicPr>
          <p:blipFill rotWithShape="1">
            <a:blip r:embed="rId89">
              <a:alphaModFix/>
            </a:blip>
            <a:srcRect l="5552" r="19417" b="5087"/>
            <a:stretch/>
          </p:blipFill>
          <p:spPr>
            <a:xfrm>
              <a:off x="7137318" y="3406241"/>
              <a:ext cx="297000" cy="378000"/>
            </a:xfrm>
            <a:prstGeom prst="rect">
              <a:avLst/>
            </a:prstGeom>
            <a:noFill/>
            <a:ln>
              <a:noFill/>
            </a:ln>
          </p:spPr>
        </p:pic>
        <p:pic>
          <p:nvPicPr>
            <p:cNvPr id="199" name="Shape 199"/>
            <p:cNvPicPr preferRelativeResize="0"/>
            <p:nvPr/>
          </p:nvPicPr>
          <p:blipFill rotWithShape="1">
            <a:blip r:embed="rId90">
              <a:alphaModFix/>
            </a:blip>
            <a:srcRect b="6690"/>
            <a:stretch/>
          </p:blipFill>
          <p:spPr>
            <a:xfrm>
              <a:off x="7451454" y="2970303"/>
              <a:ext cx="297000" cy="378000"/>
            </a:xfrm>
            <a:prstGeom prst="rect">
              <a:avLst/>
            </a:prstGeom>
            <a:noFill/>
            <a:ln>
              <a:noFill/>
            </a:ln>
          </p:spPr>
        </p:pic>
        <p:pic>
          <p:nvPicPr>
            <p:cNvPr id="200" name="Shape 200"/>
            <p:cNvPicPr preferRelativeResize="0"/>
            <p:nvPr/>
          </p:nvPicPr>
          <p:blipFill rotWithShape="1">
            <a:blip r:embed="rId64">
              <a:alphaModFix/>
            </a:blip>
            <a:srcRect b="11253"/>
            <a:stretch/>
          </p:blipFill>
          <p:spPr>
            <a:xfrm>
              <a:off x="7461354" y="3397034"/>
              <a:ext cx="297000" cy="378000"/>
            </a:xfrm>
            <a:prstGeom prst="rect">
              <a:avLst/>
            </a:prstGeom>
            <a:noFill/>
            <a:ln>
              <a:noFill/>
            </a:ln>
          </p:spPr>
        </p:pic>
        <p:pic>
          <p:nvPicPr>
            <p:cNvPr id="201" name="Shape 201"/>
            <p:cNvPicPr preferRelativeResize="0"/>
            <p:nvPr/>
          </p:nvPicPr>
          <p:blipFill>
            <a:blip r:embed="rId91">
              <a:alphaModFix/>
            </a:blip>
            <a:stretch>
              <a:fillRect/>
            </a:stretch>
          </p:blipFill>
          <p:spPr>
            <a:xfrm>
              <a:off x="7768230" y="3409822"/>
              <a:ext cx="297000" cy="378000"/>
            </a:xfrm>
            <a:prstGeom prst="rect">
              <a:avLst/>
            </a:prstGeom>
            <a:noFill/>
            <a:ln>
              <a:noFill/>
            </a:ln>
          </p:spPr>
        </p:pic>
        <p:pic>
          <p:nvPicPr>
            <p:cNvPr id="202" name="Shape 202"/>
            <p:cNvPicPr preferRelativeResize="0"/>
            <p:nvPr/>
          </p:nvPicPr>
          <p:blipFill rotWithShape="1">
            <a:blip r:embed="rId92">
              <a:alphaModFix/>
            </a:blip>
            <a:srcRect b="15604"/>
            <a:stretch/>
          </p:blipFill>
          <p:spPr>
            <a:xfrm>
              <a:off x="8109426" y="3409822"/>
              <a:ext cx="297000" cy="378000"/>
            </a:xfrm>
            <a:prstGeom prst="rect">
              <a:avLst/>
            </a:prstGeom>
            <a:noFill/>
            <a:ln>
              <a:noFill/>
            </a:ln>
          </p:spPr>
        </p:pic>
        <p:pic>
          <p:nvPicPr>
            <p:cNvPr id="203" name="Shape 203"/>
            <p:cNvPicPr preferRelativeResize="0"/>
            <p:nvPr/>
          </p:nvPicPr>
          <p:blipFill rotWithShape="1">
            <a:blip r:embed="rId93">
              <a:alphaModFix/>
            </a:blip>
            <a:srcRect b="10466"/>
            <a:stretch/>
          </p:blipFill>
          <p:spPr>
            <a:xfrm>
              <a:off x="8755829" y="2964734"/>
              <a:ext cx="297000" cy="378000"/>
            </a:xfrm>
            <a:prstGeom prst="rect">
              <a:avLst/>
            </a:prstGeom>
            <a:noFill/>
            <a:ln>
              <a:noFill/>
            </a:ln>
          </p:spPr>
        </p:pic>
        <p:pic>
          <p:nvPicPr>
            <p:cNvPr id="204" name="Shape 204"/>
            <p:cNvPicPr preferRelativeResize="0"/>
            <p:nvPr/>
          </p:nvPicPr>
          <p:blipFill rotWithShape="1">
            <a:blip r:embed="rId94">
              <a:alphaModFix/>
            </a:blip>
            <a:srcRect b="8466"/>
            <a:stretch/>
          </p:blipFill>
          <p:spPr>
            <a:xfrm>
              <a:off x="8433462" y="2963966"/>
              <a:ext cx="297000" cy="378000"/>
            </a:xfrm>
            <a:prstGeom prst="rect">
              <a:avLst/>
            </a:prstGeom>
            <a:noFill/>
            <a:ln>
              <a:noFill/>
            </a:ln>
          </p:spPr>
        </p:pic>
        <p:pic>
          <p:nvPicPr>
            <p:cNvPr id="205" name="Shape 205"/>
            <p:cNvPicPr preferRelativeResize="0"/>
            <p:nvPr/>
          </p:nvPicPr>
          <p:blipFill rotWithShape="1">
            <a:blip r:embed="rId95">
              <a:alphaModFix/>
            </a:blip>
            <a:srcRect b="14595"/>
            <a:stretch/>
          </p:blipFill>
          <p:spPr>
            <a:xfrm>
              <a:off x="8757498" y="3390503"/>
              <a:ext cx="297000" cy="378000"/>
            </a:xfrm>
            <a:prstGeom prst="rect">
              <a:avLst/>
            </a:prstGeom>
            <a:noFill/>
            <a:ln>
              <a:noFill/>
            </a:ln>
          </p:spPr>
        </p:pic>
        <p:pic>
          <p:nvPicPr>
            <p:cNvPr id="206" name="Shape 206" descr="rachel_karchin.jpg"/>
            <p:cNvPicPr preferRelativeResize="0"/>
            <p:nvPr/>
          </p:nvPicPr>
          <p:blipFill rotWithShape="1">
            <a:blip r:embed="rId11">
              <a:alphaModFix/>
            </a:blip>
            <a:srcRect l="5994" r="10161" b="30148"/>
            <a:stretch/>
          </p:blipFill>
          <p:spPr>
            <a:xfrm>
              <a:off x="5831049" y="3403259"/>
              <a:ext cx="297000" cy="378000"/>
            </a:xfrm>
            <a:prstGeom prst="rect">
              <a:avLst/>
            </a:prstGeom>
            <a:noFill/>
            <a:ln>
              <a:noFill/>
            </a:ln>
          </p:spPr>
        </p:pic>
      </p:grpSp>
      <p:sp>
        <p:nvSpPr>
          <p:cNvPr id="4" name="CasellaDiTesto 3"/>
          <p:cNvSpPr txBox="1"/>
          <p:nvPr/>
        </p:nvSpPr>
        <p:spPr>
          <a:xfrm>
            <a:off x="1499517" y="5076045"/>
            <a:ext cx="1303459" cy="1215091"/>
          </a:xfrm>
          <a:prstGeom prst="rect">
            <a:avLst/>
          </a:prstGeom>
          <a:noFill/>
        </p:spPr>
        <p:txBody>
          <a:bodyPr wrap="square" numCol="1" rtlCol="0">
            <a:noAutofit/>
          </a:bodyPr>
          <a:lstStyle/>
          <a:p>
            <a:pPr fontAlgn="base">
              <a:spcBef>
                <a:spcPct val="0"/>
              </a:spcBef>
              <a:spcAft>
                <a:spcPct val="0"/>
              </a:spcAft>
              <a:defRPr/>
            </a:pPr>
            <a:r>
              <a:rPr lang="en-US" sz="850" b="1" u="sng" dirty="0">
                <a:solidFill>
                  <a:srgbClr val="000000"/>
                </a:solidFill>
                <a:latin typeface="Arial Narrow" charset="0"/>
                <a:ea typeface="Arial Narrow" charset="0"/>
                <a:cs typeface="Arial Narrow" charset="0"/>
              </a:rPr>
              <a:t>Advisory Board</a:t>
            </a:r>
          </a:p>
          <a:p>
            <a:pPr fontAlgn="base">
              <a:spcBef>
                <a:spcPct val="0"/>
              </a:spcBef>
              <a:spcAft>
                <a:spcPct val="0"/>
              </a:spcAft>
              <a:defRPr/>
            </a:pPr>
            <a:r>
              <a:rPr lang="en-US" sz="850" dirty="0">
                <a:solidFill>
                  <a:srgbClr val="000000"/>
                </a:solidFill>
                <a:latin typeface="Arial Narrow" charset="0"/>
                <a:ea typeface="Arial Narrow" charset="0"/>
                <a:cs typeface="Arial Narrow" charset="0"/>
              </a:rPr>
              <a:t>Russ Altman, </a:t>
            </a:r>
          </a:p>
          <a:p>
            <a:pPr fontAlgn="base">
              <a:spcBef>
                <a:spcPct val="0"/>
              </a:spcBef>
              <a:spcAft>
                <a:spcPct val="0"/>
              </a:spcAft>
              <a:defRPr/>
            </a:pPr>
            <a:r>
              <a:rPr lang="en-US" sz="850" dirty="0">
                <a:solidFill>
                  <a:srgbClr val="000000"/>
                </a:solidFill>
                <a:latin typeface="Arial Narrow" charset="0"/>
                <a:ea typeface="Arial Narrow" charset="0"/>
                <a:cs typeface="Arial Narrow" charset="0"/>
              </a:rPr>
              <a:t>George Church, </a:t>
            </a:r>
          </a:p>
          <a:p>
            <a:pPr fontAlgn="base">
              <a:spcBef>
                <a:spcPct val="0"/>
              </a:spcBef>
              <a:spcAft>
                <a:spcPct val="0"/>
              </a:spcAft>
              <a:defRPr/>
            </a:pPr>
            <a:r>
              <a:rPr lang="en-US" sz="850" dirty="0">
                <a:solidFill>
                  <a:srgbClr val="000000"/>
                </a:solidFill>
                <a:latin typeface="Arial Narrow" charset="0"/>
                <a:ea typeface="Arial Narrow" charset="0"/>
                <a:cs typeface="Arial Narrow" charset="0"/>
              </a:rPr>
              <a:t>Tim Hubbard, </a:t>
            </a:r>
          </a:p>
          <a:p>
            <a:pPr fontAlgn="base">
              <a:spcBef>
                <a:spcPct val="0"/>
              </a:spcBef>
              <a:spcAft>
                <a:spcPct val="0"/>
              </a:spcAft>
              <a:defRPr/>
            </a:pPr>
            <a:r>
              <a:rPr lang="en-US" sz="850" dirty="0">
                <a:solidFill>
                  <a:srgbClr val="000000"/>
                </a:solidFill>
                <a:latin typeface="Arial Narrow" charset="0"/>
                <a:ea typeface="Arial Narrow" charset="0"/>
                <a:cs typeface="Arial Narrow" charset="0"/>
              </a:rPr>
              <a:t>Scott Kahn,</a:t>
            </a:r>
          </a:p>
          <a:p>
            <a:pPr fontAlgn="base">
              <a:spcBef>
                <a:spcPct val="0"/>
              </a:spcBef>
              <a:spcAft>
                <a:spcPct val="0"/>
              </a:spcAft>
              <a:defRPr/>
            </a:pPr>
            <a:r>
              <a:rPr lang="en-US" sz="850" dirty="0">
                <a:solidFill>
                  <a:srgbClr val="000000"/>
                </a:solidFill>
                <a:latin typeface="Arial Narrow" charset="0"/>
                <a:ea typeface="Arial Narrow" charset="0"/>
                <a:cs typeface="Arial Narrow" charset="0"/>
              </a:rPr>
              <a:t>Sean Mooney, </a:t>
            </a:r>
          </a:p>
          <a:p>
            <a:pPr fontAlgn="base">
              <a:spcBef>
                <a:spcPct val="0"/>
              </a:spcBef>
              <a:spcAft>
                <a:spcPct val="0"/>
              </a:spcAft>
              <a:defRPr/>
            </a:pPr>
            <a:r>
              <a:rPr lang="en-US" sz="850" dirty="0">
                <a:solidFill>
                  <a:srgbClr val="000000"/>
                </a:solidFill>
                <a:latin typeface="Arial Narrow" charset="0"/>
                <a:ea typeface="Arial Narrow" charset="0"/>
                <a:cs typeface="Arial Narrow" charset="0"/>
              </a:rPr>
              <a:t>Pauline Ng, </a:t>
            </a:r>
          </a:p>
          <a:p>
            <a:pPr fontAlgn="base">
              <a:spcBef>
                <a:spcPct val="0"/>
              </a:spcBef>
              <a:spcAft>
                <a:spcPct val="0"/>
              </a:spcAft>
              <a:defRPr/>
            </a:pPr>
            <a:r>
              <a:rPr lang="en-US" sz="850" dirty="0">
                <a:solidFill>
                  <a:srgbClr val="000000"/>
                </a:solidFill>
                <a:latin typeface="Arial Narrow" charset="0"/>
                <a:ea typeface="Arial Narrow" charset="0"/>
                <a:cs typeface="Arial Narrow" charset="0"/>
              </a:rPr>
              <a:t>Susanna Repo, </a:t>
            </a:r>
            <a:endParaRPr lang="en-US" sz="850" baseline="30000" dirty="0">
              <a:solidFill>
                <a:srgbClr val="000000"/>
              </a:solidFill>
              <a:latin typeface="Arial Narrow" charset="0"/>
              <a:ea typeface="Arial Narrow" charset="0"/>
              <a:cs typeface="Arial Narrow" charset="0"/>
            </a:endParaRPr>
          </a:p>
          <a:p>
            <a:pPr fontAlgn="base">
              <a:spcBef>
                <a:spcPct val="0"/>
              </a:spcBef>
              <a:spcAft>
                <a:spcPct val="0"/>
              </a:spcAft>
              <a:defRPr/>
            </a:pPr>
            <a:r>
              <a:rPr lang="en-US" sz="850" baseline="30000" dirty="0">
                <a:solidFill>
                  <a:srgbClr val="000000"/>
                </a:solidFill>
                <a:latin typeface="Arial Narrow" charset="0"/>
                <a:ea typeface="Arial Narrow" charset="0"/>
                <a:cs typeface="Arial Narrow" charset="0"/>
              </a:rPr>
              <a:t> </a:t>
            </a:r>
            <a:r>
              <a:rPr lang="en-GB" sz="850" dirty="0">
                <a:solidFill>
                  <a:prstClr val="black"/>
                </a:solidFill>
                <a:latin typeface="Arial Narrow" charset="0"/>
                <a:ea typeface="Arial Narrow" charset="0"/>
                <a:cs typeface="Arial Narrow" charset="0"/>
              </a:rPr>
              <a:t>John Shon</a:t>
            </a:r>
            <a:r>
              <a:rPr lang="it-IT" sz="850" dirty="0">
                <a:solidFill>
                  <a:prstClr val="black"/>
                </a:solidFill>
                <a:latin typeface="Arial Narrow" charset="0"/>
                <a:ea typeface="Arial Narrow" charset="0"/>
                <a:cs typeface="Arial Narrow" charset="0"/>
              </a:rPr>
              <a:t>,</a:t>
            </a:r>
          </a:p>
        </p:txBody>
      </p:sp>
      <p:sp>
        <p:nvSpPr>
          <p:cNvPr id="207" name="CasellaDiTesto 206"/>
          <p:cNvSpPr txBox="1"/>
          <p:nvPr/>
        </p:nvSpPr>
        <p:spPr>
          <a:xfrm>
            <a:off x="2538156" y="3789040"/>
            <a:ext cx="938520" cy="1477328"/>
          </a:xfrm>
          <a:prstGeom prst="rect">
            <a:avLst/>
          </a:prstGeom>
          <a:noFill/>
        </p:spPr>
        <p:txBody>
          <a:bodyPr wrap="square" rtlCol="0">
            <a:spAutoFit/>
          </a:bodyPr>
          <a:lstStyle/>
          <a:p>
            <a:pPr>
              <a:defRPr/>
            </a:pPr>
            <a:r>
              <a:rPr lang="en-GB" sz="900" b="1" u="sng" dirty="0">
                <a:solidFill>
                  <a:prstClr val="black"/>
                </a:solidFill>
                <a:latin typeface="Arial Narrow" charset="0"/>
                <a:ea typeface="Arial Narrow" charset="0"/>
                <a:cs typeface="Arial Narrow" charset="0"/>
              </a:rPr>
              <a:t>Ethics Forum</a:t>
            </a:r>
          </a:p>
          <a:p>
            <a:pPr>
              <a:defRPr/>
            </a:pPr>
            <a:r>
              <a:rPr lang="en-GB" sz="900" dirty="0">
                <a:solidFill>
                  <a:prstClr val="black"/>
                </a:solidFill>
                <a:latin typeface="Arial Narrow" charset="0"/>
                <a:ea typeface="Arial Narrow" charset="0"/>
                <a:cs typeface="Arial Narrow" charset="0"/>
              </a:rPr>
              <a:t>Wylie Burke</a:t>
            </a:r>
          </a:p>
          <a:p>
            <a:pPr>
              <a:defRPr/>
            </a:pPr>
            <a:r>
              <a:rPr lang="en-GB" sz="900" dirty="0">
                <a:solidFill>
                  <a:prstClr val="black"/>
                </a:solidFill>
                <a:latin typeface="Arial Narrow" charset="0"/>
                <a:ea typeface="Arial Narrow" charset="0"/>
                <a:cs typeface="Arial Narrow" charset="0"/>
              </a:rPr>
              <a:t>Flavia Chen </a:t>
            </a:r>
          </a:p>
          <a:p>
            <a:pPr>
              <a:defRPr/>
            </a:pPr>
            <a:r>
              <a:rPr lang="en-GB" sz="900" dirty="0">
                <a:solidFill>
                  <a:prstClr val="black"/>
                </a:solidFill>
                <a:latin typeface="Arial Narrow" charset="0"/>
                <a:ea typeface="Arial Narrow" charset="0"/>
                <a:cs typeface="Arial Narrow" charset="0"/>
              </a:rPr>
              <a:t>Julie Harris-Wai</a:t>
            </a:r>
          </a:p>
          <a:p>
            <a:pPr>
              <a:defRPr/>
            </a:pPr>
            <a:r>
              <a:rPr lang="en-GB" sz="900" dirty="0">
                <a:solidFill>
                  <a:prstClr val="black"/>
                </a:solidFill>
                <a:latin typeface="Arial Narrow" charset="0"/>
                <a:ea typeface="Arial Narrow" charset="0"/>
                <a:cs typeface="Arial Narrow" charset="0"/>
              </a:rPr>
              <a:t>Kirsten </a:t>
            </a:r>
            <a:r>
              <a:rPr lang="en-GB" sz="900" dirty="0" err="1">
                <a:solidFill>
                  <a:prstClr val="black"/>
                </a:solidFill>
                <a:latin typeface="Arial Narrow" charset="0"/>
                <a:ea typeface="Arial Narrow" charset="0"/>
                <a:cs typeface="Arial Narrow" charset="0"/>
              </a:rPr>
              <a:t>Isgro</a:t>
            </a:r>
            <a:endParaRPr lang="en-GB" sz="900" dirty="0">
              <a:solidFill>
                <a:prstClr val="black"/>
              </a:solidFill>
              <a:latin typeface="Arial Narrow" charset="0"/>
              <a:ea typeface="Arial Narrow" charset="0"/>
              <a:cs typeface="Arial Narrow" charset="0"/>
            </a:endParaRPr>
          </a:p>
          <a:p>
            <a:pPr>
              <a:defRPr/>
            </a:pPr>
            <a:r>
              <a:rPr lang="en-GB" sz="900" dirty="0">
                <a:solidFill>
                  <a:prstClr val="black"/>
                </a:solidFill>
                <a:latin typeface="Arial Narrow" charset="0"/>
                <a:ea typeface="Arial Narrow" charset="0"/>
                <a:cs typeface="Arial Narrow" charset="0"/>
              </a:rPr>
              <a:t>Barbara A. Koenig</a:t>
            </a:r>
          </a:p>
          <a:p>
            <a:pPr>
              <a:defRPr/>
            </a:pPr>
            <a:r>
              <a:rPr lang="en-GB" sz="900" dirty="0">
                <a:solidFill>
                  <a:prstClr val="black"/>
                </a:solidFill>
                <a:latin typeface="Arial Narrow" charset="0"/>
                <a:ea typeface="Arial Narrow" charset="0"/>
                <a:cs typeface="Arial Narrow" charset="0"/>
              </a:rPr>
              <a:t>Robert Nussbaum</a:t>
            </a:r>
          </a:p>
          <a:p>
            <a:pPr>
              <a:defRPr/>
            </a:pPr>
            <a:r>
              <a:rPr lang="en-GB" sz="900" dirty="0">
                <a:solidFill>
                  <a:prstClr val="black"/>
                </a:solidFill>
                <a:latin typeface="Arial Narrow" charset="0"/>
                <a:ea typeface="Arial Narrow" charset="0"/>
                <a:cs typeface="Arial Narrow" charset="0"/>
              </a:rPr>
              <a:t>Mark Yarborough</a:t>
            </a:r>
            <a:r>
              <a:rPr lang="it-IT" sz="900" dirty="0">
                <a:solidFill>
                  <a:prstClr val="black"/>
                </a:solidFill>
                <a:latin typeface="Arial Narrow" charset="0"/>
                <a:ea typeface="Arial Narrow" charset="0"/>
                <a:cs typeface="Arial Narrow" charset="0"/>
              </a:rPr>
              <a:t> </a:t>
            </a:r>
            <a:endParaRPr lang="en-US" sz="900" dirty="0">
              <a:solidFill>
                <a:prstClr val="black"/>
              </a:solidFill>
              <a:latin typeface="Arial Narrow" charset="0"/>
              <a:ea typeface="Arial Narrow" charset="0"/>
              <a:cs typeface="Arial Narrow" charset="0"/>
            </a:endParaRPr>
          </a:p>
        </p:txBody>
      </p:sp>
      <p:sp>
        <p:nvSpPr>
          <p:cNvPr id="208" name="Rectangle 6"/>
          <p:cNvSpPr>
            <a:spLocks noChangeArrowheads="1"/>
          </p:cNvSpPr>
          <p:nvPr/>
        </p:nvSpPr>
        <p:spPr bwMode="auto">
          <a:xfrm>
            <a:off x="1527168" y="3789040"/>
            <a:ext cx="1043081" cy="13388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spAutoFit/>
          </a:bodyPr>
          <a:lstStyle/>
          <a:p>
            <a:pPr fontAlgn="base">
              <a:spcBef>
                <a:spcPct val="0"/>
              </a:spcBef>
              <a:spcAft>
                <a:spcPct val="0"/>
              </a:spcAft>
              <a:defRPr/>
            </a:pPr>
            <a:r>
              <a:rPr lang="en-US" sz="900" b="1" u="sng" dirty="0">
                <a:solidFill>
                  <a:srgbClr val="000000"/>
                </a:solidFill>
                <a:latin typeface="Arial Narrow" charset="0"/>
                <a:ea typeface="Arial Narrow" charset="0"/>
                <a:cs typeface="Arial Narrow" charset="0"/>
              </a:rPr>
              <a:t>Website Development </a:t>
            </a:r>
          </a:p>
          <a:p>
            <a:pPr fontAlgn="base">
              <a:spcBef>
                <a:spcPct val="0"/>
              </a:spcBef>
              <a:spcAft>
                <a:spcPct val="0"/>
              </a:spcAft>
              <a:defRPr/>
            </a:pPr>
            <a:r>
              <a:rPr lang="en-US" sz="900" dirty="0" err="1">
                <a:solidFill>
                  <a:srgbClr val="000000"/>
                </a:solidFill>
                <a:latin typeface="Arial Narrow" charset="0"/>
                <a:ea typeface="Arial Narrow" charset="0"/>
                <a:cs typeface="Arial Narrow" charset="0"/>
              </a:rPr>
              <a:t>Sadhna</a:t>
            </a:r>
            <a:r>
              <a:rPr lang="en-US" sz="900" dirty="0">
                <a:solidFill>
                  <a:srgbClr val="000000"/>
                </a:solidFill>
                <a:latin typeface="Arial Narrow" charset="0"/>
                <a:ea typeface="Arial Narrow" charset="0"/>
                <a:cs typeface="Arial Narrow" charset="0"/>
              </a:rPr>
              <a:t> Rana</a:t>
            </a:r>
            <a:endParaRPr lang="en-US" sz="900" baseline="30000" dirty="0">
              <a:solidFill>
                <a:srgbClr val="000000"/>
              </a:solidFill>
              <a:latin typeface="Arial Narrow" charset="0"/>
              <a:ea typeface="Arial Narrow" charset="0"/>
              <a:cs typeface="Arial Narrow" charset="0"/>
            </a:endParaRPr>
          </a:p>
          <a:p>
            <a:pPr fontAlgn="base">
              <a:spcBef>
                <a:spcPct val="0"/>
              </a:spcBef>
              <a:spcAft>
                <a:spcPct val="0"/>
              </a:spcAft>
              <a:defRPr/>
            </a:pPr>
            <a:r>
              <a:rPr lang="en-US" sz="900" dirty="0" err="1">
                <a:solidFill>
                  <a:srgbClr val="000000"/>
                </a:solidFill>
                <a:latin typeface="Arial Narrow" charset="0"/>
                <a:ea typeface="Arial Narrow" charset="0"/>
                <a:cs typeface="Arial Narrow" charset="0"/>
              </a:rPr>
              <a:t>Navya</a:t>
            </a:r>
            <a:r>
              <a:rPr lang="en-US" sz="900" dirty="0">
                <a:solidFill>
                  <a:srgbClr val="000000"/>
                </a:solidFill>
                <a:latin typeface="Arial Narrow" charset="0"/>
                <a:ea typeface="Arial Narrow" charset="0"/>
                <a:cs typeface="Arial Narrow" charset="0"/>
              </a:rPr>
              <a:t> </a:t>
            </a:r>
            <a:r>
              <a:rPr lang="en-US" sz="900" dirty="0" err="1">
                <a:solidFill>
                  <a:srgbClr val="000000"/>
                </a:solidFill>
                <a:latin typeface="Arial Narrow" charset="0"/>
                <a:ea typeface="Arial Narrow" charset="0"/>
                <a:cs typeface="Arial Narrow" charset="0"/>
              </a:rPr>
              <a:t>Dabbiru</a:t>
            </a:r>
            <a:endParaRPr lang="en-US" sz="900" baseline="30000" dirty="0">
              <a:solidFill>
                <a:srgbClr val="000000"/>
              </a:solidFill>
              <a:latin typeface="Arial Narrow" charset="0"/>
              <a:ea typeface="Arial Narrow" charset="0"/>
              <a:cs typeface="Arial Narrow" charset="0"/>
            </a:endParaRPr>
          </a:p>
          <a:p>
            <a:pPr fontAlgn="base">
              <a:spcBef>
                <a:spcPct val="0"/>
              </a:spcBef>
              <a:spcAft>
                <a:spcPct val="0"/>
              </a:spcAft>
              <a:defRPr/>
            </a:pPr>
            <a:r>
              <a:rPr lang="en-US" sz="900" dirty="0">
                <a:solidFill>
                  <a:srgbClr val="000000"/>
                </a:solidFill>
                <a:latin typeface="Arial Narrow" charset="0"/>
                <a:ea typeface="Arial Narrow" charset="0"/>
                <a:cs typeface="Arial Narrow" charset="0"/>
              </a:rPr>
              <a:t>Stephen Yee</a:t>
            </a:r>
          </a:p>
          <a:p>
            <a:pPr fontAlgn="base">
              <a:spcBef>
                <a:spcPct val="0"/>
              </a:spcBef>
              <a:spcAft>
                <a:spcPct val="0"/>
              </a:spcAft>
              <a:defRPr/>
            </a:pPr>
            <a:r>
              <a:rPr lang="en-US" sz="900" dirty="0">
                <a:solidFill>
                  <a:srgbClr val="000000"/>
                </a:solidFill>
                <a:latin typeface="Arial Narrow" charset="0"/>
                <a:ea typeface="Arial Narrow" charset="0"/>
                <a:cs typeface="Arial Narrow" charset="0"/>
              </a:rPr>
              <a:t>Maya </a:t>
            </a:r>
            <a:r>
              <a:rPr lang="en-US" sz="900" dirty="0" err="1">
                <a:solidFill>
                  <a:srgbClr val="000000"/>
                </a:solidFill>
                <a:latin typeface="Arial Narrow" charset="0"/>
                <a:ea typeface="Arial Narrow" charset="0"/>
                <a:cs typeface="Arial Narrow" charset="0"/>
              </a:rPr>
              <a:t>Zuhl</a:t>
            </a:r>
            <a:r>
              <a:rPr lang="en-US" sz="900" dirty="0">
                <a:solidFill>
                  <a:srgbClr val="000000"/>
                </a:solidFill>
                <a:latin typeface="Arial Narrow" charset="0"/>
                <a:ea typeface="Arial Narrow" charset="0"/>
                <a:cs typeface="Arial Narrow" charset="0"/>
              </a:rPr>
              <a:t>, </a:t>
            </a:r>
          </a:p>
          <a:p>
            <a:pPr fontAlgn="base">
              <a:spcBef>
                <a:spcPct val="0"/>
              </a:spcBef>
              <a:spcAft>
                <a:spcPct val="0"/>
              </a:spcAft>
              <a:defRPr/>
            </a:pPr>
            <a:r>
              <a:rPr lang="en-US" sz="900" dirty="0">
                <a:solidFill>
                  <a:srgbClr val="000000"/>
                </a:solidFill>
                <a:latin typeface="Arial Narrow" charset="0"/>
                <a:ea typeface="Arial Narrow" charset="0"/>
                <a:cs typeface="Arial Narrow" charset="0"/>
              </a:rPr>
              <a:t>Sri </a:t>
            </a:r>
            <a:r>
              <a:rPr lang="en-US" sz="900" dirty="0" err="1">
                <a:solidFill>
                  <a:srgbClr val="000000"/>
                </a:solidFill>
                <a:latin typeface="Arial Narrow" charset="0"/>
                <a:ea typeface="Arial Narrow" charset="0"/>
                <a:cs typeface="Arial Narrow" charset="0"/>
              </a:rPr>
              <a:t>Jyothsna</a:t>
            </a:r>
            <a:r>
              <a:rPr lang="en-US" sz="900" dirty="0">
                <a:solidFill>
                  <a:srgbClr val="000000"/>
                </a:solidFill>
                <a:latin typeface="Arial Narrow" charset="0"/>
                <a:ea typeface="Arial Narrow" charset="0"/>
                <a:cs typeface="Arial Narrow" charset="0"/>
              </a:rPr>
              <a:t> </a:t>
            </a:r>
            <a:r>
              <a:rPr lang="en-US" sz="900" dirty="0" err="1">
                <a:solidFill>
                  <a:srgbClr val="000000"/>
                </a:solidFill>
                <a:latin typeface="Arial Narrow" charset="0"/>
                <a:ea typeface="Arial Narrow" charset="0"/>
                <a:cs typeface="Arial Narrow" charset="0"/>
              </a:rPr>
              <a:t>Yeleswarapu</a:t>
            </a:r>
            <a:r>
              <a:rPr lang="en-US" sz="900" dirty="0">
                <a:solidFill>
                  <a:srgbClr val="000000"/>
                </a:solidFill>
                <a:latin typeface="Arial Narrow" charset="0"/>
                <a:ea typeface="Arial Narrow" charset="0"/>
                <a:cs typeface="Arial Narrow" charset="0"/>
              </a:rPr>
              <a:t> </a:t>
            </a:r>
          </a:p>
          <a:p>
            <a:pPr fontAlgn="base">
              <a:spcBef>
                <a:spcPct val="0"/>
              </a:spcBef>
              <a:spcAft>
                <a:spcPct val="0"/>
              </a:spcAft>
              <a:defRPr/>
            </a:pPr>
            <a:r>
              <a:rPr lang="en-US" sz="900" dirty="0">
                <a:solidFill>
                  <a:srgbClr val="000000"/>
                </a:solidFill>
                <a:latin typeface="Arial Narrow" charset="0"/>
                <a:ea typeface="Arial Narrow" charset="0"/>
                <a:cs typeface="Arial Narrow" charset="0"/>
              </a:rPr>
              <a:t>Gaurav Pandey</a:t>
            </a:r>
          </a:p>
        </p:txBody>
      </p:sp>
      <p:sp>
        <p:nvSpPr>
          <p:cNvPr id="5" name="CasellaDiTesto 4"/>
          <p:cNvSpPr txBox="1"/>
          <p:nvPr/>
        </p:nvSpPr>
        <p:spPr>
          <a:xfrm>
            <a:off x="4400710" y="116632"/>
            <a:ext cx="4008945" cy="2634052"/>
          </a:xfrm>
          <a:prstGeom prst="rect">
            <a:avLst/>
          </a:prstGeom>
          <a:noFill/>
        </p:spPr>
        <p:txBody>
          <a:bodyPr wrap="none" numCol="4" rtlCol="0">
            <a:noAutofit/>
          </a:bodyPr>
          <a:lstStyle/>
          <a:p>
            <a:pPr>
              <a:defRPr/>
            </a:pPr>
            <a:r>
              <a:rPr lang="en-US" sz="850" b="1" u="sng" dirty="0">
                <a:solidFill>
                  <a:srgbClr val="000000"/>
                </a:solidFill>
                <a:latin typeface="Arial Narrow" charset="0"/>
                <a:ea typeface="Arial Narrow" charset="0"/>
                <a:cs typeface="Arial Narrow" charset="0"/>
              </a:rPr>
              <a:t>Data Providers</a:t>
            </a:r>
          </a:p>
          <a:p>
            <a:pPr>
              <a:defRPr/>
            </a:pPr>
            <a:r>
              <a:rPr lang="en-GB" sz="850" dirty="0">
                <a:solidFill>
                  <a:prstClr val="black"/>
                </a:solidFill>
                <a:latin typeface="Arial Narrow" charset="0"/>
                <a:ea typeface="Arial Narrow" charset="0"/>
                <a:cs typeface="Arial Narrow" charset="0"/>
              </a:rPr>
              <a:t>Russ Altman</a:t>
            </a:r>
          </a:p>
          <a:p>
            <a:pPr>
              <a:defRPr/>
            </a:pPr>
            <a:r>
              <a:rPr lang="en-GB" sz="850" dirty="0">
                <a:solidFill>
                  <a:prstClr val="black"/>
                </a:solidFill>
                <a:latin typeface="Arial Narrow" charset="0"/>
                <a:ea typeface="Arial Narrow" charset="0"/>
                <a:cs typeface="Arial Narrow" charset="0"/>
              </a:rPr>
              <a:t>Adam P. Arkin</a:t>
            </a:r>
          </a:p>
          <a:p>
            <a:pPr>
              <a:defRPr/>
            </a:pPr>
            <a:r>
              <a:rPr lang="en-GB" sz="850" dirty="0">
                <a:solidFill>
                  <a:prstClr val="black"/>
                </a:solidFill>
                <a:latin typeface="Arial Narrow" charset="0"/>
                <a:ea typeface="Arial Narrow" charset="0"/>
                <a:cs typeface="Arial Narrow" charset="0"/>
              </a:rPr>
              <a:t>Madeleine P. Ball, </a:t>
            </a:r>
          </a:p>
          <a:p>
            <a:pPr>
              <a:defRPr/>
            </a:pPr>
            <a:r>
              <a:rPr lang="en-GB" sz="850" dirty="0">
                <a:solidFill>
                  <a:prstClr val="black"/>
                </a:solidFill>
                <a:latin typeface="Arial Narrow" charset="0"/>
                <a:ea typeface="Arial Narrow" charset="0"/>
                <a:cs typeface="Arial Narrow" charset="0"/>
              </a:rPr>
              <a:t>Jason </a:t>
            </a:r>
            <a:r>
              <a:rPr lang="en-GB" sz="850" dirty="0" err="1">
                <a:solidFill>
                  <a:prstClr val="black"/>
                </a:solidFill>
                <a:latin typeface="Arial Narrow" charset="0"/>
                <a:ea typeface="Arial Narrow" charset="0"/>
                <a:cs typeface="Arial Narrow" charset="0"/>
              </a:rPr>
              <a:t>Bobe</a:t>
            </a:r>
            <a:r>
              <a:rPr lang="en-GB" sz="850" dirty="0">
                <a:solidFill>
                  <a:prstClr val="black"/>
                </a:solidFill>
                <a:latin typeface="Arial Narrow" charset="0"/>
                <a:ea typeface="Arial Narrow" charset="0"/>
                <a:cs typeface="Arial Narrow" charset="0"/>
              </a:rPr>
              <a:t>, </a:t>
            </a:r>
          </a:p>
          <a:p>
            <a:pPr>
              <a:defRPr/>
            </a:pPr>
            <a:r>
              <a:rPr lang="en-GB" sz="850" dirty="0">
                <a:solidFill>
                  <a:prstClr val="black"/>
                </a:solidFill>
                <a:latin typeface="Arial Narrow" charset="0"/>
                <a:ea typeface="Arial Narrow" charset="0"/>
                <a:cs typeface="Arial Narrow" charset="0"/>
              </a:rPr>
              <a:t>Paolo </a:t>
            </a:r>
            <a:r>
              <a:rPr lang="en-GB" sz="850" dirty="0" err="1">
                <a:solidFill>
                  <a:prstClr val="black"/>
                </a:solidFill>
                <a:latin typeface="Arial Narrow" charset="0"/>
                <a:ea typeface="Arial Narrow" charset="0"/>
                <a:cs typeface="Arial Narrow" charset="0"/>
              </a:rPr>
              <a:t>Bonvini</a:t>
            </a:r>
            <a:r>
              <a:rPr lang="en-GB" sz="850" dirty="0">
                <a:solidFill>
                  <a:prstClr val="black"/>
                </a:solidFill>
                <a:latin typeface="Arial Narrow" charset="0"/>
                <a:ea typeface="Arial Narrow" charset="0"/>
                <a:cs typeface="Arial Narrow" charset="0"/>
              </a:rPr>
              <a:t>, </a:t>
            </a:r>
          </a:p>
          <a:p>
            <a:pPr>
              <a:defRPr/>
            </a:pPr>
            <a:r>
              <a:rPr lang="en-GB" sz="850" dirty="0">
                <a:solidFill>
                  <a:prstClr val="black"/>
                </a:solidFill>
                <a:latin typeface="Arial Narrow" charset="0"/>
                <a:ea typeface="Arial Narrow" charset="0"/>
                <a:cs typeface="Arial Narrow" charset="0"/>
              </a:rPr>
              <a:t>Bethany Buckley, </a:t>
            </a:r>
          </a:p>
          <a:p>
            <a:pPr>
              <a:defRPr/>
            </a:pPr>
            <a:r>
              <a:rPr lang="en-GB" sz="850" dirty="0">
                <a:solidFill>
                  <a:prstClr val="black"/>
                </a:solidFill>
                <a:latin typeface="Arial Narrow" charset="0"/>
                <a:ea typeface="Arial Narrow" charset="0"/>
                <a:cs typeface="Arial Narrow" charset="0"/>
              </a:rPr>
              <a:t>George Church, </a:t>
            </a:r>
          </a:p>
          <a:p>
            <a:pPr>
              <a:defRPr/>
            </a:pPr>
            <a:r>
              <a:rPr lang="en-GB" sz="850" dirty="0">
                <a:solidFill>
                  <a:prstClr val="black"/>
                </a:solidFill>
                <a:latin typeface="Arial Narrow" charset="0"/>
                <a:ea typeface="Arial Narrow" charset="0"/>
                <a:cs typeface="Arial Narrow" charset="0"/>
              </a:rPr>
              <a:t>Garry R. Cutting, </a:t>
            </a:r>
          </a:p>
          <a:p>
            <a:pPr>
              <a:defRPr/>
            </a:pPr>
            <a:r>
              <a:rPr lang="en-GB" sz="850" dirty="0">
                <a:solidFill>
                  <a:prstClr val="black"/>
                </a:solidFill>
                <a:latin typeface="Arial Narrow" charset="0"/>
                <a:ea typeface="Arial Narrow" charset="0"/>
                <a:cs typeface="Arial Narrow" charset="0"/>
              </a:rPr>
              <a:t>Emma </a:t>
            </a:r>
            <a:r>
              <a:rPr lang="en-GB" sz="850" dirty="0" err="1">
                <a:solidFill>
                  <a:prstClr val="black"/>
                </a:solidFill>
                <a:latin typeface="Arial Narrow" charset="0"/>
                <a:ea typeface="Arial Narrow" charset="0"/>
                <a:cs typeface="Arial Narrow" charset="0"/>
              </a:rPr>
              <a:t>D’Andrea</a:t>
            </a:r>
            <a:r>
              <a:rPr lang="en-GB" sz="850" dirty="0">
                <a:solidFill>
                  <a:prstClr val="black"/>
                </a:solidFill>
                <a:latin typeface="Arial Narrow" charset="0"/>
                <a:ea typeface="Arial Narrow" charset="0"/>
                <a:cs typeface="Arial Narrow" charset="0"/>
              </a:rPr>
              <a:t>, </a:t>
            </a:r>
          </a:p>
          <a:p>
            <a:pPr>
              <a:defRPr/>
            </a:pPr>
            <a:r>
              <a:rPr lang="en-GB" sz="850" dirty="0">
                <a:solidFill>
                  <a:prstClr val="black"/>
                </a:solidFill>
                <a:latin typeface="Arial Narrow" charset="0"/>
                <a:ea typeface="Arial Narrow" charset="0"/>
                <a:cs typeface="Arial Narrow" charset="0"/>
              </a:rPr>
              <a:t>Lisa </a:t>
            </a:r>
            <a:r>
              <a:rPr lang="en-GB" sz="850" dirty="0" err="1">
                <a:solidFill>
                  <a:prstClr val="black"/>
                </a:solidFill>
                <a:latin typeface="Arial Narrow" charset="0"/>
                <a:ea typeface="Arial Narrow" charset="0"/>
                <a:cs typeface="Arial Narrow" charset="0"/>
              </a:rPr>
              <a:t>Elefanti</a:t>
            </a:r>
            <a:r>
              <a:rPr lang="en-GB" sz="850" dirty="0">
                <a:solidFill>
                  <a:prstClr val="black"/>
                </a:solidFill>
                <a:latin typeface="Arial Narrow" charset="0"/>
                <a:ea typeface="Arial Narrow" charset="0"/>
                <a:cs typeface="Arial Narrow" charset="0"/>
              </a:rPr>
              <a:t>, </a:t>
            </a:r>
          </a:p>
          <a:p>
            <a:pPr>
              <a:defRPr/>
            </a:pPr>
            <a:r>
              <a:rPr lang="en-GB" sz="850" dirty="0">
                <a:solidFill>
                  <a:prstClr val="black"/>
                </a:solidFill>
                <a:latin typeface="Arial Narrow" charset="0"/>
                <a:ea typeface="Arial Narrow" charset="0"/>
                <a:cs typeface="Arial Narrow" charset="0"/>
              </a:rPr>
              <a:t>Aron W. Fenton,</a:t>
            </a:r>
          </a:p>
          <a:p>
            <a:pPr>
              <a:defRPr/>
            </a:pPr>
            <a:r>
              <a:rPr lang="en-GB" sz="850" dirty="0">
                <a:solidFill>
                  <a:prstClr val="black"/>
                </a:solidFill>
                <a:latin typeface="Arial Narrow" charset="0"/>
                <a:ea typeface="Arial Narrow" charset="0"/>
                <a:cs typeface="Arial Narrow" charset="0"/>
              </a:rPr>
              <a:t> Andre Franke, </a:t>
            </a:r>
          </a:p>
          <a:p>
            <a:pPr>
              <a:defRPr/>
            </a:pPr>
            <a:r>
              <a:rPr lang="en-GB" sz="850" dirty="0">
                <a:solidFill>
                  <a:prstClr val="black"/>
                </a:solidFill>
                <a:latin typeface="Arial Narrow" charset="0"/>
                <a:ea typeface="Arial Narrow" charset="0"/>
                <a:cs typeface="Arial Narrow" charset="0"/>
              </a:rPr>
              <a:t>Nina </a:t>
            </a:r>
            <a:r>
              <a:rPr lang="en-GB" sz="850" dirty="0" err="1">
                <a:solidFill>
                  <a:prstClr val="black"/>
                </a:solidFill>
                <a:latin typeface="Arial Narrow" charset="0"/>
                <a:ea typeface="Arial Narrow" charset="0"/>
                <a:cs typeface="Arial Narrow" charset="0"/>
              </a:rPr>
              <a:t>Gonzaludo</a:t>
            </a:r>
            <a:r>
              <a:rPr lang="en-GB" sz="850" dirty="0">
                <a:solidFill>
                  <a:prstClr val="black"/>
                </a:solidFill>
                <a:latin typeface="Arial Narrow" charset="0"/>
                <a:ea typeface="Arial Narrow" charset="0"/>
                <a:cs typeface="Arial Narrow" charset="0"/>
              </a:rPr>
              <a:t>, </a:t>
            </a:r>
          </a:p>
          <a:p>
            <a:pPr>
              <a:defRPr/>
            </a:pPr>
            <a:r>
              <a:rPr lang="en-GB" sz="850" dirty="0">
                <a:solidFill>
                  <a:prstClr val="black"/>
                </a:solidFill>
                <a:latin typeface="Arial Narrow" charset="0"/>
                <a:ea typeface="Arial Narrow" charset="0"/>
                <a:cs typeface="Arial Narrow" charset="0"/>
              </a:rPr>
              <a:t>Joe W. </a:t>
            </a:r>
            <a:r>
              <a:rPr lang="en-GB" sz="850" dirty="0" err="1">
                <a:solidFill>
                  <a:prstClr val="black"/>
                </a:solidFill>
                <a:latin typeface="Arial Narrow" charset="0"/>
                <a:ea typeface="Arial Narrow" charset="0"/>
                <a:cs typeface="Arial Narrow" charset="0"/>
              </a:rPr>
              <a:t>Gray</a:t>
            </a:r>
            <a:r>
              <a:rPr lang="en-GB" sz="850" dirty="0">
                <a:solidFill>
                  <a:prstClr val="black"/>
                </a:solidFill>
                <a:latin typeface="Arial Narrow" charset="0"/>
                <a:ea typeface="Arial Narrow" charset="0"/>
                <a:cs typeface="Arial Narrow" charset="0"/>
              </a:rPr>
              <a:t>, </a:t>
            </a:r>
          </a:p>
          <a:p>
            <a:pPr>
              <a:defRPr/>
            </a:pPr>
            <a:r>
              <a:rPr lang="en-GB" sz="850" dirty="0">
                <a:solidFill>
                  <a:prstClr val="black"/>
                </a:solidFill>
                <a:latin typeface="Arial Narrow" charset="0"/>
                <a:ea typeface="Arial Narrow" charset="0"/>
                <a:cs typeface="Arial Narrow" charset="0"/>
              </a:rPr>
              <a:t>Linnea </a:t>
            </a:r>
            <a:r>
              <a:rPr lang="en-GB" sz="850" dirty="0" err="1">
                <a:solidFill>
                  <a:prstClr val="black"/>
                </a:solidFill>
                <a:latin typeface="Arial Narrow" charset="0"/>
                <a:ea typeface="Arial Narrow" charset="0"/>
                <a:cs typeface="Arial Narrow" charset="0"/>
              </a:rPr>
              <a:t>Jannson</a:t>
            </a:r>
            <a:r>
              <a:rPr lang="en-GB" sz="850" dirty="0">
                <a:solidFill>
                  <a:prstClr val="black"/>
                </a:solidFill>
                <a:latin typeface="Arial Narrow" charset="0"/>
                <a:ea typeface="Arial Narrow" charset="0"/>
                <a:cs typeface="Arial Narrow" charset="0"/>
              </a:rPr>
              <a:t>, </a:t>
            </a:r>
          </a:p>
          <a:p>
            <a:pPr>
              <a:defRPr/>
            </a:pPr>
            <a:r>
              <a:rPr lang="en-GB" sz="850" dirty="0">
                <a:solidFill>
                  <a:prstClr val="black"/>
                </a:solidFill>
                <a:latin typeface="Arial Narrow" charset="0"/>
                <a:ea typeface="Arial Narrow" charset="0"/>
                <a:cs typeface="Arial Narrow" charset="0"/>
              </a:rPr>
              <a:t>John P. Kane, </a:t>
            </a:r>
          </a:p>
          <a:p>
            <a:pPr>
              <a:defRPr/>
            </a:pPr>
            <a:r>
              <a:rPr lang="en-GB" sz="850" dirty="0" err="1">
                <a:solidFill>
                  <a:prstClr val="black"/>
                </a:solidFill>
                <a:latin typeface="Arial Narrow" charset="0"/>
                <a:ea typeface="Arial Narrow" charset="0"/>
                <a:cs typeface="Arial Narrow" charset="0"/>
              </a:rPr>
              <a:t>Pui</a:t>
            </a:r>
            <a:r>
              <a:rPr lang="en-GB" sz="850" dirty="0">
                <a:solidFill>
                  <a:prstClr val="black"/>
                </a:solidFill>
                <a:latin typeface="Arial Narrow" charset="0"/>
                <a:ea typeface="Arial Narrow" charset="0"/>
                <a:cs typeface="Arial Narrow" charset="0"/>
              </a:rPr>
              <a:t>-Yan Kwok, </a:t>
            </a:r>
          </a:p>
          <a:p>
            <a:pPr>
              <a:defRPr/>
            </a:pPr>
            <a:r>
              <a:rPr lang="en-GB" sz="850" dirty="0">
                <a:solidFill>
                  <a:prstClr val="black"/>
                </a:solidFill>
                <a:latin typeface="Arial Narrow" charset="0"/>
                <a:ea typeface="Arial Narrow" charset="0"/>
                <a:cs typeface="Arial Narrow" charset="0"/>
              </a:rPr>
              <a:t>Rick Lathrop, </a:t>
            </a:r>
          </a:p>
          <a:p>
            <a:pPr>
              <a:defRPr/>
            </a:pPr>
            <a:r>
              <a:rPr lang="en-GB" sz="850" dirty="0">
                <a:solidFill>
                  <a:prstClr val="black"/>
                </a:solidFill>
                <a:latin typeface="Arial Narrow" charset="0"/>
                <a:ea typeface="Arial Narrow" charset="0"/>
                <a:cs typeface="Arial Narrow" charset="0"/>
              </a:rPr>
              <a:t>Jonathan H. </a:t>
            </a:r>
            <a:r>
              <a:rPr lang="en-GB" sz="850" dirty="0" err="1">
                <a:solidFill>
                  <a:prstClr val="black"/>
                </a:solidFill>
                <a:latin typeface="Arial Narrow" charset="0"/>
                <a:ea typeface="Arial Narrow" charset="0"/>
                <a:cs typeface="Arial Narrow" charset="0"/>
              </a:rPr>
              <a:t>LeBowitz</a:t>
            </a:r>
            <a:r>
              <a:rPr lang="en-GB" sz="850" dirty="0">
                <a:solidFill>
                  <a:prstClr val="black"/>
                </a:solidFill>
                <a:latin typeface="Arial Narrow" charset="0"/>
                <a:ea typeface="Arial Narrow" charset="0"/>
                <a:cs typeface="Arial Narrow" charset="0"/>
              </a:rPr>
              <a:t>, </a:t>
            </a:r>
          </a:p>
          <a:p>
            <a:pPr>
              <a:defRPr/>
            </a:pPr>
            <a:r>
              <a:rPr lang="en-GB" sz="850" dirty="0">
                <a:solidFill>
                  <a:prstClr val="black"/>
                </a:solidFill>
                <a:latin typeface="Arial Narrow" charset="0"/>
                <a:ea typeface="Arial Narrow" charset="0"/>
                <a:cs typeface="Arial Narrow" charset="0"/>
              </a:rPr>
              <a:t>Federica </a:t>
            </a:r>
            <a:r>
              <a:rPr lang="en-GB" sz="850" dirty="0" err="1">
                <a:solidFill>
                  <a:prstClr val="black"/>
                </a:solidFill>
                <a:latin typeface="Arial Narrow" charset="0"/>
                <a:ea typeface="Arial Narrow" charset="0"/>
                <a:cs typeface="Arial Narrow" charset="0"/>
              </a:rPr>
              <a:t>Lovisa</a:t>
            </a:r>
            <a:r>
              <a:rPr lang="en-GB" sz="850" dirty="0">
                <a:solidFill>
                  <a:prstClr val="black"/>
                </a:solidFill>
                <a:latin typeface="Arial Narrow" charset="0"/>
                <a:ea typeface="Arial Narrow" charset="0"/>
                <a:cs typeface="Arial Narrow" charset="0"/>
              </a:rPr>
              <a:t>, </a:t>
            </a:r>
          </a:p>
          <a:p>
            <a:pPr>
              <a:defRPr/>
            </a:pPr>
            <a:r>
              <a:rPr lang="en-GB" sz="850" dirty="0">
                <a:solidFill>
                  <a:prstClr val="black"/>
                </a:solidFill>
                <a:latin typeface="Arial Narrow" charset="0"/>
                <a:ea typeface="Arial Narrow" charset="0"/>
                <a:cs typeface="Arial Narrow" charset="0"/>
              </a:rPr>
              <a:t>Angel C. Y. </a:t>
            </a:r>
            <a:r>
              <a:rPr lang="en-GB" sz="850" dirty="0" err="1">
                <a:solidFill>
                  <a:prstClr val="black"/>
                </a:solidFill>
                <a:latin typeface="Arial Narrow" charset="0"/>
                <a:ea typeface="Arial Narrow" charset="0"/>
                <a:cs typeface="Arial Narrow" charset="0"/>
              </a:rPr>
              <a:t>Mak</a:t>
            </a:r>
            <a:r>
              <a:rPr lang="en-GB" sz="850" dirty="0">
                <a:solidFill>
                  <a:prstClr val="black"/>
                </a:solidFill>
                <a:latin typeface="Arial Narrow" charset="0"/>
                <a:ea typeface="Arial Narrow" charset="0"/>
                <a:cs typeface="Arial Narrow" charset="0"/>
              </a:rPr>
              <a:t>, </a:t>
            </a:r>
          </a:p>
          <a:p>
            <a:pPr>
              <a:defRPr/>
            </a:pPr>
            <a:r>
              <a:rPr lang="en-GB" sz="850" dirty="0">
                <a:solidFill>
                  <a:prstClr val="black"/>
                </a:solidFill>
                <a:latin typeface="Arial Narrow" charset="0"/>
                <a:ea typeface="Arial Narrow" charset="0"/>
                <a:cs typeface="Arial Narrow" charset="0"/>
              </a:rPr>
              <a:t>Mary J. Malloy, </a:t>
            </a:r>
          </a:p>
          <a:p>
            <a:pPr>
              <a:defRPr/>
            </a:pPr>
            <a:r>
              <a:rPr lang="en-GB" sz="850" dirty="0">
                <a:solidFill>
                  <a:prstClr val="black"/>
                </a:solidFill>
                <a:latin typeface="Arial Narrow" charset="0"/>
                <a:ea typeface="Arial Narrow" charset="0"/>
                <a:cs typeface="Arial Narrow" charset="0"/>
              </a:rPr>
              <a:t>Richard McCombie,</a:t>
            </a:r>
          </a:p>
          <a:p>
            <a:pPr>
              <a:defRPr/>
            </a:pPr>
            <a:r>
              <a:rPr lang="en-GB" sz="850" dirty="0">
                <a:solidFill>
                  <a:prstClr val="black"/>
                </a:solidFill>
                <a:latin typeface="Arial Narrow" charset="0"/>
                <a:ea typeface="Arial Narrow" charset="0"/>
                <a:cs typeface="Arial Narrow" charset="0"/>
              </a:rPr>
              <a:t> Chiara </a:t>
            </a:r>
            <a:r>
              <a:rPr lang="en-GB" sz="850" dirty="0" err="1">
                <a:solidFill>
                  <a:prstClr val="black"/>
                </a:solidFill>
                <a:latin typeface="Arial Narrow" charset="0"/>
                <a:ea typeface="Arial Narrow" charset="0"/>
                <a:cs typeface="Arial Narrow" charset="0"/>
              </a:rPr>
              <a:t>Menin</a:t>
            </a:r>
            <a:r>
              <a:rPr lang="en-GB" sz="850" dirty="0">
                <a:solidFill>
                  <a:prstClr val="black"/>
                </a:solidFill>
                <a:latin typeface="Arial Narrow" charset="0"/>
                <a:ea typeface="Arial Narrow" charset="0"/>
                <a:cs typeface="Arial Narrow" charset="0"/>
              </a:rPr>
              <a:t>, </a:t>
            </a:r>
          </a:p>
          <a:p>
            <a:pPr>
              <a:defRPr/>
            </a:pPr>
            <a:r>
              <a:rPr lang="en-GB" sz="850" dirty="0">
                <a:solidFill>
                  <a:prstClr val="black"/>
                </a:solidFill>
                <a:latin typeface="Arial Narrow" charset="0"/>
                <a:ea typeface="Arial Narrow" charset="0"/>
                <a:cs typeface="Arial Narrow" charset="0"/>
              </a:rPr>
              <a:t>M. Stephen </a:t>
            </a:r>
            <a:r>
              <a:rPr lang="en-GB" sz="850" dirty="0" err="1">
                <a:solidFill>
                  <a:prstClr val="black"/>
                </a:solidFill>
                <a:latin typeface="Arial Narrow" charset="0"/>
                <a:ea typeface="Arial Narrow" charset="0"/>
                <a:cs typeface="Arial Narrow" charset="0"/>
              </a:rPr>
              <a:t>Meyn</a:t>
            </a:r>
            <a:r>
              <a:rPr lang="en-GB" sz="850" dirty="0">
                <a:solidFill>
                  <a:prstClr val="black"/>
                </a:solidFill>
                <a:latin typeface="Arial Narrow" charset="0"/>
                <a:ea typeface="Arial Narrow" charset="0"/>
                <a:cs typeface="Arial Narrow" charset="0"/>
              </a:rPr>
              <a:t>, </a:t>
            </a:r>
          </a:p>
          <a:p>
            <a:pPr>
              <a:defRPr/>
            </a:pPr>
            <a:r>
              <a:rPr lang="en-GB" sz="850" dirty="0">
                <a:solidFill>
                  <a:prstClr val="black"/>
                </a:solidFill>
                <a:latin typeface="Arial Narrow" charset="0"/>
                <a:ea typeface="Arial Narrow" charset="0"/>
                <a:cs typeface="Arial Narrow" charset="0"/>
              </a:rPr>
              <a:t>John Moult, </a:t>
            </a:r>
          </a:p>
          <a:p>
            <a:pPr>
              <a:defRPr/>
            </a:pPr>
            <a:r>
              <a:rPr lang="en-GB" sz="850" dirty="0">
                <a:solidFill>
                  <a:prstClr val="black"/>
                </a:solidFill>
                <a:latin typeface="Arial Narrow" charset="0"/>
                <a:ea typeface="Arial Narrow" charset="0"/>
                <a:cs typeface="Arial Narrow" charset="0"/>
              </a:rPr>
              <a:t>Robert Nussbaum, </a:t>
            </a:r>
          </a:p>
          <a:p>
            <a:pPr>
              <a:defRPr/>
            </a:pPr>
            <a:r>
              <a:rPr lang="en-GB" sz="850" dirty="0">
                <a:solidFill>
                  <a:prstClr val="black"/>
                </a:solidFill>
                <a:latin typeface="Arial Narrow" charset="0"/>
                <a:ea typeface="Arial Narrow" charset="0"/>
                <a:cs typeface="Arial Narrow" charset="0"/>
              </a:rPr>
              <a:t>Mehdi </a:t>
            </a:r>
            <a:r>
              <a:rPr lang="en-GB" sz="850" dirty="0" err="1">
                <a:solidFill>
                  <a:prstClr val="black"/>
                </a:solidFill>
                <a:latin typeface="Arial Narrow" charset="0"/>
                <a:ea typeface="Arial Narrow" charset="0"/>
                <a:cs typeface="Arial Narrow" charset="0"/>
              </a:rPr>
              <a:t>Pirooznia</a:t>
            </a:r>
            <a:r>
              <a:rPr lang="en-GB" sz="850" dirty="0">
                <a:solidFill>
                  <a:prstClr val="black"/>
                </a:solidFill>
                <a:latin typeface="Arial Narrow" charset="0"/>
                <a:ea typeface="Arial Narrow" charset="0"/>
                <a:cs typeface="Arial Narrow" charset="0"/>
              </a:rPr>
              <a:t>, </a:t>
            </a:r>
          </a:p>
          <a:p>
            <a:pPr>
              <a:defRPr/>
            </a:pPr>
            <a:r>
              <a:rPr lang="en-GB" sz="850" dirty="0">
                <a:solidFill>
                  <a:prstClr val="black"/>
                </a:solidFill>
                <a:latin typeface="Arial Narrow" charset="0"/>
                <a:ea typeface="Arial Narrow" charset="0"/>
                <a:cs typeface="Arial Narrow" charset="0"/>
              </a:rPr>
              <a:t>James B. Potash, </a:t>
            </a:r>
          </a:p>
          <a:p>
            <a:pPr>
              <a:defRPr/>
            </a:pPr>
            <a:r>
              <a:rPr lang="en-GB" sz="850" dirty="0">
                <a:solidFill>
                  <a:prstClr val="black"/>
                </a:solidFill>
                <a:latin typeface="Arial Narrow" charset="0"/>
                <a:ea typeface="Arial Narrow" charset="0"/>
                <a:cs typeface="Arial Narrow" charset="0"/>
              </a:rPr>
              <a:t>Clive R. </a:t>
            </a:r>
            <a:r>
              <a:rPr lang="en-GB" sz="850" dirty="0" err="1">
                <a:solidFill>
                  <a:prstClr val="black"/>
                </a:solidFill>
                <a:latin typeface="Arial Narrow" charset="0"/>
                <a:ea typeface="Arial Narrow" charset="0"/>
                <a:cs typeface="Arial Narrow" charset="0"/>
              </a:rPr>
              <a:t>Pullinger</a:t>
            </a:r>
            <a:r>
              <a:rPr lang="en-GB" sz="850" dirty="0">
                <a:solidFill>
                  <a:prstClr val="black"/>
                </a:solidFill>
                <a:latin typeface="Arial Narrow" charset="0"/>
                <a:ea typeface="Arial Narrow" charset="0"/>
                <a:cs typeface="Arial Narrow" charset="0"/>
              </a:rPr>
              <a:t>, </a:t>
            </a:r>
          </a:p>
          <a:p>
            <a:pPr>
              <a:defRPr/>
            </a:pPr>
            <a:r>
              <a:rPr lang="en-GB" sz="850" dirty="0">
                <a:solidFill>
                  <a:prstClr val="black"/>
                </a:solidFill>
                <a:latin typeface="Arial Narrow" charset="0"/>
                <a:ea typeface="Arial Narrow" charset="0"/>
                <a:cs typeface="Arial Narrow" charset="0"/>
              </a:rPr>
              <a:t>Jasper </a:t>
            </a:r>
            <a:r>
              <a:rPr lang="en-GB" sz="850" dirty="0" err="1">
                <a:solidFill>
                  <a:prstClr val="black"/>
                </a:solidFill>
                <a:latin typeface="Arial Narrow" charset="0"/>
                <a:ea typeface="Arial Narrow" charset="0"/>
                <a:cs typeface="Arial Narrow" charset="0"/>
              </a:rPr>
              <a:t>Rine</a:t>
            </a:r>
            <a:r>
              <a:rPr lang="en-GB" sz="850" dirty="0">
                <a:solidFill>
                  <a:prstClr val="black"/>
                </a:solidFill>
                <a:latin typeface="Arial Narrow" charset="0"/>
                <a:ea typeface="Arial Narrow" charset="0"/>
                <a:cs typeface="Arial Narrow" charset="0"/>
              </a:rPr>
              <a:t>, </a:t>
            </a:r>
          </a:p>
          <a:p>
            <a:pPr>
              <a:defRPr/>
            </a:pPr>
            <a:r>
              <a:rPr lang="en-GB" sz="850" dirty="0">
                <a:solidFill>
                  <a:prstClr val="black"/>
                </a:solidFill>
                <a:latin typeface="Arial Narrow" charset="0"/>
                <a:ea typeface="Arial Narrow" charset="0"/>
                <a:cs typeface="Arial Narrow" charset="0"/>
              </a:rPr>
              <a:t>Frederick Roth, </a:t>
            </a:r>
          </a:p>
          <a:p>
            <a:pPr>
              <a:defRPr/>
            </a:pPr>
            <a:r>
              <a:rPr lang="en-GB" sz="850" dirty="0" err="1">
                <a:solidFill>
                  <a:prstClr val="black"/>
                </a:solidFill>
                <a:latin typeface="Arial Narrow" charset="0"/>
                <a:ea typeface="Arial Narrow" charset="0"/>
                <a:cs typeface="Arial Narrow" charset="0"/>
              </a:rPr>
              <a:t>Pardis</a:t>
            </a:r>
            <a:r>
              <a:rPr lang="en-GB" sz="850" dirty="0">
                <a:solidFill>
                  <a:prstClr val="black"/>
                </a:solidFill>
                <a:latin typeface="Arial Narrow" charset="0"/>
                <a:ea typeface="Arial Narrow" charset="0"/>
                <a:cs typeface="Arial Narrow" charset="0"/>
              </a:rPr>
              <a:t> </a:t>
            </a:r>
            <a:r>
              <a:rPr lang="en-GB" sz="850" dirty="0" err="1">
                <a:solidFill>
                  <a:prstClr val="black"/>
                </a:solidFill>
                <a:latin typeface="Arial Narrow" charset="0"/>
                <a:ea typeface="Arial Narrow" charset="0"/>
                <a:cs typeface="Arial Narrow" charset="0"/>
              </a:rPr>
              <a:t>Sabeti</a:t>
            </a:r>
            <a:r>
              <a:rPr lang="en-GB" sz="850" dirty="0">
                <a:solidFill>
                  <a:prstClr val="black"/>
                </a:solidFill>
                <a:latin typeface="Arial Narrow" charset="0"/>
                <a:ea typeface="Arial Narrow" charset="0"/>
                <a:cs typeface="Arial Narrow" charset="0"/>
              </a:rPr>
              <a:t>, </a:t>
            </a:r>
          </a:p>
          <a:p>
            <a:pPr>
              <a:defRPr/>
            </a:pPr>
            <a:r>
              <a:rPr lang="en-GB" sz="850" dirty="0">
                <a:solidFill>
                  <a:prstClr val="black"/>
                </a:solidFill>
                <a:latin typeface="Arial Narrow" charset="0"/>
                <a:ea typeface="Arial Narrow" charset="0"/>
                <a:cs typeface="Arial Narrow" charset="0"/>
              </a:rPr>
              <a:t>Jeremy Sanford, </a:t>
            </a:r>
          </a:p>
          <a:p>
            <a:pPr>
              <a:defRPr/>
            </a:pPr>
            <a:r>
              <a:rPr lang="en-GB" sz="850" dirty="0">
                <a:solidFill>
                  <a:prstClr val="black"/>
                </a:solidFill>
                <a:latin typeface="Arial Narrow" charset="0"/>
                <a:ea typeface="Arial Narrow" charset="0"/>
                <a:cs typeface="Arial Narrow" charset="0"/>
              </a:rPr>
              <a:t>Maria C. </a:t>
            </a:r>
            <a:r>
              <a:rPr lang="en-GB" sz="850" dirty="0" err="1">
                <a:solidFill>
                  <a:prstClr val="black"/>
                </a:solidFill>
                <a:latin typeface="Arial Narrow" charset="0"/>
                <a:ea typeface="Arial Narrow" charset="0"/>
                <a:cs typeface="Arial Narrow" charset="0"/>
              </a:rPr>
              <a:t>Scaini</a:t>
            </a:r>
            <a:r>
              <a:rPr lang="en-GB" sz="850" dirty="0">
                <a:solidFill>
                  <a:prstClr val="black"/>
                </a:solidFill>
                <a:latin typeface="Arial Narrow" charset="0"/>
                <a:ea typeface="Arial Narrow" charset="0"/>
                <a:cs typeface="Arial Narrow" charset="0"/>
              </a:rPr>
              <a:t>, </a:t>
            </a:r>
          </a:p>
          <a:p>
            <a:pPr>
              <a:defRPr/>
            </a:pPr>
            <a:r>
              <a:rPr lang="en-GB" sz="850" dirty="0">
                <a:solidFill>
                  <a:prstClr val="black"/>
                </a:solidFill>
                <a:latin typeface="Arial Narrow" charset="0"/>
                <a:ea typeface="Arial Narrow" charset="0"/>
                <a:cs typeface="Arial Narrow" charset="0"/>
              </a:rPr>
              <a:t>Nicole Schmitt, </a:t>
            </a:r>
          </a:p>
          <a:p>
            <a:pPr>
              <a:defRPr/>
            </a:pPr>
            <a:r>
              <a:rPr lang="en-GB" sz="850" dirty="0">
                <a:solidFill>
                  <a:prstClr val="black"/>
                </a:solidFill>
                <a:latin typeface="Arial Narrow" charset="0"/>
                <a:ea typeface="Arial Narrow" charset="0"/>
                <a:cs typeface="Arial Narrow" charset="0"/>
              </a:rPr>
              <a:t>Jay </a:t>
            </a:r>
            <a:r>
              <a:rPr lang="en-GB" sz="850" dirty="0" err="1">
                <a:solidFill>
                  <a:prstClr val="black"/>
                </a:solidFill>
                <a:latin typeface="Arial Narrow" charset="0"/>
                <a:ea typeface="Arial Narrow" charset="0"/>
                <a:cs typeface="Arial Narrow" charset="0"/>
              </a:rPr>
              <a:t>Shendure</a:t>
            </a:r>
            <a:r>
              <a:rPr lang="en-GB" sz="850" dirty="0">
                <a:solidFill>
                  <a:prstClr val="black"/>
                </a:solidFill>
                <a:latin typeface="Arial Narrow" charset="0"/>
                <a:ea typeface="Arial Narrow" charset="0"/>
                <a:cs typeface="Arial Narrow" charset="0"/>
              </a:rPr>
              <a:t>, </a:t>
            </a:r>
          </a:p>
          <a:p>
            <a:pPr>
              <a:defRPr/>
            </a:pPr>
            <a:r>
              <a:rPr lang="en-GB" sz="850" dirty="0">
                <a:solidFill>
                  <a:prstClr val="black"/>
                </a:solidFill>
                <a:latin typeface="Arial Narrow" charset="0"/>
                <a:ea typeface="Arial Narrow" charset="0"/>
                <a:cs typeface="Arial Narrow" charset="0"/>
              </a:rPr>
              <a:t>Molly Sheridan, </a:t>
            </a:r>
          </a:p>
          <a:p>
            <a:pPr>
              <a:defRPr/>
            </a:pPr>
            <a:r>
              <a:rPr lang="en-GB" sz="850" dirty="0">
                <a:solidFill>
                  <a:prstClr val="black"/>
                </a:solidFill>
                <a:latin typeface="Arial Narrow" charset="0"/>
                <a:ea typeface="Arial Narrow" charset="0"/>
                <a:cs typeface="Arial Narrow" charset="0"/>
              </a:rPr>
              <a:t>Michael Snyder, </a:t>
            </a:r>
          </a:p>
          <a:p>
            <a:pPr>
              <a:defRPr/>
            </a:pPr>
            <a:r>
              <a:rPr lang="en-GB" sz="850" dirty="0">
                <a:solidFill>
                  <a:prstClr val="black"/>
                </a:solidFill>
                <a:latin typeface="Arial Narrow" charset="0"/>
                <a:ea typeface="Arial Narrow" charset="0"/>
                <a:cs typeface="Arial Narrow" charset="0"/>
              </a:rPr>
              <a:t>Tim Sterne-</a:t>
            </a:r>
            <a:r>
              <a:rPr lang="en-GB" sz="850" dirty="0" err="1">
                <a:solidFill>
                  <a:prstClr val="black"/>
                </a:solidFill>
                <a:latin typeface="Arial Narrow" charset="0"/>
                <a:ea typeface="Arial Narrow" charset="0"/>
                <a:cs typeface="Arial Narrow" charset="0"/>
              </a:rPr>
              <a:t>Weiler</a:t>
            </a:r>
            <a:r>
              <a:rPr lang="en-GB" sz="850" dirty="0">
                <a:solidFill>
                  <a:prstClr val="black"/>
                </a:solidFill>
                <a:latin typeface="Arial Narrow" charset="0"/>
                <a:ea typeface="Arial Narrow" charset="0"/>
                <a:cs typeface="Arial Narrow" charset="0"/>
              </a:rPr>
              <a:t>, </a:t>
            </a:r>
          </a:p>
          <a:p>
            <a:pPr>
              <a:defRPr/>
            </a:pPr>
            <a:r>
              <a:rPr lang="en-GB" sz="850" dirty="0">
                <a:solidFill>
                  <a:prstClr val="black"/>
                </a:solidFill>
                <a:latin typeface="Arial Narrow" charset="0"/>
                <a:ea typeface="Arial Narrow" charset="0"/>
                <a:cs typeface="Arial Narrow" charset="0"/>
              </a:rPr>
              <a:t>Paul L. F. Tang, </a:t>
            </a:r>
          </a:p>
          <a:p>
            <a:pPr>
              <a:defRPr/>
            </a:pPr>
            <a:r>
              <a:rPr lang="en-GB" sz="850" dirty="0">
                <a:solidFill>
                  <a:prstClr val="black"/>
                </a:solidFill>
                <a:latin typeface="Arial Narrow" charset="0"/>
                <a:ea typeface="Arial Narrow" charset="0"/>
                <a:cs typeface="Arial Narrow" charset="0"/>
              </a:rPr>
              <a:t>Sean </a:t>
            </a:r>
            <a:r>
              <a:rPr lang="en-GB" sz="850" dirty="0" err="1">
                <a:solidFill>
                  <a:prstClr val="black"/>
                </a:solidFill>
                <a:latin typeface="Arial Narrow" charset="0"/>
                <a:ea typeface="Arial Narrow" charset="0"/>
                <a:cs typeface="Arial Narrow" charset="0"/>
              </a:rPr>
              <a:t>Tavtigian</a:t>
            </a:r>
            <a:r>
              <a:rPr lang="en-GB" sz="850" dirty="0">
                <a:solidFill>
                  <a:prstClr val="black"/>
                </a:solidFill>
                <a:latin typeface="Arial Narrow" charset="0"/>
                <a:ea typeface="Arial Narrow" charset="0"/>
                <a:cs typeface="Arial Narrow" charset="0"/>
              </a:rPr>
              <a:t>, </a:t>
            </a:r>
          </a:p>
          <a:p>
            <a:pPr>
              <a:defRPr/>
            </a:pPr>
            <a:r>
              <a:rPr lang="en-GB" sz="850" dirty="0">
                <a:solidFill>
                  <a:prstClr val="black"/>
                </a:solidFill>
                <a:latin typeface="Arial Narrow" charset="0"/>
                <a:ea typeface="Arial Narrow" charset="0"/>
                <a:cs typeface="Arial Narrow" charset="0"/>
              </a:rPr>
              <a:t>Ryan </a:t>
            </a:r>
            <a:r>
              <a:rPr lang="en-GB" sz="850" dirty="0" err="1">
                <a:solidFill>
                  <a:prstClr val="black"/>
                </a:solidFill>
                <a:latin typeface="Arial Narrow" charset="0"/>
                <a:ea typeface="Arial Narrow" charset="0"/>
                <a:cs typeface="Arial Narrow" charset="0"/>
              </a:rPr>
              <a:t>Tewhey</a:t>
            </a:r>
            <a:r>
              <a:rPr lang="en-GB" sz="850" dirty="0">
                <a:solidFill>
                  <a:prstClr val="black"/>
                </a:solidFill>
                <a:latin typeface="Arial Narrow" charset="0"/>
                <a:ea typeface="Arial Narrow" charset="0"/>
                <a:cs typeface="Arial Narrow" charset="0"/>
              </a:rPr>
              <a:t>, </a:t>
            </a:r>
          </a:p>
          <a:p>
            <a:pPr>
              <a:defRPr/>
            </a:pPr>
            <a:r>
              <a:rPr lang="en-GB" sz="850" dirty="0">
                <a:solidFill>
                  <a:prstClr val="black"/>
                </a:solidFill>
                <a:latin typeface="Arial Narrow" charset="0"/>
                <a:ea typeface="Arial Narrow" charset="0"/>
                <a:cs typeface="Arial Narrow" charset="0"/>
              </a:rPr>
              <a:t>Silvio C. E. </a:t>
            </a:r>
            <a:r>
              <a:rPr lang="en-GB" sz="850" dirty="0" err="1">
                <a:solidFill>
                  <a:prstClr val="black"/>
                </a:solidFill>
                <a:latin typeface="Arial Narrow" charset="0"/>
                <a:ea typeface="Arial Narrow" charset="0"/>
                <a:cs typeface="Arial Narrow" charset="0"/>
              </a:rPr>
              <a:t>Tosatto</a:t>
            </a:r>
            <a:r>
              <a:rPr lang="en-GB" sz="850" dirty="0">
                <a:solidFill>
                  <a:prstClr val="black"/>
                </a:solidFill>
                <a:latin typeface="Arial Narrow" charset="0"/>
                <a:ea typeface="Arial Narrow" charset="0"/>
                <a:cs typeface="Arial Narrow" charset="0"/>
              </a:rPr>
              <a:t>, </a:t>
            </a:r>
          </a:p>
          <a:p>
            <a:pPr>
              <a:defRPr/>
            </a:pPr>
            <a:r>
              <a:rPr lang="en-GB" sz="850" dirty="0" err="1">
                <a:solidFill>
                  <a:prstClr val="black"/>
                </a:solidFill>
                <a:latin typeface="Arial Narrow" charset="0"/>
                <a:ea typeface="Arial Narrow" charset="0"/>
                <a:cs typeface="Arial Narrow" charset="0"/>
              </a:rPr>
              <a:t>Jochen</a:t>
            </a:r>
            <a:r>
              <a:rPr lang="en-GB" sz="850" dirty="0">
                <a:solidFill>
                  <a:prstClr val="black"/>
                </a:solidFill>
                <a:latin typeface="Arial Narrow" charset="0"/>
                <a:ea typeface="Arial Narrow" charset="0"/>
                <a:cs typeface="Arial Narrow" charset="0"/>
              </a:rPr>
              <a:t> </a:t>
            </a:r>
            <a:r>
              <a:rPr lang="en-GB" sz="850" dirty="0" err="1">
                <a:solidFill>
                  <a:prstClr val="black"/>
                </a:solidFill>
                <a:latin typeface="Arial Narrow" charset="0"/>
                <a:ea typeface="Arial Narrow" charset="0"/>
                <a:cs typeface="Arial Narrow" charset="0"/>
              </a:rPr>
              <a:t>Weile</a:t>
            </a:r>
            <a:r>
              <a:rPr lang="en-GB" sz="850" dirty="0">
                <a:solidFill>
                  <a:prstClr val="black"/>
                </a:solidFill>
                <a:latin typeface="Arial Narrow" charset="0"/>
                <a:ea typeface="Arial Narrow" charset="0"/>
                <a:cs typeface="Arial Narrow" charset="0"/>
              </a:rPr>
              <a:t>, </a:t>
            </a:r>
          </a:p>
          <a:p>
            <a:pPr>
              <a:defRPr/>
            </a:pPr>
            <a:r>
              <a:rPr lang="en-GB" sz="850" dirty="0">
                <a:solidFill>
                  <a:prstClr val="black"/>
                </a:solidFill>
                <a:latin typeface="Arial Narrow" charset="0"/>
                <a:ea typeface="Arial Narrow" charset="0"/>
                <a:cs typeface="Arial Narrow" charset="0"/>
              </a:rPr>
              <a:t>G. Karen Yu, </a:t>
            </a:r>
          </a:p>
          <a:p>
            <a:pPr>
              <a:defRPr/>
            </a:pPr>
            <a:r>
              <a:rPr lang="en-GB" sz="850" dirty="0">
                <a:solidFill>
                  <a:prstClr val="black"/>
                </a:solidFill>
                <a:latin typeface="Arial Narrow" charset="0"/>
                <a:ea typeface="Arial Narrow" charset="0"/>
                <a:cs typeface="Arial Narrow" charset="0"/>
              </a:rPr>
              <a:t>Peter </a:t>
            </a:r>
            <a:r>
              <a:rPr lang="en-GB" sz="850" dirty="0" err="1">
                <a:solidFill>
                  <a:prstClr val="black"/>
                </a:solidFill>
                <a:latin typeface="Arial Narrow" charset="0"/>
                <a:ea typeface="Arial Narrow" charset="0"/>
                <a:cs typeface="Arial Narrow" charset="0"/>
              </a:rPr>
              <a:t>Zandi</a:t>
            </a:r>
            <a:r>
              <a:rPr lang="en-US" sz="850" dirty="0">
                <a:solidFill>
                  <a:prstClr val="black"/>
                </a:solidFill>
                <a:latin typeface="Arial Narrow" charset="0"/>
                <a:ea typeface="Arial Narrow" charset="0"/>
                <a:cs typeface="Arial Narrow" charset="0"/>
              </a:rPr>
              <a:t>.</a:t>
            </a:r>
            <a:r>
              <a:rPr lang="en-US" sz="850" b="1" u="sng" dirty="0">
                <a:solidFill>
                  <a:srgbClr val="000000"/>
                </a:solidFill>
                <a:latin typeface="Arial Narrow" charset="0"/>
                <a:ea typeface="Arial Narrow" charset="0"/>
                <a:cs typeface="Arial Narrow" charset="0"/>
              </a:rPr>
              <a:t> </a:t>
            </a:r>
          </a:p>
          <a:p>
            <a:pPr>
              <a:defRPr/>
            </a:pPr>
            <a:r>
              <a:rPr lang="en-US" sz="850" b="1" u="sng" dirty="0">
                <a:solidFill>
                  <a:srgbClr val="000000"/>
                </a:solidFill>
                <a:latin typeface="Arial Narrow" charset="0"/>
                <a:ea typeface="Arial Narrow" charset="0"/>
                <a:cs typeface="Arial Narrow" charset="0"/>
              </a:rPr>
              <a:t>Assessors</a:t>
            </a:r>
          </a:p>
          <a:p>
            <a:pPr>
              <a:defRPr/>
            </a:pPr>
            <a:r>
              <a:rPr lang="en-GB" sz="850" dirty="0" err="1">
                <a:solidFill>
                  <a:prstClr val="black"/>
                </a:solidFill>
                <a:latin typeface="Arial Narrow" charset="0"/>
                <a:ea typeface="Arial Narrow" charset="0"/>
                <a:cs typeface="Arial Narrow" charset="0"/>
              </a:rPr>
              <a:t>Aashish</a:t>
            </a:r>
            <a:r>
              <a:rPr lang="en-GB" sz="850" dirty="0">
                <a:solidFill>
                  <a:prstClr val="black"/>
                </a:solidFill>
                <a:latin typeface="Arial Narrow" charset="0"/>
                <a:ea typeface="Arial Narrow" charset="0"/>
                <a:cs typeface="Arial Narrow" charset="0"/>
              </a:rPr>
              <a:t> </a:t>
            </a:r>
            <a:r>
              <a:rPr lang="en-GB" sz="850" dirty="0" err="1">
                <a:solidFill>
                  <a:prstClr val="black"/>
                </a:solidFill>
                <a:latin typeface="Arial Narrow" charset="0"/>
                <a:ea typeface="Arial Narrow" charset="0"/>
                <a:cs typeface="Arial Narrow" charset="0"/>
              </a:rPr>
              <a:t>Adhikari</a:t>
            </a:r>
            <a:r>
              <a:rPr lang="en-GB" sz="850" dirty="0">
                <a:solidFill>
                  <a:prstClr val="black"/>
                </a:solidFill>
                <a:latin typeface="Arial Narrow" charset="0"/>
                <a:ea typeface="Arial Narrow" charset="0"/>
                <a:cs typeface="Arial Narrow" charset="0"/>
              </a:rPr>
              <a:t>, </a:t>
            </a:r>
          </a:p>
          <a:p>
            <a:pPr>
              <a:defRPr/>
            </a:pPr>
            <a:r>
              <a:rPr lang="en-GB" sz="850" dirty="0">
                <a:solidFill>
                  <a:prstClr val="black"/>
                </a:solidFill>
                <a:latin typeface="Arial Narrow" charset="0"/>
                <a:ea typeface="Arial Narrow" charset="0"/>
                <a:cs typeface="Arial Narrow" charset="0"/>
              </a:rPr>
              <a:t>Marco </a:t>
            </a:r>
            <a:r>
              <a:rPr lang="en-GB" sz="850" dirty="0" err="1">
                <a:solidFill>
                  <a:prstClr val="black"/>
                </a:solidFill>
                <a:latin typeface="Arial Narrow" charset="0"/>
                <a:ea typeface="Arial Narrow" charset="0"/>
                <a:cs typeface="Arial Narrow" charset="0"/>
              </a:rPr>
              <a:t>Carraro</a:t>
            </a:r>
            <a:r>
              <a:rPr lang="en-GB" sz="850" dirty="0">
                <a:solidFill>
                  <a:prstClr val="black"/>
                </a:solidFill>
                <a:latin typeface="Arial Narrow" charset="0"/>
                <a:ea typeface="Arial Narrow" charset="0"/>
                <a:cs typeface="Arial Narrow" charset="0"/>
              </a:rPr>
              <a:t>, </a:t>
            </a:r>
          </a:p>
          <a:p>
            <a:pPr>
              <a:defRPr/>
            </a:pPr>
            <a:r>
              <a:rPr lang="en-GB" sz="850" dirty="0">
                <a:solidFill>
                  <a:prstClr val="black"/>
                </a:solidFill>
                <a:latin typeface="Arial Narrow" charset="0"/>
                <a:ea typeface="Arial Narrow" charset="0"/>
                <a:cs typeface="Arial Narrow" charset="0"/>
              </a:rPr>
              <a:t>John-Marc </a:t>
            </a:r>
            <a:r>
              <a:rPr lang="en-GB" sz="850" dirty="0" err="1">
                <a:solidFill>
                  <a:prstClr val="black"/>
                </a:solidFill>
                <a:latin typeface="Arial Narrow" charset="0"/>
                <a:ea typeface="Arial Narrow" charset="0"/>
                <a:cs typeface="Arial Narrow" charset="0"/>
              </a:rPr>
              <a:t>Chandonia</a:t>
            </a:r>
            <a:r>
              <a:rPr lang="en-GB" sz="850" dirty="0">
                <a:solidFill>
                  <a:prstClr val="black"/>
                </a:solidFill>
                <a:latin typeface="Arial Narrow" charset="0"/>
                <a:ea typeface="Arial Narrow" charset="0"/>
                <a:cs typeface="Arial Narrow" charset="0"/>
              </a:rPr>
              <a:t>, </a:t>
            </a:r>
          </a:p>
          <a:p>
            <a:pPr>
              <a:defRPr/>
            </a:pPr>
            <a:r>
              <a:rPr lang="en-GB" sz="850" dirty="0" err="1">
                <a:solidFill>
                  <a:prstClr val="black"/>
                </a:solidFill>
                <a:latin typeface="Arial Narrow" charset="0"/>
                <a:ea typeface="Arial Narrow" charset="0"/>
                <a:cs typeface="Arial Narrow" charset="0"/>
              </a:rPr>
              <a:t>Rui</a:t>
            </a:r>
            <a:r>
              <a:rPr lang="en-GB" sz="850" dirty="0">
                <a:solidFill>
                  <a:prstClr val="black"/>
                </a:solidFill>
                <a:latin typeface="Arial Narrow" charset="0"/>
                <a:ea typeface="Arial Narrow" charset="0"/>
                <a:cs typeface="Arial Narrow" charset="0"/>
              </a:rPr>
              <a:t> Chen, </a:t>
            </a:r>
          </a:p>
          <a:p>
            <a:pPr>
              <a:defRPr/>
            </a:pPr>
            <a:r>
              <a:rPr lang="en-GB" sz="850" dirty="0">
                <a:solidFill>
                  <a:prstClr val="black"/>
                </a:solidFill>
                <a:latin typeface="Arial Narrow" charset="0"/>
                <a:ea typeface="Arial Narrow" charset="0"/>
                <a:cs typeface="Arial Narrow" charset="0"/>
              </a:rPr>
              <a:t>Wyatt T. Clark, </a:t>
            </a:r>
          </a:p>
          <a:p>
            <a:pPr>
              <a:defRPr/>
            </a:pPr>
            <a:r>
              <a:rPr lang="en-GB" sz="850" dirty="0">
                <a:solidFill>
                  <a:prstClr val="black"/>
                </a:solidFill>
                <a:latin typeface="Arial Narrow" charset="0"/>
                <a:ea typeface="Arial Narrow" charset="0"/>
                <a:cs typeface="Arial Narrow" charset="0"/>
              </a:rPr>
              <a:t>Roxana </a:t>
            </a:r>
            <a:r>
              <a:rPr lang="en-GB" sz="850" dirty="0" err="1">
                <a:solidFill>
                  <a:prstClr val="black"/>
                </a:solidFill>
                <a:latin typeface="Arial Narrow" charset="0"/>
                <a:ea typeface="Arial Narrow" charset="0"/>
                <a:cs typeface="Arial Narrow" charset="0"/>
              </a:rPr>
              <a:t>Daneshjou</a:t>
            </a:r>
            <a:r>
              <a:rPr lang="en-GB" sz="850" dirty="0">
                <a:solidFill>
                  <a:prstClr val="black"/>
                </a:solidFill>
                <a:latin typeface="Arial Narrow" charset="0"/>
                <a:ea typeface="Arial Narrow" charset="0"/>
                <a:cs typeface="Arial Narrow" charset="0"/>
              </a:rPr>
              <a:t>, </a:t>
            </a:r>
          </a:p>
          <a:p>
            <a:pPr>
              <a:defRPr/>
            </a:pPr>
            <a:r>
              <a:rPr lang="en-GB" sz="850" dirty="0">
                <a:solidFill>
                  <a:prstClr val="black"/>
                </a:solidFill>
                <a:latin typeface="Arial Narrow" charset="0"/>
                <a:ea typeface="Arial Narrow" charset="0"/>
                <a:cs typeface="Arial Narrow" charset="0"/>
              </a:rPr>
              <a:t>Roland </a:t>
            </a:r>
            <a:r>
              <a:rPr lang="en-GB" sz="850" dirty="0" err="1">
                <a:solidFill>
                  <a:prstClr val="black"/>
                </a:solidFill>
                <a:latin typeface="Arial Narrow" charset="0"/>
                <a:ea typeface="Arial Narrow" charset="0"/>
                <a:cs typeface="Arial Narrow" charset="0"/>
              </a:rPr>
              <a:t>Dunbrack</a:t>
            </a:r>
            <a:r>
              <a:rPr lang="en-GB" sz="850" dirty="0">
                <a:solidFill>
                  <a:prstClr val="black"/>
                </a:solidFill>
                <a:latin typeface="Arial Narrow" charset="0"/>
                <a:ea typeface="Arial Narrow" charset="0"/>
                <a:cs typeface="Arial Narrow" charset="0"/>
              </a:rPr>
              <a:t>, </a:t>
            </a:r>
          </a:p>
          <a:p>
            <a:pPr>
              <a:defRPr/>
            </a:pPr>
            <a:r>
              <a:rPr lang="en-GB" sz="850" dirty="0" err="1">
                <a:solidFill>
                  <a:prstClr val="black"/>
                </a:solidFill>
                <a:latin typeface="Arial Narrow" charset="0"/>
                <a:ea typeface="Arial Narrow" charset="0"/>
                <a:cs typeface="Arial Narrow" charset="0"/>
              </a:rPr>
              <a:t>Iddo</a:t>
            </a:r>
            <a:r>
              <a:rPr lang="en-GB" sz="850" dirty="0">
                <a:solidFill>
                  <a:prstClr val="black"/>
                </a:solidFill>
                <a:latin typeface="Arial Narrow" charset="0"/>
                <a:ea typeface="Arial Narrow" charset="0"/>
                <a:cs typeface="Arial Narrow" charset="0"/>
              </a:rPr>
              <a:t> Friedberg, </a:t>
            </a:r>
          </a:p>
          <a:p>
            <a:pPr>
              <a:defRPr/>
            </a:pPr>
            <a:r>
              <a:rPr lang="en-GB" sz="850" dirty="0">
                <a:solidFill>
                  <a:prstClr val="black"/>
                </a:solidFill>
                <a:latin typeface="Arial Narrow" charset="0"/>
                <a:ea typeface="Arial Narrow" charset="0"/>
                <a:cs typeface="Arial Narrow" charset="0"/>
              </a:rPr>
              <a:t>Gad Getz, </a:t>
            </a:r>
          </a:p>
          <a:p>
            <a:pPr>
              <a:defRPr/>
            </a:pPr>
            <a:r>
              <a:rPr lang="en-GB" sz="850" dirty="0">
                <a:solidFill>
                  <a:prstClr val="black"/>
                </a:solidFill>
                <a:latin typeface="Arial Narrow" charset="0"/>
                <a:ea typeface="Arial Narrow" charset="0"/>
                <a:cs typeface="Arial Narrow" charset="0"/>
              </a:rPr>
              <a:t>Nick </a:t>
            </a:r>
            <a:r>
              <a:rPr lang="en-GB" sz="850" dirty="0" err="1">
                <a:solidFill>
                  <a:prstClr val="black"/>
                </a:solidFill>
                <a:latin typeface="Arial Narrow" charset="0"/>
                <a:ea typeface="Arial Narrow" charset="0"/>
                <a:cs typeface="Arial Narrow" charset="0"/>
              </a:rPr>
              <a:t>Grishin</a:t>
            </a:r>
            <a:r>
              <a:rPr lang="en-GB" sz="850" dirty="0">
                <a:solidFill>
                  <a:prstClr val="black"/>
                </a:solidFill>
                <a:latin typeface="Arial Narrow" charset="0"/>
                <a:ea typeface="Arial Narrow" charset="0"/>
                <a:cs typeface="Arial Narrow" charset="0"/>
              </a:rPr>
              <a:t>, </a:t>
            </a:r>
          </a:p>
          <a:p>
            <a:pPr>
              <a:defRPr/>
            </a:pPr>
            <a:r>
              <a:rPr lang="en-GB" sz="850" dirty="0">
                <a:solidFill>
                  <a:prstClr val="black"/>
                </a:solidFill>
                <a:latin typeface="Arial Narrow" charset="0"/>
                <a:ea typeface="Arial Narrow" charset="0"/>
                <a:cs typeface="Arial Narrow" charset="0"/>
              </a:rPr>
              <a:t>Rachel </a:t>
            </a:r>
            <a:r>
              <a:rPr lang="en-GB" sz="850" dirty="0" err="1">
                <a:solidFill>
                  <a:prstClr val="black"/>
                </a:solidFill>
                <a:latin typeface="Arial Narrow" charset="0"/>
                <a:ea typeface="Arial Narrow" charset="0"/>
                <a:cs typeface="Arial Narrow" charset="0"/>
              </a:rPr>
              <a:t>Karchin</a:t>
            </a:r>
            <a:r>
              <a:rPr lang="en-GB" sz="850" dirty="0">
                <a:solidFill>
                  <a:prstClr val="black"/>
                </a:solidFill>
                <a:latin typeface="Arial Narrow" charset="0"/>
                <a:ea typeface="Arial Narrow" charset="0"/>
                <a:cs typeface="Arial Narrow" charset="0"/>
              </a:rPr>
              <a:t>, </a:t>
            </a:r>
          </a:p>
          <a:p>
            <a:pPr>
              <a:defRPr/>
            </a:pPr>
            <a:r>
              <a:rPr lang="en-GB" sz="850" dirty="0" err="1">
                <a:solidFill>
                  <a:prstClr val="black"/>
                </a:solidFill>
                <a:latin typeface="Arial Narrow" charset="0"/>
                <a:ea typeface="Arial Narrow" charset="0"/>
                <a:cs typeface="Arial Narrow" charset="0"/>
              </a:rPr>
              <a:t>Anat</a:t>
            </a:r>
            <a:r>
              <a:rPr lang="en-GB" sz="850" dirty="0">
                <a:solidFill>
                  <a:prstClr val="black"/>
                </a:solidFill>
                <a:latin typeface="Arial Narrow" charset="0"/>
                <a:ea typeface="Arial Narrow" charset="0"/>
                <a:cs typeface="Arial Narrow" charset="0"/>
              </a:rPr>
              <a:t> </a:t>
            </a:r>
            <a:r>
              <a:rPr lang="en-GB" sz="850" dirty="0" err="1">
                <a:solidFill>
                  <a:prstClr val="black"/>
                </a:solidFill>
                <a:latin typeface="Arial Narrow" charset="0"/>
                <a:ea typeface="Arial Narrow" charset="0"/>
                <a:cs typeface="Arial Narrow" charset="0"/>
              </a:rPr>
              <a:t>Kreimer</a:t>
            </a:r>
            <a:r>
              <a:rPr lang="en-GB" sz="850" dirty="0">
                <a:solidFill>
                  <a:prstClr val="black"/>
                </a:solidFill>
                <a:latin typeface="Arial Narrow" charset="0"/>
                <a:ea typeface="Arial Narrow" charset="0"/>
                <a:cs typeface="Arial Narrow" charset="0"/>
              </a:rPr>
              <a:t>, </a:t>
            </a:r>
          </a:p>
          <a:p>
            <a:pPr>
              <a:defRPr/>
            </a:pPr>
            <a:r>
              <a:rPr lang="en-GB" sz="850" dirty="0">
                <a:solidFill>
                  <a:prstClr val="black"/>
                </a:solidFill>
                <a:latin typeface="Arial Narrow" charset="0"/>
                <a:ea typeface="Arial Narrow" charset="0"/>
                <a:cs typeface="Arial Narrow" charset="0"/>
              </a:rPr>
              <a:t>Stephen. </a:t>
            </a:r>
            <a:r>
              <a:rPr lang="en-GB" sz="850" dirty="0" err="1">
                <a:solidFill>
                  <a:prstClr val="black"/>
                </a:solidFill>
                <a:latin typeface="Arial Narrow" charset="0"/>
                <a:ea typeface="Arial Narrow" charset="0"/>
                <a:cs typeface="Arial Narrow" charset="0"/>
              </a:rPr>
              <a:t>Meyn</a:t>
            </a:r>
            <a:r>
              <a:rPr lang="en-GB" sz="850" dirty="0">
                <a:solidFill>
                  <a:prstClr val="black"/>
                </a:solidFill>
                <a:latin typeface="Arial Narrow" charset="0"/>
                <a:ea typeface="Arial Narrow" charset="0"/>
                <a:cs typeface="Arial Narrow" charset="0"/>
              </a:rPr>
              <a:t>, </a:t>
            </a:r>
          </a:p>
          <a:p>
            <a:pPr>
              <a:defRPr/>
            </a:pPr>
            <a:r>
              <a:rPr lang="en-GB" sz="850" dirty="0">
                <a:solidFill>
                  <a:prstClr val="black"/>
                </a:solidFill>
                <a:latin typeface="Arial Narrow" charset="0"/>
                <a:ea typeface="Arial Narrow" charset="0"/>
                <a:cs typeface="Arial Narrow" charset="0"/>
              </a:rPr>
              <a:t>Sean D. Mooney, </a:t>
            </a:r>
          </a:p>
          <a:p>
            <a:pPr>
              <a:defRPr/>
            </a:pPr>
            <a:r>
              <a:rPr lang="en-GB" sz="850" dirty="0">
                <a:solidFill>
                  <a:prstClr val="black"/>
                </a:solidFill>
                <a:latin typeface="Arial Narrow" charset="0"/>
                <a:ea typeface="Arial Narrow" charset="0"/>
                <a:cs typeface="Arial Narrow" charset="0"/>
              </a:rPr>
              <a:t>Alexander A. Morgan, </a:t>
            </a:r>
          </a:p>
          <a:p>
            <a:pPr>
              <a:defRPr/>
            </a:pPr>
            <a:r>
              <a:rPr lang="en-GB" sz="850" dirty="0">
                <a:solidFill>
                  <a:prstClr val="black"/>
                </a:solidFill>
                <a:latin typeface="Arial Narrow" charset="0"/>
                <a:ea typeface="Arial Narrow" charset="0"/>
                <a:cs typeface="Arial Narrow" charset="0"/>
              </a:rPr>
              <a:t>John Moult, </a:t>
            </a:r>
          </a:p>
          <a:p>
            <a:pPr>
              <a:defRPr/>
            </a:pPr>
            <a:r>
              <a:rPr lang="en-GB" sz="850" dirty="0">
                <a:solidFill>
                  <a:prstClr val="black"/>
                </a:solidFill>
                <a:latin typeface="Arial Narrow" charset="0"/>
                <a:ea typeface="Arial Narrow" charset="0"/>
                <a:cs typeface="Arial Narrow" charset="0"/>
              </a:rPr>
              <a:t>Robert Nussbaum, </a:t>
            </a:r>
          </a:p>
          <a:p>
            <a:pPr>
              <a:defRPr/>
            </a:pPr>
            <a:r>
              <a:rPr lang="en-GB" sz="850" dirty="0">
                <a:solidFill>
                  <a:prstClr val="black"/>
                </a:solidFill>
                <a:latin typeface="Arial Narrow" charset="0"/>
                <a:ea typeface="Arial Narrow" charset="0"/>
                <a:cs typeface="Arial Narrow" charset="0"/>
              </a:rPr>
              <a:t>Jeremy Sanford, </a:t>
            </a:r>
          </a:p>
          <a:p>
            <a:pPr>
              <a:defRPr/>
            </a:pPr>
            <a:r>
              <a:rPr lang="en-GB" sz="850" dirty="0">
                <a:solidFill>
                  <a:prstClr val="black"/>
                </a:solidFill>
                <a:latin typeface="Arial Narrow" charset="0"/>
                <a:ea typeface="Arial Narrow" charset="0"/>
                <a:cs typeface="Arial Narrow" charset="0"/>
              </a:rPr>
              <a:t>David B. </a:t>
            </a:r>
            <a:r>
              <a:rPr lang="en-GB" sz="850" dirty="0" err="1">
                <a:solidFill>
                  <a:prstClr val="black"/>
                </a:solidFill>
                <a:latin typeface="Arial Narrow" charset="0"/>
                <a:ea typeface="Arial Narrow" charset="0"/>
                <a:cs typeface="Arial Narrow" charset="0"/>
              </a:rPr>
              <a:t>Searls</a:t>
            </a:r>
            <a:r>
              <a:rPr lang="en-GB" sz="850" dirty="0">
                <a:solidFill>
                  <a:prstClr val="black"/>
                </a:solidFill>
                <a:latin typeface="Arial Narrow" charset="0"/>
                <a:ea typeface="Arial Narrow" charset="0"/>
                <a:cs typeface="Arial Narrow" charset="0"/>
              </a:rPr>
              <a:t>, </a:t>
            </a:r>
          </a:p>
          <a:p>
            <a:pPr>
              <a:defRPr/>
            </a:pPr>
            <a:r>
              <a:rPr lang="en-GB" sz="850" dirty="0" err="1">
                <a:solidFill>
                  <a:prstClr val="black"/>
                </a:solidFill>
                <a:latin typeface="Arial Narrow" charset="0"/>
                <a:ea typeface="Arial Narrow" charset="0"/>
                <a:cs typeface="Arial Narrow" charset="0"/>
              </a:rPr>
              <a:t>Artem</a:t>
            </a:r>
            <a:r>
              <a:rPr lang="en-GB" sz="850" dirty="0">
                <a:solidFill>
                  <a:prstClr val="black"/>
                </a:solidFill>
                <a:latin typeface="Arial Narrow" charset="0"/>
                <a:ea typeface="Arial Narrow" charset="0"/>
                <a:cs typeface="Arial Narrow" charset="0"/>
              </a:rPr>
              <a:t> </a:t>
            </a:r>
            <a:r>
              <a:rPr lang="en-GB" sz="850" dirty="0" err="1">
                <a:solidFill>
                  <a:prstClr val="black"/>
                </a:solidFill>
                <a:latin typeface="Arial Narrow" charset="0"/>
                <a:ea typeface="Arial Narrow" charset="0"/>
                <a:cs typeface="Arial Narrow" charset="0"/>
              </a:rPr>
              <a:t>Sokolov</a:t>
            </a:r>
            <a:r>
              <a:rPr lang="en-GB" sz="850" dirty="0">
                <a:solidFill>
                  <a:prstClr val="black"/>
                </a:solidFill>
                <a:latin typeface="Arial Narrow" charset="0"/>
                <a:ea typeface="Arial Narrow" charset="0"/>
                <a:cs typeface="Arial Narrow" charset="0"/>
              </a:rPr>
              <a:t>, </a:t>
            </a:r>
          </a:p>
          <a:p>
            <a:pPr>
              <a:defRPr/>
            </a:pPr>
            <a:r>
              <a:rPr lang="en-GB" sz="850" dirty="0">
                <a:solidFill>
                  <a:prstClr val="black"/>
                </a:solidFill>
                <a:latin typeface="Arial Narrow" charset="0"/>
                <a:ea typeface="Arial Narrow" charset="0"/>
                <a:cs typeface="Arial Narrow" charset="0"/>
              </a:rPr>
              <a:t>Josh Stuart, </a:t>
            </a:r>
          </a:p>
          <a:p>
            <a:pPr>
              <a:defRPr/>
            </a:pPr>
            <a:r>
              <a:rPr lang="en-GB" sz="850" dirty="0" err="1">
                <a:solidFill>
                  <a:prstClr val="black"/>
                </a:solidFill>
                <a:latin typeface="Arial Narrow" charset="0"/>
                <a:ea typeface="Arial Narrow" charset="0"/>
                <a:cs typeface="Arial Narrow" charset="0"/>
              </a:rPr>
              <a:t>Shamil</a:t>
            </a:r>
            <a:r>
              <a:rPr lang="en-GB" sz="850" dirty="0">
                <a:solidFill>
                  <a:prstClr val="black"/>
                </a:solidFill>
                <a:latin typeface="Arial Narrow" charset="0"/>
                <a:ea typeface="Arial Narrow" charset="0"/>
                <a:cs typeface="Arial Narrow" charset="0"/>
              </a:rPr>
              <a:t> </a:t>
            </a:r>
            <a:r>
              <a:rPr lang="en-GB" sz="850" dirty="0" err="1">
                <a:solidFill>
                  <a:prstClr val="black"/>
                </a:solidFill>
                <a:latin typeface="Arial Narrow" charset="0"/>
                <a:ea typeface="Arial Narrow" charset="0"/>
                <a:cs typeface="Arial Narrow" charset="0"/>
              </a:rPr>
              <a:t>Sunyaev</a:t>
            </a:r>
            <a:r>
              <a:rPr lang="en-GB" sz="850" dirty="0">
                <a:solidFill>
                  <a:prstClr val="black"/>
                </a:solidFill>
                <a:latin typeface="Arial Narrow" charset="0"/>
                <a:ea typeface="Arial Narrow" charset="0"/>
                <a:cs typeface="Arial Narrow" charset="0"/>
              </a:rPr>
              <a:t>, </a:t>
            </a:r>
          </a:p>
          <a:p>
            <a:pPr>
              <a:defRPr/>
            </a:pPr>
            <a:r>
              <a:rPr lang="en-GB" sz="850" dirty="0">
                <a:solidFill>
                  <a:prstClr val="black"/>
                </a:solidFill>
                <a:latin typeface="Arial Narrow" charset="0"/>
                <a:ea typeface="Arial Narrow" charset="0"/>
                <a:cs typeface="Arial Narrow" charset="0"/>
              </a:rPr>
              <a:t>Sean </a:t>
            </a:r>
            <a:r>
              <a:rPr lang="en-GB" sz="850" dirty="0" err="1">
                <a:solidFill>
                  <a:prstClr val="black"/>
                </a:solidFill>
                <a:latin typeface="Arial Narrow" charset="0"/>
                <a:ea typeface="Arial Narrow" charset="0"/>
                <a:cs typeface="Arial Narrow" charset="0"/>
              </a:rPr>
              <a:t>Tavtigian</a:t>
            </a:r>
            <a:r>
              <a:rPr lang="en-GB" sz="850" dirty="0">
                <a:solidFill>
                  <a:prstClr val="black"/>
                </a:solidFill>
                <a:latin typeface="Arial Narrow" charset="0"/>
                <a:ea typeface="Arial Narrow" charset="0"/>
                <a:cs typeface="Arial Narrow" charset="0"/>
              </a:rPr>
              <a:t>, </a:t>
            </a:r>
          </a:p>
          <a:p>
            <a:pPr>
              <a:defRPr/>
            </a:pPr>
            <a:r>
              <a:rPr lang="en-GB" sz="850" dirty="0">
                <a:solidFill>
                  <a:prstClr val="black"/>
                </a:solidFill>
                <a:latin typeface="Arial Narrow" charset="0"/>
                <a:ea typeface="Arial Narrow" charset="0"/>
                <a:cs typeface="Arial Narrow" charset="0"/>
              </a:rPr>
              <a:t>Silvio C. E. </a:t>
            </a:r>
            <a:r>
              <a:rPr lang="en-GB" sz="850" dirty="0" err="1">
                <a:solidFill>
                  <a:prstClr val="black"/>
                </a:solidFill>
                <a:latin typeface="Arial Narrow" charset="0"/>
                <a:ea typeface="Arial Narrow" charset="0"/>
                <a:cs typeface="Arial Narrow" charset="0"/>
              </a:rPr>
              <a:t>Tosatto</a:t>
            </a:r>
            <a:r>
              <a:rPr lang="en-GB" sz="850" dirty="0">
                <a:solidFill>
                  <a:prstClr val="black"/>
                </a:solidFill>
                <a:latin typeface="Arial Narrow" charset="0"/>
                <a:ea typeface="Arial Narrow" charset="0"/>
                <a:cs typeface="Arial Narrow" charset="0"/>
              </a:rPr>
              <a:t>, </a:t>
            </a:r>
          </a:p>
          <a:p>
            <a:pPr>
              <a:defRPr/>
            </a:pPr>
            <a:r>
              <a:rPr lang="en-GB" sz="850" dirty="0" err="1">
                <a:solidFill>
                  <a:prstClr val="black"/>
                </a:solidFill>
                <a:latin typeface="Arial Narrow" charset="0"/>
                <a:ea typeface="Arial Narrow" charset="0"/>
                <a:cs typeface="Arial Narrow" charset="0"/>
              </a:rPr>
              <a:t>Qifang</a:t>
            </a:r>
            <a:r>
              <a:rPr lang="en-GB" sz="850" dirty="0">
                <a:solidFill>
                  <a:prstClr val="black"/>
                </a:solidFill>
                <a:latin typeface="Arial Narrow" charset="0"/>
                <a:ea typeface="Arial Narrow" charset="0"/>
                <a:cs typeface="Arial Narrow" charset="0"/>
              </a:rPr>
              <a:t> Xu, </a:t>
            </a:r>
          </a:p>
          <a:p>
            <a:pPr>
              <a:defRPr/>
            </a:pPr>
            <a:r>
              <a:rPr lang="en-GB" sz="850" dirty="0" err="1">
                <a:solidFill>
                  <a:prstClr val="black"/>
                </a:solidFill>
                <a:latin typeface="Arial Narrow" charset="0"/>
                <a:ea typeface="Arial Narrow" charset="0"/>
                <a:cs typeface="Arial Narrow" charset="0"/>
              </a:rPr>
              <a:t>Nir</a:t>
            </a:r>
            <a:r>
              <a:rPr lang="en-GB" sz="850" dirty="0">
                <a:solidFill>
                  <a:prstClr val="black"/>
                </a:solidFill>
                <a:latin typeface="Arial Narrow" charset="0"/>
                <a:ea typeface="Arial Narrow" charset="0"/>
                <a:cs typeface="Arial Narrow" charset="0"/>
              </a:rPr>
              <a:t> Yosef</a:t>
            </a:r>
            <a:endParaRPr lang="en-US" sz="850" dirty="0">
              <a:solidFill>
                <a:prstClr val="black"/>
              </a:solidFill>
              <a:latin typeface="Arial Narrow" charset="0"/>
              <a:ea typeface="Arial Narrow" charset="0"/>
              <a:cs typeface="Arial Narrow" charset="0"/>
            </a:endParaRPr>
          </a:p>
          <a:p>
            <a:pPr>
              <a:defRPr/>
            </a:pPr>
            <a:endParaRPr lang="en-GB" sz="850" dirty="0">
              <a:solidFill>
                <a:prstClr val="black"/>
              </a:solidFill>
              <a:latin typeface="Arial Narrow" charset="0"/>
              <a:ea typeface="Arial Narrow" charset="0"/>
              <a:cs typeface="Arial Narrow" charset="0"/>
            </a:endParaRPr>
          </a:p>
        </p:txBody>
      </p:sp>
      <p:sp>
        <p:nvSpPr>
          <p:cNvPr id="7" name="Rettangolo 6"/>
          <p:cNvSpPr/>
          <p:nvPr/>
        </p:nvSpPr>
        <p:spPr>
          <a:xfrm>
            <a:off x="1958818" y="5241220"/>
            <a:ext cx="1964391" cy="992579"/>
          </a:xfrm>
          <a:prstGeom prst="rect">
            <a:avLst/>
          </a:prstGeom>
          <a:noFill/>
        </p:spPr>
        <p:txBody>
          <a:bodyPr wrap="square" lIns="68580" tIns="34290" rIns="68580" bIns="34290">
            <a:spAutoFit/>
          </a:bodyPr>
          <a:lstStyle/>
          <a:p>
            <a:pPr algn="ctr">
              <a:defRPr/>
            </a:pPr>
            <a:r>
              <a:rPr lang="it-IT" sz="3000" b="1" dirty="0">
                <a:ln w="22225">
                  <a:solidFill>
                    <a:srgbClr val="00B050"/>
                  </a:solidFill>
                  <a:prstDash val="solid"/>
                </a:ln>
                <a:solidFill>
                  <a:srgbClr val="70AD47">
                    <a:lumMod val="20000"/>
                    <a:lumOff val="80000"/>
                  </a:srgbClr>
                </a:solidFill>
                <a:latin typeface="Arial Narrow" charset="0"/>
                <a:ea typeface="Arial Narrow" charset="0"/>
                <a:cs typeface="Arial Narrow" charset="0"/>
              </a:rPr>
              <a:t>Join </a:t>
            </a:r>
          </a:p>
          <a:p>
            <a:pPr algn="ctr">
              <a:defRPr/>
            </a:pPr>
            <a:r>
              <a:rPr lang="it-IT" sz="3000" b="1" dirty="0">
                <a:ln w="22225">
                  <a:solidFill>
                    <a:srgbClr val="00B050"/>
                  </a:solidFill>
                  <a:prstDash val="solid"/>
                </a:ln>
                <a:solidFill>
                  <a:srgbClr val="70AD47">
                    <a:lumMod val="20000"/>
                    <a:lumOff val="80000"/>
                  </a:srgbClr>
                </a:solidFill>
                <a:latin typeface="Arial Narrow" charset="0"/>
                <a:ea typeface="Arial Narrow" charset="0"/>
                <a:cs typeface="Arial Narrow" charset="0"/>
              </a:rPr>
              <a:t>CAGI 6!</a:t>
            </a:r>
          </a:p>
        </p:txBody>
      </p:sp>
      <p:sp>
        <p:nvSpPr>
          <p:cNvPr id="209" name="CasellaDiTesto 208"/>
          <p:cNvSpPr txBox="1"/>
          <p:nvPr/>
        </p:nvSpPr>
        <p:spPr>
          <a:xfrm>
            <a:off x="3531837" y="836713"/>
            <a:ext cx="1292382" cy="1802543"/>
          </a:xfrm>
          <a:prstGeom prst="rect">
            <a:avLst/>
          </a:prstGeom>
          <a:noFill/>
        </p:spPr>
        <p:txBody>
          <a:bodyPr wrap="square" numCol="1" rtlCol="0">
            <a:noAutofit/>
          </a:bodyPr>
          <a:lstStyle/>
          <a:p>
            <a:pPr fontAlgn="base">
              <a:spcBef>
                <a:spcPct val="0"/>
              </a:spcBef>
              <a:spcAft>
                <a:spcPct val="0"/>
              </a:spcAft>
              <a:defRPr/>
            </a:pPr>
            <a:endParaRPr lang="en-US" sz="300" b="1" u="sng" dirty="0">
              <a:solidFill>
                <a:prstClr val="black"/>
              </a:solidFill>
              <a:latin typeface="Arial Narrow" charset="0"/>
              <a:ea typeface="Arial Narrow" charset="0"/>
              <a:cs typeface="Arial Narrow" charset="0"/>
            </a:endParaRPr>
          </a:p>
          <a:p>
            <a:pPr fontAlgn="base">
              <a:spcBef>
                <a:spcPct val="0"/>
              </a:spcBef>
              <a:spcAft>
                <a:spcPct val="0"/>
              </a:spcAft>
              <a:defRPr/>
            </a:pPr>
            <a:r>
              <a:rPr lang="en-US" sz="850" b="1" u="sng" dirty="0">
                <a:solidFill>
                  <a:prstClr val="black"/>
                </a:solidFill>
                <a:latin typeface="Arial Narrow" charset="0"/>
                <a:ea typeface="Arial Narrow" charset="0"/>
                <a:cs typeface="Arial Narrow" charset="0"/>
              </a:rPr>
              <a:t>Scientific Council</a:t>
            </a:r>
          </a:p>
          <a:p>
            <a:pPr fontAlgn="base">
              <a:spcBef>
                <a:spcPct val="0"/>
              </a:spcBef>
              <a:spcAft>
                <a:spcPct val="0"/>
              </a:spcAft>
              <a:defRPr/>
            </a:pPr>
            <a:r>
              <a:rPr lang="en-US" sz="850" dirty="0">
                <a:solidFill>
                  <a:prstClr val="black"/>
                </a:solidFill>
                <a:latin typeface="Arial Narrow" charset="0"/>
                <a:ea typeface="Arial Narrow" charset="0"/>
                <a:cs typeface="Arial Narrow" charset="0"/>
              </a:rPr>
              <a:t>Patricia Babbitt, </a:t>
            </a:r>
          </a:p>
          <a:p>
            <a:pPr fontAlgn="base">
              <a:spcBef>
                <a:spcPct val="0"/>
              </a:spcBef>
              <a:spcAft>
                <a:spcPct val="0"/>
              </a:spcAft>
              <a:defRPr/>
            </a:pPr>
            <a:r>
              <a:rPr lang="en-US" sz="850" dirty="0" err="1">
                <a:solidFill>
                  <a:prstClr val="black"/>
                </a:solidFill>
                <a:latin typeface="Arial Narrow" charset="0"/>
                <a:ea typeface="Arial Narrow" charset="0"/>
                <a:cs typeface="Arial Narrow" charset="0"/>
              </a:rPr>
              <a:t>Atul</a:t>
            </a:r>
            <a:r>
              <a:rPr lang="en-US" sz="850" dirty="0">
                <a:solidFill>
                  <a:prstClr val="black"/>
                </a:solidFill>
                <a:latin typeface="Arial Narrow" charset="0"/>
                <a:ea typeface="Arial Narrow" charset="0"/>
                <a:cs typeface="Arial Narrow" charset="0"/>
              </a:rPr>
              <a:t> Butte, </a:t>
            </a:r>
          </a:p>
          <a:p>
            <a:pPr fontAlgn="base">
              <a:spcBef>
                <a:spcPct val="0"/>
              </a:spcBef>
              <a:spcAft>
                <a:spcPct val="0"/>
              </a:spcAft>
              <a:defRPr/>
            </a:pPr>
            <a:r>
              <a:rPr lang="en-US" sz="850" dirty="0">
                <a:solidFill>
                  <a:prstClr val="black"/>
                </a:solidFill>
                <a:latin typeface="Arial Narrow" charset="0"/>
                <a:ea typeface="Arial Narrow" charset="0"/>
                <a:cs typeface="Arial Narrow" charset="0"/>
              </a:rPr>
              <a:t>Garry Cutting, </a:t>
            </a:r>
          </a:p>
          <a:p>
            <a:pPr fontAlgn="base">
              <a:spcBef>
                <a:spcPct val="0"/>
              </a:spcBef>
              <a:spcAft>
                <a:spcPct val="0"/>
              </a:spcAft>
              <a:defRPr/>
            </a:pPr>
            <a:r>
              <a:rPr lang="en-US" sz="850" dirty="0">
                <a:solidFill>
                  <a:prstClr val="black"/>
                </a:solidFill>
                <a:latin typeface="Arial Narrow" charset="0"/>
                <a:ea typeface="Arial Narrow" charset="0"/>
                <a:cs typeface="Arial Narrow" charset="0"/>
              </a:rPr>
              <a:t>Laura </a:t>
            </a:r>
            <a:r>
              <a:rPr lang="en-US" sz="850" dirty="0" err="1">
                <a:solidFill>
                  <a:prstClr val="black"/>
                </a:solidFill>
                <a:latin typeface="Arial Narrow" charset="0"/>
                <a:ea typeface="Arial Narrow" charset="0"/>
                <a:cs typeface="Arial Narrow" charset="0"/>
              </a:rPr>
              <a:t>Elnitski</a:t>
            </a:r>
            <a:r>
              <a:rPr lang="en-US" sz="850" dirty="0">
                <a:solidFill>
                  <a:prstClr val="black"/>
                </a:solidFill>
                <a:latin typeface="Arial Narrow" charset="0"/>
                <a:ea typeface="Arial Narrow" charset="0"/>
                <a:cs typeface="Arial Narrow" charset="0"/>
              </a:rPr>
              <a:t>, </a:t>
            </a:r>
          </a:p>
          <a:p>
            <a:pPr fontAlgn="base">
              <a:spcBef>
                <a:spcPct val="0"/>
              </a:spcBef>
              <a:spcAft>
                <a:spcPct val="0"/>
              </a:spcAft>
              <a:defRPr/>
            </a:pPr>
            <a:r>
              <a:rPr lang="en-US" sz="850" dirty="0">
                <a:solidFill>
                  <a:prstClr val="black"/>
                </a:solidFill>
                <a:latin typeface="Arial Narrow" charset="0"/>
                <a:ea typeface="Arial Narrow" charset="0"/>
                <a:cs typeface="Arial Narrow" charset="0"/>
              </a:rPr>
              <a:t>Reece Hart, </a:t>
            </a:r>
          </a:p>
          <a:p>
            <a:pPr fontAlgn="base">
              <a:spcBef>
                <a:spcPct val="0"/>
              </a:spcBef>
              <a:spcAft>
                <a:spcPct val="0"/>
              </a:spcAft>
              <a:defRPr/>
            </a:pPr>
            <a:r>
              <a:rPr lang="en-US" sz="850" dirty="0">
                <a:solidFill>
                  <a:prstClr val="black"/>
                </a:solidFill>
                <a:latin typeface="Arial Narrow" charset="0"/>
                <a:ea typeface="Arial Narrow" charset="0"/>
                <a:cs typeface="Arial Narrow" charset="0"/>
              </a:rPr>
              <a:t>Ryan Hernandez, </a:t>
            </a:r>
          </a:p>
          <a:p>
            <a:pPr fontAlgn="base">
              <a:spcBef>
                <a:spcPct val="0"/>
              </a:spcBef>
              <a:spcAft>
                <a:spcPct val="0"/>
              </a:spcAft>
              <a:defRPr/>
            </a:pPr>
            <a:r>
              <a:rPr lang="en-US" sz="850" dirty="0">
                <a:solidFill>
                  <a:prstClr val="black"/>
                </a:solidFill>
                <a:latin typeface="Arial Narrow" charset="0"/>
                <a:ea typeface="Arial Narrow" charset="0"/>
                <a:cs typeface="Arial Narrow" charset="0"/>
              </a:rPr>
              <a:t>Rachel </a:t>
            </a:r>
            <a:r>
              <a:rPr lang="en-US" sz="850" dirty="0" err="1">
                <a:solidFill>
                  <a:prstClr val="black"/>
                </a:solidFill>
                <a:latin typeface="Arial Narrow" charset="0"/>
                <a:ea typeface="Arial Narrow" charset="0"/>
                <a:cs typeface="Arial Narrow" charset="0"/>
              </a:rPr>
              <a:t>Karchin</a:t>
            </a:r>
            <a:r>
              <a:rPr lang="en-US" sz="850" dirty="0">
                <a:solidFill>
                  <a:prstClr val="black"/>
                </a:solidFill>
                <a:latin typeface="Arial Narrow" charset="0"/>
                <a:ea typeface="Arial Narrow" charset="0"/>
                <a:cs typeface="Arial Narrow" charset="0"/>
              </a:rPr>
              <a:t>, </a:t>
            </a:r>
          </a:p>
          <a:p>
            <a:pPr fontAlgn="base">
              <a:spcBef>
                <a:spcPct val="0"/>
              </a:spcBef>
              <a:spcAft>
                <a:spcPct val="0"/>
              </a:spcAft>
              <a:defRPr/>
            </a:pPr>
            <a:r>
              <a:rPr lang="en-US" sz="850" dirty="0">
                <a:solidFill>
                  <a:prstClr val="black"/>
                </a:solidFill>
                <a:latin typeface="Arial Narrow" charset="0"/>
                <a:ea typeface="Arial Narrow" charset="0"/>
                <a:cs typeface="Arial Narrow" charset="0"/>
              </a:rPr>
              <a:t>Robert Nussbaum, </a:t>
            </a:r>
          </a:p>
          <a:p>
            <a:pPr fontAlgn="base">
              <a:spcBef>
                <a:spcPct val="0"/>
              </a:spcBef>
              <a:spcAft>
                <a:spcPct val="0"/>
              </a:spcAft>
              <a:defRPr/>
            </a:pPr>
            <a:r>
              <a:rPr lang="en-US" sz="850" dirty="0">
                <a:solidFill>
                  <a:prstClr val="black"/>
                </a:solidFill>
                <a:latin typeface="Arial Narrow" charset="0"/>
                <a:ea typeface="Arial Narrow" charset="0"/>
                <a:cs typeface="Arial Narrow" charset="0"/>
              </a:rPr>
              <a:t>Michael Snyder, </a:t>
            </a:r>
          </a:p>
          <a:p>
            <a:pPr fontAlgn="base">
              <a:spcBef>
                <a:spcPct val="0"/>
              </a:spcBef>
              <a:spcAft>
                <a:spcPct val="0"/>
              </a:spcAft>
              <a:defRPr/>
            </a:pPr>
            <a:r>
              <a:rPr lang="en-US" sz="850" dirty="0" err="1">
                <a:solidFill>
                  <a:prstClr val="black"/>
                </a:solidFill>
                <a:latin typeface="Arial Narrow" charset="0"/>
                <a:ea typeface="Arial Narrow" charset="0"/>
                <a:cs typeface="Arial Narrow" charset="0"/>
              </a:rPr>
              <a:t>Shamil</a:t>
            </a:r>
            <a:r>
              <a:rPr lang="en-US" sz="850" dirty="0">
                <a:solidFill>
                  <a:prstClr val="black"/>
                </a:solidFill>
                <a:latin typeface="Arial Narrow" charset="0"/>
                <a:ea typeface="Arial Narrow" charset="0"/>
                <a:cs typeface="Arial Narrow" charset="0"/>
              </a:rPr>
              <a:t> </a:t>
            </a:r>
            <a:r>
              <a:rPr lang="en-US" sz="850" dirty="0" err="1">
                <a:solidFill>
                  <a:prstClr val="black"/>
                </a:solidFill>
                <a:latin typeface="Arial Narrow" charset="0"/>
                <a:ea typeface="Arial Narrow" charset="0"/>
                <a:cs typeface="Arial Narrow" charset="0"/>
              </a:rPr>
              <a:t>Sunyaev</a:t>
            </a:r>
            <a:r>
              <a:rPr lang="en-US" sz="850" dirty="0">
                <a:solidFill>
                  <a:prstClr val="black"/>
                </a:solidFill>
                <a:latin typeface="Arial Narrow" charset="0"/>
                <a:ea typeface="Arial Narrow" charset="0"/>
                <a:cs typeface="Arial Narrow" charset="0"/>
              </a:rPr>
              <a:t>, </a:t>
            </a:r>
          </a:p>
          <a:p>
            <a:pPr fontAlgn="base">
              <a:spcBef>
                <a:spcPct val="0"/>
              </a:spcBef>
              <a:spcAft>
                <a:spcPct val="0"/>
              </a:spcAft>
              <a:defRPr/>
            </a:pPr>
            <a:r>
              <a:rPr lang="en-US" sz="850" dirty="0" err="1">
                <a:solidFill>
                  <a:prstClr val="black"/>
                </a:solidFill>
                <a:latin typeface="Arial Narrow" charset="0"/>
                <a:ea typeface="Arial Narrow" charset="0"/>
                <a:cs typeface="Arial Narrow" charset="0"/>
              </a:rPr>
              <a:t>Joris</a:t>
            </a:r>
            <a:r>
              <a:rPr lang="en-US" sz="850" dirty="0">
                <a:solidFill>
                  <a:prstClr val="black"/>
                </a:solidFill>
                <a:latin typeface="Arial Narrow" charset="0"/>
                <a:ea typeface="Arial Narrow" charset="0"/>
                <a:cs typeface="Arial Narrow" charset="0"/>
              </a:rPr>
              <a:t> </a:t>
            </a:r>
            <a:r>
              <a:rPr lang="en-US" sz="850" dirty="0" err="1">
                <a:solidFill>
                  <a:prstClr val="black"/>
                </a:solidFill>
                <a:latin typeface="Arial Narrow" charset="0"/>
                <a:ea typeface="Arial Narrow" charset="0"/>
                <a:cs typeface="Arial Narrow" charset="0"/>
              </a:rPr>
              <a:t>Veltman</a:t>
            </a:r>
            <a:r>
              <a:rPr lang="en-US" sz="850" dirty="0">
                <a:solidFill>
                  <a:prstClr val="black"/>
                </a:solidFill>
                <a:latin typeface="Arial Narrow" charset="0"/>
                <a:ea typeface="Arial Narrow" charset="0"/>
                <a:cs typeface="Arial Narrow" charset="0"/>
              </a:rPr>
              <a:t>, </a:t>
            </a:r>
          </a:p>
          <a:p>
            <a:pPr fontAlgn="base">
              <a:spcBef>
                <a:spcPct val="0"/>
              </a:spcBef>
              <a:spcAft>
                <a:spcPct val="0"/>
              </a:spcAft>
              <a:defRPr/>
            </a:pPr>
            <a:r>
              <a:rPr lang="en-US" sz="850" dirty="0" err="1">
                <a:solidFill>
                  <a:prstClr val="black"/>
                </a:solidFill>
                <a:latin typeface="Arial Narrow" charset="0"/>
                <a:ea typeface="Arial Narrow" charset="0"/>
                <a:cs typeface="Arial Narrow" charset="0"/>
              </a:rPr>
              <a:t>Liping</a:t>
            </a:r>
            <a:r>
              <a:rPr lang="en-US" sz="850" dirty="0">
                <a:solidFill>
                  <a:prstClr val="black"/>
                </a:solidFill>
                <a:latin typeface="Arial Narrow" charset="0"/>
                <a:ea typeface="Arial Narrow" charset="0"/>
                <a:cs typeface="Arial Narrow" charset="0"/>
              </a:rPr>
              <a:t> Wei</a:t>
            </a:r>
          </a:p>
        </p:txBody>
      </p:sp>
      <p:sp>
        <p:nvSpPr>
          <p:cNvPr id="6" name="CasellaDiTesto 5"/>
          <p:cNvSpPr txBox="1"/>
          <p:nvPr/>
        </p:nvSpPr>
        <p:spPr>
          <a:xfrm>
            <a:off x="13399698" y="1846053"/>
            <a:ext cx="184731" cy="369332"/>
          </a:xfrm>
          <a:prstGeom prst="rect">
            <a:avLst/>
          </a:prstGeom>
          <a:noFill/>
        </p:spPr>
        <p:txBody>
          <a:bodyPr wrap="none" rtlCol="0">
            <a:spAutoFit/>
          </a:bodyPr>
          <a:lstStyle/>
          <a:p>
            <a:pPr>
              <a:defRPr/>
            </a:pPr>
            <a:endParaRPr lang="en-US" dirty="0">
              <a:solidFill>
                <a:prstClr val="black"/>
              </a:solidFill>
              <a:latin typeface="Calibri" panose="020F0502020204030204"/>
            </a:endParaRPr>
          </a:p>
        </p:txBody>
      </p:sp>
      <p:sp>
        <p:nvSpPr>
          <p:cNvPr id="8" name="CasellaDiTesto 7"/>
          <p:cNvSpPr txBox="1"/>
          <p:nvPr/>
        </p:nvSpPr>
        <p:spPr>
          <a:xfrm>
            <a:off x="13044407" y="2789695"/>
            <a:ext cx="184731" cy="369332"/>
          </a:xfrm>
          <a:prstGeom prst="rect">
            <a:avLst/>
          </a:prstGeom>
          <a:noFill/>
        </p:spPr>
        <p:txBody>
          <a:bodyPr wrap="none" rtlCol="0">
            <a:spAutoFit/>
          </a:bodyPr>
          <a:lstStyle/>
          <a:p>
            <a:pPr>
              <a:defRPr/>
            </a:pPr>
            <a:endParaRPr lang="en-US" dirty="0">
              <a:solidFill>
                <a:prstClr val="black"/>
              </a:solidFill>
              <a:latin typeface="Calibri" panose="020F0502020204030204"/>
            </a:endParaRPr>
          </a:p>
        </p:txBody>
      </p:sp>
      <p:pic>
        <p:nvPicPr>
          <p:cNvPr id="9" name="Picture 8">
            <a:extLst>
              <a:ext uri="{FF2B5EF4-FFF2-40B4-BE49-F238E27FC236}">
                <a16:creationId xmlns:a16="http://schemas.microsoft.com/office/drawing/2014/main" id="{6CC464D3-2118-4145-B0B6-18919A1EFEA0}"/>
              </a:ext>
            </a:extLst>
          </p:cNvPr>
          <p:cNvPicPr>
            <a:picLocks noChangeAspect="1"/>
          </p:cNvPicPr>
          <p:nvPr/>
        </p:nvPicPr>
        <p:blipFill>
          <a:blip r:embed="rId96"/>
          <a:stretch>
            <a:fillRect/>
          </a:stretch>
        </p:blipFill>
        <p:spPr>
          <a:xfrm>
            <a:off x="3886201" y="404044"/>
            <a:ext cx="328029" cy="434156"/>
          </a:xfrm>
          <a:prstGeom prst="rect">
            <a:avLst/>
          </a:prstGeom>
        </p:spPr>
      </p:pic>
    </p:spTree>
    <p:extLst>
      <p:ext uri="{BB962C8B-B14F-4D97-AF65-F5344CB8AC3E}">
        <p14:creationId xmlns:p14="http://schemas.microsoft.com/office/powerpoint/2010/main" val="396150516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3901</TotalTime>
  <Words>3941</Words>
  <Application>Microsoft Macintosh PowerPoint</Application>
  <PresentationFormat>Widescreen</PresentationFormat>
  <Paragraphs>389</Paragraphs>
  <Slides>23</Slides>
  <Notes>22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23</vt:i4>
      </vt:variant>
    </vt:vector>
  </HeadingPairs>
  <TitlesOfParts>
    <vt:vector size="29" baseType="lpstr">
      <vt:lpstr>Arial</vt:lpstr>
      <vt:lpstr>Arial Narrow</vt:lpstr>
      <vt:lpstr>Calibri</vt:lpstr>
      <vt:lpstr>Calibri Light</vt:lpstr>
      <vt:lpstr>Trebuchet MS</vt:lpstr>
      <vt:lpstr>Office Theme</vt:lpstr>
      <vt:lpstr>CAGI slide pack guidelines I agree to my slides being used according to the following terms:  ______Tina Bakolitsa______</vt:lpstr>
      <vt:lpstr>CAGI and clinical variants Progress and missed opportunities</vt:lpstr>
      <vt:lpstr>Diagnostic variants: challenges to validation</vt:lpstr>
      <vt:lpstr>Fanconi anemia: 19 genes</vt:lpstr>
      <vt:lpstr>Johns Hopkins clinical panel challenge</vt:lpstr>
      <vt:lpstr>For the 43 cases where JHU reported a variant, one or more groups got the correct disease in 36 cases</vt:lpstr>
      <vt:lpstr>In most of those cases, predictors found the same variant(s) as JHU</vt:lpstr>
      <vt:lpstr>Even when JHU didn’t find a variant, at least one group predicted the disease class in majority of cases</vt:lpstr>
      <vt:lpstr>Novel variants</vt:lpstr>
      <vt:lpstr>The SickKids Challenges</vt:lpstr>
      <vt:lpstr>The SickKids Project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SickKids Challenges</dc:title>
  <dc:creator>Tina Bakolitsa</dc:creator>
  <cp:lastModifiedBy>Tina Bakolitsa</cp:lastModifiedBy>
  <cp:revision>142</cp:revision>
  <dcterms:created xsi:type="dcterms:W3CDTF">2019-12-04T14:32:02Z</dcterms:created>
  <dcterms:modified xsi:type="dcterms:W3CDTF">2019-12-08T17:48:26Z</dcterms:modified>
</cp:coreProperties>
</file>