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13" r:id="rId3"/>
    <p:sldId id="303" r:id="rId4"/>
    <p:sldId id="276" r:id="rId5"/>
    <p:sldId id="277" r:id="rId6"/>
    <p:sldId id="300" r:id="rId7"/>
    <p:sldId id="312" r:id="rId8"/>
    <p:sldId id="305" r:id="rId9"/>
    <p:sldId id="304" r:id="rId10"/>
    <p:sldId id="270" r:id="rId11"/>
    <p:sldId id="268" r:id="rId12"/>
    <p:sldId id="293" r:id="rId13"/>
    <p:sldId id="294" r:id="rId14"/>
    <p:sldId id="307" r:id="rId15"/>
    <p:sldId id="306" r:id="rId16"/>
    <p:sldId id="257" r:id="rId17"/>
    <p:sldId id="308" r:id="rId18"/>
    <p:sldId id="309" r:id="rId19"/>
    <p:sldId id="297" r:id="rId20"/>
    <p:sldId id="278" r:id="rId21"/>
    <p:sldId id="302" r:id="rId22"/>
    <p:sldId id="314" r:id="rId23"/>
    <p:sldId id="310" r:id="rId24"/>
    <p:sldId id="311" r:id="rId25"/>
    <p:sldId id="265" r:id="rId26"/>
    <p:sldId id="279" r:id="rId27"/>
    <p:sldId id="26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teveyAiry:Desktop:acmgbreakdow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506160259379303E-2"/>
          <c:y val="9.8812351543943036E-2"/>
          <c:w val="0.96555266327003197"/>
          <c:h val="0.73538631305291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 Black"/>
                    <a:cs typeface="Arial Black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Functional           data</c:v>
                </c:pt>
                <c:pt idx="1">
                  <c:v>Population          data</c:v>
                </c:pt>
                <c:pt idx="2">
                  <c:v>Other databases</c:v>
                </c:pt>
                <c:pt idx="3">
                  <c:v>Computational &amp; Predictive</c:v>
                </c:pt>
                <c:pt idx="4">
                  <c:v>Other data </c:v>
                </c:pt>
                <c:pt idx="5">
                  <c:v>Segregation</c:v>
                </c:pt>
                <c:pt idx="6">
                  <c:v>Allelic data</c:v>
                </c:pt>
                <c:pt idx="7">
                  <c:v>De novo data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0.48000000000000009</c:v>
                </c:pt>
                <c:pt idx="1">
                  <c:v>0.45</c:v>
                </c:pt>
                <c:pt idx="2">
                  <c:v>0.29000000000000009</c:v>
                </c:pt>
                <c:pt idx="3">
                  <c:v>0.16000000000000006</c:v>
                </c:pt>
                <c:pt idx="4">
                  <c:v>0.13</c:v>
                </c:pt>
                <c:pt idx="5">
                  <c:v>6.0000000000000116E-2</c:v>
                </c:pt>
                <c:pt idx="6">
                  <c:v>3.0000000000000009E-2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1F-4781-9A97-CFB4D5CA0A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050496"/>
        <c:axId val="45053440"/>
      </c:barChart>
      <c:catAx>
        <c:axId val="45050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 wrap="square"/>
          <a:lstStyle/>
          <a:p>
            <a:pPr>
              <a:defRPr sz="1050">
                <a:latin typeface="Arial Black"/>
                <a:cs typeface="Arial Black"/>
              </a:defRPr>
            </a:pPr>
            <a:endParaRPr lang="en-US"/>
          </a:p>
        </c:txPr>
        <c:crossAx val="45053440"/>
        <c:crosses val="autoZero"/>
        <c:auto val="1"/>
        <c:lblAlgn val="ctr"/>
        <c:lblOffset val="100"/>
        <c:noMultiLvlLbl val="0"/>
      </c:catAx>
      <c:valAx>
        <c:axId val="45053440"/>
        <c:scaling>
          <c:orientation val="minMax"/>
          <c:max val="0.5"/>
        </c:scaling>
        <c:delete val="1"/>
        <c:axPos val="l"/>
        <c:numFmt formatCode="0%" sourceLinked="1"/>
        <c:majorTickMark val="out"/>
        <c:minorTickMark val="none"/>
        <c:tickLblPos val="none"/>
        <c:crossAx val="450504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DB080-6F19-46A3-8914-D3B2A0BDC465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C7284-3FB4-4657-A7EA-E7CFE3CD5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70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Introduce ACMG guidelines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5795B8-87DF-4087-AC65-DFC0D5930BD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935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a typeface="+mn-ea"/>
                <a:cs typeface="+mn-cs"/>
              </a:rPr>
              <a:t>The guideline defines 28 criteria, each with an assigned code, that address types of variant evidence. Each criteria code is assigned a direction, benign (B) or pathogenic (P), and a level of strength: stand-alone (A), very strong (VS), strong (S), moderate (M), or supporting (P).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965EB-5FAF-4C8F-822B-0984E87D3B5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dirty="0">
                <a:solidFill>
                  <a:schemeClr val="tx1"/>
                </a:solidFill>
                <a:ea typeface="+mn-ea"/>
                <a:cs typeface="+mn-cs"/>
              </a:rPr>
              <a:t>The committee recognized that the guideline was a starting framework that would evolve over time.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7965EB-5FAF-4C8F-822B-0984E87D3B5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Introduce</a:t>
            </a:r>
            <a:r>
              <a:rPr lang="en-US" baseline="0" dirty="0"/>
              <a:t> ClinGen (briefly)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5795B8-87DF-4087-AC65-DFC0D5930BD4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17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baseline="0" dirty="0"/>
              <a:t> in diversity of group here?  Verbally describe the overall team involved in </a:t>
            </a:r>
            <a:r>
              <a:rPr lang="en-US" baseline="0" dirty="0" err="1"/>
              <a:t>crc</a:t>
            </a:r>
            <a:r>
              <a:rPr lang="en-US" baseline="0" dirty="0"/>
              <a:t>/polyposis group.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5CE7-2151-441B-8A31-5E30BBC1F6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315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itchFamily="-111" charset="-128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1pPr>
            <a:lvl2pPr marL="742950" indent="-28575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2pPr>
            <a:lvl3pPr marL="11430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3pPr>
            <a:lvl4pPr marL="16002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4pPr>
            <a:lvl5pPr marL="20574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9pPr>
          </a:lstStyle>
          <a:p>
            <a:fld id="{CC8F4FE2-CEEC-4CE7-A74E-880C1AB886EB}" type="slidenum">
              <a:rPr lang="en-US" altLang="en-US" sz="1200"/>
              <a:pPr/>
              <a:t>13</a:t>
            </a:fld>
            <a:endParaRPr lang="en-US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C7284-3FB4-4657-A7EA-E7CFE3CD567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98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baseline="0" dirty="0"/>
              <a:t> in diversity of group here?  Verbally describe the overall team involved in </a:t>
            </a:r>
            <a:r>
              <a:rPr lang="en-US" baseline="0" dirty="0" err="1"/>
              <a:t>crc</a:t>
            </a:r>
            <a:r>
              <a:rPr lang="en-US" baseline="0" dirty="0"/>
              <a:t>/polyposis group.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15CE7-2151-441B-8A31-5E30BBC1F6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031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929B5D-88A0-417C-999A-169484A27792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C7284-3FB4-4657-A7EA-E7CFE3CD567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80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C7284-3FB4-4657-A7EA-E7CFE3CD567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5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C7284-3FB4-4657-A7EA-E7CFE3CD567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11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While</a:t>
            </a:r>
            <a:r>
              <a:rPr lang="en-US" baseline="0" dirty="0"/>
              <a:t> application has increased concordance, there are still differences in application/interpretation of the rules (even when looking at the same evidence)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5AB88A-15DC-4C09-BA97-3BA403B501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614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C7284-3FB4-4657-A7EA-E7CFE3CD567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80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511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84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43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08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38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01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0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1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029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41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2663C-8EAF-4F31-BF76-73C51F1C785E}" type="datetimeFigureOut">
              <a:rPr lang="en-US" smtClean="0"/>
              <a:t>12/7/2019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9189D-45CC-4170-AE2B-EBE729FC31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2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linicalgenome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28800"/>
            <a:ext cx="7772400" cy="1470025"/>
          </a:xfrm>
        </p:spPr>
        <p:txBody>
          <a:bodyPr>
            <a:noAutofit/>
          </a:bodyPr>
          <a:lstStyle/>
          <a:p>
            <a:r>
              <a:rPr lang="en-US" sz="3200" dirty="0"/>
              <a:t>The ClinGen Sequence Variant Interpretation Working Group:</a:t>
            </a:r>
            <a:br>
              <a:rPr lang="en-US" sz="3200" dirty="0"/>
            </a:br>
            <a:r>
              <a:rPr lang="en-US" sz="2800" dirty="0"/>
              <a:t>Approach to the ACMG Classification Guidelines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/>
          <a:p>
            <a:r>
              <a:rPr lang="en-US" dirty="0"/>
              <a:t>Marc S. Greenblatt, M.D.</a:t>
            </a:r>
          </a:p>
          <a:p>
            <a:r>
              <a:rPr lang="en-US" sz="2800" dirty="0"/>
              <a:t>University of Vermont, </a:t>
            </a:r>
          </a:p>
          <a:p>
            <a:r>
              <a:rPr lang="en-US" sz="2800" dirty="0" err="1"/>
              <a:t>Larner</a:t>
            </a:r>
            <a:r>
              <a:rPr lang="en-US" sz="2800" dirty="0"/>
              <a:t> College of Medicine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50" y="5638800"/>
            <a:ext cx="209907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13811"/>
            <a:ext cx="2590800" cy="662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193" y="795337"/>
            <a:ext cx="1268413" cy="95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326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9DC238-8AA6-40EE-B296-D6641B1A5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11" y="457200"/>
            <a:ext cx="8011959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“Is this variant Pathogenic or Not”</a:t>
            </a:r>
          </a:p>
          <a:p>
            <a:r>
              <a:rPr lang="en-US" dirty="0"/>
              <a:t>ACMG Standards and Guidelines 2015</a:t>
            </a:r>
          </a:p>
          <a:p>
            <a:r>
              <a:rPr lang="en-US" dirty="0"/>
              <a:t>Refining the ACMG Computational Guidelines</a:t>
            </a:r>
          </a:p>
          <a:p>
            <a:r>
              <a:rPr lang="en-US" dirty="0"/>
              <a:t>Opportunities for Improvement</a:t>
            </a:r>
          </a:p>
          <a:p>
            <a:r>
              <a:rPr lang="en-US" dirty="0"/>
              <a:t>Examples from CAGI and Other</a:t>
            </a:r>
          </a:p>
          <a:p>
            <a:r>
              <a:rPr lang="en-US" dirty="0"/>
              <a:t>Data Sets and Methods</a:t>
            </a:r>
          </a:p>
        </p:txBody>
      </p:sp>
    </p:spTree>
    <p:extLst>
      <p:ext uri="{BB962C8B-B14F-4D97-AF65-F5344CB8AC3E}">
        <p14:creationId xmlns:p14="http://schemas.microsoft.com/office/powerpoint/2010/main" val="312607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5" t="20974" r="31875" b="60260"/>
          <a:stretch/>
        </p:blipFill>
        <p:spPr bwMode="auto">
          <a:xfrm>
            <a:off x="74255" y="2039494"/>
            <a:ext cx="8867062" cy="3051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5" t="11439" r="32508" b="83889"/>
          <a:stretch/>
        </p:blipFill>
        <p:spPr bwMode="auto">
          <a:xfrm>
            <a:off x="90574" y="1129088"/>
            <a:ext cx="8576461" cy="75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641775" y="6578932"/>
            <a:ext cx="1466600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en-US" sz="1200" b="1" dirty="0">
                <a:latin typeface="Arial" pitchFamily="34" charset="0"/>
                <a:cs typeface="Arial" pitchFamily="34" charset="0"/>
              </a:rPr>
              <a:t>PMID: 25741868</a:t>
            </a:r>
          </a:p>
        </p:txBody>
      </p:sp>
    </p:spTree>
    <p:extLst>
      <p:ext uri="{BB962C8B-B14F-4D97-AF65-F5344CB8AC3E}">
        <p14:creationId xmlns:p14="http://schemas.microsoft.com/office/powerpoint/2010/main" val="94197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58"/>
    </mc:Choice>
    <mc:Fallback xmlns="">
      <p:transition spd="slow" advTm="565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UL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968107"/>
            <a:ext cx="5715000" cy="569981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429766"/>
            <a:ext cx="2590801" cy="427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96506" y="226367"/>
            <a:ext cx="543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ACMG Guidelines for Interpreting Variants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0" y="1038761"/>
            <a:ext cx="27552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Over 20 categories of evidence</a:t>
            </a:r>
          </a:p>
          <a:p>
            <a:r>
              <a:rPr lang="en-US" sz="1600" dirty="0"/>
              <a:t>“Supporting”, “Moderate”, </a:t>
            </a:r>
          </a:p>
          <a:p>
            <a:r>
              <a:rPr lang="en-US" sz="1600" dirty="0"/>
              <a:t>“Strong”, “Very Strong”</a:t>
            </a:r>
          </a:p>
          <a:p>
            <a:endParaRPr lang="en-US" sz="1600" dirty="0"/>
          </a:p>
          <a:p>
            <a:r>
              <a:rPr lang="en-US" sz="1600" dirty="0"/>
              <a:t>“Combining Rules”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52400" y="1981200"/>
            <a:ext cx="5715000" cy="16002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848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ULES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98177" y="0"/>
            <a:ext cx="6762091" cy="674411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90600"/>
            <a:ext cx="7886700" cy="3740727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2200" i="1" dirty="0">
                <a:latin typeface="Arial" pitchFamily="34" charset="0"/>
                <a:cs typeface="Arial" pitchFamily="34" charset="0"/>
              </a:rPr>
              <a:t>“…We expect that this </a:t>
            </a:r>
            <a:r>
              <a:rPr lang="en-US" sz="22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variant classification approach will evolve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 as technology and knowledge improve… </a:t>
            </a:r>
          </a:p>
          <a:p>
            <a:pPr algn="ctr">
              <a:buNone/>
            </a:pPr>
            <a:endParaRPr lang="en-US" sz="2200" i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200" i="1" dirty="0">
                <a:latin typeface="Arial" pitchFamily="34" charset="0"/>
                <a:cs typeface="Arial" pitchFamily="34" charset="0"/>
              </a:rPr>
              <a:t>those </a:t>
            </a:r>
            <a:r>
              <a:rPr lang="en-US" sz="22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working in specific disease groups should continue to develop more focused guidance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 regarding the classification of variants …</a:t>
            </a:r>
          </a:p>
          <a:p>
            <a:pPr algn="ctr">
              <a:buNone/>
            </a:pPr>
            <a:endParaRPr lang="en-US" sz="2200" i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2200" i="1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200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applicability and weight assigned to certain criteria may vary by gene and disease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…”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5721927"/>
            <a:ext cx="8362546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Outside of ACMG, work proceeds on how to refine the standards</a:t>
            </a:r>
          </a:p>
        </p:txBody>
      </p:sp>
    </p:spTree>
    <p:extLst>
      <p:ext uri="{BB962C8B-B14F-4D97-AF65-F5344CB8AC3E}">
        <p14:creationId xmlns:p14="http://schemas.microsoft.com/office/powerpoint/2010/main" val="2280573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ACMG Computational Evidence Standards</a:t>
            </a:r>
            <a:br>
              <a:rPr lang="en-US" sz="3600" dirty="0"/>
            </a:br>
            <a:r>
              <a:rPr lang="en-US" sz="3600" dirty="0"/>
              <a:t>Defining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 = Benign, P = Pathogenic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P</a:t>
            </a:r>
            <a:r>
              <a:rPr lang="en-US" sz="2400" dirty="0">
                <a:solidFill>
                  <a:srgbClr val="FF0000"/>
                </a:solidFill>
              </a:rPr>
              <a:t> = </a:t>
            </a:r>
            <a:r>
              <a:rPr lang="en-US" sz="2400" dirty="0" err="1">
                <a:solidFill>
                  <a:srgbClr val="FF0000"/>
                </a:solidFill>
              </a:rPr>
              <a:t>Su</a:t>
            </a:r>
            <a:r>
              <a:rPr lang="en-US" sz="2400" b="1" u="sng" dirty="0" err="1">
                <a:solidFill>
                  <a:srgbClr val="FF0000"/>
                </a:solidFill>
              </a:rPr>
              <a:t>P</a:t>
            </a:r>
            <a:r>
              <a:rPr lang="en-US" sz="2400" dirty="0" err="1">
                <a:solidFill>
                  <a:srgbClr val="FF0000"/>
                </a:solidFill>
              </a:rPr>
              <a:t>porting</a:t>
            </a:r>
            <a:r>
              <a:rPr lang="en-US" sz="2400" dirty="0">
                <a:solidFill>
                  <a:srgbClr val="FF0000"/>
                </a:solidFill>
              </a:rPr>
              <a:t> Evidence, ~2.08:1 Odds Path in a Bayesian Model</a:t>
            </a:r>
          </a:p>
          <a:p>
            <a:r>
              <a:rPr lang="en-US" sz="2400" dirty="0">
                <a:solidFill>
                  <a:srgbClr val="FF0000"/>
                </a:solidFill>
              </a:rPr>
              <a:t>M = </a:t>
            </a:r>
            <a:r>
              <a:rPr lang="en-US" sz="2400" u="sng" dirty="0">
                <a:solidFill>
                  <a:srgbClr val="FF0000"/>
                </a:solidFill>
              </a:rPr>
              <a:t>M</a:t>
            </a:r>
            <a:r>
              <a:rPr lang="en-US" sz="2400" dirty="0">
                <a:solidFill>
                  <a:srgbClr val="FF0000"/>
                </a:solidFill>
              </a:rPr>
              <a:t>oderate Evidence, ~4.33:1 Odds Path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 = </a:t>
            </a:r>
            <a:r>
              <a:rPr lang="en-US" sz="2400" u="sng" dirty="0">
                <a:solidFill>
                  <a:srgbClr val="FF0000"/>
                </a:solidFill>
              </a:rPr>
              <a:t>S</a:t>
            </a:r>
            <a:r>
              <a:rPr lang="en-US" sz="2400" dirty="0">
                <a:solidFill>
                  <a:srgbClr val="FF0000"/>
                </a:solidFill>
              </a:rPr>
              <a:t>trong Evidence, ~18.72:1 Odds Path</a:t>
            </a:r>
          </a:p>
          <a:p>
            <a:r>
              <a:rPr lang="en-US" sz="2400" dirty="0">
                <a:solidFill>
                  <a:srgbClr val="FF0000"/>
                </a:solidFill>
              </a:rPr>
              <a:t>VS = </a:t>
            </a:r>
            <a:r>
              <a:rPr lang="en-US" sz="2400" u="sng" dirty="0">
                <a:solidFill>
                  <a:srgbClr val="FF0000"/>
                </a:solidFill>
              </a:rPr>
              <a:t>V</a:t>
            </a:r>
            <a:r>
              <a:rPr lang="en-US" sz="2400" dirty="0">
                <a:solidFill>
                  <a:srgbClr val="FF0000"/>
                </a:solidFill>
              </a:rPr>
              <a:t>ery </a:t>
            </a:r>
            <a:r>
              <a:rPr lang="en-US" sz="2400" u="sng" dirty="0">
                <a:solidFill>
                  <a:srgbClr val="FF0000"/>
                </a:solidFill>
              </a:rPr>
              <a:t>S</a:t>
            </a:r>
            <a:r>
              <a:rPr lang="en-US" sz="2400" dirty="0">
                <a:solidFill>
                  <a:srgbClr val="FF0000"/>
                </a:solidFill>
              </a:rPr>
              <a:t>trong Evidence, ~350 Odds Path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/>
              <a:t>Final Rules to Define Evidence Type and Strength: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</a:t>
            </a:r>
            <a:r>
              <a:rPr lang="en-US" sz="2400" dirty="0">
                <a:solidFill>
                  <a:srgbClr val="FF0000"/>
                </a:solidFill>
              </a:rPr>
              <a:t>P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= 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Rule 1</a:t>
            </a:r>
            <a:r>
              <a:rPr lang="en-US" sz="2400" dirty="0"/>
              <a:t>, </a:t>
            </a:r>
            <a:r>
              <a:rPr lang="en-US" sz="2400" dirty="0" err="1">
                <a:solidFill>
                  <a:srgbClr val="FF0000"/>
                </a:solidFill>
              </a:rPr>
              <a:t>Su</a:t>
            </a:r>
            <a:r>
              <a:rPr lang="en-US" sz="2400" u="sng" dirty="0" err="1">
                <a:solidFill>
                  <a:srgbClr val="FF0000"/>
                </a:solidFill>
              </a:rPr>
              <a:t>P</a:t>
            </a:r>
            <a:r>
              <a:rPr lang="en-US" sz="2400" dirty="0" err="1">
                <a:solidFill>
                  <a:srgbClr val="FF0000"/>
                </a:solidFill>
              </a:rPr>
              <a:t>porting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Evidence for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Benign</a:t>
            </a:r>
          </a:p>
          <a:p>
            <a:pPr lvl="0"/>
            <a:r>
              <a:rPr lang="en-US" sz="2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P</a:t>
            </a:r>
            <a:r>
              <a:rPr lang="en-US" sz="2400" dirty="0">
                <a:solidFill>
                  <a:srgbClr val="FF0000"/>
                </a:solidFill>
              </a:rPr>
              <a:t>S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1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prstClr val="black"/>
                </a:solidFill>
              </a:rPr>
              <a:t>= </a:t>
            </a:r>
            <a:r>
              <a:rPr lang="en-US" sz="2400" dirty="0">
                <a:solidFill>
                  <a:prstClr val="black">
                    <a:lumMod val="85000"/>
                    <a:lumOff val="15000"/>
                  </a:prstClr>
                </a:solidFill>
              </a:rPr>
              <a:t>Rule 1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u="sng" dirty="0">
                <a:solidFill>
                  <a:srgbClr val="FF0000"/>
                </a:solidFill>
              </a:rPr>
              <a:t>S</a:t>
            </a:r>
            <a:r>
              <a:rPr lang="en-US" sz="2400" dirty="0">
                <a:solidFill>
                  <a:srgbClr val="FF0000"/>
                </a:solidFill>
              </a:rPr>
              <a:t>trong </a:t>
            </a:r>
            <a:r>
              <a:rPr lang="en-US" sz="2400" dirty="0">
                <a:solidFill>
                  <a:prstClr val="black"/>
                </a:solidFill>
              </a:rPr>
              <a:t>Evidence for </a:t>
            </a:r>
            <a:r>
              <a:rPr lang="en-US" sz="2400" dirty="0">
                <a:solidFill>
                  <a:srgbClr val="1F497D">
                    <a:lumMod val="60000"/>
                    <a:lumOff val="40000"/>
                  </a:srgbClr>
                </a:solidFill>
              </a:rPr>
              <a:t>Pathogenic</a:t>
            </a:r>
          </a:p>
          <a:p>
            <a:pPr lvl="0"/>
            <a:endParaRPr lang="en-US" sz="2400" dirty="0">
              <a:solidFill>
                <a:srgbClr val="1F497D">
                  <a:lumMod val="60000"/>
                  <a:lumOff val="40000"/>
                </a:srgbClr>
              </a:solidFill>
            </a:endParaRPr>
          </a:p>
          <a:p>
            <a:pPr lvl="0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Richards Genet Med 2015, </a:t>
            </a:r>
            <a:r>
              <a:rPr lang="en-U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Tavtigian</a:t>
            </a: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Genet Med 2019</a:t>
            </a:r>
          </a:p>
          <a:p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40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Refinements Needed to the ACMG Computational Evidence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/>
              <a:t>BP4 Multiple lines of computational evidence suggest no impact BP4</a:t>
            </a:r>
          </a:p>
          <a:p>
            <a:r>
              <a:rPr lang="en-US" sz="1900" dirty="0"/>
              <a:t>Missense in gene where only truncating cause disease BP1</a:t>
            </a:r>
          </a:p>
          <a:p>
            <a:r>
              <a:rPr lang="en-US" sz="1900" dirty="0"/>
              <a:t>Silent variant with non predicted splice impact BP7</a:t>
            </a:r>
          </a:p>
          <a:p>
            <a:r>
              <a:rPr lang="en-US" sz="1900" dirty="0"/>
              <a:t>In-frame </a:t>
            </a:r>
            <a:r>
              <a:rPr lang="en-US" sz="1900" dirty="0" err="1"/>
              <a:t>indels</a:t>
            </a:r>
            <a:r>
              <a:rPr lang="en-US" sz="1900" dirty="0"/>
              <a:t> in repeat w/out known function BP3</a:t>
            </a:r>
          </a:p>
          <a:p>
            <a:endParaRPr lang="en-US" sz="2400" dirty="0"/>
          </a:p>
          <a:p>
            <a:r>
              <a:rPr lang="en-US" sz="2400" b="1" dirty="0"/>
              <a:t>What weight to assign in </a:t>
            </a:r>
            <a:r>
              <a:rPr lang="en-US" sz="2400" b="1" dirty="0" err="1"/>
              <a:t>silico</a:t>
            </a:r>
            <a:r>
              <a:rPr lang="en-US" sz="2400" b="1" dirty="0"/>
              <a:t> evidence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/>
              <a:t>PP3 Multiple lines of computational evidence support a deleterious effect </a:t>
            </a:r>
          </a:p>
          <a:p>
            <a:r>
              <a:rPr lang="en-US" sz="1900" dirty="0"/>
              <a:t>Novel missense change at AA residue where a different pathogenic missense change has been seen before PM5</a:t>
            </a:r>
          </a:p>
          <a:p>
            <a:r>
              <a:rPr lang="en-US" sz="1900" dirty="0"/>
              <a:t>Protein length changing variant PM4</a:t>
            </a:r>
          </a:p>
          <a:p>
            <a:r>
              <a:rPr lang="en-US" sz="1900" dirty="0"/>
              <a:t>Same AA change as established pathogenic variant PS1</a:t>
            </a:r>
          </a:p>
          <a:p>
            <a:r>
              <a:rPr lang="en-US" sz="1900" dirty="0"/>
              <a:t>Predicted null variant in a gene where LOF is a Known mechanism of Disease PVS1</a:t>
            </a:r>
          </a:p>
        </p:txBody>
      </p:sp>
    </p:spTree>
    <p:extLst>
      <p:ext uri="{BB962C8B-B14F-4D97-AF65-F5344CB8AC3E}">
        <p14:creationId xmlns:p14="http://schemas.microsoft.com/office/powerpoint/2010/main" val="1815837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Refining ACMG Standards for </a:t>
            </a:r>
            <a:br>
              <a:rPr lang="en-US" dirty="0"/>
            </a:br>
            <a:r>
              <a:rPr lang="en-US" dirty="0"/>
              <a:t>Variant Classification- Whose Task?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Individual Commercial and Research Labs</a:t>
            </a:r>
          </a:p>
          <a:p>
            <a:endParaRPr lang="en-US" dirty="0"/>
          </a:p>
          <a:p>
            <a:r>
              <a:rPr lang="en-US" dirty="0"/>
              <a:t>Disease-Focused Groups</a:t>
            </a:r>
          </a:p>
          <a:p>
            <a:pPr lvl="1"/>
            <a:r>
              <a:rPr lang="en-US" dirty="0"/>
              <a:t>ENIGMA- Breast Cancer-associated variants</a:t>
            </a:r>
          </a:p>
          <a:p>
            <a:pPr lvl="1"/>
            <a:r>
              <a:rPr lang="en-US" dirty="0" err="1"/>
              <a:t>InSiGHT</a:t>
            </a:r>
            <a:r>
              <a:rPr lang="en-US" dirty="0"/>
              <a:t>- Colorectal</a:t>
            </a:r>
          </a:p>
          <a:p>
            <a:pPr lvl="1"/>
            <a:r>
              <a:rPr lang="en-US" dirty="0"/>
              <a:t>Very well studied data sets may not generalize</a:t>
            </a:r>
          </a:p>
          <a:p>
            <a:pPr lvl="1"/>
            <a:endParaRPr lang="en-US" dirty="0"/>
          </a:p>
          <a:p>
            <a:r>
              <a:rPr lang="en-US" dirty="0"/>
              <a:t>ClinGen (“Clinical Genome Resource”)</a:t>
            </a:r>
          </a:p>
        </p:txBody>
      </p:sp>
    </p:spTree>
    <p:extLst>
      <p:ext uri="{BB962C8B-B14F-4D97-AF65-F5344CB8AC3E}">
        <p14:creationId xmlns:p14="http://schemas.microsoft.com/office/powerpoint/2010/main" val="101297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ClinGen 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3000" dirty="0">
                <a:solidFill>
                  <a:prstClr val="black"/>
                </a:solidFill>
              </a:rPr>
              <a:t>ClinGen</a:t>
            </a:r>
          </a:p>
          <a:p>
            <a:pPr marL="548640" lvl="1"/>
            <a:r>
              <a:rPr lang="en-US" alt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  <a:hlinkClick r:id="rId2"/>
              </a:rPr>
              <a:t>www.clinicalgenome.org</a:t>
            </a:r>
            <a:endParaRPr lang="en-US" alt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548640" lvl="1"/>
            <a:r>
              <a:rPr lang="en-US" sz="2400" dirty="0">
                <a:solidFill>
                  <a:prstClr val="black"/>
                </a:solidFill>
              </a:rPr>
              <a:t>NIH-funded (U-41) effort to improve patient care using genetic/genomic data</a:t>
            </a:r>
          </a:p>
          <a:p>
            <a:pPr marL="548640" lvl="1"/>
            <a:r>
              <a:rPr lang="en-US" sz="2400" dirty="0">
                <a:solidFill>
                  <a:prstClr val="black"/>
                </a:solidFill>
              </a:rPr>
              <a:t>Began in 2013</a:t>
            </a:r>
          </a:p>
          <a:p>
            <a:pPr marL="548640" lvl="1"/>
            <a:r>
              <a:rPr lang="en-US" sz="2400" dirty="0">
                <a:solidFill>
                  <a:prstClr val="black"/>
                </a:solidFill>
              </a:rPr>
              <a:t>Many centers collaborating to</a:t>
            </a:r>
          </a:p>
          <a:p>
            <a:pPr marL="914400" lvl="2"/>
            <a:r>
              <a:rPr lang="en-US" sz="1900" dirty="0">
                <a:solidFill>
                  <a:prstClr val="black"/>
                </a:solidFill>
              </a:rPr>
              <a:t>Build a central annotated resource</a:t>
            </a:r>
          </a:p>
          <a:p>
            <a:pPr marL="914400" lvl="2"/>
            <a:r>
              <a:rPr lang="en-US" sz="1900" dirty="0">
                <a:solidFill>
                  <a:prstClr val="black"/>
                </a:solidFill>
              </a:rPr>
              <a:t>Define the clinical relevance of genes and variants for use in precision medicine and research </a:t>
            </a:r>
          </a:p>
          <a:p>
            <a:r>
              <a:rPr lang="en-US" sz="3000" dirty="0"/>
              <a:t>Working Groups Relevant to CAGI Include</a:t>
            </a:r>
            <a:r>
              <a:rPr lang="en-US" sz="2800" dirty="0"/>
              <a:t>:</a:t>
            </a:r>
          </a:p>
          <a:p>
            <a:pPr lvl="1"/>
            <a:r>
              <a:rPr lang="en-US" sz="2400" dirty="0"/>
              <a:t>Gene Curation</a:t>
            </a:r>
          </a:p>
          <a:p>
            <a:pPr lvl="1"/>
            <a:r>
              <a:rPr lang="en-US" sz="2400" dirty="0"/>
              <a:t>Sequence Variant Interpretation (SVI)</a:t>
            </a:r>
          </a:p>
        </p:txBody>
      </p:sp>
    </p:spTree>
    <p:extLst>
      <p:ext uri="{BB962C8B-B14F-4D97-AF65-F5344CB8AC3E}">
        <p14:creationId xmlns:p14="http://schemas.microsoft.com/office/powerpoint/2010/main" val="326387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922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0305" y="1533436"/>
            <a:ext cx="6463393" cy="5121185"/>
          </a:xfrm>
        </p:spPr>
      </p:pic>
      <p:sp>
        <p:nvSpPr>
          <p:cNvPr id="5" name="TextBox 4"/>
          <p:cNvSpPr txBox="1"/>
          <p:nvPr/>
        </p:nvSpPr>
        <p:spPr>
          <a:xfrm>
            <a:off x="762000" y="191871"/>
            <a:ext cx="7696200" cy="584773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defTabSz="457189">
              <a:defRPr/>
            </a:pPr>
            <a:r>
              <a:rPr lang="en-US" sz="3200" dirty="0" err="1">
                <a:latin typeface="Arial" pitchFamily="34" charset="0"/>
                <a:cs typeface="Arial" pitchFamily="34" charset="0"/>
              </a:rPr>
              <a:t>ClinGen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: The Clinical Genome Resource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9600" y="914400"/>
            <a:ext cx="8001000" cy="52321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defTabSz="457189"/>
            <a:r>
              <a:rPr 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Purpose:   - Create a </a:t>
            </a:r>
            <a:r>
              <a:rPr lang="en-US" alt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central resource</a:t>
            </a:r>
            <a:r>
              <a:rPr lang="en-US" alt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that defines the </a:t>
            </a:r>
            <a:r>
              <a:rPr lang="en-US" alt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clinical relevance </a:t>
            </a:r>
            <a:r>
              <a:rPr lang="en-US" alt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 genes and variants 			</a:t>
            </a:r>
            <a:r>
              <a:rPr lang="en-US" alt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alt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1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improve patient care </a:t>
            </a:r>
            <a:r>
              <a:rPr lang="en-US" altLang="en-US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through precision medicine and research.</a:t>
            </a: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9513" y="6443248"/>
            <a:ext cx="2380648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/>
            <a:r>
              <a:rPr lang="en-US" altLang="en-US" sz="1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www.clinicalgenome.org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3874" y="6474025"/>
            <a:ext cx="4710126" cy="307775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&gt;400 people from &gt;90 institutions</a:t>
            </a:r>
          </a:p>
        </p:txBody>
      </p:sp>
    </p:spTree>
    <p:extLst>
      <p:ext uri="{BB962C8B-B14F-4D97-AF65-F5344CB8AC3E}">
        <p14:creationId xmlns:p14="http://schemas.microsoft.com/office/powerpoint/2010/main" val="3890493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6"/>
          <p:cNvSpPr>
            <a:spLocks noGrp="1"/>
          </p:cNvSpPr>
          <p:nvPr>
            <p:ph type="sldNum" sz="quarter" idx="11"/>
          </p:nvPr>
        </p:nvSpPr>
        <p:spPr bwMode="auto">
          <a:xfrm>
            <a:off x="6750050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-111" charset="0"/>
                <a:ea typeface="ＭＳ Ｐゴシック" pitchFamily="-111" charset="-128"/>
                <a:cs typeface="Geneva" pitchFamily="-111" charset="0"/>
              </a:defRPr>
            </a:lvl1pPr>
            <a:lvl2pPr marL="37931725" indent="-37474525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2BFA1E-967B-4EC5-BFD6-8E7E9C8E580D}" type="slidenum">
              <a:rPr lang="en-US" altLang="en-US">
                <a:solidFill>
                  <a:srgbClr val="898989"/>
                </a:solidFill>
                <a:latin typeface="Berkeley LT Bold" pitchFamily="2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dirty="0">
              <a:solidFill>
                <a:srgbClr val="898989"/>
              </a:solidFill>
              <a:latin typeface="Berkeley LT Bold" pitchFamily="2" charset="0"/>
            </a:endParaRPr>
          </a:p>
        </p:txBody>
      </p:sp>
      <p:pic>
        <p:nvPicPr>
          <p:cNvPr id="2560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849313"/>
            <a:ext cx="7499350" cy="594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928688" y="133350"/>
            <a:ext cx="7286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-111" charset="0"/>
                <a:ea typeface="ＭＳ Ｐゴシック" pitchFamily="-111" charset="-128"/>
                <a:cs typeface="Geneva" pitchFamily="-111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70C0"/>
                </a:solidFill>
              </a:rPr>
              <a:t>The Clinical Genome Resource</a:t>
            </a: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8" t="60001" r="36095" b="11069"/>
          <a:stretch>
            <a:fillRect/>
          </a:stretch>
        </p:blipFill>
        <p:spPr bwMode="auto">
          <a:xfrm>
            <a:off x="7018338" y="5076825"/>
            <a:ext cx="1963737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182688" y="3138488"/>
            <a:ext cx="2262187" cy="14446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-111" charset="0"/>
                <a:ea typeface="ＭＳ Ｐゴシック" pitchFamily="-111" charset="-128"/>
                <a:cs typeface="Geneva" pitchFamily="-111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2575" y="5965825"/>
            <a:ext cx="620713" cy="750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1pPr>
            <a:lvl2pPr marL="742950" indent="-28575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2pPr>
            <a:lvl3pPr marL="11430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3pPr>
            <a:lvl4pPr marL="16002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4pPr>
            <a:lvl5pPr marL="20574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9pPr>
          </a:lstStyle>
          <a:p>
            <a:pPr algn="ctr"/>
            <a:endParaRPr lang="en-US" altLang="en-US" dirty="0">
              <a:solidFill>
                <a:srgbClr val="FFFFFF"/>
              </a:solidFill>
              <a:latin typeface="Calibri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520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ounded Rectangle 109"/>
          <p:cNvSpPr/>
          <p:nvPr/>
        </p:nvSpPr>
        <p:spPr>
          <a:xfrm>
            <a:off x="7802880" y="914400"/>
            <a:ext cx="1325880" cy="1152144"/>
          </a:xfrm>
          <a:prstGeom prst="roundRect">
            <a:avLst/>
          </a:prstGeom>
          <a:solidFill>
            <a:srgbClr val="4F81BD">
              <a:lumMod val="5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white"/>
                </a:solidFill>
                <a:latin typeface="Calibri"/>
                <a:ea typeface="+mn-ea"/>
              </a:rPr>
              <a:t>Definitive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6551296" y="914400"/>
            <a:ext cx="1207008" cy="1152144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white"/>
                </a:solidFill>
                <a:latin typeface="Calibri"/>
                <a:ea typeface="+mn-ea"/>
              </a:rPr>
              <a:t>Strong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5161599" y="914400"/>
            <a:ext cx="1353312" cy="1152144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white"/>
                </a:solidFill>
                <a:latin typeface="Calibri"/>
                <a:ea typeface="+mn-ea"/>
              </a:rPr>
              <a:t>Moderate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3916681" y="914401"/>
            <a:ext cx="1207008" cy="1152144"/>
          </a:xfrm>
          <a:prstGeom prst="roundRect">
            <a:avLst/>
          </a:prstGeom>
          <a:solidFill>
            <a:srgbClr val="4F81BD">
              <a:lumMod val="40000"/>
              <a:lumOff val="6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black"/>
                </a:solidFill>
                <a:latin typeface="Calibri"/>
                <a:ea typeface="+mn-ea"/>
              </a:rPr>
              <a:t>Limited</a:t>
            </a:r>
          </a:p>
        </p:txBody>
      </p:sp>
      <p:sp>
        <p:nvSpPr>
          <p:cNvPr id="118" name="Rounded Rectangle 117"/>
          <p:cNvSpPr/>
          <p:nvPr/>
        </p:nvSpPr>
        <p:spPr>
          <a:xfrm>
            <a:off x="2529841" y="914400"/>
            <a:ext cx="1335024" cy="1152144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black"/>
                </a:solidFill>
                <a:latin typeface="Calibri"/>
                <a:ea typeface="+mn-ea"/>
              </a:rPr>
              <a:t>No</a:t>
            </a:r>
          </a:p>
          <a:p>
            <a:pPr algn="ctr">
              <a:defRPr/>
            </a:pPr>
            <a:r>
              <a:rPr lang="en-US" sz="2000" kern="0" dirty="0">
                <a:solidFill>
                  <a:prstClr val="black"/>
                </a:solidFill>
              </a:rPr>
              <a:t>Reported</a:t>
            </a:r>
            <a:r>
              <a:rPr lang="en-US" sz="2000" kern="0" dirty="0">
                <a:solidFill>
                  <a:prstClr val="black"/>
                </a:solidFill>
                <a:latin typeface="Calibri"/>
                <a:ea typeface="+mn-ea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black"/>
                </a:solidFill>
                <a:latin typeface="Calibri"/>
                <a:ea typeface="+mn-ea"/>
              </a:rPr>
              <a:t>Evidence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1202691" y="914401"/>
            <a:ext cx="1280160" cy="1152144"/>
          </a:xfrm>
          <a:prstGeom prst="roundRect">
            <a:avLst/>
          </a:prstGeom>
          <a:solidFill>
            <a:srgbClr val="8064A2">
              <a:lumMod val="20000"/>
              <a:lumOff val="8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black"/>
                </a:solidFill>
                <a:latin typeface="Calibri"/>
                <a:ea typeface="+mn-ea"/>
              </a:rPr>
              <a:t>Disputed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-635" y="914400"/>
            <a:ext cx="1161288" cy="1152144"/>
          </a:xfrm>
          <a:prstGeom prst="round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prstClr val="black"/>
                </a:solidFill>
                <a:latin typeface="Calibri"/>
                <a:ea typeface="+mn-ea"/>
              </a:rPr>
              <a:t>Refuted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2438400"/>
            <a:ext cx="835761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chemeClr val="tx1"/>
                </a:solidFill>
                <a:latin typeface="+mn-lt"/>
              </a:rPr>
              <a:t>Two Key Evidence Types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Genetic Evidence (</a:t>
            </a:r>
            <a:r>
              <a:rPr lang="en-US" sz="2400" dirty="0"/>
              <a:t>p</a:t>
            </a:r>
            <a:r>
              <a:rPr lang="en-US" sz="2400" dirty="0">
                <a:solidFill>
                  <a:schemeClr val="tx1"/>
                </a:solidFill>
              </a:rPr>
              <a:t>robands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Case-level data (unrelated probands with convincing variants)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Segregation of variants within families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Case-control data</a:t>
            </a:r>
          </a:p>
          <a:p>
            <a:pPr lvl="1"/>
            <a:endParaRPr lang="en-US" sz="2400" dirty="0">
              <a:solidFill>
                <a:schemeClr val="tx1"/>
              </a:solidFill>
              <a:latin typeface="+mn-lt"/>
            </a:endParaRP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Experimental Evidence (functiona</a:t>
            </a:r>
            <a:r>
              <a:rPr lang="en-US" sz="2400" dirty="0"/>
              <a:t>l studies)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Function (expression, biochemical function, interactions)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Functional alteration (patient cells, non-patient cells)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dirty="0"/>
              <a:t>Models and Rescue (animal models, rescues, cell culture models)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r>
              <a:rPr lang="en-US" sz="2400" dirty="0"/>
              <a:t>Points for each type of evidence according to </a:t>
            </a:r>
            <a:r>
              <a:rPr lang="en-US" sz="2400" dirty="0" err="1"/>
              <a:t>ClinGen</a:t>
            </a:r>
            <a:r>
              <a:rPr lang="en-US" sz="2400" dirty="0"/>
              <a:t> framework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6970644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1pPr>
            <a:lvl2pPr marL="742950" indent="-28575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2pPr>
            <a:lvl3pPr marL="11430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3pPr>
            <a:lvl4pPr marL="16002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4pPr>
            <a:lvl5pPr marL="20574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9pPr>
          </a:lstStyle>
          <a:p>
            <a:fld id="{73B8DF26-93E6-4F69-9CFD-BC249009121F}" type="slidenum">
              <a:rPr lang="en-US" altLang="en-US" sz="1200">
                <a:solidFill>
                  <a:srgbClr val="898989"/>
                </a:solidFill>
                <a:latin typeface="Arial" charset="0"/>
              </a:rPr>
              <a:pPr/>
              <a:t>13</a:t>
            </a:fld>
            <a:endParaRPr lang="en-US" altLang="en-US" sz="1200" dirty="0">
              <a:solidFill>
                <a:srgbClr val="898989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25956" y="6400800"/>
            <a:ext cx="49397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/>
              <a:t>Strande</a:t>
            </a:r>
            <a:r>
              <a:rPr lang="en-US" sz="1400" dirty="0"/>
              <a:t> et al (2017) Am J Hum Genet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76200"/>
            <a:ext cx="8053387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427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Choosing Data Sets- Gene Curation </a:t>
            </a:r>
            <a:r>
              <a:rPr lang="en-US" dirty="0" err="1"/>
              <a:t>Brugada</a:t>
            </a:r>
            <a:r>
              <a:rPr lang="en-US" dirty="0"/>
              <a:t> Syndrome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Brugada</a:t>
            </a:r>
            <a:r>
              <a:rPr lang="en-US" dirty="0"/>
              <a:t> Syndrome- Cardiac Arrhythmia</a:t>
            </a:r>
          </a:p>
          <a:p>
            <a:pPr lvl="1"/>
            <a:r>
              <a:rPr lang="en-US" dirty="0"/>
              <a:t>Risk of sudden death</a:t>
            </a:r>
          </a:p>
          <a:p>
            <a:pPr lvl="1"/>
            <a:r>
              <a:rPr lang="en-US" dirty="0"/>
              <a:t>Autosomal Dominant </a:t>
            </a:r>
          </a:p>
          <a:p>
            <a:pPr lvl="1"/>
            <a:r>
              <a:rPr lang="en-US" dirty="0"/>
              <a:t>SCN5A is the most common gene</a:t>
            </a:r>
          </a:p>
          <a:p>
            <a:pPr lvl="1"/>
            <a:r>
              <a:rPr lang="en-US" dirty="0"/>
              <a:t>Over 20 genes with reported association, </a:t>
            </a:r>
          </a:p>
          <a:p>
            <a:pPr lvl="1"/>
            <a:r>
              <a:rPr lang="en-US" dirty="0"/>
              <a:t>Most had rare variants with functional studies showing sodium or potassium channel defect</a:t>
            </a:r>
          </a:p>
          <a:p>
            <a:endParaRPr lang="en-US" dirty="0"/>
          </a:p>
          <a:p>
            <a:r>
              <a:rPr lang="en-US" dirty="0"/>
              <a:t>What Data Set to use to test methods?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13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Choosing Data Sets- Gene Curation </a:t>
            </a:r>
            <a:r>
              <a:rPr lang="en-US" dirty="0" err="1"/>
              <a:t>Brugada</a:t>
            </a:r>
            <a:r>
              <a:rPr lang="en-US" dirty="0"/>
              <a:t> Syndrome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What Data Set to use to test methods?</a:t>
            </a:r>
          </a:p>
          <a:p>
            <a:r>
              <a:rPr lang="en-US" dirty="0"/>
              <a:t>Comparison of 5 in </a:t>
            </a:r>
            <a:r>
              <a:rPr lang="en-US" dirty="0" err="1"/>
              <a:t>silico</a:t>
            </a:r>
            <a:r>
              <a:rPr lang="en-US" dirty="0"/>
              <a:t> methods to select the “best method” </a:t>
            </a:r>
            <a:r>
              <a:rPr lang="en-US" sz="1900" dirty="0"/>
              <a:t>(Leong BMC Med Genet 2015) </a:t>
            </a:r>
            <a:endParaRPr lang="en-US" sz="1300" dirty="0"/>
          </a:p>
          <a:p>
            <a:pPr lvl="1"/>
            <a:r>
              <a:rPr lang="en-US" dirty="0"/>
              <a:t>SCN5A, KCNH2, and KCNQ1 genes</a:t>
            </a:r>
          </a:p>
          <a:p>
            <a:r>
              <a:rPr lang="en-US" dirty="0" err="1"/>
              <a:t>Brugada</a:t>
            </a:r>
            <a:r>
              <a:rPr lang="en-US" dirty="0"/>
              <a:t> Syndrome Gene Expert Panel used the ClinGen framework for assessing gene-phenotype association </a:t>
            </a:r>
            <a:r>
              <a:rPr lang="en-US" sz="1900" dirty="0"/>
              <a:t>(Hosseini Circulation 2018)</a:t>
            </a:r>
            <a:endParaRPr lang="en-US" sz="1300" dirty="0"/>
          </a:p>
          <a:p>
            <a:pPr lvl="1"/>
            <a:r>
              <a:rPr lang="en-US" dirty="0"/>
              <a:t>Only SCN5A classified as “Definitive” association</a:t>
            </a:r>
          </a:p>
          <a:p>
            <a:pPr lvl="1"/>
            <a:r>
              <a:rPr lang="en-US" dirty="0"/>
              <a:t>20/21 genes “Disputed”, including KCNH2 </a:t>
            </a:r>
          </a:p>
          <a:p>
            <a:pPr lvl="1"/>
            <a:r>
              <a:rPr lang="en-US" dirty="0"/>
              <a:t>KCNQ1 clinical validity not assessed</a:t>
            </a:r>
          </a:p>
        </p:txBody>
      </p:sp>
    </p:spTree>
    <p:extLst>
      <p:ext uri="{BB962C8B-B14F-4D97-AF65-F5344CB8AC3E}">
        <p14:creationId xmlns:p14="http://schemas.microsoft.com/office/powerpoint/2010/main" val="396947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Hereditary Colon Cancer/Polyposis Genes</a:t>
            </a:r>
            <a:br>
              <a:rPr lang="en-US" sz="3600" dirty="0"/>
            </a:br>
            <a:r>
              <a:rPr lang="en-US" sz="3600" dirty="0"/>
              <a:t>Clinical Validity Classifications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951037"/>
            <a:ext cx="669552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2743200"/>
            <a:ext cx="21670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Check whether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the genes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being studied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have been 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validated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324600" y="2209800"/>
            <a:ext cx="2286000" cy="9144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563A39-59AE-4151-9D54-A54399BE6C52}"/>
              </a:ext>
            </a:extLst>
          </p:cNvPr>
          <p:cNvSpPr txBox="1"/>
          <p:nvPr/>
        </p:nvSpPr>
        <p:spPr>
          <a:xfrm>
            <a:off x="311701" y="6214030"/>
            <a:ext cx="2431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Seifert Genet Med 2019</a:t>
            </a:r>
          </a:p>
        </p:txBody>
      </p:sp>
    </p:spTree>
    <p:extLst>
      <p:ext uri="{BB962C8B-B14F-4D97-AF65-F5344CB8AC3E}">
        <p14:creationId xmlns:p14="http://schemas.microsoft.com/office/powerpoint/2010/main" val="970129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Choosing Data Sets- </a:t>
            </a:r>
            <a:br>
              <a:rPr lang="en-US" dirty="0"/>
            </a:br>
            <a:r>
              <a:rPr lang="en-US" dirty="0"/>
              <a:t>Avoid Potential Circularity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Two types of circularity </a:t>
            </a:r>
            <a:r>
              <a:rPr lang="en-US" sz="1800" dirty="0"/>
              <a:t>(described in Grimm Hum </a:t>
            </a:r>
            <a:r>
              <a:rPr lang="en-US" sz="1800" dirty="0" err="1"/>
              <a:t>Mut</a:t>
            </a:r>
            <a:r>
              <a:rPr lang="en-US" sz="1800" dirty="0"/>
              <a:t> 2015)</a:t>
            </a:r>
            <a:endParaRPr lang="en-US" sz="2400" dirty="0"/>
          </a:p>
          <a:p>
            <a:pPr lvl="1"/>
            <a:r>
              <a:rPr lang="en-US" sz="2000" dirty="0"/>
              <a:t>Overlap in data set used for training &amp; evaluation, leads to overfitting</a:t>
            </a:r>
          </a:p>
          <a:p>
            <a:pPr lvl="1"/>
            <a:r>
              <a:rPr lang="en-US" sz="2000" dirty="0"/>
              <a:t>Training on a data set in which a gene contains all Path or all Neutral</a:t>
            </a:r>
          </a:p>
          <a:p>
            <a:r>
              <a:rPr lang="en-US" sz="2400" dirty="0"/>
              <a:t>Potentially biased sets (hatched, dotted)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/>
              <a:t> better predictions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49" y="3486176"/>
            <a:ext cx="8391351" cy="282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584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3121341"/>
            <a:ext cx="4173450" cy="312705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Circularity Because the “Gold Standard” </a:t>
            </a:r>
            <a:br>
              <a:rPr lang="en-US" sz="3200" dirty="0"/>
            </a:br>
            <a:r>
              <a:rPr lang="en-US" sz="3200" dirty="0"/>
              <a:t>Was Classified Using the Same Data Type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524000"/>
            <a:ext cx="7848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MMR gene variants- New functional assay to classify Path v Benign for Lynch </a:t>
            </a:r>
            <a:r>
              <a:rPr lang="en-US" dirty="0" err="1"/>
              <a:t>Synd</a:t>
            </a:r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Blue curve: Variants not used to classify </a:t>
            </a:r>
            <a:r>
              <a:rPr lang="en-US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 silico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tools (no prior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fcn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assays done)</a:t>
            </a:r>
          </a:p>
          <a:p>
            <a:r>
              <a:rPr lang="en-US" dirty="0">
                <a:solidFill>
                  <a:srgbClr val="FF0000"/>
                </a:solidFill>
              </a:rPr>
              <a:t>Red curve: Variants used previously to classify </a:t>
            </a:r>
            <a:r>
              <a:rPr lang="en-US" i="1" dirty="0">
                <a:solidFill>
                  <a:srgbClr val="FF0000"/>
                </a:solidFill>
              </a:rPr>
              <a:t>in silico </a:t>
            </a:r>
            <a:r>
              <a:rPr lang="en-US" dirty="0">
                <a:solidFill>
                  <a:srgbClr val="FF0000"/>
                </a:solidFill>
              </a:rPr>
              <a:t>tools (prior </a:t>
            </a:r>
            <a:r>
              <a:rPr lang="en-US" dirty="0" err="1">
                <a:solidFill>
                  <a:srgbClr val="FF0000"/>
                </a:solidFill>
              </a:rPr>
              <a:t>fcn</a:t>
            </a:r>
            <a:r>
              <a:rPr lang="en-US" dirty="0">
                <a:solidFill>
                  <a:srgbClr val="FF0000"/>
                </a:solidFill>
              </a:rPr>
              <a:t> assays)-</a:t>
            </a:r>
          </a:p>
          <a:p>
            <a:r>
              <a:rPr lang="en-US" dirty="0">
                <a:solidFill>
                  <a:srgbClr val="FF0000"/>
                </a:solidFill>
              </a:rPr>
              <a:t>	potential for circularity and falsely high predictive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3124200"/>
            <a:ext cx="417345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Red curve </a:t>
            </a:r>
            <a:r>
              <a:rPr lang="en-US" dirty="0"/>
              <a:t>violates the 80% and 95% CI </a:t>
            </a:r>
          </a:p>
          <a:p>
            <a:r>
              <a:rPr lang="en-US" dirty="0"/>
              <a:t>of the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blue curve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Red curve </a:t>
            </a:r>
            <a:r>
              <a:rPr lang="en-US" dirty="0"/>
              <a:t>has better discrimination due to</a:t>
            </a:r>
          </a:p>
          <a:p>
            <a:r>
              <a:rPr lang="en-US" dirty="0"/>
              <a:t>circularity, from prior use of a different</a:t>
            </a:r>
          </a:p>
          <a:p>
            <a:r>
              <a:rPr lang="en-US" i="1" dirty="0"/>
              <a:t>in vitro </a:t>
            </a:r>
            <a:r>
              <a:rPr lang="en-US" dirty="0"/>
              <a:t>assay to classify the data set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46D53E-2427-4759-984A-EEC59C00A737}"/>
              </a:ext>
            </a:extLst>
          </p:cNvPr>
          <p:cNvSpPr txBox="1"/>
          <p:nvPr/>
        </p:nvSpPr>
        <p:spPr>
          <a:xfrm>
            <a:off x="381000" y="5105400"/>
            <a:ext cx="335309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Relevance to in silico algorithms- </a:t>
            </a:r>
          </a:p>
          <a:p>
            <a:r>
              <a:rPr lang="en-US" b="1" dirty="0"/>
              <a:t>Does the method use </a:t>
            </a:r>
          </a:p>
          <a:p>
            <a:r>
              <a:rPr lang="en-US" b="1" dirty="0"/>
              <a:t>population allele frequency?</a:t>
            </a:r>
          </a:p>
          <a:p>
            <a:r>
              <a:rPr lang="en-US" dirty="0"/>
              <a:t>If so, don’t use AF as a separate </a:t>
            </a:r>
          </a:p>
          <a:p>
            <a:r>
              <a:rPr lang="en-US" dirty="0"/>
              <a:t>predictor</a:t>
            </a:r>
          </a:p>
        </p:txBody>
      </p:sp>
    </p:spTree>
    <p:extLst>
      <p:ext uri="{BB962C8B-B14F-4D97-AF65-F5344CB8AC3E}">
        <p14:creationId xmlns:p14="http://schemas.microsoft.com/office/powerpoint/2010/main" val="110888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Number Placeholder 6"/>
          <p:cNvSpPr>
            <a:spLocks noGrp="1"/>
          </p:cNvSpPr>
          <p:nvPr>
            <p:ph type="sldNum" sz="quarter" idx="11"/>
          </p:nvPr>
        </p:nvSpPr>
        <p:spPr bwMode="auto">
          <a:xfrm>
            <a:off x="6750050" y="649287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-111" charset="0"/>
                <a:ea typeface="ＭＳ Ｐゴシック" pitchFamily="-111" charset="-128"/>
                <a:cs typeface="Geneva" pitchFamily="-111" charset="0"/>
              </a:defRPr>
            </a:lvl1pPr>
            <a:lvl2pPr marL="37931725" indent="-37474525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92BFA1E-967B-4EC5-BFD6-8E7E9C8E580D}" type="slidenum">
              <a:rPr lang="en-US" altLang="en-US">
                <a:solidFill>
                  <a:srgbClr val="898989"/>
                </a:solidFill>
                <a:latin typeface="Berkeley LT Bold" pitchFamily="2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dirty="0">
              <a:solidFill>
                <a:srgbClr val="898989"/>
              </a:solidFill>
              <a:latin typeface="Berkeley LT Bold" pitchFamily="2" charset="0"/>
            </a:endParaRPr>
          </a:p>
        </p:txBody>
      </p:sp>
      <p:pic>
        <p:nvPicPr>
          <p:cNvPr id="25602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849313"/>
            <a:ext cx="7499350" cy="594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928688" y="133350"/>
            <a:ext cx="72866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-111" charset="0"/>
                <a:ea typeface="ＭＳ Ｐゴシック" pitchFamily="-111" charset="-128"/>
                <a:cs typeface="Geneva" pitchFamily="-111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70C0"/>
                </a:solidFill>
              </a:rPr>
              <a:t>The Clinical Genome Resource</a:t>
            </a:r>
          </a:p>
        </p:txBody>
      </p:sp>
      <p:pic>
        <p:nvPicPr>
          <p:cNvPr id="2560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8" t="60001" r="36095" b="11069"/>
          <a:stretch>
            <a:fillRect/>
          </a:stretch>
        </p:blipFill>
        <p:spPr bwMode="auto">
          <a:xfrm>
            <a:off x="7018338" y="5076825"/>
            <a:ext cx="1963737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440906" y="3138488"/>
            <a:ext cx="2262187" cy="14446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-111" charset="0"/>
                <a:ea typeface="ＭＳ Ｐゴシック" pitchFamily="-111" charset="-128"/>
                <a:cs typeface="Geneva" pitchFamily="-111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14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>
                <a:solidFill>
                  <a:schemeClr val="tx1"/>
                </a:solidFill>
                <a:latin typeface="Calibri" pitchFamily="-111" charset="0"/>
                <a:ea typeface="Geneva" pitchFamily="-111" charset="0"/>
                <a:cs typeface="Geneva" pitchFamily="-111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2575" y="5965825"/>
            <a:ext cx="620713" cy="750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1pPr>
            <a:lvl2pPr marL="742950" indent="-28575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2pPr>
            <a:lvl3pPr marL="11430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3pPr>
            <a:lvl4pPr marL="16002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4pPr>
            <a:lvl5pPr marL="2057400" indent="-228600"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1"/>
                </a:solidFill>
                <a:latin typeface="Berkeley LT Bold" pitchFamily="2" charset="0"/>
                <a:ea typeface="ＭＳ Ｐゴシック" pitchFamily="-111" charset="-128"/>
              </a:defRPr>
            </a:lvl9pPr>
          </a:lstStyle>
          <a:p>
            <a:pPr algn="ctr"/>
            <a:endParaRPr lang="en-US" altLang="en-US" dirty="0">
              <a:solidFill>
                <a:srgbClr val="FFFFFF"/>
              </a:solidFill>
              <a:latin typeface="Calibri" pitchFamily="-111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616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rved Down Arrow 46"/>
          <p:cNvSpPr/>
          <p:nvPr/>
        </p:nvSpPr>
        <p:spPr>
          <a:xfrm>
            <a:off x="3619501" y="2578100"/>
            <a:ext cx="1762125" cy="736600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28625" y="4907212"/>
            <a:ext cx="3409950" cy="42672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RASopathies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9100" y="3263313"/>
            <a:ext cx="3409950" cy="42672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Developmental Delay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9100" y="2714856"/>
            <a:ext cx="3409950" cy="42672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Cardiovascular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9100" y="4358755"/>
            <a:ext cx="3409950" cy="42672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Metabolism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9100" y="3810296"/>
            <a:ext cx="3409950" cy="42672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Hereditary Cancer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40081" y="3214281"/>
            <a:ext cx="3429000" cy="18276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u="sng" dirty="0">
                <a:latin typeface="Arial" pitchFamily="34" charset="0"/>
                <a:cs typeface="Arial" pitchFamily="34" charset="0"/>
              </a:rPr>
              <a:t>Sequence Variant Interpretation </a:t>
            </a:r>
            <a:r>
              <a:rPr lang="en-US" sz="2000" b="1" u="sng" dirty="0" err="1">
                <a:latin typeface="Arial" pitchFamily="34" charset="0"/>
                <a:cs typeface="Arial" pitchFamily="34" charset="0"/>
              </a:rPr>
              <a:t>WG</a:t>
            </a:r>
            <a:endParaRPr lang="en-US" sz="2000" b="1" u="sng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800" b="1" u="sng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Harmonize recommendations for modifying ACMG guidelines</a:t>
            </a:r>
          </a:p>
        </p:txBody>
      </p:sp>
      <p:sp>
        <p:nvSpPr>
          <p:cNvPr id="27" name="Down Arrow 26"/>
          <p:cNvSpPr/>
          <p:nvPr/>
        </p:nvSpPr>
        <p:spPr>
          <a:xfrm>
            <a:off x="1957388" y="5422901"/>
            <a:ext cx="352424" cy="4013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419100" y="5891036"/>
            <a:ext cx="3429000" cy="85344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Gene/Disease Specific ACMG Guidelines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040081" y="5891036"/>
            <a:ext cx="3429000" cy="853440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General recommendations to ACMG Guidelines</a:t>
            </a:r>
          </a:p>
        </p:txBody>
      </p:sp>
      <p:sp>
        <p:nvSpPr>
          <p:cNvPr id="28" name="Down Arrow 27"/>
          <p:cNvSpPr/>
          <p:nvPr/>
        </p:nvSpPr>
        <p:spPr>
          <a:xfrm rot="18900000">
            <a:off x="5428529" y="1927135"/>
            <a:ext cx="291184" cy="3429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467" y="-11289"/>
            <a:ext cx="2133596" cy="203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Down Arrow 33"/>
          <p:cNvSpPr/>
          <p:nvPr/>
        </p:nvSpPr>
        <p:spPr>
          <a:xfrm rot="2700000">
            <a:off x="2936305" y="1969998"/>
            <a:ext cx="388245" cy="257175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Down Arrow 38"/>
          <p:cNvSpPr/>
          <p:nvPr/>
        </p:nvSpPr>
        <p:spPr>
          <a:xfrm>
            <a:off x="6559318" y="5143501"/>
            <a:ext cx="390526" cy="6807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19100" y="2244956"/>
            <a:ext cx="3409950" cy="4267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7" tIns="45704" rIns="91407" bIns="45704" rtlCol="0" anchor="ctr"/>
          <a:lstStyle/>
          <a:p>
            <a:pPr algn="ctr"/>
            <a:r>
              <a:rPr lang="en-US" sz="1800" b="1" u="sng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ClinGen Disease </a:t>
            </a:r>
            <a:r>
              <a:rPr lang="en-US" sz="1800" b="1" u="sng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WGs</a:t>
            </a:r>
            <a:endParaRPr lang="en-US" sz="1800" b="1" u="sng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Curved Down Arrow 47"/>
          <p:cNvSpPr/>
          <p:nvPr/>
        </p:nvSpPr>
        <p:spPr>
          <a:xfrm flipH="1" flipV="1">
            <a:off x="3619500" y="4946349"/>
            <a:ext cx="1762125" cy="806751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44406" y="337216"/>
            <a:ext cx="3137619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ACMG/AMP Guidelines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16872E-9F96-4060-9C9F-BA1F1FE76DE9}"/>
              </a:ext>
            </a:extLst>
          </p:cNvPr>
          <p:cNvSpPr txBox="1"/>
          <p:nvPr/>
        </p:nvSpPr>
        <p:spPr>
          <a:xfrm>
            <a:off x="304800" y="533400"/>
            <a:ext cx="21998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16% of discrepancies </a:t>
            </a:r>
          </a:p>
          <a:p>
            <a:r>
              <a:rPr lang="en-US" dirty="0"/>
              <a:t>in </a:t>
            </a:r>
            <a:r>
              <a:rPr lang="en-US" dirty="0" err="1"/>
              <a:t>ClinVar</a:t>
            </a:r>
            <a:r>
              <a:rPr lang="en-US" dirty="0"/>
              <a:t> due to </a:t>
            </a:r>
          </a:p>
          <a:p>
            <a:r>
              <a:rPr lang="en-US" i="1" dirty="0"/>
              <a:t>in silico </a:t>
            </a:r>
            <a:r>
              <a:rPr lang="en-US" dirty="0"/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240122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err="1"/>
              <a:t>ClinGen</a:t>
            </a:r>
            <a:r>
              <a:rPr lang="en-US" sz="4000" dirty="0"/>
              <a:t> SVI Progress </a:t>
            </a:r>
            <a:br>
              <a:rPr lang="en-US" sz="4000" dirty="0"/>
            </a:br>
            <a:r>
              <a:rPr lang="en-US" sz="4000" dirty="0"/>
              <a:t>Weights of Evidence to Classify Variants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When combining data, how to weigh different types of evidence?  </a:t>
            </a:r>
          </a:p>
          <a:p>
            <a:pPr lvl="1"/>
            <a:r>
              <a:rPr lang="en-US" sz="2400" dirty="0"/>
              <a:t>ACMG proposed Qualitative “combining rules”</a:t>
            </a:r>
          </a:p>
          <a:p>
            <a:pPr lvl="1"/>
            <a:r>
              <a:rPr lang="en-US" sz="2400" dirty="0"/>
              <a:t>SVI Goal is a more Quantitative method</a:t>
            </a:r>
          </a:p>
          <a:p>
            <a:r>
              <a:rPr lang="en-US" sz="2800" dirty="0"/>
              <a:t>Mathematical modeling </a:t>
            </a:r>
            <a:r>
              <a:rPr lang="en-US" sz="1800" dirty="0"/>
              <a:t>(</a:t>
            </a:r>
            <a:r>
              <a:rPr lang="en-US" sz="1800" dirty="0" err="1"/>
              <a:t>Tavtigian</a:t>
            </a:r>
            <a:r>
              <a:rPr lang="en-US" sz="1800" dirty="0"/>
              <a:t> Hum Mut 2018)</a:t>
            </a:r>
            <a:endParaRPr lang="en-US" sz="2800" dirty="0"/>
          </a:p>
          <a:p>
            <a:pPr lvl="1"/>
            <a:r>
              <a:rPr lang="en-US" sz="2400" dirty="0"/>
              <a:t>ACMG rules, with minor changes, accurately portray a Bayesian probability model</a:t>
            </a:r>
          </a:p>
          <a:p>
            <a:pPr lvl="1"/>
            <a:r>
              <a:rPr lang="en-US" sz="2400" dirty="0"/>
              <a:t>Strength of each evidence level (P, M, S,VS) is exponential, ranging from strengths from 2.08:1 </a:t>
            </a:r>
            <a:r>
              <a:rPr lang="en-US" sz="2400" dirty="0">
                <a:sym typeface="Wingdings" panose="05000000000000000000" pitchFamily="2" charset="2"/>
              </a:rPr>
              <a:t>350:1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083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Issues in</a:t>
            </a:r>
            <a:br>
              <a:rPr lang="en-US" dirty="0"/>
            </a:br>
            <a:r>
              <a:rPr lang="en-US" dirty="0"/>
              <a:t>Classifying Variants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“Concordance of multiple methods” – BP4, PP3</a:t>
            </a:r>
          </a:p>
          <a:p>
            <a:r>
              <a:rPr lang="en-US" sz="2800" dirty="0"/>
              <a:t>In silico methods tend to correlate better with each other than with functional assay experimental data </a:t>
            </a:r>
          </a:p>
          <a:p>
            <a:pPr lvl="1"/>
            <a:r>
              <a:rPr lang="en-US" sz="2400" dirty="0"/>
              <a:t>CAGI Examples (Clark et al NAGLU, Zhang CALM1 assay in yeast)</a:t>
            </a:r>
          </a:p>
          <a:p>
            <a:pPr lvl="1"/>
            <a:r>
              <a:rPr lang="en-US" sz="2400" dirty="0"/>
              <a:t>Talk on this topic later today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ACMG use of concordance is not appropriate- need a new rule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0734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Issues in</a:t>
            </a:r>
            <a:br>
              <a:rPr lang="en-US" dirty="0"/>
            </a:br>
            <a:r>
              <a:rPr lang="en-US" dirty="0"/>
              <a:t>Classifying Variants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Baseline “seq only” method may outperform specific methods</a:t>
            </a:r>
          </a:p>
          <a:p>
            <a:r>
              <a:rPr lang="en-US" sz="2400" dirty="0"/>
              <a:t>Genes with few or no known benign variants (PTEN)</a:t>
            </a:r>
          </a:p>
          <a:p>
            <a:pPr lvl="1"/>
            <a:r>
              <a:rPr lang="en-US" sz="2000" dirty="0"/>
              <a:t>How to assess predictive values with no negative controls</a:t>
            </a:r>
          </a:p>
          <a:p>
            <a:pPr lvl="1"/>
            <a:r>
              <a:rPr lang="en-US" sz="2000" dirty="0"/>
              <a:t>May not be able to assign accurate PVs</a:t>
            </a:r>
          </a:p>
          <a:p>
            <a:r>
              <a:rPr lang="en-US" sz="2400" dirty="0"/>
              <a:t>Easy versus Hard Variants </a:t>
            </a:r>
          </a:p>
          <a:p>
            <a:pPr lvl="1"/>
            <a:r>
              <a:rPr lang="en-US" sz="2000" dirty="0"/>
              <a:t>CAGI examples Clark NAGLU, </a:t>
            </a:r>
            <a:r>
              <a:rPr lang="en-US" sz="2000" dirty="0" err="1"/>
              <a:t>Kasak</a:t>
            </a:r>
            <a:r>
              <a:rPr lang="en-US" sz="2000" dirty="0"/>
              <a:t> CBS</a:t>
            </a:r>
          </a:p>
          <a:p>
            <a:pPr lvl="1"/>
            <a:endParaRPr lang="en-US" sz="2000" dirty="0"/>
          </a:p>
          <a:p>
            <a:r>
              <a:rPr lang="en-US" sz="2400" dirty="0">
                <a:solidFill>
                  <a:srgbClr val="FF0000"/>
                </a:solidFill>
              </a:rPr>
              <a:t>Remember, in a Bayesian model, each type of data does not need to be definitive. 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If strength is below the threshold for Pathogenic or Benign, that’s OK.  The rules to classify require multiple types of data anyway.</a:t>
            </a:r>
          </a:p>
        </p:txBody>
      </p:sp>
    </p:spTree>
    <p:extLst>
      <p:ext uri="{BB962C8B-B14F-4D97-AF65-F5344CB8AC3E}">
        <p14:creationId xmlns:p14="http://schemas.microsoft.com/office/powerpoint/2010/main" val="314888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Suggested Refinements to the ACMG Computational Evidence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Current ACMG Standard for Supporting Evidence </a:t>
            </a:r>
          </a:p>
          <a:p>
            <a:pPr lvl="1"/>
            <a:r>
              <a:rPr lang="en-US" sz="2000" dirty="0"/>
              <a:t>BP4 Multiple lines of in silico evidence suggest no impact </a:t>
            </a:r>
          </a:p>
          <a:p>
            <a:pPr lvl="1"/>
            <a:r>
              <a:rPr lang="en-US" sz="2000" dirty="0"/>
              <a:t>PP3 Multiple lines of in silico evidence support a deleterious effect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Proposed Improved Standard by SVI Computational Subgroup</a:t>
            </a:r>
          </a:p>
          <a:p>
            <a:pPr lvl="1"/>
            <a:r>
              <a:rPr lang="en-US" sz="2000" dirty="0"/>
              <a:t>Choose one of an approved list of methods that have been validated for missense variants (see poster from Vikas, Sean, and </a:t>
            </a:r>
            <a:r>
              <a:rPr lang="en-US" sz="2000" dirty="0" err="1"/>
              <a:t>Peja</a:t>
            </a:r>
            <a:r>
              <a:rPr lang="en-US" sz="2000" dirty="0"/>
              <a:t>)</a:t>
            </a:r>
          </a:p>
          <a:p>
            <a:pPr lvl="1"/>
            <a:r>
              <a:rPr lang="en-US" sz="2000" dirty="0"/>
              <a:t>Separate lists of methods for Pathogenic, Benign</a:t>
            </a:r>
          </a:p>
          <a:p>
            <a:pPr lvl="1"/>
            <a:r>
              <a:rPr lang="en-US" sz="2000" dirty="0"/>
              <a:t>Apply to variants in a gene to generate scores</a:t>
            </a:r>
          </a:p>
          <a:p>
            <a:pPr lvl="1"/>
            <a:r>
              <a:rPr lang="en-US" sz="2000" dirty="0"/>
              <a:t>80% PV = Odds Path of 4:1, Supporting = 2:1</a:t>
            </a:r>
          </a:p>
          <a:p>
            <a:pPr lvl="1"/>
            <a:r>
              <a:rPr lang="en-US" sz="2000" dirty="0"/>
              <a:t>Score exceeds threshold of 0.8 PV </a:t>
            </a:r>
            <a:r>
              <a:rPr lang="en-US" sz="2000" dirty="0">
                <a:sym typeface="Wingdings" panose="05000000000000000000" pitchFamily="2" charset="2"/>
              </a:rPr>
              <a:t> Apply BP4 or PP3</a:t>
            </a:r>
          </a:p>
          <a:p>
            <a:pPr lvl="1"/>
            <a:r>
              <a:rPr lang="en-US" sz="2000" dirty="0">
                <a:sym typeface="Wingdings" panose="05000000000000000000" pitchFamily="2" charset="2"/>
              </a:rPr>
              <a:t>Score does not reach threshold 0f 0.8  Cannot apply BP4 or PP3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835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sz="2000" dirty="0" err="1"/>
              <a:t>ClinGen</a:t>
            </a:r>
            <a:r>
              <a:rPr lang="en-US" sz="2000" dirty="0"/>
              <a:t> Sequence Variation Interpretation Computational Subgroup</a:t>
            </a:r>
          </a:p>
          <a:p>
            <a:pPr lvl="1"/>
            <a:r>
              <a:rPr lang="en-US" sz="1600" dirty="0"/>
              <a:t>Steven Brenner</a:t>
            </a:r>
          </a:p>
          <a:p>
            <a:pPr lvl="1"/>
            <a:r>
              <a:rPr lang="en-US" sz="1600" dirty="0"/>
              <a:t>Bing Feng</a:t>
            </a:r>
          </a:p>
          <a:p>
            <a:pPr lvl="1"/>
            <a:r>
              <a:rPr lang="en-US" sz="1600" dirty="0"/>
              <a:t>Rachel </a:t>
            </a:r>
            <a:r>
              <a:rPr lang="en-US" sz="1600" dirty="0" err="1"/>
              <a:t>Karchin</a:t>
            </a:r>
            <a:endParaRPr lang="en-US" sz="1600" dirty="0"/>
          </a:p>
          <a:p>
            <a:pPr lvl="1"/>
            <a:r>
              <a:rPr lang="en-US" sz="1600" dirty="0"/>
              <a:t>Ann O’Donnell Luria</a:t>
            </a:r>
          </a:p>
          <a:p>
            <a:pPr lvl="1"/>
            <a:r>
              <a:rPr lang="en-US" sz="1600" dirty="0" err="1"/>
              <a:t>Predrag</a:t>
            </a:r>
            <a:r>
              <a:rPr lang="en-US" sz="1600" dirty="0"/>
              <a:t> </a:t>
            </a:r>
            <a:r>
              <a:rPr lang="en-US" sz="1600" dirty="0" err="1"/>
              <a:t>Radivojac</a:t>
            </a:r>
            <a:r>
              <a:rPr lang="en-US" sz="1600" dirty="0"/>
              <a:t> </a:t>
            </a:r>
          </a:p>
          <a:p>
            <a:pPr lvl="1"/>
            <a:r>
              <a:rPr lang="en-US" sz="1600" dirty="0"/>
              <a:t>Sean </a:t>
            </a:r>
            <a:r>
              <a:rPr lang="en-US" sz="1600" dirty="0" err="1"/>
              <a:t>Tavtigian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sz="4000" dirty="0" err="1"/>
              <a:t>ClinGen</a:t>
            </a:r>
            <a:r>
              <a:rPr lang="en-US" sz="4000" dirty="0"/>
              <a:t> Sequence Variant Interpretation</a:t>
            </a:r>
          </a:p>
          <a:p>
            <a:pPr lvl="1" fontAlgn="b"/>
            <a:r>
              <a:rPr lang="en-US" sz="3000" dirty="0"/>
              <a:t>Les Biesecker</a:t>
            </a:r>
            <a:endParaRPr lang="en-US" sz="4500" dirty="0"/>
          </a:p>
          <a:p>
            <a:pPr lvl="1" fontAlgn="b"/>
            <a:r>
              <a:rPr lang="en-US" sz="3000" dirty="0"/>
              <a:t>Steven Harrison</a:t>
            </a:r>
          </a:p>
          <a:p>
            <a:pPr lvl="1" fontAlgn="b"/>
            <a:r>
              <a:rPr lang="en-US" sz="3000" dirty="0"/>
              <a:t>Marc Greenblatt</a:t>
            </a:r>
            <a:endParaRPr lang="en-US" sz="4500" dirty="0"/>
          </a:p>
          <a:p>
            <a:pPr lvl="1" fontAlgn="b"/>
            <a:r>
              <a:rPr lang="en-US" sz="3000" dirty="0"/>
              <a:t>Danielle Azzariti</a:t>
            </a:r>
          </a:p>
          <a:p>
            <a:pPr lvl="1" fontAlgn="b"/>
            <a:r>
              <a:rPr lang="en-US" sz="3000" dirty="0" err="1"/>
              <a:t>Rajarshi</a:t>
            </a:r>
            <a:r>
              <a:rPr lang="en-US" sz="3000" dirty="0"/>
              <a:t> Ghosh</a:t>
            </a:r>
            <a:endParaRPr lang="en-US" sz="4500" dirty="0"/>
          </a:p>
          <a:p>
            <a:pPr lvl="1" fontAlgn="b"/>
            <a:r>
              <a:rPr lang="en-US" sz="3000" dirty="0" err="1"/>
              <a:t>Snehit</a:t>
            </a:r>
            <a:r>
              <a:rPr lang="en-US" sz="3000" dirty="0"/>
              <a:t> </a:t>
            </a:r>
            <a:r>
              <a:rPr lang="en-US" sz="3000" dirty="0" err="1"/>
              <a:t>Prabhu</a:t>
            </a:r>
            <a:endParaRPr lang="en-US" sz="3000" dirty="0"/>
          </a:p>
          <a:p>
            <a:pPr lvl="1" fontAlgn="b"/>
            <a:r>
              <a:rPr lang="en-US" sz="3000" dirty="0"/>
              <a:t>Natasha </a:t>
            </a:r>
            <a:r>
              <a:rPr lang="en-US" sz="3000" dirty="0" err="1"/>
              <a:t>Strande</a:t>
            </a:r>
            <a:endParaRPr lang="en-US" sz="4500" dirty="0"/>
          </a:p>
          <a:p>
            <a:pPr lvl="1" fontAlgn="b"/>
            <a:r>
              <a:rPr lang="en-US" sz="3000" dirty="0"/>
              <a:t>Steven Brenner</a:t>
            </a:r>
            <a:endParaRPr lang="en-US" sz="4500" dirty="0"/>
          </a:p>
          <a:p>
            <a:pPr lvl="1" fontAlgn="b"/>
            <a:r>
              <a:rPr lang="en-US" sz="3000" dirty="0"/>
              <a:t>Peter Kang</a:t>
            </a:r>
            <a:endParaRPr lang="en-US" sz="4500" dirty="0"/>
          </a:p>
          <a:p>
            <a:pPr lvl="1" fontAlgn="b"/>
            <a:r>
              <a:rPr lang="en-US" sz="3000" dirty="0"/>
              <a:t>Chris </a:t>
            </a:r>
            <a:r>
              <a:rPr lang="en-US" sz="3000" dirty="0" err="1"/>
              <a:t>Heinen</a:t>
            </a:r>
            <a:endParaRPr lang="en-US" sz="4500" dirty="0"/>
          </a:p>
          <a:p>
            <a:pPr lvl="1" fontAlgn="b"/>
            <a:r>
              <a:rPr lang="en-US" sz="3000" dirty="0"/>
              <a:t>Rachel Karchin</a:t>
            </a:r>
            <a:endParaRPr lang="en-US" sz="4500" dirty="0"/>
          </a:p>
          <a:p>
            <a:pPr lvl="1" fontAlgn="b"/>
            <a:r>
              <a:rPr lang="en-US" sz="3000" dirty="0"/>
              <a:t>Robert Nussbaum</a:t>
            </a:r>
            <a:endParaRPr lang="en-US" sz="4500" dirty="0"/>
          </a:p>
          <a:p>
            <a:pPr lvl="1" fontAlgn="b"/>
            <a:r>
              <a:rPr lang="en-US" sz="3000" dirty="0"/>
              <a:t>Matt </a:t>
            </a:r>
            <a:r>
              <a:rPr lang="en-US" sz="3000" dirty="0" err="1"/>
              <a:t>Hurles</a:t>
            </a:r>
            <a:endParaRPr lang="en-US" sz="4500" dirty="0"/>
          </a:p>
          <a:p>
            <a:pPr lvl="1" fontAlgn="b"/>
            <a:r>
              <a:rPr lang="en-US" sz="3000" dirty="0"/>
              <a:t>Sean </a:t>
            </a:r>
            <a:r>
              <a:rPr lang="en-US" sz="3000" dirty="0" err="1"/>
              <a:t>Tavtigian</a:t>
            </a:r>
            <a:endParaRPr lang="en-US" sz="4500" dirty="0"/>
          </a:p>
          <a:p>
            <a:pPr lvl="1" fontAlgn="b"/>
            <a:r>
              <a:rPr lang="en-US" sz="3000" dirty="0"/>
              <a:t>Garry Cutting</a:t>
            </a:r>
            <a:endParaRPr lang="en-US" sz="4500" dirty="0"/>
          </a:p>
          <a:p>
            <a:pPr lvl="1" fontAlgn="b"/>
            <a:r>
              <a:rPr lang="en-US" sz="3000" dirty="0" err="1"/>
              <a:t>Antonis</a:t>
            </a:r>
            <a:r>
              <a:rPr lang="en-US" sz="3000" dirty="0"/>
              <a:t> Antoniou</a:t>
            </a:r>
            <a:endParaRPr lang="en-US" sz="4500" dirty="0"/>
          </a:p>
          <a:p>
            <a:pPr lvl="1" fontAlgn="b"/>
            <a:r>
              <a:rPr lang="en-US" sz="3000" dirty="0"/>
              <a:t>Fergus Couch</a:t>
            </a:r>
            <a:endParaRPr lang="en-US" sz="4500" dirty="0"/>
          </a:p>
          <a:p>
            <a:pPr lvl="1" fontAlgn="b"/>
            <a:r>
              <a:rPr lang="en-US" sz="3000" dirty="0"/>
              <a:t>Selina Dwight</a:t>
            </a:r>
            <a:endParaRPr lang="en-US" sz="4500" dirty="0"/>
          </a:p>
          <a:p>
            <a:pPr lvl="1" fontAlgn="b"/>
            <a:r>
              <a:rPr lang="en-US" sz="3000" dirty="0"/>
              <a:t>Matt Wright</a:t>
            </a:r>
          </a:p>
          <a:p>
            <a:pPr lvl="1" fontAlgn="b"/>
            <a:r>
              <a:rPr lang="en-US" sz="3000" dirty="0"/>
              <a:t>Sharon Plon </a:t>
            </a:r>
          </a:p>
          <a:p>
            <a:pPr lvl="1" fontAlgn="b"/>
            <a:r>
              <a:rPr lang="en-US" sz="3000" dirty="0"/>
              <a:t>Heidi </a:t>
            </a:r>
            <a:r>
              <a:rPr lang="en-US" sz="3000" dirty="0" err="1"/>
              <a:t>Rehm</a:t>
            </a:r>
            <a:endParaRPr lang="en-US" sz="4500" dirty="0"/>
          </a:p>
          <a:p>
            <a:pPr marL="0" indent="0" fontAlgn="b">
              <a:buNone/>
            </a:pPr>
            <a:endParaRPr lang="en-US" sz="2900" dirty="0"/>
          </a:p>
          <a:p>
            <a:pPr fontAlgn="b"/>
            <a:r>
              <a:rPr lang="en-US" sz="2900" dirty="0" err="1"/>
              <a:t>ClinGen</a:t>
            </a:r>
            <a:r>
              <a:rPr lang="en-US" sz="2900" dirty="0"/>
              <a:t> U41-HG007437; U41 HG007436</a:t>
            </a:r>
          </a:p>
        </p:txBody>
      </p:sp>
    </p:spTree>
    <p:extLst>
      <p:ext uri="{BB962C8B-B14F-4D97-AF65-F5344CB8AC3E}">
        <p14:creationId xmlns:p14="http://schemas.microsoft.com/office/powerpoint/2010/main" val="2251730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951"/>
            <a:ext cx="8229600" cy="104907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424456"/>
                </a:solidFill>
                <a:cs typeface="Arial"/>
              </a:rPr>
              <a:t>ACMG-AMP evidence categories causing persistent interpretation differences</a:t>
            </a:r>
            <a:endParaRPr lang="en-US" sz="3200" dirty="0">
              <a:solidFill>
                <a:srgbClr val="424456"/>
              </a:solidFill>
              <a:latin typeface="Arial"/>
              <a:cs typeface="Arial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0" y="1193801"/>
          <a:ext cx="9144000" cy="5799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Down Arrow 2"/>
          <p:cNvSpPr/>
          <p:nvPr/>
        </p:nvSpPr>
        <p:spPr>
          <a:xfrm>
            <a:off x="3810000" y="3200400"/>
            <a:ext cx="484632" cy="978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08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ClinGen</a:t>
            </a:r>
            <a:r>
              <a:rPr lang="en-US" dirty="0"/>
              <a:t> SVI Progress in</a:t>
            </a:r>
            <a:br>
              <a:rPr lang="en-US" dirty="0"/>
            </a:br>
            <a:r>
              <a:rPr lang="en-US" dirty="0"/>
              <a:t>Classifying Variants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Goal is transparency and consistency in classification rules</a:t>
            </a:r>
          </a:p>
          <a:p>
            <a:r>
              <a:rPr lang="en-US" dirty="0"/>
              <a:t>Working with </a:t>
            </a:r>
            <a:r>
              <a:rPr lang="en-US" dirty="0" err="1"/>
              <a:t>InSiGHT</a:t>
            </a:r>
            <a:r>
              <a:rPr lang="en-US" dirty="0"/>
              <a:t> Variant Interpretation Committee and other disease-specific groups</a:t>
            </a:r>
          </a:p>
          <a:p>
            <a:r>
              <a:rPr lang="en-US" dirty="0"/>
              <a:t>SVI has refined and updated several ACMG rules</a:t>
            </a:r>
          </a:p>
          <a:p>
            <a:pPr lvl="1"/>
            <a:r>
              <a:rPr lang="en-US" dirty="0"/>
              <a:t>Population frequency data to classify a variant Benign </a:t>
            </a:r>
          </a:p>
          <a:p>
            <a:pPr lvl="1"/>
            <a:r>
              <a:rPr lang="en-US" dirty="0"/>
              <a:t>Segregation data to classify a variant Pathogenic</a:t>
            </a:r>
          </a:p>
          <a:p>
            <a:pPr lvl="1"/>
            <a:r>
              <a:rPr lang="en-US" dirty="0"/>
              <a:t>Splicing, de novo, other rules</a:t>
            </a:r>
          </a:p>
          <a:p>
            <a:pPr lvl="1"/>
            <a:r>
              <a:rPr lang="en-US" dirty="0"/>
              <a:t>16% of discrepancies in </a:t>
            </a:r>
            <a:r>
              <a:rPr lang="en-US" dirty="0" err="1"/>
              <a:t>ClinVar</a:t>
            </a:r>
            <a:r>
              <a:rPr lang="en-US" dirty="0"/>
              <a:t> from in </a:t>
            </a:r>
            <a:r>
              <a:rPr lang="en-US" dirty="0" err="1"/>
              <a:t>silico</a:t>
            </a:r>
            <a:r>
              <a:rPr lang="en-US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64561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15377</TotalTime>
  <Words>1673</Words>
  <Application>Microsoft Office PowerPoint</Application>
  <PresentationFormat>On-screen Show (4:3)</PresentationFormat>
  <Paragraphs>258</Paragraphs>
  <Slides>27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Berkeley LT Bold</vt:lpstr>
      <vt:lpstr>Calibri</vt:lpstr>
      <vt:lpstr>Office Theme</vt:lpstr>
      <vt:lpstr>The ClinGen Sequence Variant Interpretation Working Group: Approach to the ACMG Classification Guidelines</vt:lpstr>
      <vt:lpstr>PowerPoint Presentation</vt:lpstr>
      <vt:lpstr>OVERVIEW</vt:lpstr>
      <vt:lpstr>PowerPoint Presentation</vt:lpstr>
      <vt:lpstr>PowerPoint Presentation</vt:lpstr>
      <vt:lpstr>PowerPoint Presentation</vt:lpstr>
      <vt:lpstr>ACMG Computational Evidence Standards Defining Terms</vt:lpstr>
      <vt:lpstr>Refinements Needed to the ACMG Computational Evidence Standards</vt:lpstr>
      <vt:lpstr>Refining ACMG Standards for  Variant Classification- Whose Task?</vt:lpstr>
      <vt:lpstr>ClinGen Background</vt:lpstr>
      <vt:lpstr>PowerPoint Presentation</vt:lpstr>
      <vt:lpstr>PowerPoint Presentation</vt:lpstr>
      <vt:lpstr>PowerPoint Presentation</vt:lpstr>
      <vt:lpstr>Choosing Data Sets- Gene Curation Brugada Syndrome (1)</vt:lpstr>
      <vt:lpstr>Choosing Data Sets- Gene Curation Brugada Syndrome (1)</vt:lpstr>
      <vt:lpstr>Hereditary Colon Cancer/Polyposis Genes Clinical Validity Classifications</vt:lpstr>
      <vt:lpstr>Choosing Data Sets-  Avoid Potential Circularity</vt:lpstr>
      <vt:lpstr>Circularity Because the “Gold Standard”  Was Classified Using the Same Data Type</vt:lpstr>
      <vt:lpstr>PowerPoint Presentation</vt:lpstr>
      <vt:lpstr>PowerPoint Presentation</vt:lpstr>
      <vt:lpstr>ClinGen SVI Progress  Weights of Evidence to Classify Variants </vt:lpstr>
      <vt:lpstr>Other Issues in Classifying Variants </vt:lpstr>
      <vt:lpstr>Other Issues in Classifying Variants </vt:lpstr>
      <vt:lpstr>Suggested Refinements to the ACMG Computational Evidence Standards</vt:lpstr>
      <vt:lpstr>Acknowledgments</vt:lpstr>
      <vt:lpstr>ACMG-AMP evidence categories causing persistent interpretation differences</vt:lpstr>
      <vt:lpstr>ClinGen SVI Progress in Classifying Variants </vt:lpstr>
    </vt:vector>
  </TitlesOfParts>
  <Company>Fletcher Allen Health Care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Updates from ClinGen and ClinVar</dc:title>
  <dc:creator>%username%</dc:creator>
  <cp:lastModifiedBy>Marc</cp:lastModifiedBy>
  <cp:revision>111</cp:revision>
  <dcterms:created xsi:type="dcterms:W3CDTF">2017-09-25T21:06:50Z</dcterms:created>
  <dcterms:modified xsi:type="dcterms:W3CDTF">2019-12-07T15:54:01Z</dcterms:modified>
</cp:coreProperties>
</file>